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32404050" cy="43205400"/>
  <p:notesSz cx="6797675" cy="9874250"/>
  <p:defaultTextStyle>
    <a:defPPr>
      <a:defRPr lang="es-ES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91BEC9"/>
    <a:srgbClr val="EFD1D3"/>
    <a:srgbClr val="F0D0DE"/>
    <a:srgbClr val="FF0000"/>
    <a:srgbClr val="FF9797"/>
    <a:srgbClr val="76AFBC"/>
    <a:srgbClr val="B1D1D9"/>
    <a:srgbClr val="D37777"/>
    <a:srgbClr val="E4AAA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58" autoAdjust="0"/>
  </p:normalViewPr>
  <p:slideViewPr>
    <p:cSldViewPr>
      <p:cViewPr>
        <p:scale>
          <a:sx n="30" d="100"/>
          <a:sy n="30" d="100"/>
        </p:scale>
        <p:origin x="-810" y="-54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plotArea>
      <c:layout>
        <c:manualLayout>
          <c:layoutTarget val="inner"/>
          <c:xMode val="edge"/>
          <c:yMode val="edge"/>
          <c:x val="0.14016292073627859"/>
          <c:y val="4.9908919334166135E-2"/>
          <c:w val="0.7592734538636714"/>
          <c:h val="0.65744863036898393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%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3600" smtClean="0"/>
                      <a:t>4</a:t>
                    </a:r>
                    <a:r>
                      <a:rPr lang="en-US" smtClean="0"/>
                      <a:t>3 %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3600" smtClean="0"/>
                      <a:t>1</a:t>
                    </a:r>
                    <a:r>
                      <a:rPr lang="en-US" smtClean="0"/>
                      <a:t>0 %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3600" smtClean="0"/>
                      <a:t>2</a:t>
                    </a:r>
                    <a:r>
                      <a:rPr lang="en-US" smtClean="0"/>
                      <a:t>3 %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3600" smtClean="0"/>
                      <a:t>2</a:t>
                    </a:r>
                    <a:r>
                      <a:rPr lang="en-US" smtClean="0"/>
                      <a:t>4 %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3600">
                    <a:solidFill>
                      <a:schemeClr val="accent5"/>
                    </a:solidFill>
                  </a:defRPr>
                </a:pPr>
                <a:endParaRPr lang="es-ES"/>
              </a:p>
            </c:txPr>
            <c:showVal val="1"/>
            <c:showLeaderLines val="1"/>
          </c:dLbls>
          <c:cat>
            <c:strRef>
              <c:f>Hoja1!$A$2:$A$5</c:f>
              <c:strCache>
                <c:ptCount val="4"/>
                <c:pt idx="0">
                  <c:v>EECC</c:v>
                </c:pt>
                <c:pt idx="1">
                  <c:v>IAP</c:v>
                </c:pt>
                <c:pt idx="2">
                  <c:v>BIO</c:v>
                </c:pt>
                <c:pt idx="3">
                  <c:v>IIS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43</c:v>
                </c:pt>
                <c:pt idx="1">
                  <c:v>10</c:v>
                </c:pt>
                <c:pt idx="2">
                  <c:v>23</c:v>
                </c:pt>
                <c:pt idx="3">
                  <c:v>24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/>
      <c:txPr>
        <a:bodyPr/>
        <a:lstStyle/>
        <a:p>
          <a:pPr>
            <a:defRPr sz="3600"/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A66F0E-DC46-4248-9F0A-E3969851D44D}" type="doc">
      <dgm:prSet loTypeId="urn:microsoft.com/office/officeart/2005/8/layout/vList4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48DE0B23-89D2-49C1-BCFF-5FF4AD4B0F3D}">
      <dgm:prSet phldrT="[Texto]" custT="1"/>
      <dgm:spPr/>
      <dgm:t>
        <a:bodyPr/>
        <a:lstStyle/>
        <a:p>
          <a:r>
            <a:rPr lang="es-ES" sz="3200" b="1" smtClean="0"/>
            <a:t>Unidades de ensayos clínicos</a:t>
          </a:r>
          <a:r>
            <a:rPr lang="es-ES" sz="3200" smtClean="0"/>
            <a:t>: </a:t>
          </a:r>
          <a:endParaRPr lang="es-ES" sz="3200" dirty="0"/>
        </a:p>
      </dgm:t>
    </dgm:pt>
    <dgm:pt modelId="{527E1535-43EE-4514-B847-2B45031ADDA6}" type="parTrans" cxnId="{5629D5DA-44A0-4477-9B15-90203B88CE69}">
      <dgm:prSet/>
      <dgm:spPr/>
      <dgm:t>
        <a:bodyPr/>
        <a:lstStyle/>
        <a:p>
          <a:endParaRPr lang="es-ES"/>
        </a:p>
      </dgm:t>
    </dgm:pt>
    <dgm:pt modelId="{5A69264E-A21D-426C-9A3D-E5DC2188B1F6}" type="sibTrans" cxnId="{5629D5DA-44A0-4477-9B15-90203B88CE69}">
      <dgm:prSet/>
      <dgm:spPr/>
      <dgm:t>
        <a:bodyPr/>
        <a:lstStyle/>
        <a:p>
          <a:endParaRPr lang="es-ES"/>
        </a:p>
      </dgm:t>
    </dgm:pt>
    <dgm:pt modelId="{105DD65E-B356-4D18-9DCE-B73E068D82C6}">
      <dgm:prSet phldrT="[Texto]" custT="1"/>
      <dgm:spPr/>
      <dgm:t>
        <a:bodyPr/>
        <a:lstStyle/>
        <a:p>
          <a:r>
            <a:rPr lang="es-ES" sz="2800" dirty="0" smtClean="0"/>
            <a:t>Unidad de fase I del Hospital Marqués de </a:t>
          </a:r>
          <a:r>
            <a:rPr lang="es-ES" sz="2800" dirty="0" err="1" smtClean="0"/>
            <a:t>Valdecilla</a:t>
          </a:r>
          <a:endParaRPr lang="es-ES" sz="2800" dirty="0"/>
        </a:p>
      </dgm:t>
    </dgm:pt>
    <dgm:pt modelId="{25E35146-E7AB-478C-9F1B-B0C82E38C30D}" type="parTrans" cxnId="{33388303-406F-4BA6-9237-3FB135343284}">
      <dgm:prSet/>
      <dgm:spPr/>
      <dgm:t>
        <a:bodyPr/>
        <a:lstStyle/>
        <a:p>
          <a:endParaRPr lang="es-ES"/>
        </a:p>
      </dgm:t>
    </dgm:pt>
    <dgm:pt modelId="{87482A71-4905-4857-AB6F-C2CE510DB9D3}" type="sibTrans" cxnId="{33388303-406F-4BA6-9237-3FB135343284}">
      <dgm:prSet/>
      <dgm:spPr/>
      <dgm:t>
        <a:bodyPr/>
        <a:lstStyle/>
        <a:p>
          <a:endParaRPr lang="es-ES"/>
        </a:p>
      </dgm:t>
    </dgm:pt>
    <dgm:pt modelId="{C990EE72-0764-43ED-B38B-1358C5E24229}">
      <dgm:prSet phldrT="[Texto]" custT="1"/>
      <dgm:spPr/>
      <dgm:t>
        <a:bodyPr/>
        <a:lstStyle/>
        <a:p>
          <a:r>
            <a:rPr lang="es-ES" sz="2800" dirty="0" smtClean="0"/>
            <a:t>Unidad de ensayos clínicos pediátricos del Hospital </a:t>
          </a:r>
          <a:r>
            <a:rPr lang="es-ES" sz="2800" dirty="0" err="1" smtClean="0"/>
            <a:t>Sant</a:t>
          </a:r>
          <a:r>
            <a:rPr lang="es-ES" sz="2800" dirty="0" smtClean="0"/>
            <a:t> Joan de </a:t>
          </a:r>
          <a:r>
            <a:rPr lang="es-ES" sz="2800" dirty="0" err="1" smtClean="0"/>
            <a:t>Deu</a:t>
          </a:r>
          <a:r>
            <a:rPr lang="es-ES" sz="2800" dirty="0" smtClean="0"/>
            <a:t> de Barcelona y del Hospital Niño Jesús de Madrid</a:t>
          </a:r>
          <a:endParaRPr lang="es-ES" sz="2800" dirty="0"/>
        </a:p>
      </dgm:t>
    </dgm:pt>
    <dgm:pt modelId="{3800D2CF-871D-4DF2-B79B-0D516D9D756D}" type="parTrans" cxnId="{8DA95A07-FE61-4D57-B184-F38E1AB97C91}">
      <dgm:prSet/>
      <dgm:spPr/>
      <dgm:t>
        <a:bodyPr/>
        <a:lstStyle/>
        <a:p>
          <a:endParaRPr lang="es-ES"/>
        </a:p>
      </dgm:t>
    </dgm:pt>
    <dgm:pt modelId="{4A7F65E7-7973-4C6B-89CC-FC31023242D2}" type="sibTrans" cxnId="{8DA95A07-FE61-4D57-B184-F38E1AB97C91}">
      <dgm:prSet/>
      <dgm:spPr/>
      <dgm:t>
        <a:bodyPr/>
        <a:lstStyle/>
        <a:p>
          <a:endParaRPr lang="es-ES"/>
        </a:p>
      </dgm:t>
    </dgm:pt>
    <dgm:pt modelId="{69A59FD4-8DD4-4277-B80F-CFD3ED47D54F}">
      <dgm:prSet phldrT="[Texto]" custT="1"/>
      <dgm:spPr/>
      <dgm:t>
        <a:bodyPr/>
        <a:lstStyle/>
        <a:p>
          <a:r>
            <a:rPr lang="es-ES" sz="3200" b="1" smtClean="0"/>
            <a:t>Biobancos</a:t>
          </a:r>
          <a:endParaRPr lang="es-ES" sz="3200" b="1" dirty="0" smtClean="0"/>
        </a:p>
      </dgm:t>
    </dgm:pt>
    <dgm:pt modelId="{FE499482-0611-40D4-A775-366BD43F1EFB}" type="parTrans" cxnId="{6DF70240-49F2-472C-8570-AA1194432A58}">
      <dgm:prSet/>
      <dgm:spPr/>
      <dgm:t>
        <a:bodyPr/>
        <a:lstStyle/>
        <a:p>
          <a:endParaRPr lang="es-ES"/>
        </a:p>
      </dgm:t>
    </dgm:pt>
    <dgm:pt modelId="{00E07E24-A7F3-4AA0-9B88-1374D812F413}" type="sibTrans" cxnId="{6DF70240-49F2-472C-8570-AA1194432A58}">
      <dgm:prSet/>
      <dgm:spPr/>
      <dgm:t>
        <a:bodyPr/>
        <a:lstStyle/>
        <a:p>
          <a:endParaRPr lang="es-ES"/>
        </a:p>
      </dgm:t>
    </dgm:pt>
    <dgm:pt modelId="{A95B1DC3-EF39-4132-A04A-AD0B85AD1DB9}">
      <dgm:prSet phldrT="[Texto]" custT="1"/>
      <dgm:spPr/>
      <dgm:t>
        <a:bodyPr/>
        <a:lstStyle/>
        <a:p>
          <a:r>
            <a:rPr lang="es-ES" sz="2800" b="1" smtClean="0"/>
            <a:t>Biobanco de muestras </a:t>
          </a:r>
          <a:r>
            <a:rPr lang="es-ES" sz="2800" smtClean="0"/>
            <a:t>para investigación procedentes de donantes de sangre y cordón umbilical y el banco de cerebros del Instituto de Neurociencias de Castilla y León</a:t>
          </a:r>
          <a:endParaRPr lang="es-ES" sz="2800" dirty="0"/>
        </a:p>
      </dgm:t>
    </dgm:pt>
    <dgm:pt modelId="{D1F58B2A-3E73-406E-B52E-2A4590007F65}" type="parTrans" cxnId="{8A97EE40-6E0F-42B6-BD27-90BC450C2B2C}">
      <dgm:prSet/>
      <dgm:spPr/>
      <dgm:t>
        <a:bodyPr/>
        <a:lstStyle/>
        <a:p>
          <a:endParaRPr lang="es-ES"/>
        </a:p>
      </dgm:t>
    </dgm:pt>
    <dgm:pt modelId="{5D020A53-4450-45DB-AFE0-33AD0554DA04}" type="sibTrans" cxnId="{8A97EE40-6E0F-42B6-BD27-90BC450C2B2C}">
      <dgm:prSet/>
      <dgm:spPr/>
      <dgm:t>
        <a:bodyPr/>
        <a:lstStyle/>
        <a:p>
          <a:endParaRPr lang="es-ES"/>
        </a:p>
      </dgm:t>
    </dgm:pt>
    <dgm:pt modelId="{53D68235-5714-43F5-982B-A0101430B6F9}">
      <dgm:prSet phldrT="[Texto]" custT="1"/>
      <dgm:spPr/>
      <dgm:t>
        <a:bodyPr/>
        <a:lstStyle/>
        <a:p>
          <a:r>
            <a:rPr lang="es-ES" sz="3200" smtClean="0"/>
            <a:t>Apoyo para la acreditación de </a:t>
          </a:r>
          <a:r>
            <a:rPr lang="es-ES" sz="3200" b="1" smtClean="0"/>
            <a:t>Institutos de Investigación Sanitaria</a:t>
          </a:r>
          <a:endParaRPr lang="es-ES" sz="3200" dirty="0"/>
        </a:p>
      </dgm:t>
    </dgm:pt>
    <dgm:pt modelId="{4223BB61-FE4C-4139-8E88-9B0F82D47047}" type="parTrans" cxnId="{AE9C32B6-809C-4593-B411-5832BD2735B4}">
      <dgm:prSet/>
      <dgm:spPr/>
      <dgm:t>
        <a:bodyPr/>
        <a:lstStyle/>
        <a:p>
          <a:endParaRPr lang="es-ES"/>
        </a:p>
      </dgm:t>
    </dgm:pt>
    <dgm:pt modelId="{6A3CF733-2E08-4FC6-9D58-5D7B94352224}" type="sibTrans" cxnId="{AE9C32B6-809C-4593-B411-5832BD2735B4}">
      <dgm:prSet/>
      <dgm:spPr/>
      <dgm:t>
        <a:bodyPr/>
        <a:lstStyle/>
        <a:p>
          <a:endParaRPr lang="es-ES"/>
        </a:p>
      </dgm:t>
    </dgm:pt>
    <dgm:pt modelId="{590B3ECB-FB97-4E2F-B1AE-4FB7F45663C1}">
      <dgm:prSet phldrT="[Texto]" custT="1"/>
      <dgm:spPr/>
      <dgm:t>
        <a:bodyPr/>
        <a:lstStyle/>
        <a:p>
          <a:r>
            <a:rPr lang="es-ES" sz="2800" dirty="0" smtClean="0"/>
            <a:t>Creación de una Plataforma Genómica en el Centro de Investigación Biomédica de La Rioja (CIBIR).</a:t>
          </a:r>
          <a:endParaRPr lang="es-ES" sz="2800" dirty="0"/>
        </a:p>
      </dgm:t>
    </dgm:pt>
    <dgm:pt modelId="{672B3789-3E61-4677-9B55-CC02E03F9273}" type="parTrans" cxnId="{4A0731BF-0A87-483C-8D56-D6A41AAD4E08}">
      <dgm:prSet/>
      <dgm:spPr/>
      <dgm:t>
        <a:bodyPr/>
        <a:lstStyle/>
        <a:p>
          <a:endParaRPr lang="es-ES"/>
        </a:p>
      </dgm:t>
    </dgm:pt>
    <dgm:pt modelId="{7E1FFB4B-9766-48E2-B121-70310B3EC82D}" type="sibTrans" cxnId="{4A0731BF-0A87-483C-8D56-D6A41AAD4E08}">
      <dgm:prSet/>
      <dgm:spPr/>
      <dgm:t>
        <a:bodyPr/>
        <a:lstStyle/>
        <a:p>
          <a:endParaRPr lang="es-ES"/>
        </a:p>
      </dgm:t>
    </dgm:pt>
    <dgm:pt modelId="{47DF7B26-2344-4480-A9B4-333A1F9F0673}">
      <dgm:prSet phldrT="[Texto]" custT="1"/>
      <dgm:spPr/>
      <dgm:t>
        <a:bodyPr/>
        <a:lstStyle/>
        <a:p>
          <a:r>
            <a:rPr lang="es-ES" sz="2800" dirty="0" smtClean="0"/>
            <a:t>Unidad de ensayos clínicos específica para evaluación de medicamentos en ancianos en el H.G.U. de Getafe</a:t>
          </a:r>
          <a:endParaRPr lang="es-ES" sz="2800" dirty="0"/>
        </a:p>
      </dgm:t>
    </dgm:pt>
    <dgm:pt modelId="{B15E560E-30D9-4DA6-8B0D-718B5ACF6752}" type="parTrans" cxnId="{248AA82B-5B84-4402-8353-F2708972D487}">
      <dgm:prSet/>
      <dgm:spPr/>
      <dgm:t>
        <a:bodyPr/>
        <a:lstStyle/>
        <a:p>
          <a:endParaRPr lang="es-ES"/>
        </a:p>
      </dgm:t>
    </dgm:pt>
    <dgm:pt modelId="{1459A8F4-E713-4F3E-A0D2-3521F356764F}" type="sibTrans" cxnId="{248AA82B-5B84-4402-8353-F2708972D487}">
      <dgm:prSet/>
      <dgm:spPr/>
      <dgm:t>
        <a:bodyPr/>
        <a:lstStyle/>
        <a:p>
          <a:endParaRPr lang="es-ES"/>
        </a:p>
      </dgm:t>
    </dgm:pt>
    <dgm:pt modelId="{79EB0D54-6793-4650-9FA9-8868DC88CFC3}">
      <dgm:prSet phldrT="[Texto]" custT="1"/>
      <dgm:spPr/>
      <dgm:t>
        <a:bodyPr/>
        <a:lstStyle/>
        <a:p>
          <a:r>
            <a:rPr lang="es-ES" sz="2800" smtClean="0"/>
            <a:t>Biobanco pediátrico H. Niño Jesús</a:t>
          </a:r>
          <a:endParaRPr lang="es-ES" sz="2800" dirty="0"/>
        </a:p>
      </dgm:t>
    </dgm:pt>
    <dgm:pt modelId="{0FE6BA74-45C6-4E39-8243-8803376B22ED}" type="parTrans" cxnId="{601A0C7E-64AB-4DAE-84A2-054435A94D96}">
      <dgm:prSet/>
      <dgm:spPr/>
      <dgm:t>
        <a:bodyPr/>
        <a:lstStyle/>
        <a:p>
          <a:endParaRPr lang="es-ES"/>
        </a:p>
      </dgm:t>
    </dgm:pt>
    <dgm:pt modelId="{F30A2D72-E3F4-4E8F-8611-E3319AA16465}" type="sibTrans" cxnId="{601A0C7E-64AB-4DAE-84A2-054435A94D96}">
      <dgm:prSet/>
      <dgm:spPr/>
      <dgm:t>
        <a:bodyPr/>
        <a:lstStyle/>
        <a:p>
          <a:endParaRPr lang="es-ES"/>
        </a:p>
      </dgm:t>
    </dgm:pt>
    <dgm:pt modelId="{119BCDF8-806F-4A69-A312-60B726BABDB6}">
      <dgm:prSet phldrT="[Texto]" custT="1"/>
      <dgm:spPr/>
      <dgm:t>
        <a:bodyPr/>
        <a:lstStyle/>
        <a:p>
          <a:r>
            <a:rPr lang="es-ES" sz="2800" smtClean="0"/>
            <a:t>Creación y desarrollo de </a:t>
          </a:r>
          <a:r>
            <a:rPr lang="es-ES" sz="2800" b="1" smtClean="0"/>
            <a:t>redes de Biobancos </a:t>
          </a:r>
          <a:r>
            <a:rPr lang="es-ES" sz="2800" smtClean="0"/>
            <a:t>en Extremadura (RBE), Murcia (BIOBANC-MUR), Andalucía, del Complejo Hospitalario Xeral-Calde de Lugo, Castilla y León</a:t>
          </a:r>
          <a:endParaRPr lang="es-ES" sz="2800" dirty="0"/>
        </a:p>
      </dgm:t>
    </dgm:pt>
    <dgm:pt modelId="{6478319A-3B3E-4257-955D-ED8B7D216451}" type="parTrans" cxnId="{460E4039-B9ED-488B-A458-30D1FDB50070}">
      <dgm:prSet/>
      <dgm:spPr/>
      <dgm:t>
        <a:bodyPr/>
        <a:lstStyle/>
        <a:p>
          <a:endParaRPr lang="es-ES"/>
        </a:p>
      </dgm:t>
    </dgm:pt>
    <dgm:pt modelId="{882E8555-3946-4708-91D7-2DE57BF0DEF8}" type="sibTrans" cxnId="{460E4039-B9ED-488B-A458-30D1FDB50070}">
      <dgm:prSet/>
      <dgm:spPr/>
      <dgm:t>
        <a:bodyPr/>
        <a:lstStyle/>
        <a:p>
          <a:endParaRPr lang="es-ES"/>
        </a:p>
      </dgm:t>
    </dgm:pt>
    <dgm:pt modelId="{F335F959-4D1A-45CB-98A2-6ECC4F632A97}">
      <dgm:prSet phldrT="[Texto]" custT="1"/>
      <dgm:spPr/>
      <dgm:t>
        <a:bodyPr/>
        <a:lstStyle/>
        <a:p>
          <a:r>
            <a:rPr lang="es-ES" sz="2800" dirty="0" smtClean="0"/>
            <a:t>Baleares, Canarias (H.U. Canarias-Universidad de la Laguna), Málaga, País Vasco (BIODONOSTIA)</a:t>
          </a:r>
          <a:endParaRPr lang="es-ES" sz="2800" dirty="0"/>
        </a:p>
      </dgm:t>
    </dgm:pt>
    <dgm:pt modelId="{3D442962-3D4C-4E8A-8BEA-C2A11CF5A8C4}" type="parTrans" cxnId="{8E812C2C-5650-42A4-B156-C366AB26D3D0}">
      <dgm:prSet/>
      <dgm:spPr/>
      <dgm:t>
        <a:bodyPr/>
        <a:lstStyle/>
        <a:p>
          <a:endParaRPr lang="es-ES"/>
        </a:p>
      </dgm:t>
    </dgm:pt>
    <dgm:pt modelId="{52727948-3B48-4C16-9CA9-3D1F29DE9EE9}" type="sibTrans" cxnId="{8E812C2C-5650-42A4-B156-C366AB26D3D0}">
      <dgm:prSet/>
      <dgm:spPr/>
      <dgm:t>
        <a:bodyPr/>
        <a:lstStyle/>
        <a:p>
          <a:endParaRPr lang="es-ES"/>
        </a:p>
      </dgm:t>
    </dgm:pt>
    <dgm:pt modelId="{D8F154F1-9626-499A-9697-2FA3231FD455}" type="pres">
      <dgm:prSet presAssocID="{06A66F0E-DC46-4248-9F0A-E3969851D44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CB612D1-1EA6-4597-962D-0889D95691CE}" type="pres">
      <dgm:prSet presAssocID="{48DE0B23-89D2-49C1-BCFF-5FF4AD4B0F3D}" presName="comp" presStyleCnt="0"/>
      <dgm:spPr/>
    </dgm:pt>
    <dgm:pt modelId="{1BDDB10D-0925-459E-B18E-D00214A3EAAE}" type="pres">
      <dgm:prSet presAssocID="{48DE0B23-89D2-49C1-BCFF-5FF4AD4B0F3D}" presName="box" presStyleLbl="node1" presStyleIdx="0" presStyleCnt="3"/>
      <dgm:spPr/>
      <dgm:t>
        <a:bodyPr/>
        <a:lstStyle/>
        <a:p>
          <a:endParaRPr lang="es-ES"/>
        </a:p>
      </dgm:t>
    </dgm:pt>
    <dgm:pt modelId="{9C8FEB34-886E-4DD1-BAA8-4B9716E9424F}" type="pres">
      <dgm:prSet presAssocID="{48DE0B23-89D2-49C1-BCFF-5FF4AD4B0F3D}" presName="img" presStyleLbl="fgImgPlace1" presStyleIdx="0" presStyleCnt="3" custScaleX="87150" custScaleY="8949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BC4E51A-BBC5-491E-BFCB-7A78E04BB330}" type="pres">
      <dgm:prSet presAssocID="{48DE0B23-89D2-49C1-BCFF-5FF4AD4B0F3D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11FE8AF-CC31-4CA0-A539-BAFC496DB45F}" type="pres">
      <dgm:prSet presAssocID="{5A69264E-A21D-426C-9A3D-E5DC2188B1F6}" presName="spacer" presStyleCnt="0"/>
      <dgm:spPr/>
    </dgm:pt>
    <dgm:pt modelId="{265D9E2D-365B-47F5-A9D4-361DF66FFC2B}" type="pres">
      <dgm:prSet presAssocID="{69A59FD4-8DD4-4277-B80F-CFD3ED47D54F}" presName="comp" presStyleCnt="0"/>
      <dgm:spPr/>
    </dgm:pt>
    <dgm:pt modelId="{385A6B5E-F082-4B77-92E3-9CE20B6835C1}" type="pres">
      <dgm:prSet presAssocID="{69A59FD4-8DD4-4277-B80F-CFD3ED47D54F}" presName="box" presStyleLbl="node1" presStyleIdx="1" presStyleCnt="3" custScaleY="125134"/>
      <dgm:spPr/>
      <dgm:t>
        <a:bodyPr/>
        <a:lstStyle/>
        <a:p>
          <a:endParaRPr lang="es-ES"/>
        </a:p>
      </dgm:t>
    </dgm:pt>
    <dgm:pt modelId="{7AEB7089-CDC0-448E-8186-44FFB63BFB39}" type="pres">
      <dgm:prSet presAssocID="{69A59FD4-8DD4-4277-B80F-CFD3ED47D54F}" presName="img" presStyleLbl="fgImgPlace1" presStyleIdx="1" presStyleCnt="3" custScaleX="87150" custScaleY="98554" custLinFactNeighborX="-1738" custLinFactNeighborY="0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63390869-3720-4272-91D8-B869CBA4F08F}" type="pres">
      <dgm:prSet presAssocID="{69A59FD4-8DD4-4277-B80F-CFD3ED47D54F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DD9883F-5E21-48BC-91A9-10FD15686605}" type="pres">
      <dgm:prSet presAssocID="{00E07E24-A7F3-4AA0-9B88-1374D812F413}" presName="spacer" presStyleCnt="0"/>
      <dgm:spPr/>
    </dgm:pt>
    <dgm:pt modelId="{1867DFFC-655C-47C7-878F-EC9190FD17DD}" type="pres">
      <dgm:prSet presAssocID="{53D68235-5714-43F5-982B-A0101430B6F9}" presName="comp" presStyleCnt="0"/>
      <dgm:spPr/>
    </dgm:pt>
    <dgm:pt modelId="{0467AD1E-8040-4F6B-8CD7-1C71717B6178}" type="pres">
      <dgm:prSet presAssocID="{53D68235-5714-43F5-982B-A0101430B6F9}" presName="box" presStyleLbl="node1" presStyleIdx="2" presStyleCnt="3"/>
      <dgm:spPr/>
      <dgm:t>
        <a:bodyPr/>
        <a:lstStyle/>
        <a:p>
          <a:endParaRPr lang="es-ES"/>
        </a:p>
      </dgm:t>
    </dgm:pt>
    <dgm:pt modelId="{543382B1-EEBF-42F5-8075-874E9C90AE8C}" type="pres">
      <dgm:prSet presAssocID="{53D68235-5714-43F5-982B-A0101430B6F9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2F06EC0C-1D26-4D5B-B257-FA829682EBBC}" type="pres">
      <dgm:prSet presAssocID="{53D68235-5714-43F5-982B-A0101430B6F9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DF70240-49F2-472C-8570-AA1194432A58}" srcId="{06A66F0E-DC46-4248-9F0A-E3969851D44D}" destId="{69A59FD4-8DD4-4277-B80F-CFD3ED47D54F}" srcOrd="1" destOrd="0" parTransId="{FE499482-0611-40D4-A775-366BD43F1EFB}" sibTransId="{00E07E24-A7F3-4AA0-9B88-1374D812F413}"/>
    <dgm:cxn modelId="{8DA95A07-FE61-4D57-B184-F38E1AB97C91}" srcId="{48DE0B23-89D2-49C1-BCFF-5FF4AD4B0F3D}" destId="{C990EE72-0764-43ED-B38B-1358C5E24229}" srcOrd="1" destOrd="0" parTransId="{3800D2CF-871D-4DF2-B79B-0D516D9D756D}" sibTransId="{4A7F65E7-7973-4C6B-89CC-FC31023242D2}"/>
    <dgm:cxn modelId="{7A172122-3B4A-4BF3-8F3D-8EB9FF21E64F}" type="presOf" srcId="{69A59FD4-8DD4-4277-B80F-CFD3ED47D54F}" destId="{385A6B5E-F082-4B77-92E3-9CE20B6835C1}" srcOrd="0" destOrd="0" presId="urn:microsoft.com/office/officeart/2005/8/layout/vList4"/>
    <dgm:cxn modelId="{1280A64F-5F57-461F-BD0F-A42EDFC40D6A}" type="presOf" srcId="{105DD65E-B356-4D18-9DCE-B73E068D82C6}" destId="{ABC4E51A-BBC5-491E-BFCB-7A78E04BB330}" srcOrd="1" destOrd="1" presId="urn:microsoft.com/office/officeart/2005/8/layout/vList4"/>
    <dgm:cxn modelId="{E463C2AA-EFF0-4E8D-AAE7-F6A1563849A3}" type="presOf" srcId="{48DE0B23-89D2-49C1-BCFF-5FF4AD4B0F3D}" destId="{ABC4E51A-BBC5-491E-BFCB-7A78E04BB330}" srcOrd="1" destOrd="0" presId="urn:microsoft.com/office/officeart/2005/8/layout/vList4"/>
    <dgm:cxn modelId="{AF734549-20F1-4C63-89DC-AEF6B4A538C2}" type="presOf" srcId="{119BCDF8-806F-4A69-A312-60B726BABDB6}" destId="{385A6B5E-F082-4B77-92E3-9CE20B6835C1}" srcOrd="0" destOrd="1" presId="urn:microsoft.com/office/officeart/2005/8/layout/vList4"/>
    <dgm:cxn modelId="{460E4039-B9ED-488B-A458-30D1FDB50070}" srcId="{69A59FD4-8DD4-4277-B80F-CFD3ED47D54F}" destId="{119BCDF8-806F-4A69-A312-60B726BABDB6}" srcOrd="0" destOrd="0" parTransId="{6478319A-3B3E-4257-955D-ED8B7D216451}" sibTransId="{882E8555-3946-4708-91D7-2DE57BF0DEF8}"/>
    <dgm:cxn modelId="{9FE11AD2-3361-42CF-9F84-C7AB1D5F2588}" type="presOf" srcId="{53D68235-5714-43F5-982B-A0101430B6F9}" destId="{2F06EC0C-1D26-4D5B-B257-FA829682EBBC}" srcOrd="1" destOrd="0" presId="urn:microsoft.com/office/officeart/2005/8/layout/vList4"/>
    <dgm:cxn modelId="{FAD1BCBD-7589-4D55-B38C-43AF761EC018}" type="presOf" srcId="{69A59FD4-8DD4-4277-B80F-CFD3ED47D54F}" destId="{63390869-3720-4272-91D8-B869CBA4F08F}" srcOrd="1" destOrd="0" presId="urn:microsoft.com/office/officeart/2005/8/layout/vList4"/>
    <dgm:cxn modelId="{4A0731BF-0A87-483C-8D56-D6A41AAD4E08}" srcId="{53D68235-5714-43F5-982B-A0101430B6F9}" destId="{590B3ECB-FB97-4E2F-B1AE-4FB7F45663C1}" srcOrd="1" destOrd="0" parTransId="{672B3789-3E61-4677-9B55-CC02E03F9273}" sibTransId="{7E1FFB4B-9766-48E2-B121-70310B3EC82D}"/>
    <dgm:cxn modelId="{DE22635A-FEEA-46F4-A1B1-6244E11E89D1}" type="presOf" srcId="{79EB0D54-6793-4650-9FA9-8868DC88CFC3}" destId="{63390869-3720-4272-91D8-B869CBA4F08F}" srcOrd="1" destOrd="3" presId="urn:microsoft.com/office/officeart/2005/8/layout/vList4"/>
    <dgm:cxn modelId="{08DBB4A7-FE94-4D58-951D-00E9515C1698}" type="presOf" srcId="{F335F959-4D1A-45CB-98A2-6ECC4F632A97}" destId="{2F06EC0C-1D26-4D5B-B257-FA829682EBBC}" srcOrd="1" destOrd="1" presId="urn:microsoft.com/office/officeart/2005/8/layout/vList4"/>
    <dgm:cxn modelId="{CD55A520-1A58-4379-9B60-3CBC092CCFB1}" type="presOf" srcId="{47DF7B26-2344-4480-A9B4-333A1F9F0673}" destId="{ABC4E51A-BBC5-491E-BFCB-7A78E04BB330}" srcOrd="1" destOrd="3" presId="urn:microsoft.com/office/officeart/2005/8/layout/vList4"/>
    <dgm:cxn modelId="{8A97EE40-6E0F-42B6-BD27-90BC450C2B2C}" srcId="{69A59FD4-8DD4-4277-B80F-CFD3ED47D54F}" destId="{A95B1DC3-EF39-4132-A04A-AD0B85AD1DB9}" srcOrd="1" destOrd="0" parTransId="{D1F58B2A-3E73-406E-B52E-2A4590007F65}" sibTransId="{5D020A53-4450-45DB-AFE0-33AD0554DA04}"/>
    <dgm:cxn modelId="{33388303-406F-4BA6-9237-3FB135343284}" srcId="{48DE0B23-89D2-49C1-BCFF-5FF4AD4B0F3D}" destId="{105DD65E-B356-4D18-9DCE-B73E068D82C6}" srcOrd="0" destOrd="0" parTransId="{25E35146-E7AB-478C-9F1B-B0C82E38C30D}" sibTransId="{87482A71-4905-4857-AB6F-C2CE510DB9D3}"/>
    <dgm:cxn modelId="{601A0C7E-64AB-4DAE-84A2-054435A94D96}" srcId="{69A59FD4-8DD4-4277-B80F-CFD3ED47D54F}" destId="{79EB0D54-6793-4650-9FA9-8868DC88CFC3}" srcOrd="2" destOrd="0" parTransId="{0FE6BA74-45C6-4E39-8243-8803376B22ED}" sibTransId="{F30A2D72-E3F4-4E8F-8611-E3319AA16465}"/>
    <dgm:cxn modelId="{308BDDD8-D0E4-4BDC-BC53-F6C207B5CCD5}" type="presOf" srcId="{590B3ECB-FB97-4E2F-B1AE-4FB7F45663C1}" destId="{2F06EC0C-1D26-4D5B-B257-FA829682EBBC}" srcOrd="1" destOrd="2" presId="urn:microsoft.com/office/officeart/2005/8/layout/vList4"/>
    <dgm:cxn modelId="{D1BAA60A-42F0-4DD0-990A-1BE011FA87B2}" type="presOf" srcId="{C990EE72-0764-43ED-B38B-1358C5E24229}" destId="{ABC4E51A-BBC5-491E-BFCB-7A78E04BB330}" srcOrd="1" destOrd="2" presId="urn:microsoft.com/office/officeart/2005/8/layout/vList4"/>
    <dgm:cxn modelId="{8E812C2C-5650-42A4-B156-C366AB26D3D0}" srcId="{53D68235-5714-43F5-982B-A0101430B6F9}" destId="{F335F959-4D1A-45CB-98A2-6ECC4F632A97}" srcOrd="0" destOrd="0" parTransId="{3D442962-3D4C-4E8A-8BEA-C2A11CF5A8C4}" sibTransId="{52727948-3B48-4C16-9CA9-3D1F29DE9EE9}"/>
    <dgm:cxn modelId="{5D6A8CF9-9DD8-49DF-B188-B021E025DD90}" type="presOf" srcId="{A95B1DC3-EF39-4132-A04A-AD0B85AD1DB9}" destId="{385A6B5E-F082-4B77-92E3-9CE20B6835C1}" srcOrd="0" destOrd="2" presId="urn:microsoft.com/office/officeart/2005/8/layout/vList4"/>
    <dgm:cxn modelId="{FE3C2DA4-0613-4A04-8E3F-2CF86749B668}" type="presOf" srcId="{06A66F0E-DC46-4248-9F0A-E3969851D44D}" destId="{D8F154F1-9626-499A-9697-2FA3231FD455}" srcOrd="0" destOrd="0" presId="urn:microsoft.com/office/officeart/2005/8/layout/vList4"/>
    <dgm:cxn modelId="{55554006-7E4E-4D0E-9799-E33F865DD9B9}" type="presOf" srcId="{A95B1DC3-EF39-4132-A04A-AD0B85AD1DB9}" destId="{63390869-3720-4272-91D8-B869CBA4F08F}" srcOrd="1" destOrd="2" presId="urn:microsoft.com/office/officeart/2005/8/layout/vList4"/>
    <dgm:cxn modelId="{2D20EB49-199F-4E89-97A7-A1E647DDF881}" type="presOf" srcId="{47DF7B26-2344-4480-A9B4-333A1F9F0673}" destId="{1BDDB10D-0925-459E-B18E-D00214A3EAAE}" srcOrd="0" destOrd="3" presId="urn:microsoft.com/office/officeart/2005/8/layout/vList4"/>
    <dgm:cxn modelId="{248AA82B-5B84-4402-8353-F2708972D487}" srcId="{48DE0B23-89D2-49C1-BCFF-5FF4AD4B0F3D}" destId="{47DF7B26-2344-4480-A9B4-333A1F9F0673}" srcOrd="2" destOrd="0" parTransId="{B15E560E-30D9-4DA6-8B0D-718B5ACF6752}" sibTransId="{1459A8F4-E713-4F3E-A0D2-3521F356764F}"/>
    <dgm:cxn modelId="{807F0E3E-030C-4452-968C-F30AFF6352ED}" type="presOf" srcId="{C990EE72-0764-43ED-B38B-1358C5E24229}" destId="{1BDDB10D-0925-459E-B18E-D00214A3EAAE}" srcOrd="0" destOrd="2" presId="urn:microsoft.com/office/officeart/2005/8/layout/vList4"/>
    <dgm:cxn modelId="{CCD8606A-335D-4AC4-963F-1604018EC29F}" type="presOf" srcId="{F335F959-4D1A-45CB-98A2-6ECC4F632A97}" destId="{0467AD1E-8040-4F6B-8CD7-1C71717B6178}" srcOrd="0" destOrd="1" presId="urn:microsoft.com/office/officeart/2005/8/layout/vList4"/>
    <dgm:cxn modelId="{E5C52D40-4956-49A8-AE1D-4E4DBCE0A624}" type="presOf" srcId="{590B3ECB-FB97-4E2F-B1AE-4FB7F45663C1}" destId="{0467AD1E-8040-4F6B-8CD7-1C71717B6178}" srcOrd="0" destOrd="2" presId="urn:microsoft.com/office/officeart/2005/8/layout/vList4"/>
    <dgm:cxn modelId="{E331B138-32CD-47E3-BFEE-99F9100E0EB8}" type="presOf" srcId="{53D68235-5714-43F5-982B-A0101430B6F9}" destId="{0467AD1E-8040-4F6B-8CD7-1C71717B6178}" srcOrd="0" destOrd="0" presId="urn:microsoft.com/office/officeart/2005/8/layout/vList4"/>
    <dgm:cxn modelId="{7E7BE9F8-9376-4951-8B5E-D3A4145BB40E}" type="presOf" srcId="{48DE0B23-89D2-49C1-BCFF-5FF4AD4B0F3D}" destId="{1BDDB10D-0925-459E-B18E-D00214A3EAAE}" srcOrd="0" destOrd="0" presId="urn:microsoft.com/office/officeart/2005/8/layout/vList4"/>
    <dgm:cxn modelId="{4A7B39DB-2B2F-4273-BD26-20771372C00B}" type="presOf" srcId="{105DD65E-B356-4D18-9DCE-B73E068D82C6}" destId="{1BDDB10D-0925-459E-B18E-D00214A3EAAE}" srcOrd="0" destOrd="1" presId="urn:microsoft.com/office/officeart/2005/8/layout/vList4"/>
    <dgm:cxn modelId="{AE9C32B6-809C-4593-B411-5832BD2735B4}" srcId="{06A66F0E-DC46-4248-9F0A-E3969851D44D}" destId="{53D68235-5714-43F5-982B-A0101430B6F9}" srcOrd="2" destOrd="0" parTransId="{4223BB61-FE4C-4139-8E88-9B0F82D47047}" sibTransId="{6A3CF733-2E08-4FC6-9D58-5D7B94352224}"/>
    <dgm:cxn modelId="{5629D5DA-44A0-4477-9B15-90203B88CE69}" srcId="{06A66F0E-DC46-4248-9F0A-E3969851D44D}" destId="{48DE0B23-89D2-49C1-BCFF-5FF4AD4B0F3D}" srcOrd="0" destOrd="0" parTransId="{527E1535-43EE-4514-B847-2B45031ADDA6}" sibTransId="{5A69264E-A21D-426C-9A3D-E5DC2188B1F6}"/>
    <dgm:cxn modelId="{10C0B514-3D6E-41FD-BB36-7AAE7AB2779B}" type="presOf" srcId="{119BCDF8-806F-4A69-A312-60B726BABDB6}" destId="{63390869-3720-4272-91D8-B869CBA4F08F}" srcOrd="1" destOrd="1" presId="urn:microsoft.com/office/officeart/2005/8/layout/vList4"/>
    <dgm:cxn modelId="{8A7A0EF8-254C-45C5-AE74-BD40E24B5101}" type="presOf" srcId="{79EB0D54-6793-4650-9FA9-8868DC88CFC3}" destId="{385A6B5E-F082-4B77-92E3-9CE20B6835C1}" srcOrd="0" destOrd="3" presId="urn:microsoft.com/office/officeart/2005/8/layout/vList4"/>
    <dgm:cxn modelId="{C9194E18-102A-48AD-8EAA-740E87467CC3}" type="presParOf" srcId="{D8F154F1-9626-499A-9697-2FA3231FD455}" destId="{5CB612D1-1EA6-4597-962D-0889D95691CE}" srcOrd="0" destOrd="0" presId="urn:microsoft.com/office/officeart/2005/8/layout/vList4"/>
    <dgm:cxn modelId="{64D3A2A7-1703-4B70-B000-3C48E4603340}" type="presParOf" srcId="{5CB612D1-1EA6-4597-962D-0889D95691CE}" destId="{1BDDB10D-0925-459E-B18E-D00214A3EAAE}" srcOrd="0" destOrd="0" presId="urn:microsoft.com/office/officeart/2005/8/layout/vList4"/>
    <dgm:cxn modelId="{718C312B-A68F-4DF2-87B0-4D8B52112ED6}" type="presParOf" srcId="{5CB612D1-1EA6-4597-962D-0889D95691CE}" destId="{9C8FEB34-886E-4DD1-BAA8-4B9716E9424F}" srcOrd="1" destOrd="0" presId="urn:microsoft.com/office/officeart/2005/8/layout/vList4"/>
    <dgm:cxn modelId="{AB8859FB-5813-448F-9CD5-C05192058277}" type="presParOf" srcId="{5CB612D1-1EA6-4597-962D-0889D95691CE}" destId="{ABC4E51A-BBC5-491E-BFCB-7A78E04BB330}" srcOrd="2" destOrd="0" presId="urn:microsoft.com/office/officeart/2005/8/layout/vList4"/>
    <dgm:cxn modelId="{23409E81-CD84-42D6-823F-694669A0B27C}" type="presParOf" srcId="{D8F154F1-9626-499A-9697-2FA3231FD455}" destId="{311FE8AF-CC31-4CA0-A539-BAFC496DB45F}" srcOrd="1" destOrd="0" presId="urn:microsoft.com/office/officeart/2005/8/layout/vList4"/>
    <dgm:cxn modelId="{7C0287D2-2DE0-477D-9F50-CA0C4B2DC66A}" type="presParOf" srcId="{D8F154F1-9626-499A-9697-2FA3231FD455}" destId="{265D9E2D-365B-47F5-A9D4-361DF66FFC2B}" srcOrd="2" destOrd="0" presId="urn:microsoft.com/office/officeart/2005/8/layout/vList4"/>
    <dgm:cxn modelId="{49319044-24E9-431E-A648-C256991E0EAC}" type="presParOf" srcId="{265D9E2D-365B-47F5-A9D4-361DF66FFC2B}" destId="{385A6B5E-F082-4B77-92E3-9CE20B6835C1}" srcOrd="0" destOrd="0" presId="urn:microsoft.com/office/officeart/2005/8/layout/vList4"/>
    <dgm:cxn modelId="{1D4F1180-2020-4394-A3DF-6DCACBDF21D5}" type="presParOf" srcId="{265D9E2D-365B-47F5-A9D4-361DF66FFC2B}" destId="{7AEB7089-CDC0-448E-8186-44FFB63BFB39}" srcOrd="1" destOrd="0" presId="urn:microsoft.com/office/officeart/2005/8/layout/vList4"/>
    <dgm:cxn modelId="{D5166987-C474-464B-AA53-D043316B5F5C}" type="presParOf" srcId="{265D9E2D-365B-47F5-A9D4-361DF66FFC2B}" destId="{63390869-3720-4272-91D8-B869CBA4F08F}" srcOrd="2" destOrd="0" presId="urn:microsoft.com/office/officeart/2005/8/layout/vList4"/>
    <dgm:cxn modelId="{337649F3-4EC9-4B46-9633-A5B1B33BBE51}" type="presParOf" srcId="{D8F154F1-9626-499A-9697-2FA3231FD455}" destId="{ADD9883F-5E21-48BC-91A9-10FD15686605}" srcOrd="3" destOrd="0" presId="urn:microsoft.com/office/officeart/2005/8/layout/vList4"/>
    <dgm:cxn modelId="{137AE5BE-596B-46CE-8CC0-0373359663EA}" type="presParOf" srcId="{D8F154F1-9626-499A-9697-2FA3231FD455}" destId="{1867DFFC-655C-47C7-878F-EC9190FD17DD}" srcOrd="4" destOrd="0" presId="urn:microsoft.com/office/officeart/2005/8/layout/vList4"/>
    <dgm:cxn modelId="{A6B7C000-F4AC-4F08-9C9C-486520F456D3}" type="presParOf" srcId="{1867DFFC-655C-47C7-878F-EC9190FD17DD}" destId="{0467AD1E-8040-4F6B-8CD7-1C71717B6178}" srcOrd="0" destOrd="0" presId="urn:microsoft.com/office/officeart/2005/8/layout/vList4"/>
    <dgm:cxn modelId="{2C26EEC3-1CF9-4A95-A0BE-71F0529CCCD6}" type="presParOf" srcId="{1867DFFC-655C-47C7-878F-EC9190FD17DD}" destId="{543382B1-EEBF-42F5-8075-874E9C90AE8C}" srcOrd="1" destOrd="0" presId="urn:microsoft.com/office/officeart/2005/8/layout/vList4"/>
    <dgm:cxn modelId="{C376E7DF-3B2D-460D-9C56-9970B0697ECC}" type="presParOf" srcId="{1867DFFC-655C-47C7-878F-EC9190FD17DD}" destId="{2F06EC0C-1D26-4D5B-B257-FA829682EBBC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DDB10D-0925-459E-B18E-D00214A3EAAE}">
      <dsp:nvSpPr>
        <dsp:cNvPr id="0" name=""/>
        <dsp:cNvSpPr/>
      </dsp:nvSpPr>
      <dsp:spPr>
        <a:xfrm>
          <a:off x="0" y="0"/>
          <a:ext cx="13393712" cy="287729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b="1" kern="1200" smtClean="0"/>
            <a:t>Unidades de ensayos clínicos</a:t>
          </a:r>
          <a:r>
            <a:rPr lang="es-ES" sz="3200" kern="1200" smtClean="0"/>
            <a:t>: </a:t>
          </a:r>
          <a:endParaRPr lang="es-ES" sz="32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800" kern="1200" dirty="0" smtClean="0"/>
            <a:t>Unidad de fase I del Hospital Marqués de </a:t>
          </a:r>
          <a:r>
            <a:rPr lang="es-ES" sz="2800" kern="1200" dirty="0" err="1" smtClean="0"/>
            <a:t>Valdecilla</a:t>
          </a:r>
          <a:endParaRPr lang="es-E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800" kern="1200" dirty="0" smtClean="0"/>
            <a:t>Unidad de ensayos clínicos pediátricos del Hospital </a:t>
          </a:r>
          <a:r>
            <a:rPr lang="es-ES" sz="2800" kern="1200" dirty="0" err="1" smtClean="0"/>
            <a:t>Sant</a:t>
          </a:r>
          <a:r>
            <a:rPr lang="es-ES" sz="2800" kern="1200" dirty="0" smtClean="0"/>
            <a:t> Joan de </a:t>
          </a:r>
          <a:r>
            <a:rPr lang="es-ES" sz="2800" kern="1200" dirty="0" err="1" smtClean="0"/>
            <a:t>Deu</a:t>
          </a:r>
          <a:r>
            <a:rPr lang="es-ES" sz="2800" kern="1200" dirty="0" smtClean="0"/>
            <a:t> de Barcelona y del Hospital Niño Jesús de Madrid</a:t>
          </a:r>
          <a:endParaRPr lang="es-E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800" kern="1200" dirty="0" smtClean="0"/>
            <a:t>Unidad de ensayos clínicos específica para evaluación de medicamentos en ancianos en el H.G.U. de Getafe</a:t>
          </a:r>
          <a:endParaRPr lang="es-ES" sz="2800" kern="1200" dirty="0"/>
        </a:p>
      </dsp:txBody>
      <dsp:txXfrm>
        <a:off x="2966472" y="0"/>
        <a:ext cx="10427239" cy="2877296"/>
      </dsp:txXfrm>
    </dsp:sp>
    <dsp:sp modelId="{9C8FEB34-886E-4DD1-BAA8-4B9716E9424F}">
      <dsp:nvSpPr>
        <dsp:cNvPr id="0" name=""/>
        <dsp:cNvSpPr/>
      </dsp:nvSpPr>
      <dsp:spPr>
        <a:xfrm>
          <a:off x="459838" y="408679"/>
          <a:ext cx="2334524" cy="205993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5A6B5E-F082-4B77-92E3-9CE20B6835C1}">
      <dsp:nvSpPr>
        <dsp:cNvPr id="0" name=""/>
        <dsp:cNvSpPr/>
      </dsp:nvSpPr>
      <dsp:spPr>
        <a:xfrm>
          <a:off x="0" y="3165025"/>
          <a:ext cx="13393712" cy="3600475"/>
        </a:xfrm>
        <a:prstGeom prst="roundRect">
          <a:avLst>
            <a:gd name="adj" fmla="val 10000"/>
          </a:avLst>
        </a:prstGeom>
        <a:solidFill>
          <a:schemeClr val="accent3">
            <a:hueOff val="-5349908"/>
            <a:satOff val="8604"/>
            <a:lumOff val="1313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b="1" kern="1200" smtClean="0"/>
            <a:t>Biobancos</a:t>
          </a:r>
          <a:endParaRPr lang="es-ES" sz="3200" b="1" kern="1200" dirty="0" smtClean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800" kern="1200" smtClean="0"/>
            <a:t>Creación y desarrollo de </a:t>
          </a:r>
          <a:r>
            <a:rPr lang="es-ES" sz="2800" b="1" kern="1200" smtClean="0"/>
            <a:t>redes de Biobancos </a:t>
          </a:r>
          <a:r>
            <a:rPr lang="es-ES" sz="2800" kern="1200" smtClean="0"/>
            <a:t>en Extremadura (RBE), Murcia (BIOBANC-MUR), Andalucía, del Complejo Hospitalario Xeral-Calde de Lugo, Castilla y León</a:t>
          </a:r>
          <a:endParaRPr lang="es-E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800" b="1" kern="1200" smtClean="0"/>
            <a:t>Biobanco de muestras </a:t>
          </a:r>
          <a:r>
            <a:rPr lang="es-ES" sz="2800" kern="1200" smtClean="0"/>
            <a:t>para investigación procedentes de donantes de sangre y cordón umbilical y el banco de cerebros del Instituto de Neurociencias de Castilla y León</a:t>
          </a:r>
          <a:endParaRPr lang="es-E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800" kern="1200" smtClean="0"/>
            <a:t>Biobanco pediátrico H. Niño Jesús</a:t>
          </a:r>
          <a:endParaRPr lang="es-ES" sz="2800" kern="1200" dirty="0"/>
        </a:p>
      </dsp:txBody>
      <dsp:txXfrm>
        <a:off x="2966472" y="3165025"/>
        <a:ext cx="10427239" cy="3600475"/>
      </dsp:txXfrm>
    </dsp:sp>
    <dsp:sp modelId="{7AEB7089-CDC0-448E-8186-44FFB63BFB39}">
      <dsp:nvSpPr>
        <dsp:cNvPr id="0" name=""/>
        <dsp:cNvSpPr/>
      </dsp:nvSpPr>
      <dsp:spPr>
        <a:xfrm>
          <a:off x="413282" y="3830987"/>
          <a:ext cx="2334524" cy="226855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67AD1E-8040-4F6B-8CD7-1C71717B6178}">
      <dsp:nvSpPr>
        <dsp:cNvPr id="0" name=""/>
        <dsp:cNvSpPr/>
      </dsp:nvSpPr>
      <dsp:spPr>
        <a:xfrm>
          <a:off x="0" y="7053231"/>
          <a:ext cx="13393712" cy="2877296"/>
        </a:xfrm>
        <a:prstGeom prst="roundRect">
          <a:avLst>
            <a:gd name="adj" fmla="val 10000"/>
          </a:avLst>
        </a:prstGeom>
        <a:solidFill>
          <a:schemeClr val="accent3">
            <a:hueOff val="-10699817"/>
            <a:satOff val="17207"/>
            <a:lumOff val="262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smtClean="0"/>
            <a:t>Apoyo para la acreditación de </a:t>
          </a:r>
          <a:r>
            <a:rPr lang="es-ES" sz="3200" b="1" kern="1200" smtClean="0"/>
            <a:t>Institutos de Investigación Sanitaria</a:t>
          </a:r>
          <a:endParaRPr lang="es-ES" sz="32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800" kern="1200" dirty="0" smtClean="0"/>
            <a:t>Baleares, Canarias (H.U. Canarias-Universidad de la Laguna), Málaga, País Vasco (BIODONOSTIA)</a:t>
          </a:r>
          <a:endParaRPr lang="es-E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800" kern="1200" dirty="0" smtClean="0"/>
            <a:t>Creación de una Plataforma Genómica en el Centro de Investigación Biomédica de La Rioja (CIBIR).</a:t>
          </a:r>
          <a:endParaRPr lang="es-ES" sz="2800" kern="1200" dirty="0"/>
        </a:p>
      </dsp:txBody>
      <dsp:txXfrm>
        <a:off x="2966472" y="7053231"/>
        <a:ext cx="10427239" cy="2877296"/>
      </dsp:txXfrm>
    </dsp:sp>
    <dsp:sp modelId="{543382B1-EEBF-42F5-8075-874E9C90AE8C}">
      <dsp:nvSpPr>
        <dsp:cNvPr id="0" name=""/>
        <dsp:cNvSpPr/>
      </dsp:nvSpPr>
      <dsp:spPr>
        <a:xfrm>
          <a:off x="287729" y="7340960"/>
          <a:ext cx="2678742" cy="230183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75BA4-1DD0-4D30-9FEC-726D82EF07D8}" type="datetimeFigureOut">
              <a:rPr lang="es-ES" smtClean="0"/>
              <a:pPr/>
              <a:t>31/07/2017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458DA3-4B03-4B68-A4E9-A0B89EE5D8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B8E93-029E-4FC6-97F0-0E2821B2ED1A}" type="datetimeFigureOut">
              <a:rPr lang="es-ES" smtClean="0"/>
              <a:pPr/>
              <a:t>31/07/2017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009775" y="741363"/>
            <a:ext cx="2778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E44A5-2B73-4DC8-9FE3-2E926A4DC5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48B0-075E-4D55-81C6-7FB009D6299B}" type="datetimeFigureOut">
              <a:rPr lang="es-ES" smtClean="0"/>
              <a:pPr/>
              <a:t>31/07/2017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78A2-893C-4D2C-91A2-1035C41708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48B0-075E-4D55-81C6-7FB009D6299B}" type="datetimeFigureOut">
              <a:rPr lang="es-ES" smtClean="0"/>
              <a:pPr/>
              <a:t>31/07/2017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78A2-893C-4D2C-91A2-1035C41708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48B0-075E-4D55-81C6-7FB009D6299B}" type="datetimeFigureOut">
              <a:rPr lang="es-ES" smtClean="0"/>
              <a:pPr/>
              <a:t>31/07/2017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78A2-893C-4D2C-91A2-1035C41708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48B0-075E-4D55-81C6-7FB009D6299B}" type="datetimeFigureOut">
              <a:rPr lang="es-ES" smtClean="0"/>
              <a:pPr/>
              <a:t>31/07/2017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78A2-893C-4D2C-91A2-1035C41708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48B0-075E-4D55-81C6-7FB009D6299B}" type="datetimeFigureOut">
              <a:rPr lang="es-ES" smtClean="0"/>
              <a:pPr/>
              <a:t>31/07/2017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78A2-893C-4D2C-91A2-1035C41708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48B0-075E-4D55-81C6-7FB009D6299B}" type="datetimeFigureOut">
              <a:rPr lang="es-ES" smtClean="0"/>
              <a:pPr/>
              <a:t>31/07/2017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78A2-893C-4D2C-91A2-1035C41708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48B0-075E-4D55-81C6-7FB009D6299B}" type="datetimeFigureOut">
              <a:rPr lang="es-ES" smtClean="0"/>
              <a:pPr/>
              <a:t>31/07/2017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78A2-893C-4D2C-91A2-1035C41708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48B0-075E-4D55-81C6-7FB009D6299B}" type="datetimeFigureOut">
              <a:rPr lang="es-ES" smtClean="0"/>
              <a:pPr/>
              <a:t>31/07/2017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78A2-893C-4D2C-91A2-1035C41708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48B0-075E-4D55-81C6-7FB009D6299B}" type="datetimeFigureOut">
              <a:rPr lang="es-ES" smtClean="0"/>
              <a:pPr/>
              <a:t>31/07/2017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78A2-893C-4D2C-91A2-1035C41708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48B0-075E-4D55-81C6-7FB009D6299B}" type="datetimeFigureOut">
              <a:rPr lang="es-ES" smtClean="0"/>
              <a:pPr/>
              <a:t>31/07/2017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78A2-893C-4D2C-91A2-1035C41708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48B0-075E-4D55-81C6-7FB009D6299B}" type="datetimeFigureOut">
              <a:rPr lang="es-ES" smtClean="0"/>
              <a:pPr/>
              <a:t>31/07/2017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78A2-893C-4D2C-91A2-1035C41708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948B0-075E-4D55-81C6-7FB009D6299B}" type="datetimeFigureOut">
              <a:rPr lang="es-ES" smtClean="0"/>
              <a:pPr/>
              <a:t>31/07/2017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178A2-893C-4D2C-91A2-1035C41708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diagramData" Target="../diagrams/data1.xml"/><Relationship Id="rId18" Type="http://schemas.openxmlformats.org/officeDocument/2006/relationships/image" Target="../media/image13.tiff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1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1.xml"/><Relationship Id="rId20" Type="http://schemas.openxmlformats.org/officeDocument/2006/relationships/image" Target="../media/image15.tif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diagramQuickStyle" Target="../diagrams/quickStyle1.xml"/><Relationship Id="rId10" Type="http://schemas.openxmlformats.org/officeDocument/2006/relationships/chart" Target="../charts/chart1.xml"/><Relationship Id="rId19" Type="http://schemas.openxmlformats.org/officeDocument/2006/relationships/image" Target="../media/image14.tiff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4392788"/>
            <a:ext cx="32404050" cy="6264696"/>
          </a:xfrm>
          <a:prstGeom prst="rect">
            <a:avLst/>
          </a:prstGeom>
          <a:gradFill flip="none" rotWithShape="1">
            <a:gsLst>
              <a:gs pos="0">
                <a:srgbClr val="E4AAAA">
                  <a:tint val="66000"/>
                  <a:satMod val="160000"/>
                </a:srgbClr>
              </a:gs>
              <a:gs pos="50000">
                <a:srgbClr val="E4AAAA">
                  <a:tint val="44500"/>
                  <a:satMod val="160000"/>
                </a:srgbClr>
              </a:gs>
              <a:gs pos="100000">
                <a:srgbClr val="E4AAAA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rgbClr val="E4AAAA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4400" dirty="0"/>
          </a:p>
        </p:txBody>
      </p:sp>
      <p:sp>
        <p:nvSpPr>
          <p:cNvPr id="6" name="5 Rectángulo"/>
          <p:cNvSpPr/>
          <p:nvPr/>
        </p:nvSpPr>
        <p:spPr>
          <a:xfrm>
            <a:off x="0" y="0"/>
            <a:ext cx="32404050" cy="5763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288257" y="648372"/>
            <a:ext cx="29523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dirty="0" smtClean="0">
                <a:latin typeface="HelveticaNeueLT Std" pitchFamily="34" charset="0"/>
              </a:rPr>
              <a:t>Programa +i: una iniciativa de colaboración público-privada</a:t>
            </a:r>
            <a:endParaRPr lang="es-ES" sz="8000" dirty="0">
              <a:latin typeface="HelveticaNeueLT Std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0" y="2016524"/>
            <a:ext cx="32404050" cy="144016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solidFill>
              <a:schemeClr val="bg1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432273" y="2304556"/>
            <a:ext cx="310354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Autores:</a:t>
            </a:r>
            <a:r>
              <a:rPr lang="es-ES" sz="2400" dirty="0" smtClean="0"/>
              <a:t> Javier </a:t>
            </a:r>
            <a:r>
              <a:rPr lang="es-ES" sz="2400" dirty="0" err="1" smtClean="0"/>
              <a:t>Urzay</a:t>
            </a:r>
            <a:r>
              <a:rPr lang="es-ES_tradnl" sz="2400" baseline="30000" dirty="0" smtClean="0"/>
              <a:t>1</a:t>
            </a:r>
            <a:r>
              <a:rPr lang="es-ES" sz="2400" dirty="0" smtClean="0"/>
              <a:t>, </a:t>
            </a:r>
            <a:r>
              <a:rPr lang="es-ES_tradnl" sz="2400" dirty="0" smtClean="0"/>
              <a:t>José Ramón Luis-Yagüe</a:t>
            </a:r>
            <a:r>
              <a:rPr lang="es-ES_tradnl" sz="2400" baseline="30000" dirty="0" smtClean="0"/>
              <a:t>2</a:t>
            </a:r>
            <a:r>
              <a:rPr lang="es-ES_tradnl" sz="2400" dirty="0" smtClean="0"/>
              <a:t>,</a:t>
            </a:r>
            <a:r>
              <a:rPr lang="es-ES_tradnl" sz="2400" baseline="30000" dirty="0" smtClean="0"/>
              <a:t> </a:t>
            </a:r>
            <a:r>
              <a:rPr lang="es-ES" sz="2400" dirty="0" smtClean="0"/>
              <a:t>Beatriz Deza</a:t>
            </a:r>
            <a:r>
              <a:rPr lang="es-ES_tradnl" sz="2400" baseline="30000" dirty="0" smtClean="0"/>
              <a:t>3</a:t>
            </a:r>
            <a:r>
              <a:rPr lang="es-ES_tradnl" sz="2400" dirty="0" smtClean="0"/>
              <a:t>,</a:t>
            </a:r>
            <a:r>
              <a:rPr lang="es-ES_tradnl" sz="2400" baseline="30000" dirty="0" smtClean="0"/>
              <a:t> </a:t>
            </a:r>
            <a:r>
              <a:rPr lang="es-ES" sz="2400" dirty="0" smtClean="0"/>
              <a:t>Fátima Montes</a:t>
            </a:r>
            <a:r>
              <a:rPr lang="es-ES_tradnl" sz="2400" baseline="30000" dirty="0" smtClean="0"/>
              <a:t>4</a:t>
            </a:r>
            <a:r>
              <a:rPr lang="es-ES" sz="2400" dirty="0" smtClean="0"/>
              <a:t>.</a:t>
            </a:r>
          </a:p>
          <a:p>
            <a:r>
              <a:rPr lang="es-ES_tradnl" sz="2400" dirty="0" smtClean="0"/>
              <a:t>1. Subdirector General, </a:t>
            </a:r>
            <a:r>
              <a:rPr lang="es-ES_tradnl" sz="2400" dirty="0" err="1" smtClean="0"/>
              <a:t>Farmaindustria</a:t>
            </a:r>
            <a:r>
              <a:rPr lang="es-ES_tradnl" sz="2400" dirty="0" smtClean="0"/>
              <a:t>, Madrid, España</a:t>
            </a:r>
            <a:endParaRPr lang="es-ES" sz="2400" dirty="0" smtClean="0"/>
          </a:p>
          <a:p>
            <a:r>
              <a:rPr lang="es-ES_tradnl" sz="2400" dirty="0" smtClean="0"/>
              <a:t>2. Director del Dpto. de Relaciones con las CCAA, </a:t>
            </a:r>
            <a:r>
              <a:rPr lang="es-ES_tradnl" sz="2400" dirty="0" err="1" smtClean="0"/>
              <a:t>Farmaindustria</a:t>
            </a:r>
            <a:r>
              <a:rPr lang="es-ES_tradnl" sz="2400" dirty="0" smtClean="0"/>
              <a:t>, Madrid, España</a:t>
            </a:r>
            <a:endParaRPr lang="es-ES" sz="2400" dirty="0" smtClean="0"/>
          </a:p>
          <a:p>
            <a:r>
              <a:rPr lang="es-ES_tradnl" sz="2400" dirty="0" smtClean="0"/>
              <a:t>3. Departamento de Relaciones con las CCAA, </a:t>
            </a:r>
            <a:r>
              <a:rPr lang="es-ES_tradnl" sz="2400" dirty="0" err="1" smtClean="0"/>
              <a:t>Farmaindustria</a:t>
            </a:r>
            <a:r>
              <a:rPr lang="es-ES_tradnl" sz="2400" dirty="0" smtClean="0"/>
              <a:t>, Madrid, España</a:t>
            </a:r>
            <a:endParaRPr lang="es-ES" sz="2400" dirty="0" smtClean="0"/>
          </a:p>
          <a:p>
            <a:r>
              <a:rPr lang="es-ES" sz="2400" dirty="0" smtClean="0"/>
              <a:t>4. Asistente Técnico, </a:t>
            </a:r>
            <a:r>
              <a:rPr lang="es-ES_tradnl" sz="2400" dirty="0" err="1" smtClean="0"/>
              <a:t>Farmaindustria</a:t>
            </a:r>
            <a:r>
              <a:rPr lang="es-ES_tradnl" sz="2400" dirty="0" smtClean="0"/>
              <a:t>, Madrid, España</a:t>
            </a:r>
            <a:endParaRPr lang="es-ES" sz="2400" dirty="0" smtClean="0"/>
          </a:p>
          <a:p>
            <a:endParaRPr lang="es-ES" sz="24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0873433" y="4536804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 smtClean="0">
                <a:solidFill>
                  <a:schemeClr val="accent3"/>
                </a:solidFill>
              </a:rPr>
              <a:t>¿Qué es y cómo surgió?</a:t>
            </a:r>
            <a:endParaRPr lang="es-ES" sz="4800" b="1" dirty="0">
              <a:solidFill>
                <a:schemeClr val="accent3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024561" y="4392788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Impulsar las capacidades de investigación biomédica en el SNS</a:t>
            </a:r>
            <a:endParaRPr lang="es-ES" sz="36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29417" y="5688932"/>
            <a:ext cx="2369647" cy="183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CuadroTexto"/>
          <p:cNvSpPr txBox="1"/>
          <p:nvPr/>
        </p:nvSpPr>
        <p:spPr>
          <a:xfrm>
            <a:off x="13033673" y="5832948"/>
            <a:ext cx="117373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A partir de un llamamiento realizado por el Gobierno para incrementar los esfuerzos inversores en investigación </a:t>
            </a:r>
            <a:r>
              <a:rPr lang="es-ES_tradnl" sz="3200" dirty="0" smtClean="0"/>
              <a:t>y contribuir a potenciar un nuevo </a:t>
            </a:r>
            <a:r>
              <a:rPr lang="es-ES_tradnl" sz="3200" b="1" dirty="0" smtClean="0"/>
              <a:t>modelo de crecimiento económico, basado en el conocimiento,  </a:t>
            </a:r>
            <a:r>
              <a:rPr lang="es-ES_tradnl" sz="3200" dirty="0" smtClean="0"/>
              <a:t>se presentó el compromiso de la industria farmacéutica en España</a:t>
            </a:r>
            <a:r>
              <a:rPr lang="es-ES_tradnl" sz="3200" b="1" dirty="0" smtClean="0"/>
              <a:t> </a:t>
            </a:r>
            <a:r>
              <a:rPr lang="es-ES_tradnl" sz="3200" dirty="0" smtClean="0"/>
              <a:t>de poner en marcha esta iniciativa sectorial.</a:t>
            </a:r>
          </a:p>
          <a:p>
            <a:r>
              <a:rPr lang="es-ES_tradnl" sz="3200" dirty="0" smtClean="0"/>
              <a:t>El programa se desarrolló entre los años 2009 y 2015.</a:t>
            </a:r>
            <a:endParaRPr lang="es-ES" sz="3200" dirty="0"/>
          </a:p>
        </p:txBody>
      </p:sp>
      <p:grpSp>
        <p:nvGrpSpPr>
          <p:cNvPr id="20" name="19 Grupo"/>
          <p:cNvGrpSpPr/>
          <p:nvPr/>
        </p:nvGrpSpPr>
        <p:grpSpPr>
          <a:xfrm>
            <a:off x="24122905" y="2448571"/>
            <a:ext cx="8857209" cy="7920880"/>
            <a:chOff x="23187026" y="4025918"/>
            <a:chExt cx="9217024" cy="8296502"/>
          </a:xfrm>
        </p:grpSpPr>
        <p:grpSp>
          <p:nvGrpSpPr>
            <p:cNvPr id="15" name="14 Grupo"/>
            <p:cNvGrpSpPr/>
            <p:nvPr/>
          </p:nvGrpSpPr>
          <p:grpSpPr>
            <a:xfrm>
              <a:off x="23187026" y="4025918"/>
              <a:ext cx="9217024" cy="8296502"/>
              <a:chOff x="12817649" y="15123151"/>
              <a:chExt cx="7704856" cy="7856453"/>
            </a:xfrm>
          </p:grpSpPr>
          <p:pic>
            <p:nvPicPr>
              <p:cNvPr id="16" name="Picture 1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12817649" y="17786276"/>
                <a:ext cx="7704856" cy="51933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" name="Picture 2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14759474" y="15123151"/>
                <a:ext cx="3162300" cy="3533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8" name="17 CuadroTexto"/>
            <p:cNvSpPr txBox="1"/>
            <p:nvPr/>
          </p:nvSpPr>
          <p:spPr>
            <a:xfrm>
              <a:off x="25203025" y="8209212"/>
              <a:ext cx="5544616" cy="741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000" b="1" dirty="0" smtClean="0">
                  <a:solidFill>
                    <a:srgbClr val="91BEC9"/>
                  </a:solidFill>
                </a:rPr>
                <a:t>NUEVO MODELO DE</a:t>
              </a:r>
              <a:endParaRPr lang="es-ES" sz="4000" b="1" dirty="0">
                <a:solidFill>
                  <a:srgbClr val="91BEC9"/>
                </a:solidFill>
              </a:endParaRP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24535825" y="9790858"/>
              <a:ext cx="6552728" cy="741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000" b="1" dirty="0" smtClean="0">
                  <a:solidFill>
                    <a:srgbClr val="91BEC9"/>
                  </a:solidFill>
                </a:rPr>
                <a:t>CRECIMIENTO ECONÓMICO</a:t>
              </a:r>
            </a:p>
          </p:txBody>
        </p:sp>
      </p:grpSp>
      <p:pic>
        <p:nvPicPr>
          <p:cNvPr id="22" name="Picture 2" descr="Logo mas-i A4 corto (sin)"/>
          <p:cNvPicPr/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0793"/>
          <a:stretch>
            <a:fillRect/>
          </a:stretch>
        </p:blipFill>
        <p:spPr bwMode="auto">
          <a:xfrm>
            <a:off x="0" y="6481020"/>
            <a:ext cx="1656184" cy="1656184"/>
          </a:xfrm>
          <a:prstGeom prst="rect">
            <a:avLst/>
          </a:prstGeom>
          <a:noFill/>
        </p:spPr>
      </p:pic>
      <p:sp>
        <p:nvSpPr>
          <p:cNvPr id="23" name="22 CuadroTexto"/>
          <p:cNvSpPr txBox="1"/>
          <p:nvPr/>
        </p:nvSpPr>
        <p:spPr>
          <a:xfrm>
            <a:off x="1872433" y="6192988"/>
            <a:ext cx="8208912" cy="2554545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 smtClean="0"/>
              <a:t>El Programa de Cooperación </a:t>
            </a:r>
            <a:r>
              <a:rPr lang="es-ES" sz="3200" dirty="0" err="1" smtClean="0"/>
              <a:t>Farmaindustria</a:t>
            </a:r>
            <a:r>
              <a:rPr lang="es-ES" sz="3200" dirty="0" smtClean="0"/>
              <a:t>-CCAA, abordado en colaboración con el MSSSI y el ISCIII, estuvo dirigido a financiar proyectos conjuntos con cargo a un fondo creado por la industria farmacéutica.</a:t>
            </a:r>
            <a:endParaRPr lang="es-ES" sz="3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8713268"/>
            <a:ext cx="2280636" cy="1962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24 CuadroTexto"/>
          <p:cNvSpPr txBox="1"/>
          <p:nvPr/>
        </p:nvSpPr>
        <p:spPr>
          <a:xfrm>
            <a:off x="2448497" y="9289332"/>
            <a:ext cx="26930992" cy="1077218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dirty="0" smtClean="0"/>
              <a:t>La meta perseguida fue fomentar las capacidades locales en investigación biomédica y </a:t>
            </a:r>
            <a:r>
              <a:rPr lang="es-ES" sz="3200" dirty="0" err="1" smtClean="0"/>
              <a:t>traslacional</a:t>
            </a:r>
            <a:r>
              <a:rPr lang="es-ES" sz="3200" dirty="0" smtClean="0"/>
              <a:t>, mediante la estimulación de la cooperación público-privada entre Farmaindustria y las Comunidades Autónomas.</a:t>
            </a:r>
            <a:endParaRPr lang="es-ES" sz="3200" dirty="0"/>
          </a:p>
        </p:txBody>
      </p:sp>
      <p:sp>
        <p:nvSpPr>
          <p:cNvPr id="27" name="26 Rectángulo"/>
          <p:cNvSpPr/>
          <p:nvPr/>
        </p:nvSpPr>
        <p:spPr>
          <a:xfrm>
            <a:off x="0" y="11305556"/>
            <a:ext cx="32404050" cy="8712968"/>
          </a:xfrm>
          <a:prstGeom prst="rect">
            <a:avLst/>
          </a:prstGeom>
          <a:solidFill>
            <a:srgbClr val="91BEC9"/>
          </a:solidFill>
          <a:ln>
            <a:solidFill>
              <a:srgbClr val="B1D1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369377" y="4032748"/>
            <a:ext cx="792088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CuadroTexto"/>
          <p:cNvSpPr txBox="1"/>
          <p:nvPr/>
        </p:nvSpPr>
        <p:spPr>
          <a:xfrm>
            <a:off x="0" y="4585798"/>
            <a:ext cx="28085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 smtClean="0">
                <a:solidFill>
                  <a:schemeClr val="accent3"/>
                </a:solidFill>
              </a:rPr>
              <a:t>Objetivo</a:t>
            </a:r>
            <a:endParaRPr lang="es-ES" sz="4800" b="1" dirty="0">
              <a:solidFill>
                <a:schemeClr val="accent3"/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66673" y="12457684"/>
            <a:ext cx="864096" cy="953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66673" y="13609812"/>
            <a:ext cx="864096" cy="953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66673" y="14905956"/>
            <a:ext cx="864096" cy="953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38681" y="16058084"/>
            <a:ext cx="864096" cy="953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38681" y="17930292"/>
            <a:ext cx="864096" cy="953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42 CuadroTexto"/>
          <p:cNvSpPr txBox="1"/>
          <p:nvPr/>
        </p:nvSpPr>
        <p:spPr>
          <a:xfrm>
            <a:off x="1858761" y="12745716"/>
            <a:ext cx="100364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/>
              <a:t>Carácter precompetitivo</a:t>
            </a:r>
            <a:r>
              <a:rPr lang="es-ES" sz="3200" dirty="0" smtClean="0"/>
              <a:t>, es decir, proyectos de carácter horizontal o transversal</a:t>
            </a:r>
            <a:endParaRPr lang="es-ES" sz="3200" dirty="0"/>
          </a:p>
        </p:txBody>
      </p:sp>
      <p:sp>
        <p:nvSpPr>
          <p:cNvPr id="44" name="43 CuadroTexto"/>
          <p:cNvSpPr txBox="1"/>
          <p:nvPr/>
        </p:nvSpPr>
        <p:spPr>
          <a:xfrm>
            <a:off x="1858761" y="13753828"/>
            <a:ext cx="100091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/>
              <a:t>Mutuo interés</a:t>
            </a:r>
            <a:r>
              <a:rPr lang="es-ES" sz="3200" dirty="0" smtClean="0"/>
              <a:t> en necesidades público-privadas. Reflejado por una cofinanciación de los proyectos</a:t>
            </a:r>
            <a:endParaRPr lang="es-ES" sz="3200" dirty="0"/>
          </a:p>
        </p:txBody>
      </p:sp>
      <p:sp>
        <p:nvSpPr>
          <p:cNvPr id="53" name="52 CuadroTexto"/>
          <p:cNvSpPr txBox="1"/>
          <p:nvPr/>
        </p:nvSpPr>
        <p:spPr>
          <a:xfrm>
            <a:off x="1930769" y="14905956"/>
            <a:ext cx="102971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/>
              <a:t>Mecanismos institucionales</a:t>
            </a:r>
            <a:r>
              <a:rPr lang="es-ES" sz="3200" dirty="0" smtClean="0"/>
              <a:t>, gobierno de los proyectos y reglas de funcionamiento compartidas.</a:t>
            </a:r>
            <a:endParaRPr lang="es-ES" sz="3200" dirty="0"/>
          </a:p>
        </p:txBody>
      </p:sp>
      <p:sp>
        <p:nvSpPr>
          <p:cNvPr id="54" name="53 CuadroTexto"/>
          <p:cNvSpPr txBox="1"/>
          <p:nvPr/>
        </p:nvSpPr>
        <p:spPr>
          <a:xfrm>
            <a:off x="2074785" y="16130092"/>
            <a:ext cx="10166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/>
              <a:t>Vehículo jurídico: Convenio de Cooperación</a:t>
            </a:r>
            <a:r>
              <a:rPr lang="es-ES" sz="3200" dirty="0" smtClean="0"/>
              <a:t> entre cada CCAA y FARMAINDUSTRIA, en el que se designó un </a:t>
            </a:r>
            <a:r>
              <a:rPr lang="es-ES" sz="3200" b="1" dirty="0" smtClean="0"/>
              <a:t>Centro Directivo Coordinador</a:t>
            </a:r>
            <a:r>
              <a:rPr lang="es-ES" sz="3200" dirty="0" smtClean="0"/>
              <a:t> y se creó una </a:t>
            </a:r>
            <a:r>
              <a:rPr lang="es-ES" sz="3200" b="1" dirty="0" smtClean="0"/>
              <a:t>Comisión de Seguimiento</a:t>
            </a:r>
            <a:r>
              <a:rPr lang="es-ES" sz="3200" dirty="0" smtClean="0"/>
              <a:t>.</a:t>
            </a:r>
            <a:endParaRPr lang="es-ES" sz="3200" dirty="0"/>
          </a:p>
        </p:txBody>
      </p:sp>
      <p:sp>
        <p:nvSpPr>
          <p:cNvPr id="56" name="55 CuadroTexto"/>
          <p:cNvSpPr txBox="1"/>
          <p:nvPr/>
        </p:nvSpPr>
        <p:spPr>
          <a:xfrm>
            <a:off x="2002777" y="18218324"/>
            <a:ext cx="1016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/>
              <a:t>Sinergias</a:t>
            </a:r>
            <a:r>
              <a:rPr lang="es-ES" sz="3200" dirty="0" smtClean="0"/>
              <a:t> con otros programas de investigación biomédica nacionales e internacionales</a:t>
            </a:r>
            <a:endParaRPr lang="es-ES" sz="3200" dirty="0"/>
          </a:p>
        </p:txBody>
      </p:sp>
      <p:cxnSp>
        <p:nvCxnSpPr>
          <p:cNvPr id="59" name="58 Conector recto"/>
          <p:cNvCxnSpPr/>
          <p:nvPr/>
        </p:nvCxnSpPr>
        <p:spPr>
          <a:xfrm>
            <a:off x="12745641" y="11737604"/>
            <a:ext cx="72008" cy="8928992"/>
          </a:xfrm>
          <a:prstGeom prst="line">
            <a:avLst/>
          </a:prstGeom>
          <a:ln w="57150">
            <a:solidFill>
              <a:schemeClr val="accent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60 CuadroTexto"/>
          <p:cNvSpPr txBox="1"/>
          <p:nvPr/>
        </p:nvSpPr>
        <p:spPr>
          <a:xfrm>
            <a:off x="17426161" y="11521580"/>
            <a:ext cx="96490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 smtClean="0">
                <a:solidFill>
                  <a:schemeClr val="accent3"/>
                </a:solidFill>
              </a:rPr>
              <a:t>Tipos de proyectos desarrollados</a:t>
            </a:r>
            <a:endParaRPr lang="es-ES" sz="4800" b="1" dirty="0">
              <a:solidFill>
                <a:schemeClr val="accent3"/>
              </a:solidFill>
            </a:endParaRPr>
          </a:p>
        </p:txBody>
      </p:sp>
      <p:graphicFrame>
        <p:nvGraphicFramePr>
          <p:cNvPr id="66" name="65 Tabla"/>
          <p:cNvGraphicFramePr>
            <a:graphicFrameLocks noGrp="1"/>
          </p:cNvGraphicFramePr>
          <p:nvPr/>
        </p:nvGraphicFramePr>
        <p:xfrm>
          <a:off x="12961665" y="12601700"/>
          <a:ext cx="14185576" cy="71502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856984"/>
                <a:gridCol w="2070660"/>
                <a:gridCol w="3257932"/>
              </a:tblGrid>
              <a:tr h="1456823">
                <a:tc>
                  <a:txBody>
                    <a:bodyPr/>
                    <a:lstStyle/>
                    <a:p>
                      <a:pPr algn="ctr"/>
                      <a:r>
                        <a:rPr lang="es-ES" sz="3200" dirty="0" smtClean="0"/>
                        <a:t>Tipo de Proyectos </a:t>
                      </a:r>
                    </a:p>
                    <a:p>
                      <a:pPr algn="ctr"/>
                      <a:r>
                        <a:rPr lang="es-ES" sz="3200" dirty="0" smtClean="0"/>
                        <a:t>Descripción </a:t>
                      </a:r>
                      <a:endParaRPr lang="es-E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dirty="0" smtClean="0"/>
                        <a:t>Nº de Proyectos</a:t>
                      </a:r>
                      <a:endParaRPr lang="es-ES" sz="3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dirty="0" smtClean="0"/>
                        <a:t>Aportación de Farmaindustria</a:t>
                      </a:r>
                      <a:endParaRPr lang="es-ES" sz="3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13865">
                <a:tc>
                  <a:txBody>
                    <a:bodyPr/>
                    <a:lstStyle/>
                    <a:p>
                      <a:pPr lvl="0" algn="ctr"/>
                      <a:r>
                        <a:rPr lang="es-ES_tradnl" sz="3200" kern="1200" dirty="0" smtClean="0"/>
                        <a:t>Programas/estructuras de soporte a la realización de </a:t>
                      </a:r>
                      <a:r>
                        <a:rPr lang="es-ES_tradnl" sz="3200" b="1" kern="1200" dirty="0" smtClean="0">
                          <a:solidFill>
                            <a:schemeClr val="accent1"/>
                          </a:solidFill>
                        </a:rPr>
                        <a:t>ensayos clínicos</a:t>
                      </a:r>
                      <a:r>
                        <a:rPr lang="es-ES_tradnl" sz="3200" kern="1200" dirty="0" smtClean="0"/>
                        <a:t>, como Unidades de Investigación Clínica o formación a profesionales sanitarios.</a:t>
                      </a:r>
                      <a:endParaRPr lang="es-E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dirty="0" smtClean="0"/>
                        <a:t>36</a:t>
                      </a:r>
                      <a:endParaRPr lang="es-ES" sz="32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16.796.185 €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</a:tr>
              <a:tr h="999780">
                <a:tc>
                  <a:txBody>
                    <a:bodyPr/>
                    <a:lstStyle/>
                    <a:p>
                      <a:pPr marL="0" marR="0" lvl="0" indent="0" algn="ctr" defTabSz="43205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kern="1200" dirty="0" smtClean="0"/>
                        <a:t>Programas/estructuras de soporte a la </a:t>
                      </a:r>
                      <a:r>
                        <a:rPr lang="es-ES_tradnl" sz="3200" b="1" kern="1200" dirty="0" smtClean="0">
                          <a:solidFill>
                            <a:schemeClr val="accent2"/>
                          </a:solidFill>
                        </a:rPr>
                        <a:t>investigación clínica en Atención Primaria.</a:t>
                      </a:r>
                      <a:endParaRPr lang="es-ES" sz="32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dirty="0" smtClean="0"/>
                        <a:t>9</a:t>
                      </a:r>
                      <a:endParaRPr lang="es-E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2.945.734 €</a:t>
                      </a:r>
                    </a:p>
                  </a:txBody>
                  <a:tcPr marL="9525" marR="9525" marT="9525" marB="0"/>
                </a:tc>
              </a:tr>
              <a:tr h="542738">
                <a:tc>
                  <a:txBody>
                    <a:bodyPr/>
                    <a:lstStyle/>
                    <a:p>
                      <a:pPr marL="0" marR="0" lvl="0" indent="0" algn="ctr" defTabSz="43205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kern="1200" dirty="0" smtClean="0"/>
                        <a:t>Programas regionales de </a:t>
                      </a:r>
                      <a:r>
                        <a:rPr lang="es-ES_tradnl" sz="3200" b="1" kern="1200" dirty="0" err="1" smtClean="0">
                          <a:solidFill>
                            <a:schemeClr val="accent3"/>
                          </a:solidFill>
                        </a:rPr>
                        <a:t>biobancos</a:t>
                      </a:r>
                      <a:r>
                        <a:rPr lang="es-ES_tradnl" sz="3200" kern="1200" dirty="0" smtClean="0"/>
                        <a:t>.</a:t>
                      </a:r>
                      <a:endParaRPr lang="es-ES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dirty="0" smtClean="0"/>
                        <a:t>19</a:t>
                      </a:r>
                      <a:endParaRPr lang="es-ES" sz="32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4.491.075 €</a:t>
                      </a:r>
                    </a:p>
                  </a:txBody>
                  <a:tcPr marL="9525" marR="9525" marT="9525" marB="0">
                    <a:solidFill>
                      <a:schemeClr val="accent5"/>
                    </a:solidFill>
                  </a:tcPr>
                </a:tc>
              </a:tr>
              <a:tr h="1456823">
                <a:tc>
                  <a:txBody>
                    <a:bodyPr/>
                    <a:lstStyle/>
                    <a:p>
                      <a:pPr marL="0" marR="0" indent="0" algn="ctr" defTabSz="43205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kern="1200" dirty="0" smtClean="0"/>
                        <a:t>Inversiones y mejoras en centros para su acreditación como </a:t>
                      </a:r>
                      <a:r>
                        <a:rPr lang="es-ES_tradnl" sz="3200" b="1" kern="1200" dirty="0" smtClean="0">
                          <a:solidFill>
                            <a:srgbClr val="FF0000"/>
                          </a:solidFill>
                        </a:rPr>
                        <a:t>Institutos de Investigación Sanitaria</a:t>
                      </a:r>
                      <a:endParaRPr lang="es-ES" sz="3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dirty="0" smtClean="0"/>
                        <a:t>20</a:t>
                      </a:r>
                      <a:endParaRPr lang="es-E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9.779.890 €</a:t>
                      </a:r>
                    </a:p>
                  </a:txBody>
                  <a:tcPr marL="9525" marR="9525" marT="9525" marB="0"/>
                </a:tc>
              </a:tr>
              <a:tr h="542738">
                <a:tc>
                  <a:txBody>
                    <a:bodyPr/>
                    <a:lstStyle/>
                    <a:p>
                      <a:pPr algn="ctr"/>
                      <a:r>
                        <a:rPr lang="es-ES" sz="3200" b="1" dirty="0" smtClean="0"/>
                        <a:t>Total</a:t>
                      </a:r>
                      <a:endParaRPr lang="es-E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b="1" dirty="0" smtClean="0"/>
                        <a:t>84</a:t>
                      </a:r>
                      <a:endParaRPr lang="es-ES" sz="32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34.012.884 €</a:t>
                      </a: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8" name="67 Gráfico"/>
          <p:cNvGraphicFramePr/>
          <p:nvPr/>
        </p:nvGraphicFramePr>
        <p:xfrm>
          <a:off x="27291257" y="12673708"/>
          <a:ext cx="5112793" cy="7056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57" name="56 Rectángulo"/>
          <p:cNvSpPr/>
          <p:nvPr/>
        </p:nvSpPr>
        <p:spPr>
          <a:xfrm>
            <a:off x="0" y="20666596"/>
            <a:ext cx="32404050" cy="171379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91BE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68 Rectángulo"/>
          <p:cNvSpPr/>
          <p:nvPr/>
        </p:nvSpPr>
        <p:spPr>
          <a:xfrm>
            <a:off x="0" y="20018524"/>
            <a:ext cx="32404050" cy="648072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Rectángulo"/>
          <p:cNvSpPr/>
          <p:nvPr/>
        </p:nvSpPr>
        <p:spPr>
          <a:xfrm>
            <a:off x="0" y="10657484"/>
            <a:ext cx="32404050" cy="648072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0" name="39 Grupo"/>
          <p:cNvGrpSpPr/>
          <p:nvPr/>
        </p:nvGrpSpPr>
        <p:grpSpPr>
          <a:xfrm>
            <a:off x="0" y="10945516"/>
            <a:ext cx="13105681" cy="1872208"/>
            <a:chOff x="-576289" y="3460851"/>
            <a:chExt cx="8064897" cy="3171058"/>
          </a:xfrm>
        </p:grpSpPr>
        <p:sp>
          <p:nvSpPr>
            <p:cNvPr id="41" name="40 CuadroTexto"/>
            <p:cNvSpPr txBox="1"/>
            <p:nvPr/>
          </p:nvSpPr>
          <p:spPr>
            <a:xfrm>
              <a:off x="-576289" y="4324947"/>
              <a:ext cx="792088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4800" b="1" dirty="0" smtClean="0">
                  <a:solidFill>
                    <a:schemeClr val="accent3"/>
                  </a:solidFill>
                </a:rPr>
                <a:t>Características de los proyectos</a:t>
              </a:r>
              <a:endParaRPr lang="es-ES" sz="4800" b="1" dirty="0">
                <a:solidFill>
                  <a:schemeClr val="accent3"/>
                </a:solidFill>
              </a:endParaRPr>
            </a:p>
          </p:txBody>
        </p:sp>
        <p:pic>
          <p:nvPicPr>
            <p:cNvPr id="42" name="Picture 6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-144016" y="3460851"/>
              <a:ext cx="7632624" cy="31710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5" name="64 Grupo"/>
          <p:cNvGrpSpPr/>
          <p:nvPr/>
        </p:nvGrpSpPr>
        <p:grpSpPr>
          <a:xfrm>
            <a:off x="6840985" y="20234548"/>
            <a:ext cx="16129792" cy="1872208"/>
            <a:chOff x="7849097" y="22760938"/>
            <a:chExt cx="16129792" cy="1872208"/>
          </a:xfrm>
        </p:grpSpPr>
        <p:sp>
          <p:nvSpPr>
            <p:cNvPr id="60" name="59 CuadroTexto"/>
            <p:cNvSpPr txBox="1"/>
            <p:nvPr/>
          </p:nvSpPr>
          <p:spPr>
            <a:xfrm>
              <a:off x="7849097" y="23192986"/>
              <a:ext cx="161297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4800" b="1" dirty="0" smtClean="0">
                  <a:solidFill>
                    <a:schemeClr val="accent3"/>
                  </a:solidFill>
                </a:rPr>
                <a:t>Modelo de Gobierno</a:t>
              </a:r>
              <a:endParaRPr lang="es-ES" sz="4800" b="1" dirty="0">
                <a:solidFill>
                  <a:schemeClr val="accent3"/>
                </a:solidFill>
              </a:endParaRPr>
            </a:p>
          </p:txBody>
        </p:sp>
        <p:pic>
          <p:nvPicPr>
            <p:cNvPr id="64" name="Picture 6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9937329" y="22760938"/>
              <a:ext cx="12403225" cy="1872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71" name="70 Tabla"/>
          <p:cNvGraphicFramePr>
            <a:graphicFrameLocks noGrp="1"/>
          </p:cNvGraphicFramePr>
          <p:nvPr/>
        </p:nvGraphicFramePr>
        <p:xfrm>
          <a:off x="720305" y="21962740"/>
          <a:ext cx="30963441" cy="5398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5837"/>
                <a:gridCol w="7866001"/>
                <a:gridCol w="9153165"/>
                <a:gridCol w="11298438"/>
              </a:tblGrid>
              <a:tr h="448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/>
                        <a:t>Comisiones de Seguimiento bilaterales</a:t>
                      </a:r>
                      <a:endParaRPr lang="es-E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/>
                        <a:t>Comisiones de Coordinación</a:t>
                      </a:r>
                      <a:endParaRPr lang="es-ES" sz="2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/>
                        <a:t>Comité del Programa de Cooperación</a:t>
                      </a:r>
                      <a:endParaRPr lang="es-ES" sz="2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3461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/>
                        <a:t>Formado por</a:t>
                      </a:r>
                      <a:endParaRPr lang="es-E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/>
                        <a:t>Comunidad Autónoma y FARMAINDUSTRIA</a:t>
                      </a:r>
                      <a:endParaRPr lang="es-E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/>
                        <a:t>FARMAINDUSTRIA con el Ministerio de Sanidad y con el Ministerio de Ciencia e Innovación, a través del Instituto de Salud "Carlos III"</a:t>
                      </a:r>
                      <a:endParaRPr lang="es-E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2800" dirty="0"/>
                        <a:t>FARMAINDUSTRIA (de carácter interno).</a:t>
                      </a:r>
                      <a:endParaRPr lang="es-E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41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/>
                        <a:t>Funciones</a:t>
                      </a:r>
                      <a:endParaRPr lang="es-E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800" dirty="0"/>
                        <a:t>Velar por el desarrollo del Programa +i y, en especial, asegurar el seguimiento coordinado de los proyectos incluidos en el mismo, así como lo referente a su gestión y evaluación.</a:t>
                      </a:r>
                      <a:endParaRPr lang="es-E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270510" algn="l"/>
                        </a:tabLst>
                      </a:pPr>
                      <a:r>
                        <a:rPr lang="es-ES_tradnl" sz="2800" dirty="0"/>
                        <a:t>La evaluación y seguimiento de los proyectos del Programa +i en el marco de la política global de investigación sanitaria y biomédica.</a:t>
                      </a:r>
                      <a:endParaRPr lang="es-ES" sz="2800" b="1" dirty="0">
                        <a:solidFill>
                          <a:srgbClr val="000000"/>
                        </a:solidFill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2800" dirty="0"/>
                        <a:t>Validar las actas de las Comisiones de Seguimiento; analizar los informes semestrales, anuales y final de gestión de los proyectos; examinar los informes de auditoría anuales o final de proyecto; proponer los libramientos de anticipos de los proyectos; estudiar e informar la adecuación de las propuestas de modificación de los proyectos, así como cuantos otros cometidos le asignen la Dirección y los Órganos de Gobierno de la Asociación para el desarrollo del Programa +i.</a:t>
                      </a:r>
                      <a:endParaRPr lang="es-E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88" name="87 Grupo"/>
          <p:cNvGrpSpPr/>
          <p:nvPr/>
        </p:nvGrpSpPr>
        <p:grpSpPr>
          <a:xfrm>
            <a:off x="6624961" y="27795388"/>
            <a:ext cx="7195963" cy="7606774"/>
            <a:chOff x="14977889" y="31107756"/>
            <a:chExt cx="7195963" cy="7606774"/>
          </a:xfrm>
        </p:grpSpPr>
        <p:grpSp>
          <p:nvGrpSpPr>
            <p:cNvPr id="89" name="69 Grupo"/>
            <p:cNvGrpSpPr/>
            <p:nvPr/>
          </p:nvGrpSpPr>
          <p:grpSpPr>
            <a:xfrm>
              <a:off x="15481945" y="31611812"/>
              <a:ext cx="5862519" cy="6511137"/>
              <a:chOff x="9087595" y="33207046"/>
              <a:chExt cx="5862519" cy="6511137"/>
            </a:xfrm>
          </p:grpSpPr>
          <p:grpSp>
            <p:nvGrpSpPr>
              <p:cNvPr id="99" name="63 Grupo"/>
              <p:cNvGrpSpPr/>
              <p:nvPr/>
            </p:nvGrpSpPr>
            <p:grpSpPr>
              <a:xfrm>
                <a:off x="9095333" y="33523198"/>
                <a:ext cx="5854781" cy="6194985"/>
                <a:chOff x="8231445" y="4299552"/>
                <a:chExt cx="7737104" cy="7752391"/>
              </a:xfrm>
            </p:grpSpPr>
            <p:sp>
              <p:nvSpPr>
                <p:cNvPr id="101" name="Freeform 7"/>
                <p:cNvSpPr>
                  <a:spLocks/>
                </p:cNvSpPr>
                <p:nvPr/>
              </p:nvSpPr>
              <p:spPr bwMode="auto">
                <a:xfrm>
                  <a:off x="14983516" y="4299552"/>
                  <a:ext cx="985033" cy="985676"/>
                </a:xfrm>
                <a:custGeom>
                  <a:avLst/>
                  <a:gdLst>
                    <a:gd name="T0" fmla="*/ 38 w 289"/>
                    <a:gd name="T1" fmla="*/ 289 h 289"/>
                    <a:gd name="T2" fmla="*/ 0 w 289"/>
                    <a:gd name="T3" fmla="*/ 250 h 289"/>
                    <a:gd name="T4" fmla="*/ 249 w 289"/>
                    <a:gd name="T5" fmla="*/ 0 h 289"/>
                    <a:gd name="T6" fmla="*/ 289 w 289"/>
                    <a:gd name="T7" fmla="*/ 40 h 289"/>
                    <a:gd name="T8" fmla="*/ 38 w 289"/>
                    <a:gd name="T9" fmla="*/ 289 h 28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9" h="289">
                      <a:moveTo>
                        <a:pt x="38" y="289"/>
                      </a:moveTo>
                      <a:lnTo>
                        <a:pt x="0" y="250"/>
                      </a:lnTo>
                      <a:lnTo>
                        <a:pt x="249" y="0"/>
                      </a:lnTo>
                      <a:lnTo>
                        <a:pt x="289" y="40"/>
                      </a:lnTo>
                      <a:lnTo>
                        <a:pt x="38" y="289"/>
                      </a:lnTo>
                      <a:close/>
                    </a:path>
                  </a:pathLst>
                </a:custGeom>
                <a:solidFill>
                  <a:srgbClr val="46B68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2" name="Freeform 36"/>
                <p:cNvSpPr>
                  <a:spLocks/>
                </p:cNvSpPr>
                <p:nvPr/>
              </p:nvSpPr>
              <p:spPr bwMode="auto">
                <a:xfrm>
                  <a:off x="8231445" y="10227249"/>
                  <a:ext cx="1823503" cy="1824694"/>
                </a:xfrm>
                <a:custGeom>
                  <a:avLst/>
                  <a:gdLst>
                    <a:gd name="T0" fmla="*/ 38 w 535"/>
                    <a:gd name="T1" fmla="*/ 535 h 535"/>
                    <a:gd name="T2" fmla="*/ 0 w 535"/>
                    <a:gd name="T3" fmla="*/ 496 h 535"/>
                    <a:gd name="T4" fmla="*/ 496 w 535"/>
                    <a:gd name="T5" fmla="*/ 0 h 535"/>
                    <a:gd name="T6" fmla="*/ 535 w 535"/>
                    <a:gd name="T7" fmla="*/ 38 h 535"/>
                    <a:gd name="T8" fmla="*/ 38 w 535"/>
                    <a:gd name="T9" fmla="*/ 535 h 5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35" h="535">
                      <a:moveTo>
                        <a:pt x="38" y="535"/>
                      </a:moveTo>
                      <a:lnTo>
                        <a:pt x="0" y="496"/>
                      </a:lnTo>
                      <a:lnTo>
                        <a:pt x="496" y="0"/>
                      </a:lnTo>
                      <a:lnTo>
                        <a:pt x="535" y="38"/>
                      </a:lnTo>
                      <a:lnTo>
                        <a:pt x="38" y="535"/>
                      </a:lnTo>
                      <a:close/>
                    </a:path>
                  </a:pathLst>
                </a:custGeom>
                <a:solidFill>
                  <a:srgbClr val="016AA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00" name="Freeform 5"/>
              <p:cNvSpPr>
                <a:spLocks/>
              </p:cNvSpPr>
              <p:nvPr/>
            </p:nvSpPr>
            <p:spPr bwMode="auto">
              <a:xfrm>
                <a:off x="9087595" y="33207046"/>
                <a:ext cx="745389" cy="787660"/>
              </a:xfrm>
              <a:custGeom>
                <a:avLst/>
                <a:gdLst>
                  <a:gd name="T0" fmla="*/ 250 w 289"/>
                  <a:gd name="T1" fmla="*/ 289 h 289"/>
                  <a:gd name="T2" fmla="*/ 0 w 289"/>
                  <a:gd name="T3" fmla="*/ 38 h 289"/>
                  <a:gd name="T4" fmla="*/ 38 w 289"/>
                  <a:gd name="T5" fmla="*/ 0 h 289"/>
                  <a:gd name="T6" fmla="*/ 289 w 289"/>
                  <a:gd name="T7" fmla="*/ 250 h 289"/>
                  <a:gd name="T8" fmla="*/ 250 w 289"/>
                  <a:gd name="T9" fmla="*/ 289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9" h="289">
                    <a:moveTo>
                      <a:pt x="250" y="289"/>
                    </a:moveTo>
                    <a:lnTo>
                      <a:pt x="0" y="38"/>
                    </a:lnTo>
                    <a:lnTo>
                      <a:pt x="38" y="0"/>
                    </a:lnTo>
                    <a:lnTo>
                      <a:pt x="289" y="250"/>
                    </a:lnTo>
                    <a:lnTo>
                      <a:pt x="250" y="289"/>
                    </a:lnTo>
                    <a:close/>
                  </a:path>
                </a:pathLst>
              </a:custGeom>
              <a:solidFill>
                <a:srgbClr val="FEA3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90" name="68 Grupo"/>
            <p:cNvGrpSpPr/>
            <p:nvPr/>
          </p:nvGrpSpPr>
          <p:grpSpPr>
            <a:xfrm>
              <a:off x="14977889" y="31107756"/>
              <a:ext cx="7195963" cy="7606774"/>
              <a:chOff x="8569177" y="32691932"/>
              <a:chExt cx="7195963" cy="7606774"/>
            </a:xfrm>
          </p:grpSpPr>
          <p:sp>
            <p:nvSpPr>
              <p:cNvPr id="91" name="Freeform 6"/>
              <p:cNvSpPr>
                <a:spLocks/>
              </p:cNvSpPr>
              <p:nvPr/>
            </p:nvSpPr>
            <p:spPr bwMode="auto">
              <a:xfrm>
                <a:off x="8968952" y="33081674"/>
                <a:ext cx="350771" cy="370663"/>
              </a:xfrm>
              <a:custGeom>
                <a:avLst/>
                <a:gdLst>
                  <a:gd name="T0" fmla="*/ 78 w 95"/>
                  <a:gd name="T1" fmla="*/ 17 h 95"/>
                  <a:gd name="T2" fmla="*/ 17 w 95"/>
                  <a:gd name="T3" fmla="*/ 17 h 95"/>
                  <a:gd name="T4" fmla="*/ 17 w 95"/>
                  <a:gd name="T5" fmla="*/ 78 h 95"/>
                  <a:gd name="T6" fmla="*/ 78 w 95"/>
                  <a:gd name="T7" fmla="*/ 78 h 95"/>
                  <a:gd name="T8" fmla="*/ 78 w 95"/>
                  <a:gd name="T9" fmla="*/ 17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" h="95">
                    <a:moveTo>
                      <a:pt x="78" y="17"/>
                    </a:moveTo>
                    <a:cubicBezTo>
                      <a:pt x="61" y="0"/>
                      <a:pt x="34" y="0"/>
                      <a:pt x="17" y="17"/>
                    </a:cubicBezTo>
                    <a:cubicBezTo>
                      <a:pt x="0" y="34"/>
                      <a:pt x="0" y="61"/>
                      <a:pt x="17" y="78"/>
                    </a:cubicBezTo>
                    <a:cubicBezTo>
                      <a:pt x="34" y="95"/>
                      <a:pt x="61" y="95"/>
                      <a:pt x="78" y="78"/>
                    </a:cubicBezTo>
                    <a:cubicBezTo>
                      <a:pt x="95" y="61"/>
                      <a:pt x="95" y="34"/>
                      <a:pt x="78" y="17"/>
                    </a:cubicBezTo>
                    <a:close/>
                  </a:path>
                </a:pathLst>
              </a:custGeom>
              <a:solidFill>
                <a:srgbClr val="FEA3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2" name="Freeform 8"/>
              <p:cNvSpPr>
                <a:spLocks/>
              </p:cNvSpPr>
              <p:nvPr/>
            </p:nvSpPr>
            <p:spPr bwMode="auto">
              <a:xfrm>
                <a:off x="14717986" y="33397827"/>
                <a:ext cx="350771" cy="370663"/>
              </a:xfrm>
              <a:custGeom>
                <a:avLst/>
                <a:gdLst>
                  <a:gd name="T0" fmla="*/ 78 w 95"/>
                  <a:gd name="T1" fmla="*/ 78 h 95"/>
                  <a:gd name="T2" fmla="*/ 78 w 95"/>
                  <a:gd name="T3" fmla="*/ 17 h 95"/>
                  <a:gd name="T4" fmla="*/ 17 w 95"/>
                  <a:gd name="T5" fmla="*/ 17 h 95"/>
                  <a:gd name="T6" fmla="*/ 17 w 95"/>
                  <a:gd name="T7" fmla="*/ 78 h 95"/>
                  <a:gd name="T8" fmla="*/ 78 w 95"/>
                  <a:gd name="T9" fmla="*/ 78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" h="95">
                    <a:moveTo>
                      <a:pt x="78" y="78"/>
                    </a:moveTo>
                    <a:cubicBezTo>
                      <a:pt x="95" y="61"/>
                      <a:pt x="95" y="34"/>
                      <a:pt x="78" y="17"/>
                    </a:cubicBezTo>
                    <a:cubicBezTo>
                      <a:pt x="61" y="0"/>
                      <a:pt x="34" y="0"/>
                      <a:pt x="17" y="17"/>
                    </a:cubicBezTo>
                    <a:cubicBezTo>
                      <a:pt x="0" y="34"/>
                      <a:pt x="0" y="61"/>
                      <a:pt x="17" y="78"/>
                    </a:cubicBezTo>
                    <a:cubicBezTo>
                      <a:pt x="34" y="95"/>
                      <a:pt x="61" y="95"/>
                      <a:pt x="78" y="78"/>
                    </a:cubicBezTo>
                    <a:close/>
                  </a:path>
                </a:pathLst>
              </a:custGeom>
              <a:solidFill>
                <a:srgbClr val="46B6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3" name="Freeform 37"/>
              <p:cNvSpPr>
                <a:spLocks/>
              </p:cNvSpPr>
              <p:nvPr/>
            </p:nvSpPr>
            <p:spPr bwMode="auto">
              <a:xfrm>
                <a:off x="8971531" y="39475616"/>
                <a:ext cx="350771" cy="370663"/>
              </a:xfrm>
              <a:custGeom>
                <a:avLst/>
                <a:gdLst>
                  <a:gd name="T0" fmla="*/ 17 w 95"/>
                  <a:gd name="T1" fmla="*/ 17 h 95"/>
                  <a:gd name="T2" fmla="*/ 17 w 95"/>
                  <a:gd name="T3" fmla="*/ 78 h 95"/>
                  <a:gd name="T4" fmla="*/ 79 w 95"/>
                  <a:gd name="T5" fmla="*/ 78 h 95"/>
                  <a:gd name="T6" fmla="*/ 79 w 95"/>
                  <a:gd name="T7" fmla="*/ 17 h 95"/>
                  <a:gd name="T8" fmla="*/ 17 w 95"/>
                  <a:gd name="T9" fmla="*/ 17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" h="95">
                    <a:moveTo>
                      <a:pt x="17" y="17"/>
                    </a:moveTo>
                    <a:cubicBezTo>
                      <a:pt x="0" y="33"/>
                      <a:pt x="0" y="61"/>
                      <a:pt x="17" y="78"/>
                    </a:cubicBezTo>
                    <a:cubicBezTo>
                      <a:pt x="34" y="95"/>
                      <a:pt x="62" y="95"/>
                      <a:pt x="79" y="78"/>
                    </a:cubicBezTo>
                    <a:cubicBezTo>
                      <a:pt x="95" y="61"/>
                      <a:pt x="95" y="33"/>
                      <a:pt x="79" y="17"/>
                    </a:cubicBezTo>
                    <a:cubicBezTo>
                      <a:pt x="62" y="0"/>
                      <a:pt x="34" y="0"/>
                      <a:pt x="17" y="17"/>
                    </a:cubicBezTo>
                    <a:close/>
                  </a:path>
                </a:pathLst>
              </a:custGeom>
              <a:solidFill>
                <a:srgbClr val="016A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4" name="Freeform 9"/>
              <p:cNvSpPr>
                <a:spLocks/>
              </p:cNvSpPr>
              <p:nvPr/>
            </p:nvSpPr>
            <p:spPr bwMode="auto">
              <a:xfrm>
                <a:off x="8569177" y="32691932"/>
                <a:ext cx="7195963" cy="7606774"/>
              </a:xfrm>
              <a:custGeom>
                <a:avLst/>
                <a:gdLst>
                  <a:gd name="T0" fmla="*/ 975 w 1950"/>
                  <a:gd name="T1" fmla="*/ 1951 h 1951"/>
                  <a:gd name="T2" fmla="*/ 285 w 1950"/>
                  <a:gd name="T3" fmla="*/ 1665 h 1951"/>
                  <a:gd name="T4" fmla="*/ 0 w 1950"/>
                  <a:gd name="T5" fmla="*/ 976 h 1951"/>
                  <a:gd name="T6" fmla="*/ 285 w 1950"/>
                  <a:gd name="T7" fmla="*/ 286 h 1951"/>
                  <a:gd name="T8" fmla="*/ 975 w 1950"/>
                  <a:gd name="T9" fmla="*/ 0 h 1951"/>
                  <a:gd name="T10" fmla="*/ 1019 w 1950"/>
                  <a:gd name="T11" fmla="*/ 44 h 1951"/>
                  <a:gd name="T12" fmla="*/ 975 w 1950"/>
                  <a:gd name="T13" fmla="*/ 89 h 1951"/>
                  <a:gd name="T14" fmla="*/ 348 w 1950"/>
                  <a:gd name="T15" fmla="*/ 348 h 1951"/>
                  <a:gd name="T16" fmla="*/ 88 w 1950"/>
                  <a:gd name="T17" fmla="*/ 976 h 1951"/>
                  <a:gd name="T18" fmla="*/ 348 w 1950"/>
                  <a:gd name="T19" fmla="*/ 1603 h 1951"/>
                  <a:gd name="T20" fmla="*/ 975 w 1950"/>
                  <a:gd name="T21" fmla="*/ 1862 h 1951"/>
                  <a:gd name="T22" fmla="*/ 1602 w 1950"/>
                  <a:gd name="T23" fmla="*/ 1603 h 1951"/>
                  <a:gd name="T24" fmla="*/ 1862 w 1950"/>
                  <a:gd name="T25" fmla="*/ 976 h 1951"/>
                  <a:gd name="T26" fmla="*/ 1906 w 1950"/>
                  <a:gd name="T27" fmla="*/ 931 h 1951"/>
                  <a:gd name="T28" fmla="*/ 1950 w 1950"/>
                  <a:gd name="T29" fmla="*/ 976 h 1951"/>
                  <a:gd name="T30" fmla="*/ 1665 w 1950"/>
                  <a:gd name="T31" fmla="*/ 1665 h 1951"/>
                  <a:gd name="T32" fmla="*/ 975 w 1950"/>
                  <a:gd name="T33" fmla="*/ 1951 h 19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950" h="1951">
                    <a:moveTo>
                      <a:pt x="975" y="1951"/>
                    </a:moveTo>
                    <a:cubicBezTo>
                      <a:pt x="715" y="1951"/>
                      <a:pt x="470" y="1849"/>
                      <a:pt x="285" y="1665"/>
                    </a:cubicBezTo>
                    <a:cubicBezTo>
                      <a:pt x="101" y="1481"/>
                      <a:pt x="0" y="1236"/>
                      <a:pt x="0" y="976"/>
                    </a:cubicBezTo>
                    <a:cubicBezTo>
                      <a:pt x="0" y="715"/>
                      <a:pt x="101" y="470"/>
                      <a:pt x="285" y="286"/>
                    </a:cubicBezTo>
                    <a:cubicBezTo>
                      <a:pt x="470" y="102"/>
                      <a:pt x="715" y="0"/>
                      <a:pt x="975" y="0"/>
                    </a:cubicBezTo>
                    <a:cubicBezTo>
                      <a:pt x="1000" y="0"/>
                      <a:pt x="1019" y="20"/>
                      <a:pt x="1019" y="44"/>
                    </a:cubicBezTo>
                    <a:cubicBezTo>
                      <a:pt x="1019" y="69"/>
                      <a:pt x="1000" y="89"/>
                      <a:pt x="975" y="89"/>
                    </a:cubicBezTo>
                    <a:cubicBezTo>
                      <a:pt x="738" y="89"/>
                      <a:pt x="516" y="181"/>
                      <a:pt x="348" y="348"/>
                    </a:cubicBezTo>
                    <a:cubicBezTo>
                      <a:pt x="181" y="516"/>
                      <a:pt x="88" y="739"/>
                      <a:pt x="88" y="976"/>
                    </a:cubicBezTo>
                    <a:cubicBezTo>
                      <a:pt x="88" y="1212"/>
                      <a:pt x="181" y="1435"/>
                      <a:pt x="348" y="1603"/>
                    </a:cubicBezTo>
                    <a:cubicBezTo>
                      <a:pt x="516" y="1770"/>
                      <a:pt x="738" y="1862"/>
                      <a:pt x="975" y="1862"/>
                    </a:cubicBezTo>
                    <a:cubicBezTo>
                      <a:pt x="1212" y="1862"/>
                      <a:pt x="1435" y="1770"/>
                      <a:pt x="1602" y="1603"/>
                    </a:cubicBezTo>
                    <a:cubicBezTo>
                      <a:pt x="1770" y="1435"/>
                      <a:pt x="1862" y="1212"/>
                      <a:pt x="1862" y="976"/>
                    </a:cubicBezTo>
                    <a:cubicBezTo>
                      <a:pt x="1862" y="951"/>
                      <a:pt x="1882" y="931"/>
                      <a:pt x="1906" y="931"/>
                    </a:cubicBezTo>
                    <a:cubicBezTo>
                      <a:pt x="1931" y="931"/>
                      <a:pt x="1950" y="951"/>
                      <a:pt x="1950" y="976"/>
                    </a:cubicBezTo>
                    <a:cubicBezTo>
                      <a:pt x="1950" y="1236"/>
                      <a:pt x="1849" y="1481"/>
                      <a:pt x="1665" y="1665"/>
                    </a:cubicBezTo>
                    <a:cubicBezTo>
                      <a:pt x="1481" y="1849"/>
                      <a:pt x="1236" y="1951"/>
                      <a:pt x="975" y="1951"/>
                    </a:cubicBezTo>
                  </a:path>
                </a:pathLst>
              </a:custGeom>
              <a:solidFill>
                <a:srgbClr val="FEA3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5" name="Freeform 10"/>
              <p:cNvSpPr>
                <a:spLocks/>
              </p:cNvSpPr>
              <p:nvPr/>
            </p:nvSpPr>
            <p:spPr bwMode="auto">
              <a:xfrm>
                <a:off x="9905202" y="33209768"/>
                <a:ext cx="5372471" cy="5658066"/>
              </a:xfrm>
              <a:custGeom>
                <a:avLst/>
                <a:gdLst>
                  <a:gd name="T0" fmla="*/ 1178 w 1456"/>
                  <a:gd name="T1" fmla="*/ 1451 h 1451"/>
                  <a:gd name="T2" fmla="*/ 1146 w 1456"/>
                  <a:gd name="T3" fmla="*/ 1438 h 1451"/>
                  <a:gd name="T4" fmla="*/ 1146 w 1456"/>
                  <a:gd name="T5" fmla="*/ 1376 h 1451"/>
                  <a:gd name="T6" fmla="*/ 1367 w 1456"/>
                  <a:gd name="T7" fmla="*/ 843 h 1451"/>
                  <a:gd name="T8" fmla="*/ 1146 w 1456"/>
                  <a:gd name="T9" fmla="*/ 309 h 1451"/>
                  <a:gd name="T10" fmla="*/ 613 w 1456"/>
                  <a:gd name="T11" fmla="*/ 88 h 1451"/>
                  <a:gd name="T12" fmla="*/ 80 w 1456"/>
                  <a:gd name="T13" fmla="*/ 309 h 1451"/>
                  <a:gd name="T14" fmla="*/ 17 w 1456"/>
                  <a:gd name="T15" fmla="*/ 309 h 1451"/>
                  <a:gd name="T16" fmla="*/ 17 w 1456"/>
                  <a:gd name="T17" fmla="*/ 247 h 1451"/>
                  <a:gd name="T18" fmla="*/ 613 w 1456"/>
                  <a:gd name="T19" fmla="*/ 0 h 1451"/>
                  <a:gd name="T20" fmla="*/ 1209 w 1456"/>
                  <a:gd name="T21" fmla="*/ 247 h 1451"/>
                  <a:gd name="T22" fmla="*/ 1456 w 1456"/>
                  <a:gd name="T23" fmla="*/ 843 h 1451"/>
                  <a:gd name="T24" fmla="*/ 1209 w 1456"/>
                  <a:gd name="T25" fmla="*/ 1438 h 1451"/>
                  <a:gd name="T26" fmla="*/ 1178 w 1456"/>
                  <a:gd name="T27" fmla="*/ 1451 h 14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56" h="1451">
                    <a:moveTo>
                      <a:pt x="1178" y="1451"/>
                    </a:moveTo>
                    <a:cubicBezTo>
                      <a:pt x="1166" y="1451"/>
                      <a:pt x="1155" y="1447"/>
                      <a:pt x="1146" y="1438"/>
                    </a:cubicBezTo>
                    <a:cubicBezTo>
                      <a:pt x="1129" y="1421"/>
                      <a:pt x="1129" y="1393"/>
                      <a:pt x="1146" y="1376"/>
                    </a:cubicBezTo>
                    <a:cubicBezTo>
                      <a:pt x="1289" y="1233"/>
                      <a:pt x="1367" y="1044"/>
                      <a:pt x="1367" y="843"/>
                    </a:cubicBezTo>
                    <a:cubicBezTo>
                      <a:pt x="1367" y="641"/>
                      <a:pt x="1289" y="452"/>
                      <a:pt x="1146" y="309"/>
                    </a:cubicBezTo>
                    <a:cubicBezTo>
                      <a:pt x="1004" y="167"/>
                      <a:pt x="814" y="88"/>
                      <a:pt x="613" y="88"/>
                    </a:cubicBezTo>
                    <a:cubicBezTo>
                      <a:pt x="412" y="88"/>
                      <a:pt x="222" y="167"/>
                      <a:pt x="80" y="309"/>
                    </a:cubicBezTo>
                    <a:cubicBezTo>
                      <a:pt x="63" y="327"/>
                      <a:pt x="35" y="327"/>
                      <a:pt x="17" y="309"/>
                    </a:cubicBezTo>
                    <a:cubicBezTo>
                      <a:pt x="0" y="292"/>
                      <a:pt x="0" y="264"/>
                      <a:pt x="17" y="247"/>
                    </a:cubicBezTo>
                    <a:cubicBezTo>
                      <a:pt x="176" y="88"/>
                      <a:pt x="388" y="0"/>
                      <a:pt x="613" y="0"/>
                    </a:cubicBezTo>
                    <a:cubicBezTo>
                      <a:pt x="838" y="0"/>
                      <a:pt x="1050" y="88"/>
                      <a:pt x="1209" y="247"/>
                    </a:cubicBezTo>
                    <a:cubicBezTo>
                      <a:pt x="1368" y="406"/>
                      <a:pt x="1456" y="617"/>
                      <a:pt x="1456" y="843"/>
                    </a:cubicBezTo>
                    <a:cubicBezTo>
                      <a:pt x="1456" y="1068"/>
                      <a:pt x="1368" y="1279"/>
                      <a:pt x="1209" y="1438"/>
                    </a:cubicBezTo>
                    <a:cubicBezTo>
                      <a:pt x="1200" y="1447"/>
                      <a:pt x="1189" y="1451"/>
                      <a:pt x="1178" y="1451"/>
                    </a:cubicBezTo>
                    <a:close/>
                  </a:path>
                </a:pathLst>
              </a:custGeom>
              <a:solidFill>
                <a:srgbClr val="46B6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6" name="Freeform 11"/>
              <p:cNvSpPr>
                <a:spLocks/>
              </p:cNvSpPr>
              <p:nvPr/>
            </p:nvSpPr>
            <p:spPr bwMode="auto">
              <a:xfrm>
                <a:off x="9549272" y="34474386"/>
                <a:ext cx="5238353" cy="4785917"/>
              </a:xfrm>
              <a:custGeom>
                <a:avLst/>
                <a:gdLst>
                  <a:gd name="T0" fmla="*/ 710 w 1420"/>
                  <a:gd name="T1" fmla="*/ 1228 h 1228"/>
                  <a:gd name="T2" fmla="*/ 208 w 1420"/>
                  <a:gd name="T3" fmla="*/ 1020 h 1228"/>
                  <a:gd name="T4" fmla="*/ 0 w 1420"/>
                  <a:gd name="T5" fmla="*/ 519 h 1228"/>
                  <a:gd name="T6" fmla="*/ 208 w 1420"/>
                  <a:gd name="T7" fmla="*/ 17 h 1228"/>
                  <a:gd name="T8" fmla="*/ 270 w 1420"/>
                  <a:gd name="T9" fmla="*/ 17 h 1228"/>
                  <a:gd name="T10" fmla="*/ 270 w 1420"/>
                  <a:gd name="T11" fmla="*/ 80 h 1228"/>
                  <a:gd name="T12" fmla="*/ 89 w 1420"/>
                  <a:gd name="T13" fmla="*/ 519 h 1228"/>
                  <a:gd name="T14" fmla="*/ 710 w 1420"/>
                  <a:gd name="T15" fmla="*/ 1140 h 1228"/>
                  <a:gd name="T16" fmla="*/ 1331 w 1420"/>
                  <a:gd name="T17" fmla="*/ 519 h 1228"/>
                  <a:gd name="T18" fmla="*/ 1376 w 1420"/>
                  <a:gd name="T19" fmla="*/ 474 h 1228"/>
                  <a:gd name="T20" fmla="*/ 1420 w 1420"/>
                  <a:gd name="T21" fmla="*/ 519 h 1228"/>
                  <a:gd name="T22" fmla="*/ 1212 w 1420"/>
                  <a:gd name="T23" fmla="*/ 1020 h 1228"/>
                  <a:gd name="T24" fmla="*/ 710 w 1420"/>
                  <a:gd name="T25" fmla="*/ 1228 h 1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20" h="1228">
                    <a:moveTo>
                      <a:pt x="710" y="1228"/>
                    </a:moveTo>
                    <a:cubicBezTo>
                      <a:pt x="520" y="1228"/>
                      <a:pt x="342" y="1154"/>
                      <a:pt x="208" y="1020"/>
                    </a:cubicBezTo>
                    <a:cubicBezTo>
                      <a:pt x="74" y="886"/>
                      <a:pt x="0" y="708"/>
                      <a:pt x="0" y="519"/>
                    </a:cubicBezTo>
                    <a:cubicBezTo>
                      <a:pt x="0" y="329"/>
                      <a:pt x="74" y="151"/>
                      <a:pt x="208" y="17"/>
                    </a:cubicBezTo>
                    <a:cubicBezTo>
                      <a:pt x="225" y="0"/>
                      <a:pt x="253" y="0"/>
                      <a:pt x="270" y="17"/>
                    </a:cubicBezTo>
                    <a:cubicBezTo>
                      <a:pt x="288" y="34"/>
                      <a:pt x="288" y="62"/>
                      <a:pt x="270" y="80"/>
                    </a:cubicBezTo>
                    <a:cubicBezTo>
                      <a:pt x="153" y="197"/>
                      <a:pt x="89" y="353"/>
                      <a:pt x="89" y="519"/>
                    </a:cubicBezTo>
                    <a:cubicBezTo>
                      <a:pt x="89" y="861"/>
                      <a:pt x="368" y="1140"/>
                      <a:pt x="710" y="1140"/>
                    </a:cubicBezTo>
                    <a:cubicBezTo>
                      <a:pt x="1053" y="1140"/>
                      <a:pt x="1331" y="861"/>
                      <a:pt x="1331" y="519"/>
                    </a:cubicBezTo>
                    <a:cubicBezTo>
                      <a:pt x="1331" y="494"/>
                      <a:pt x="1351" y="474"/>
                      <a:pt x="1376" y="474"/>
                    </a:cubicBezTo>
                    <a:cubicBezTo>
                      <a:pt x="1400" y="474"/>
                      <a:pt x="1420" y="494"/>
                      <a:pt x="1420" y="519"/>
                    </a:cubicBezTo>
                    <a:cubicBezTo>
                      <a:pt x="1420" y="708"/>
                      <a:pt x="1346" y="886"/>
                      <a:pt x="1212" y="1020"/>
                    </a:cubicBezTo>
                    <a:cubicBezTo>
                      <a:pt x="1078" y="1154"/>
                      <a:pt x="900" y="1228"/>
                      <a:pt x="710" y="1228"/>
                    </a:cubicBezTo>
                    <a:close/>
                  </a:path>
                </a:pathLst>
              </a:custGeom>
              <a:solidFill>
                <a:srgbClr val="016A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pic>
            <p:nvPicPr>
              <p:cNvPr id="97" name="Picture 2"/>
              <p:cNvPicPr>
                <a:picLocks noChangeAspect="1" noChangeArrowheads="1"/>
              </p:cNvPicPr>
              <p:nvPr/>
            </p:nvPicPr>
            <p:blipFill>
              <a:blip r:embed="rId11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 rot="2836564">
                <a:off x="11801580" y="33777268"/>
                <a:ext cx="961736" cy="53002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8" name="Picture 2"/>
              <p:cNvPicPr>
                <a:picLocks noChangeAspect="1" noChangeArrowheads="1"/>
              </p:cNvPicPr>
              <p:nvPr/>
            </p:nvPicPr>
            <p:blipFill>
              <a:blip r:embed="rId1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 rot="16021814">
                <a:off x="10488970" y="34621616"/>
                <a:ext cx="3624695" cy="33926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03" name="102 CuadroTexto"/>
          <p:cNvSpPr txBox="1"/>
          <p:nvPr/>
        </p:nvSpPr>
        <p:spPr>
          <a:xfrm>
            <a:off x="13825761" y="27579364"/>
            <a:ext cx="41044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800" b="1" dirty="0" smtClean="0"/>
              <a:t>Informe de Gestión de Proyecto:</a:t>
            </a:r>
            <a:r>
              <a:rPr lang="es-ES" sz="2800" dirty="0" smtClean="0"/>
              <a:t> realizado por la Entidad Gestora, en el que se reflejaron los aspectos fundamentales del proyecto desarrollado; objetivos; coste y financiación, hitos alcanzados, puestos de trabajo creados y personas participantes.</a:t>
            </a:r>
          </a:p>
          <a:p>
            <a:endParaRPr lang="es-ES" sz="2800" dirty="0"/>
          </a:p>
        </p:txBody>
      </p:sp>
      <p:sp>
        <p:nvSpPr>
          <p:cNvPr id="104" name="103 CuadroTexto"/>
          <p:cNvSpPr txBox="1"/>
          <p:nvPr/>
        </p:nvSpPr>
        <p:spPr>
          <a:xfrm>
            <a:off x="360265" y="33700044"/>
            <a:ext cx="684098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Informe del Programa +i:</a:t>
            </a:r>
            <a:r>
              <a:rPr lang="es-ES" sz="2800" dirty="0" smtClean="0"/>
              <a:t> a la finalización de los proyectos de cada Comunidad Autónoma, la </a:t>
            </a:r>
            <a:r>
              <a:rPr lang="es-ES_tradnl" sz="2800" dirty="0" smtClean="0"/>
              <a:t>Oficina de Apoyo al Proyecto </a:t>
            </a:r>
            <a:r>
              <a:rPr lang="es-ES" sz="2800" dirty="0" smtClean="0"/>
              <a:t>elaboró un informe final del Programa.</a:t>
            </a:r>
            <a:endParaRPr lang="es-ES" sz="2800" dirty="0"/>
          </a:p>
        </p:txBody>
      </p:sp>
      <p:sp>
        <p:nvSpPr>
          <p:cNvPr id="105" name="104 CuadroTexto"/>
          <p:cNvSpPr txBox="1"/>
          <p:nvPr/>
        </p:nvSpPr>
        <p:spPr>
          <a:xfrm>
            <a:off x="360265" y="27651372"/>
            <a:ext cx="648094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_tradnl" sz="2800" b="1" dirty="0" smtClean="0"/>
              <a:t>Auditoría de Gestión: </a:t>
            </a:r>
            <a:r>
              <a:rPr lang="es-ES_tradnl" sz="2800" dirty="0" smtClean="0"/>
              <a:t>se realizaron auditorías independientes</a:t>
            </a:r>
            <a:r>
              <a:rPr lang="es-ES_tradnl" sz="2800" b="1" dirty="0" smtClean="0"/>
              <a:t>  </a:t>
            </a:r>
            <a:r>
              <a:rPr lang="es-ES_tradnl" sz="2800" dirty="0" smtClean="0"/>
              <a:t>en las que se analizó la adecuación de los gastos incurridos de acuerdo con las actividades e inversiones previstas en los mismos.</a:t>
            </a:r>
            <a:r>
              <a:rPr lang="es-ES_tradnl" sz="2800" b="1" dirty="0" smtClean="0"/>
              <a:t> </a:t>
            </a:r>
            <a:endParaRPr lang="es-ES" sz="2800" dirty="0" smtClean="0"/>
          </a:p>
          <a:p>
            <a:r>
              <a:rPr lang="es-ES_tradnl" sz="2800" dirty="0" smtClean="0"/>
              <a:t>Estas auditorías independientes fueron encargadas por la Entidad Gestora de cada proyecto, supervisadas por el Centro Directivo Coordinador y sometidas a la revisión de la Comisión de seguimiento previo análisis en la Oficina de Apoyo al Proyecto.</a:t>
            </a:r>
            <a:endParaRPr lang="es-ES" sz="2800" dirty="0" smtClean="0"/>
          </a:p>
          <a:p>
            <a:endParaRPr lang="es-ES" sz="2800" dirty="0"/>
          </a:p>
        </p:txBody>
      </p:sp>
      <p:sp>
        <p:nvSpPr>
          <p:cNvPr id="107" name="106 CuadroTexto"/>
          <p:cNvSpPr txBox="1"/>
          <p:nvPr/>
        </p:nvSpPr>
        <p:spPr>
          <a:xfrm>
            <a:off x="7273033" y="32259884"/>
            <a:ext cx="6048672" cy="1440160"/>
          </a:xfrm>
          <a:prstGeom prst="rect">
            <a:avLst/>
          </a:prstGeom>
          <a:solidFill>
            <a:schemeClr val="bg1"/>
          </a:solidFill>
          <a:ln>
            <a:solidFill>
              <a:srgbClr val="FFCC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dirty="0" smtClean="0"/>
              <a:t>Herramientas de Evaluación del Programa</a:t>
            </a:r>
            <a:endParaRPr lang="es-ES" sz="4400" dirty="0"/>
          </a:p>
        </p:txBody>
      </p:sp>
      <p:graphicFrame>
        <p:nvGraphicFramePr>
          <p:cNvPr id="110" name="109 Diagrama"/>
          <p:cNvGraphicFramePr/>
          <p:nvPr/>
        </p:nvGraphicFramePr>
        <p:xfrm>
          <a:off x="19010337" y="27651372"/>
          <a:ext cx="13393712" cy="9937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pic>
        <p:nvPicPr>
          <p:cNvPr id="114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4176764"/>
            <a:ext cx="3168352" cy="1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" name="110 Rectángulo"/>
          <p:cNvSpPr/>
          <p:nvPr/>
        </p:nvSpPr>
        <p:spPr>
          <a:xfrm>
            <a:off x="18002225" y="27651372"/>
            <a:ext cx="864096" cy="9865096"/>
          </a:xfrm>
          <a:prstGeom prst="rect">
            <a:avLst/>
          </a:prstGeom>
          <a:solidFill>
            <a:srgbClr val="FFC000"/>
          </a:solidFill>
          <a:ln>
            <a:solidFill>
              <a:srgbClr val="FFCC6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S" dirty="0" smtClean="0"/>
              <a:t>ALGUNOS EJEMPLOS</a:t>
            </a:r>
            <a:endParaRPr lang="es-ES" dirty="0"/>
          </a:p>
        </p:txBody>
      </p:sp>
      <p:pic>
        <p:nvPicPr>
          <p:cNvPr id="116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6634073" y="10945516"/>
            <a:ext cx="12403225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7" name="116 Rectángulo"/>
          <p:cNvSpPr/>
          <p:nvPr/>
        </p:nvSpPr>
        <p:spPr>
          <a:xfrm>
            <a:off x="0" y="37804500"/>
            <a:ext cx="32404050" cy="5400900"/>
          </a:xfrm>
          <a:prstGeom prst="rect">
            <a:avLst/>
          </a:prstGeom>
          <a:gradFill flip="none" rotWithShape="1">
            <a:gsLst>
              <a:gs pos="0">
                <a:srgbClr val="E4AAAA">
                  <a:tint val="66000"/>
                  <a:satMod val="160000"/>
                </a:srgbClr>
              </a:gs>
              <a:gs pos="50000">
                <a:srgbClr val="E4AAAA">
                  <a:tint val="44500"/>
                  <a:satMod val="160000"/>
                </a:srgbClr>
              </a:gs>
              <a:gs pos="100000">
                <a:srgbClr val="E4AAAA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rgbClr val="E4AAAA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4400" dirty="0"/>
          </a:p>
        </p:txBody>
      </p:sp>
      <p:sp>
        <p:nvSpPr>
          <p:cNvPr id="118" name="117 Rectángulo"/>
          <p:cNvSpPr/>
          <p:nvPr/>
        </p:nvSpPr>
        <p:spPr>
          <a:xfrm>
            <a:off x="0" y="37660484"/>
            <a:ext cx="32404050" cy="432048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118 CuadroTexto"/>
          <p:cNvSpPr txBox="1"/>
          <p:nvPr/>
        </p:nvSpPr>
        <p:spPr>
          <a:xfrm>
            <a:off x="21098569" y="41260884"/>
            <a:ext cx="105851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800" dirty="0" smtClean="0"/>
              <a:t>Finalmente, la potenciación de sinergias con programas internacionales, como IMI, facilitó la puesta en valor de las capacidades nacionales y su participación en estos programas de innovación en abierto.</a:t>
            </a:r>
            <a:endParaRPr lang="es-ES" sz="2800" dirty="0"/>
          </a:p>
        </p:txBody>
      </p:sp>
      <p:sp>
        <p:nvSpPr>
          <p:cNvPr id="120" name="119 Rectángulo"/>
          <p:cNvSpPr/>
          <p:nvPr/>
        </p:nvSpPr>
        <p:spPr>
          <a:xfrm>
            <a:off x="0" y="39028636"/>
            <a:ext cx="1368377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s-ES" sz="199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</a:t>
            </a:r>
            <a:endParaRPr lang="es-ES" sz="199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21" name="120 CuadroTexto"/>
          <p:cNvSpPr txBox="1"/>
          <p:nvPr/>
        </p:nvSpPr>
        <p:spPr>
          <a:xfrm>
            <a:off x="1368377" y="38812612"/>
            <a:ext cx="67687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800" dirty="0" smtClean="0"/>
              <a:t>El Programa +i es una iniciativa pionera y singular de colaboración sectorial entre la industria farmacéutica y las Comunidades Autónomas bajo la supervisión y coordinación del Ministerio de Sanidad, Servicios Sociales e Igualdad y el Instituto de Salud Carlos III, que permitió potenciar las estructuras de soporte a la investigación en el sistema sanitario público.</a:t>
            </a:r>
            <a:endParaRPr lang="es-ES" sz="2800" dirty="0"/>
          </a:p>
        </p:txBody>
      </p:sp>
      <p:sp>
        <p:nvSpPr>
          <p:cNvPr id="122" name="121 Rectángulo"/>
          <p:cNvSpPr/>
          <p:nvPr/>
        </p:nvSpPr>
        <p:spPr>
          <a:xfrm>
            <a:off x="8065121" y="39388676"/>
            <a:ext cx="144016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s-ES" sz="115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</a:t>
            </a:r>
            <a:endParaRPr lang="es-ES" sz="115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23" name="122 CuadroTexto"/>
          <p:cNvSpPr txBox="1"/>
          <p:nvPr/>
        </p:nvSpPr>
        <p:spPr>
          <a:xfrm>
            <a:off x="9433273" y="39460684"/>
            <a:ext cx="101531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800" dirty="0" smtClean="0"/>
              <a:t>Para el desarrollo del Programa +i se pusieron en marcha una serie de órganos paritarios de gestión y control que facilitaban el desarrollo de los proyectos al tiempo que aseguraba el adecuado seguimiento y evaluación.</a:t>
            </a:r>
            <a:endParaRPr lang="es-ES" sz="2800" dirty="0"/>
          </a:p>
        </p:txBody>
      </p:sp>
      <p:sp>
        <p:nvSpPr>
          <p:cNvPr id="124" name="123 Rectángulo"/>
          <p:cNvSpPr/>
          <p:nvPr/>
        </p:nvSpPr>
        <p:spPr>
          <a:xfrm>
            <a:off x="8065121" y="41343352"/>
            <a:ext cx="144016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s-ES" sz="115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3</a:t>
            </a:r>
            <a:endParaRPr lang="es-ES" sz="115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25" name="124 CuadroTexto"/>
          <p:cNvSpPr txBox="1"/>
          <p:nvPr/>
        </p:nvSpPr>
        <p:spPr>
          <a:xfrm>
            <a:off x="9361265" y="41532073"/>
            <a:ext cx="102251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800" dirty="0" smtClean="0"/>
              <a:t>Los proyectos incluidos en el Programa +i respondían a las prioridades establecidas por las Comunidades Autónomas, facilitando su implementación.</a:t>
            </a:r>
            <a:endParaRPr lang="es-ES" sz="2800" dirty="0"/>
          </a:p>
        </p:txBody>
      </p:sp>
      <p:sp>
        <p:nvSpPr>
          <p:cNvPr id="126" name="125 Rectángulo"/>
          <p:cNvSpPr/>
          <p:nvPr/>
        </p:nvSpPr>
        <p:spPr>
          <a:xfrm>
            <a:off x="19658409" y="38884620"/>
            <a:ext cx="144016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s-ES" sz="13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4</a:t>
            </a:r>
            <a:endParaRPr lang="es-ES" sz="138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27" name="126 CuadroTexto"/>
          <p:cNvSpPr txBox="1"/>
          <p:nvPr/>
        </p:nvSpPr>
        <p:spPr>
          <a:xfrm>
            <a:off x="21098569" y="39244660"/>
            <a:ext cx="108732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800" dirty="0" smtClean="0"/>
              <a:t>La aportación realizada por la industria farmacéutica para impulsar la Investigación Clínica y </a:t>
            </a:r>
            <a:r>
              <a:rPr lang="es-ES" sz="2800" dirty="0" err="1" smtClean="0"/>
              <a:t>T</a:t>
            </a:r>
            <a:r>
              <a:rPr lang="es-ES" sz="2800" smtClean="0"/>
              <a:t>raslacional</a:t>
            </a:r>
            <a:r>
              <a:rPr lang="es-ES" sz="2800" dirty="0" smtClean="0"/>
              <a:t> a través del Programa +i tuvo una especial significación dado el ciclo económico en el que tuvo lugar.</a:t>
            </a:r>
          </a:p>
          <a:p>
            <a:endParaRPr lang="es-ES" sz="2800" dirty="0"/>
          </a:p>
        </p:txBody>
      </p:sp>
      <p:sp>
        <p:nvSpPr>
          <p:cNvPr id="128" name="127 Rectángulo"/>
          <p:cNvSpPr/>
          <p:nvPr/>
        </p:nvSpPr>
        <p:spPr>
          <a:xfrm>
            <a:off x="19658409" y="40989409"/>
            <a:ext cx="144016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s-ES" sz="138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5</a:t>
            </a:r>
            <a:endParaRPr lang="es-ES" sz="138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129" name="128 Grupo"/>
          <p:cNvGrpSpPr/>
          <p:nvPr/>
        </p:nvGrpSpPr>
        <p:grpSpPr>
          <a:xfrm>
            <a:off x="5976889" y="37732492"/>
            <a:ext cx="16129792" cy="1872208"/>
            <a:chOff x="7849097" y="22760938"/>
            <a:chExt cx="16129792" cy="1872208"/>
          </a:xfrm>
        </p:grpSpPr>
        <p:sp>
          <p:nvSpPr>
            <p:cNvPr id="130" name="129 CuadroTexto"/>
            <p:cNvSpPr txBox="1"/>
            <p:nvPr/>
          </p:nvSpPr>
          <p:spPr>
            <a:xfrm>
              <a:off x="7849097" y="23192986"/>
              <a:ext cx="161297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4800" b="1" dirty="0" smtClean="0">
                  <a:solidFill>
                    <a:schemeClr val="accent3"/>
                  </a:solidFill>
                </a:rPr>
                <a:t>Conclusiones</a:t>
              </a:r>
              <a:endParaRPr lang="es-ES" sz="4800" b="1" dirty="0">
                <a:solidFill>
                  <a:schemeClr val="accent3"/>
                </a:solidFill>
              </a:endParaRPr>
            </a:p>
          </p:txBody>
        </p:sp>
        <p:pic>
          <p:nvPicPr>
            <p:cNvPr id="131" name="Picture 6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9937329" y="22760938"/>
              <a:ext cx="12403225" cy="1872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5" name="114 Grupo"/>
          <p:cNvGrpSpPr/>
          <p:nvPr/>
        </p:nvGrpSpPr>
        <p:grpSpPr>
          <a:xfrm>
            <a:off x="17498170" y="3729575"/>
            <a:ext cx="4032447" cy="1743337"/>
            <a:chOff x="17426161" y="3744716"/>
            <a:chExt cx="5174932" cy="2207661"/>
          </a:xfrm>
        </p:grpSpPr>
        <p:grpSp>
          <p:nvGrpSpPr>
            <p:cNvPr id="132" name="105 Grupo"/>
            <p:cNvGrpSpPr/>
            <p:nvPr/>
          </p:nvGrpSpPr>
          <p:grpSpPr>
            <a:xfrm>
              <a:off x="17426161" y="3763893"/>
              <a:ext cx="1944216" cy="1944216"/>
              <a:chOff x="17426161" y="3763893"/>
              <a:chExt cx="1944216" cy="1944216"/>
            </a:xfrm>
          </p:grpSpPr>
          <p:pic>
            <p:nvPicPr>
              <p:cNvPr id="142" name="Imagen 32"/>
              <p:cNvPicPr>
                <a:picLocks noChangeAspect="1"/>
              </p:cNvPicPr>
              <p:nvPr/>
            </p:nvPicPr>
            <p:blipFill>
              <a:blip r:embed="rId18" cstate="print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17426161" y="3763893"/>
                <a:ext cx="1944216" cy="1944216"/>
              </a:xfrm>
              <a:prstGeom prst="rect">
                <a:avLst/>
              </a:prstGeom>
            </p:spPr>
          </p:pic>
          <p:sp>
            <p:nvSpPr>
              <p:cNvPr id="143" name="Rectángulo 36"/>
              <p:cNvSpPr/>
              <p:nvPr/>
            </p:nvSpPr>
            <p:spPr>
              <a:xfrm>
                <a:off x="18072033" y="3988182"/>
                <a:ext cx="578264" cy="10523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ES" sz="4800" dirty="0" smtClean="0">
                    <a:solidFill>
                      <a:schemeClr val="accent4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es-ES_tradnl" sz="4800" dirty="0"/>
              </a:p>
            </p:txBody>
          </p:sp>
        </p:grpSp>
        <p:grpSp>
          <p:nvGrpSpPr>
            <p:cNvPr id="133" name="107 Grupo"/>
            <p:cNvGrpSpPr/>
            <p:nvPr/>
          </p:nvGrpSpPr>
          <p:grpSpPr>
            <a:xfrm>
              <a:off x="18506281" y="3761733"/>
              <a:ext cx="1872208" cy="2190644"/>
              <a:chOff x="18506281" y="3761733"/>
              <a:chExt cx="1872208" cy="2190644"/>
            </a:xfrm>
          </p:grpSpPr>
          <p:pic>
            <p:nvPicPr>
              <p:cNvPr id="140" name="Imagen 6"/>
              <p:cNvPicPr>
                <a:picLocks noChangeAspect="1"/>
              </p:cNvPicPr>
              <p:nvPr/>
            </p:nvPicPr>
            <p:blipFill>
              <a:blip r:embed="rId19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18506281" y="3761733"/>
                <a:ext cx="1872208" cy="1872208"/>
              </a:xfrm>
              <a:prstGeom prst="rect">
                <a:avLst/>
              </a:prstGeom>
            </p:spPr>
          </p:pic>
          <p:sp>
            <p:nvSpPr>
              <p:cNvPr id="141" name="Rectángulo 37"/>
              <p:cNvSpPr/>
              <p:nvPr/>
            </p:nvSpPr>
            <p:spPr>
              <a:xfrm>
                <a:off x="19123432" y="3964649"/>
                <a:ext cx="534976" cy="19877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ES" sz="4800" dirty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r>
                  <a:rPr lang="es-ES" sz="480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endParaRPr lang="es-ES_tradnl" sz="4800" dirty="0">
                  <a:solidFill>
                    <a:schemeClr val="accent3"/>
                  </a:solidFill>
                </a:endParaRPr>
              </a:p>
            </p:txBody>
          </p:sp>
        </p:grpSp>
        <p:grpSp>
          <p:nvGrpSpPr>
            <p:cNvPr id="134" name="111 Grupo"/>
            <p:cNvGrpSpPr/>
            <p:nvPr/>
          </p:nvGrpSpPr>
          <p:grpSpPr>
            <a:xfrm>
              <a:off x="19527415" y="3744716"/>
              <a:ext cx="1944216" cy="1944216"/>
              <a:chOff x="19527415" y="3744716"/>
              <a:chExt cx="1944216" cy="1944216"/>
            </a:xfrm>
          </p:grpSpPr>
          <p:pic>
            <p:nvPicPr>
              <p:cNvPr id="138" name="Imagen 33"/>
              <p:cNvPicPr>
                <a:picLocks noChangeAspect="1"/>
              </p:cNvPicPr>
              <p:nvPr/>
            </p:nvPicPr>
            <p:blipFill>
              <a:blip r:embed="rId18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19527415" y="3744716"/>
                <a:ext cx="1944216" cy="1944216"/>
              </a:xfrm>
              <a:prstGeom prst="rect">
                <a:avLst/>
              </a:prstGeom>
            </p:spPr>
          </p:pic>
          <p:sp>
            <p:nvSpPr>
              <p:cNvPr id="139" name="Rectángulo 38"/>
              <p:cNvSpPr/>
              <p:nvPr/>
            </p:nvSpPr>
            <p:spPr>
              <a:xfrm>
                <a:off x="20240284" y="3946268"/>
                <a:ext cx="570253" cy="10523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ES_tradnl" sz="4800" b="1" dirty="0" smtClean="0"/>
                  <a:t>0</a:t>
                </a:r>
                <a:endParaRPr lang="es-ES_tradnl" sz="4800" b="1" dirty="0"/>
              </a:p>
            </p:txBody>
          </p:sp>
        </p:grpSp>
        <p:grpSp>
          <p:nvGrpSpPr>
            <p:cNvPr id="135" name="108 Grupo"/>
            <p:cNvGrpSpPr/>
            <p:nvPr/>
          </p:nvGrpSpPr>
          <p:grpSpPr>
            <a:xfrm>
              <a:off x="20584869" y="3753776"/>
              <a:ext cx="2016224" cy="2016224"/>
              <a:chOff x="20584869" y="3753776"/>
              <a:chExt cx="2016224" cy="2016224"/>
            </a:xfrm>
          </p:grpSpPr>
          <p:pic>
            <p:nvPicPr>
              <p:cNvPr id="136" name="Imagen 34"/>
              <p:cNvPicPr>
                <a:picLocks noChangeAspect="1"/>
              </p:cNvPicPr>
              <p:nvPr/>
            </p:nvPicPr>
            <p:blipFill>
              <a:blip r:embed="rId20" cstate="print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20584869" y="3753776"/>
                <a:ext cx="2016224" cy="2016224"/>
              </a:xfrm>
              <a:prstGeom prst="rect">
                <a:avLst/>
              </a:prstGeom>
            </p:spPr>
          </p:pic>
          <p:sp>
            <p:nvSpPr>
              <p:cNvPr id="137" name="Rectángulo 39"/>
              <p:cNvSpPr/>
              <p:nvPr/>
            </p:nvSpPr>
            <p:spPr>
              <a:xfrm>
                <a:off x="21307359" y="3896992"/>
                <a:ext cx="653054" cy="1052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ES" sz="4800" dirty="0" smtClean="0">
                    <a:solidFill>
                      <a:schemeClr val="accent5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</a:t>
                </a:r>
                <a:endParaRPr lang="es-ES_tradnl" sz="4800" dirty="0"/>
              </a:p>
            </p:txBody>
          </p:sp>
        </p:grpSp>
      </p:grpSp>
      <p:grpSp>
        <p:nvGrpSpPr>
          <p:cNvPr id="144" name="143 Grupo"/>
          <p:cNvGrpSpPr/>
          <p:nvPr/>
        </p:nvGrpSpPr>
        <p:grpSpPr>
          <a:xfrm>
            <a:off x="21818650" y="3744717"/>
            <a:ext cx="4032447" cy="1641041"/>
            <a:chOff x="17426161" y="3763893"/>
            <a:chExt cx="5174932" cy="2078118"/>
          </a:xfrm>
        </p:grpSpPr>
        <p:grpSp>
          <p:nvGrpSpPr>
            <p:cNvPr id="145" name="105 Grupo"/>
            <p:cNvGrpSpPr/>
            <p:nvPr/>
          </p:nvGrpSpPr>
          <p:grpSpPr>
            <a:xfrm>
              <a:off x="17426161" y="3763893"/>
              <a:ext cx="1944216" cy="1944216"/>
              <a:chOff x="17426161" y="3763893"/>
              <a:chExt cx="1944216" cy="1944216"/>
            </a:xfrm>
          </p:grpSpPr>
          <p:pic>
            <p:nvPicPr>
              <p:cNvPr id="155" name="Imagen 32"/>
              <p:cNvPicPr>
                <a:picLocks noChangeAspect="1"/>
              </p:cNvPicPr>
              <p:nvPr/>
            </p:nvPicPr>
            <p:blipFill>
              <a:blip r:embed="rId18" cstate="print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17426161" y="3763893"/>
                <a:ext cx="1944216" cy="1944216"/>
              </a:xfrm>
              <a:prstGeom prst="rect">
                <a:avLst/>
              </a:prstGeom>
            </p:spPr>
          </p:pic>
          <p:sp>
            <p:nvSpPr>
              <p:cNvPr id="156" name="Rectángulo 36"/>
              <p:cNvSpPr/>
              <p:nvPr/>
            </p:nvSpPr>
            <p:spPr>
              <a:xfrm>
                <a:off x="18072033" y="3988182"/>
                <a:ext cx="578264" cy="10523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ES" sz="4800" dirty="0" smtClean="0">
                    <a:solidFill>
                      <a:schemeClr val="accent4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es-ES_tradnl" sz="4800" dirty="0"/>
              </a:p>
            </p:txBody>
          </p:sp>
        </p:grpSp>
        <p:grpSp>
          <p:nvGrpSpPr>
            <p:cNvPr id="146" name="107 Grupo"/>
            <p:cNvGrpSpPr/>
            <p:nvPr/>
          </p:nvGrpSpPr>
          <p:grpSpPr>
            <a:xfrm>
              <a:off x="18506281" y="3835902"/>
              <a:ext cx="1872208" cy="1872209"/>
              <a:chOff x="18506281" y="3835902"/>
              <a:chExt cx="1872208" cy="1872209"/>
            </a:xfrm>
          </p:grpSpPr>
          <p:pic>
            <p:nvPicPr>
              <p:cNvPr id="153" name="Imagen 6"/>
              <p:cNvPicPr>
                <a:picLocks noChangeAspect="1"/>
              </p:cNvPicPr>
              <p:nvPr/>
            </p:nvPicPr>
            <p:blipFill>
              <a:blip r:embed="rId19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18506281" y="3835902"/>
                <a:ext cx="1872208" cy="1872209"/>
              </a:xfrm>
              <a:prstGeom prst="rect">
                <a:avLst/>
              </a:prstGeom>
            </p:spPr>
          </p:pic>
          <p:sp>
            <p:nvSpPr>
              <p:cNvPr id="154" name="Rectángulo 37"/>
              <p:cNvSpPr/>
              <p:nvPr/>
            </p:nvSpPr>
            <p:spPr>
              <a:xfrm>
                <a:off x="19123431" y="3988180"/>
                <a:ext cx="705375" cy="1052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ES" sz="4800" dirty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r>
                  <a:rPr lang="es-ES" sz="4800" dirty="0" smtClean="0">
                    <a:solidFill>
                      <a:schemeClr val="accent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endParaRPr lang="es-ES_tradnl" sz="4800" dirty="0">
                  <a:solidFill>
                    <a:schemeClr val="accent3"/>
                  </a:solidFill>
                </a:endParaRPr>
              </a:p>
            </p:txBody>
          </p:sp>
        </p:grpSp>
        <p:grpSp>
          <p:nvGrpSpPr>
            <p:cNvPr id="147" name="111 Grupo"/>
            <p:cNvGrpSpPr/>
            <p:nvPr/>
          </p:nvGrpSpPr>
          <p:grpSpPr>
            <a:xfrm>
              <a:off x="19527415" y="3806608"/>
              <a:ext cx="1944216" cy="1944216"/>
              <a:chOff x="19527415" y="3806608"/>
              <a:chExt cx="1944216" cy="1944216"/>
            </a:xfrm>
          </p:grpSpPr>
          <p:pic>
            <p:nvPicPr>
              <p:cNvPr id="151" name="Imagen 33"/>
              <p:cNvPicPr>
                <a:picLocks noChangeAspect="1"/>
              </p:cNvPicPr>
              <p:nvPr/>
            </p:nvPicPr>
            <p:blipFill>
              <a:blip r:embed="rId18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19527415" y="3806608"/>
                <a:ext cx="1944216" cy="1944216"/>
              </a:xfrm>
              <a:prstGeom prst="rect">
                <a:avLst/>
              </a:prstGeom>
            </p:spPr>
          </p:pic>
          <p:sp>
            <p:nvSpPr>
              <p:cNvPr id="152" name="Rectángulo 38"/>
              <p:cNvSpPr/>
              <p:nvPr/>
            </p:nvSpPr>
            <p:spPr>
              <a:xfrm>
                <a:off x="20240284" y="3988180"/>
                <a:ext cx="570253" cy="1052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ES_tradnl" sz="4800" b="1" dirty="0" smtClean="0"/>
                  <a:t>1</a:t>
                </a:r>
                <a:endParaRPr lang="es-ES_tradnl" sz="4800" b="1" dirty="0"/>
              </a:p>
            </p:txBody>
          </p:sp>
        </p:grpSp>
        <p:grpSp>
          <p:nvGrpSpPr>
            <p:cNvPr id="148" name="108 Grupo"/>
            <p:cNvGrpSpPr/>
            <p:nvPr/>
          </p:nvGrpSpPr>
          <p:grpSpPr>
            <a:xfrm>
              <a:off x="20584869" y="3825787"/>
              <a:ext cx="2016224" cy="2016224"/>
              <a:chOff x="20584869" y="3825787"/>
              <a:chExt cx="2016224" cy="2016224"/>
            </a:xfrm>
          </p:grpSpPr>
          <p:pic>
            <p:nvPicPr>
              <p:cNvPr id="149" name="Imagen 34"/>
              <p:cNvPicPr>
                <a:picLocks noChangeAspect="1"/>
              </p:cNvPicPr>
              <p:nvPr/>
            </p:nvPicPr>
            <p:blipFill>
              <a:blip r:embed="rId20" cstate="print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20584869" y="3825787"/>
                <a:ext cx="2016224" cy="2016224"/>
              </a:xfrm>
              <a:prstGeom prst="rect">
                <a:avLst/>
              </a:prstGeom>
            </p:spPr>
          </p:pic>
          <p:sp>
            <p:nvSpPr>
              <p:cNvPr id="150" name="Rectángulo 39"/>
              <p:cNvSpPr/>
              <p:nvPr/>
            </p:nvSpPr>
            <p:spPr>
              <a:xfrm>
                <a:off x="21307359" y="4018276"/>
                <a:ext cx="653054" cy="1052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ES_tradnl" sz="48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5</a:t>
                </a:r>
                <a:endParaRPr lang="es-ES_tradnl" sz="48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p:grpSp>
      </p:grpSp>
      <p:sp>
        <p:nvSpPr>
          <p:cNvPr id="157" name="156 Flecha derecha"/>
          <p:cNvSpPr/>
          <p:nvPr/>
        </p:nvSpPr>
        <p:spPr>
          <a:xfrm>
            <a:off x="21242585" y="4176764"/>
            <a:ext cx="864096" cy="576064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3" name="112 Rectángulo"/>
          <p:cNvSpPr/>
          <p:nvPr/>
        </p:nvSpPr>
        <p:spPr>
          <a:xfrm>
            <a:off x="28659409" y="504356"/>
            <a:ext cx="3744641" cy="1584176"/>
          </a:xfrm>
          <a:prstGeom prst="rect">
            <a:avLst/>
          </a:prstGeom>
          <a:ln>
            <a:solidFill>
              <a:schemeClr val="accent6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P71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Corporativo Farma">
      <a:dk1>
        <a:srgbClr val="666666"/>
      </a:dk1>
      <a:lt1>
        <a:srgbClr val="F0F0F0"/>
      </a:lt1>
      <a:dk2>
        <a:srgbClr val="D7D7D7"/>
      </a:dk2>
      <a:lt2>
        <a:srgbClr val="B73479"/>
      </a:lt2>
      <a:accent1>
        <a:srgbClr val="AC396A"/>
      </a:accent1>
      <a:accent2>
        <a:srgbClr val="579CAD"/>
      </a:accent2>
      <a:accent3>
        <a:srgbClr val="1E727F"/>
      </a:accent3>
      <a:accent4>
        <a:srgbClr val="E8573B"/>
      </a:accent4>
      <a:accent5>
        <a:srgbClr val="FFFFFF"/>
      </a:accent5>
      <a:accent6>
        <a:srgbClr val="00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1507</TotalTime>
  <Words>1089</Words>
  <Application>Microsoft Office PowerPoint</Application>
  <PresentationFormat>Personalizado</PresentationFormat>
  <Paragraphs>94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asistente.tecnico</dc:creator>
  <cp:lastModifiedBy>fmontes</cp:lastModifiedBy>
  <cp:revision>132</cp:revision>
  <dcterms:created xsi:type="dcterms:W3CDTF">2017-03-23T14:36:49Z</dcterms:created>
  <dcterms:modified xsi:type="dcterms:W3CDTF">2017-07-31T12:44:12Z</dcterms:modified>
</cp:coreProperties>
</file>