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72" r:id="rId11"/>
    <p:sldId id="273" r:id="rId12"/>
    <p:sldId id="271" r:id="rId13"/>
    <p:sldId id="274" r:id="rId14"/>
    <p:sldId id="275" r:id="rId15"/>
    <p:sldId id="277" r:id="rId16"/>
    <p:sldId id="278" r:id="rId17"/>
    <p:sldId id="287" r:id="rId18"/>
    <p:sldId id="279" r:id="rId19"/>
    <p:sldId id="280" r:id="rId20"/>
    <p:sldId id="282" r:id="rId21"/>
    <p:sldId id="283" r:id="rId22"/>
    <p:sldId id="286" r:id="rId23"/>
    <p:sldId id="285" r:id="rId24"/>
    <p:sldId id="288" r:id="rId25"/>
    <p:sldId id="289" r:id="rId26"/>
    <p:sldId id="26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6.6770186335403811E-2"/>
          <c:y val="5.5130168453292487E-2"/>
          <c:w val="0.92313664596272915"/>
          <c:h val="0.6738131699846861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000080"/>
            </a:solidFill>
            <a:ln w="1258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579CAD"/>
              </a:solidFill>
              <a:ln w="1258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B73479"/>
              </a:solidFill>
              <a:ln w="1258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7921811460880526E-2"/>
                  <c:y val="-0.2731902420826838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s-ES" sz="1200" b="0" i="0" u="none" strike="noStrike" baseline="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 Debido a </a:t>
                    </a:r>
                    <a: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Nuevos medicamentos:</a:t>
                    </a:r>
                    <a:b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</a:br>
                    <a: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1,27 años</a:t>
                    </a:r>
                  </a:p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endParaRPr lang="es-ES" sz="1200" b="0" i="0" u="none" strike="noStrike" baseline="0" dirty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endParaRPr>
                  </a:p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s-ES" sz="1200" b="1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73%</a:t>
                    </a:r>
                    <a:endParaRPr lang="es-ES" sz="1200" b="1" i="0" u="none" strike="noStrike" baseline="0" dirty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endParaRPr>
                  </a:p>
                </c:rich>
              </c:tx>
              <c:spPr>
                <a:noFill/>
                <a:ln w="3175">
                  <a:solidFill>
                    <a:schemeClr val="tx1"/>
                  </a:solidFill>
                </a:ln>
              </c:spPr>
              <c:dLblPos val="bestFit"/>
            </c:dLbl>
            <c:dLbl>
              <c:idx val="1"/>
              <c:layout>
                <c:manualLayout>
                  <c:x val="-0.10174062501051127"/>
                  <c:y val="0.12182741116751268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s-ES" sz="1200" b="0" i="0" u="none" strike="noStrike" baseline="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Debido a </a:t>
                    </a:r>
                    <a: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Otros factores:</a:t>
                    </a:r>
                    <a:b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</a:br>
                    <a: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0,47 años</a:t>
                    </a:r>
                    <a:br>
                      <a:rPr lang="es-ES" sz="1200" b="0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</a:br>
                    <a:endParaRPr lang="es-ES" sz="1200" b="0" i="0" u="none" strike="noStrike" baseline="0" dirty="0" smtClean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endParaRPr>
                  </a:p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s-ES" sz="1200" b="1" i="0" u="none" strike="noStrike" baseline="0" dirty="0" smtClean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rPr>
                      <a:t>27%</a:t>
                    </a:r>
                    <a:endParaRPr lang="es-ES" sz="1200" b="1" i="0" u="none" strike="noStrike" baseline="0" dirty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endParaRPr>
                  </a:p>
                </c:rich>
              </c:tx>
              <c:spPr>
                <a:noFill/>
                <a:ln w="3175">
                  <a:solidFill>
                    <a:schemeClr val="tx1"/>
                  </a:solidFill>
                </a:ln>
              </c:spPr>
              <c:dLblPos val="bestFit"/>
            </c:dLbl>
            <c:dLbl>
              <c:idx val="2"/>
              <c:layout>
                <c:manualLayout>
                  <c:x val="1.6845971415088339E-3"/>
                  <c:y val="-2.0884468558078212E-2"/>
                </c:manualLayout>
              </c:layout>
              <c:dLblPos val="bestFit"/>
              <c:showVal val="1"/>
              <c:showPercent val="1"/>
            </c:dLbl>
            <c:dLbl>
              <c:idx val="3"/>
              <c:layout>
                <c:manualLayout>
                  <c:x val="1.7954844626073543E-3"/>
                  <c:y val="-1.4452673744938357E-2"/>
                </c:manualLayout>
              </c:layout>
              <c:dLblPos val="bestFit"/>
              <c:showVal val="1"/>
              <c:showPercent val="1"/>
            </c:dLbl>
            <c:spPr>
              <a:noFill/>
              <a:ln w="3175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es-ES"/>
              </a:p>
            </c:txPr>
            <c:showVal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Nuevos medicamentos</c:v>
                </c:pt>
                <c:pt idx="1">
                  <c:v>Otros factores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1.27</c:v>
                </c:pt>
                <c:pt idx="1">
                  <c:v>0.47000000000000008</c:v>
                </c:pt>
              </c:numCache>
            </c:numRef>
          </c:val>
        </c:ser>
        <c:firstSliceAng val="0"/>
      </c:pieChart>
      <c:spPr>
        <a:noFill/>
        <a:ln w="27725">
          <a:noFill/>
        </a:ln>
      </c:spPr>
    </c:plotArea>
    <c:legend>
      <c:legendPos val="b"/>
      <c:layout>
        <c:manualLayout>
          <c:xMode val="edge"/>
          <c:yMode val="edge"/>
          <c:x val="0.24889459746018577"/>
          <c:y val="0.76046335449183711"/>
          <c:w val="0.54556136167532421"/>
          <c:h val="6.9538403971275212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201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s-E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85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8.3785880527540726E-2"/>
          <c:y val="5.6661562021439495E-2"/>
          <c:w val="0.90690457719162143"/>
          <c:h val="0.8897396630934177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1897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579CAD"/>
              </a:solidFill>
              <a:ln w="11897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ln w="11897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B73479"/>
              </a:solidFill>
              <a:ln w="1189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8.2555811838988242E-4"/>
                  <c:y val="6.292066294109206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42746314972847188"/>
                  <c:y val="0.23583460949464014"/>
                </c:manualLayout>
              </c:layout>
              <c:spPr>
                <a:noFill/>
                <a:ln w="2379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s-ES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Mode val="edge"/>
                  <c:yMode val="edge"/>
                  <c:x val="0.54848719937936097"/>
                  <c:y val="0.21745788667687696"/>
                </c:manualLayout>
              </c:layout>
              <c:spPr>
                <a:noFill/>
                <a:ln w="2379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s-ES"/>
                </a:p>
              </c:txPr>
              <c:dLblPos val="outEnd"/>
              <c:showVal val="1"/>
            </c:dLbl>
            <c:spPr>
              <a:noFill/>
              <a:ln w="2379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s-E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Coste extra de los nuevos fármacos aparato cardiovascular</c:v>
                </c:pt>
                <c:pt idx="1">
                  <c:v>Ahorro de costes sanitarios hospitalarios</c:v>
                </c:pt>
                <c:pt idx="2">
                  <c:v>Ahorro neto para el sistema de salud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</c:v>
                </c:pt>
                <c:pt idx="1">
                  <c:v>-89</c:v>
                </c:pt>
                <c:pt idx="2">
                  <c:v>-65</c:v>
                </c:pt>
              </c:numCache>
            </c:numRef>
          </c:val>
        </c:ser>
        <c:axId val="337323904"/>
        <c:axId val="337325440"/>
      </c:barChart>
      <c:catAx>
        <c:axId val="337323904"/>
        <c:scaling>
          <c:orientation val="minMax"/>
        </c:scaling>
        <c:axPos val="b"/>
        <c:numFmt formatCode="General" sourceLinked="1"/>
        <c:tickLblPos val="nextTo"/>
        <c:spPr>
          <a:ln w="29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s-ES"/>
          </a:p>
        </c:txPr>
        <c:crossAx val="337325440"/>
        <c:crosses val="autoZero"/>
        <c:auto val="1"/>
        <c:lblAlgn val="ctr"/>
        <c:lblOffset val="100"/>
        <c:tickLblSkip val="1"/>
        <c:tickMarkSkip val="1"/>
      </c:catAx>
      <c:valAx>
        <c:axId val="337325440"/>
        <c:scaling>
          <c:orientation val="minMax"/>
          <c:max val="40"/>
          <c:min val="-100"/>
        </c:scaling>
        <c:axPos val="l"/>
        <c:majorGridlines>
          <c:spPr>
            <a:ln w="11897">
              <a:solidFill>
                <a:schemeClr val="tx1"/>
              </a:solidFill>
              <a:prstDash val="sysDash"/>
            </a:ln>
          </c:spPr>
        </c:majorGridlines>
        <c:numFmt formatCode="General" sourceLinked="0"/>
        <c:tickLblPos val="nextTo"/>
        <c:spPr>
          <a:ln w="29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s-ES"/>
          </a:p>
        </c:txPr>
        <c:crossAx val="337323904"/>
        <c:crosses val="autoZero"/>
        <c:crossBetween val="between"/>
        <c:majorUnit val="20"/>
        <c:minorUnit val="20"/>
      </c:valAx>
      <c:spPr>
        <a:noFill/>
        <a:ln w="237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8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8.3916083916084044E-2"/>
          <c:y val="5.6748466257668724E-2"/>
          <c:w val="0.90675990675990681"/>
          <c:h val="0.8895705521472385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153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579CAD"/>
              </a:solidFill>
              <a:ln w="1153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B73479"/>
              </a:solidFill>
              <a:ln w="1153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Mode val="edge"/>
                  <c:yMode val="edge"/>
                  <c:x val="0.51981351981351986"/>
                  <c:y val="0.5260736196319018"/>
                </c:manualLayout>
              </c:layout>
              <c:numFmt formatCode="[$$-409]#,##0.0" sourceLinked="0"/>
              <c:spPr>
                <a:noFill/>
                <a:ln w="2307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s-ES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42890442890443042"/>
                  <c:y val="0.2361963190184049"/>
                </c:manualLayout>
              </c:layout>
              <c:numFmt formatCode="[$$-409]#,##0.0" sourceLinked="0"/>
              <c:spPr>
                <a:noFill/>
                <a:ln w="2307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s-ES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Mode val="edge"/>
                  <c:yMode val="edge"/>
                  <c:x val="0.55011655011654959"/>
                  <c:y val="0.21779141104294575"/>
                </c:manualLayout>
              </c:layout>
              <c:numFmt formatCode="[$$-409]#,##0.0" sourceLinked="0"/>
              <c:spPr>
                <a:noFill/>
                <a:ln w="2307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s-ES"/>
                </a:p>
              </c:txPr>
              <c:dLblPos val="outEnd"/>
              <c:showVal val="1"/>
            </c:dLbl>
            <c:numFmt formatCode="[$$-409]#,##0.0" sourceLinked="0"/>
            <c:spPr>
              <a:noFill/>
              <a:ln w="2307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s-E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Coste mensual (Farmacéutico)</c:v>
                </c:pt>
                <c:pt idx="1">
                  <c:v>Ahorros mensuales (Incrementos de productividad)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43.8</c:v>
                </c:pt>
                <c:pt idx="1">
                  <c:v>-435</c:v>
                </c:pt>
              </c:numCache>
            </c:numRef>
          </c:val>
        </c:ser>
        <c:axId val="337396480"/>
        <c:axId val="337398016"/>
      </c:barChart>
      <c:catAx>
        <c:axId val="337396480"/>
        <c:scaling>
          <c:orientation val="minMax"/>
        </c:scaling>
        <c:axPos val="b"/>
        <c:numFmt formatCode="General" sourceLinked="1"/>
        <c:tickLblPos val="nextTo"/>
        <c:spPr>
          <a:ln w="28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s-ES"/>
          </a:p>
        </c:txPr>
        <c:crossAx val="337398016"/>
        <c:crosses val="autoZero"/>
        <c:auto val="1"/>
        <c:lblAlgn val="ctr"/>
        <c:lblOffset val="100"/>
        <c:tickLblSkip val="1"/>
        <c:tickMarkSkip val="1"/>
      </c:catAx>
      <c:valAx>
        <c:axId val="337398016"/>
        <c:scaling>
          <c:orientation val="minMax"/>
          <c:max val="100"/>
          <c:min val="-500"/>
        </c:scaling>
        <c:axPos val="l"/>
        <c:majorGridlines>
          <c:spPr>
            <a:ln w="11535">
              <a:solidFill>
                <a:schemeClr val="tx1"/>
              </a:solidFill>
              <a:prstDash val="sysDash"/>
            </a:ln>
          </c:spPr>
        </c:majorGridlines>
        <c:numFmt formatCode="General" sourceLinked="0"/>
        <c:tickLblPos val="nextTo"/>
        <c:spPr>
          <a:ln w="28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s-ES"/>
          </a:p>
        </c:txPr>
        <c:crossAx val="337396480"/>
        <c:crosses val="autoZero"/>
        <c:crossBetween val="between"/>
        <c:majorUnit val="100"/>
        <c:minorUnit val="100"/>
      </c:valAx>
      <c:spPr>
        <a:noFill/>
        <a:ln w="2307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s-E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488D-58BB-4E0F-9D28-EA6D12AE5240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94AA9-8834-4C20-B3FF-79F0C8D3C9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4AA9-8834-4C20-B3FF-79F0C8D3C9F5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4AA9-8834-4C20-B3FF-79F0C8D3C9F5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4AA9-8834-4C20-B3FF-79F0C8D3C9F5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4AA9-8834-4C20-B3FF-79F0C8D3C9F5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4AA9-8834-4C20-B3FF-79F0C8D3C9F5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48B0-075E-4D55-81C6-7FB009D6299B}" type="datetimeFigureOut">
              <a:rPr lang="es-ES" smtClean="0"/>
              <a:pPr/>
              <a:t>23/10/2017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2.deloitte.com/content/dam/Deloitte/uk/Documents/life-sciences-health-care/deloitte-uk-measuring-the-return-pharma-report-2016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static.correofarmaceutico.com/docs/2016/12/12/qiihi_outlook_for_global_medicines_through_2021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o.who.int/__data/assets/pdf_file/0019/322444/HiT-pharmaceutical-regulation-15-European-countries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iccionarioempresarial.wolterskluwer.es/Content/Documento.aspx?params=H4sIAAAAAAAEAMtMSbF1jTAAASMTY0tLtbLUouLM_DxbIwMDS0NDQ3OQQGZapUt-ckhlQaptWmJOcSoAXPJ3-zUAAAA=WK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ERIODISTAS_PANTALLAZ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"/>
            <a:ext cx="8604447" cy="68269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92080" y="3332989"/>
            <a:ext cx="3312368" cy="626483"/>
          </a:xfrm>
        </p:spPr>
        <p:txBody>
          <a:bodyPr>
            <a:noAutofit/>
          </a:bodyPr>
          <a:lstStyle/>
          <a:p>
            <a:pPr algn="l"/>
            <a:r>
              <a:rPr lang="es-ES" sz="2400" dirty="0" smtClean="0">
                <a:solidFill>
                  <a:schemeClr val="accent5"/>
                </a:solidFill>
                <a:latin typeface="HelveticaNeueLT Std Med Cn" pitchFamily="34" charset="0"/>
              </a:rPr>
              <a:t>INVERSIÓN EN FÁRMACOS Y SOSTENIBILIDAD DEL SISTEMA SANITARIO</a:t>
            </a:r>
            <a:endParaRPr lang="es-ES" sz="2400" dirty="0">
              <a:solidFill>
                <a:schemeClr val="accent5"/>
              </a:solidFill>
              <a:latin typeface="HelveticaNeueLT Std Med Cn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92080" y="4966885"/>
            <a:ext cx="2448272" cy="670360"/>
          </a:xfrm>
        </p:spPr>
        <p:txBody>
          <a:bodyPr>
            <a:normAutofit/>
          </a:bodyPr>
          <a:lstStyle/>
          <a:p>
            <a:pPr algn="l"/>
            <a:r>
              <a:rPr lang="es-ES" sz="1600" dirty="0" smtClean="0">
                <a:solidFill>
                  <a:schemeClr val="accent5"/>
                </a:solidFill>
                <a:latin typeface="HelveticaNeueLT Std Med Cn" pitchFamily="34" charset="0"/>
              </a:rPr>
              <a:t>Pedro Luis Sánchez</a:t>
            </a:r>
          </a:p>
          <a:p>
            <a:pPr algn="l"/>
            <a:r>
              <a:rPr lang="es-ES" sz="1600" dirty="0" smtClean="0">
                <a:solidFill>
                  <a:schemeClr val="accent5"/>
                </a:solidFill>
                <a:latin typeface="HelveticaNeueLT Std Med Cn" pitchFamily="34" charset="0"/>
              </a:rPr>
              <a:t>Director de Estudios</a:t>
            </a:r>
            <a:endParaRPr lang="es-ES" sz="1600" dirty="0">
              <a:solidFill>
                <a:schemeClr val="accent5"/>
              </a:solidFill>
              <a:latin typeface="HelveticaNeueLT Std Med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¿Qué nos deparará el futuro?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827088" y="1028733"/>
            <a:ext cx="7921625" cy="278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Por el lado de 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demanda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Progresivo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envejecimiento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de la población.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Mayor prevalencia de patologías y pacientes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crónicos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Lucha contra las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ineficiencias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del gasto público, también en sanidad.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Dudas sobre 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sostenibilidad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del SNS.</a:t>
            </a: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¿Qué nos deparará el futuro?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827088" y="1028733"/>
            <a:ext cx="7921625" cy="278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Por el lado de 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demanda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Progresivo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envejecimiento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de la población.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Mayor prevalencia de patologías y pacientes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crónicos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Lucha contra las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ineficiencias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del gasto público, también en sanidad.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Dudas sobre 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sostenibilidad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del SNS.</a:t>
            </a:r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827584" y="3621021"/>
            <a:ext cx="7921625" cy="278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Por el lado de la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oferta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Nuevas tecnologías y notables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avances científicos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.</a:t>
            </a: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Fundadas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esperanzas de éxito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para el tratamiento de muchas patologías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cuyo tratamiento actual no es óptimo.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361950" marR="0" lvl="0" indent="-361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Un futuro donde las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innovaciones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serán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cada vez más complejas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984563"/>
            <a:ext cx="3563888" cy="8473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¿Qué nos deparará el futuro?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03440"/>
            <a:ext cx="8568952" cy="5554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8 Elipse"/>
          <p:cNvSpPr>
            <a:spLocks noChangeArrowheads="1"/>
          </p:cNvSpPr>
          <p:nvPr/>
        </p:nvSpPr>
        <p:spPr bwMode="auto">
          <a:xfrm>
            <a:off x="4017964" y="2759241"/>
            <a:ext cx="503237" cy="480484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4525" y="6421074"/>
            <a:ext cx="7272338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00" b="1" dirty="0">
                <a:latin typeface="HelveticaNeueLT Std" pitchFamily="34" charset="0"/>
                <a:cs typeface="Arial" charset="0"/>
              </a:rPr>
              <a:t>Nota:</a:t>
            </a:r>
            <a:r>
              <a:rPr lang="es-ES_tradnl" sz="1000" dirty="0">
                <a:latin typeface="HelveticaNeueLT Std" pitchFamily="34" charset="0"/>
                <a:cs typeface="Arial" charset="0"/>
              </a:rPr>
              <a:t> Gráfico recogido en “</a:t>
            </a:r>
            <a:r>
              <a:rPr lang="en-GB" sz="1000" dirty="0">
                <a:latin typeface="HelveticaNeueLT Std" pitchFamily="34" charset="0"/>
                <a:cs typeface="Arial" charset="0"/>
                <a:sym typeface="Wingdings" pitchFamily="2" charset="2"/>
              </a:rPr>
              <a:t>Health at a glance: Europe 2016”, OCDE y </a:t>
            </a:r>
            <a:r>
              <a:rPr lang="en-GB" sz="1000" dirty="0" err="1">
                <a:latin typeface="HelveticaNeueLT Std" pitchFamily="34" charset="0"/>
                <a:cs typeface="Arial" charset="0"/>
                <a:sym typeface="Wingdings" pitchFamily="2" charset="2"/>
              </a:rPr>
              <a:t>Comisión</a:t>
            </a:r>
            <a:r>
              <a:rPr lang="en-GB" sz="1000" dirty="0">
                <a:latin typeface="HelveticaNeueLT Std" pitchFamily="34" charset="0"/>
                <a:cs typeface="Arial" charset="0"/>
                <a:sym typeface="Wingdings" pitchFamily="2" charset="2"/>
              </a:rPr>
              <a:t> </a:t>
            </a:r>
            <a:r>
              <a:rPr lang="en-GB" sz="1000" dirty="0" err="1">
                <a:latin typeface="HelveticaNeueLT Std" pitchFamily="34" charset="0"/>
                <a:cs typeface="Arial" charset="0"/>
                <a:sym typeface="Wingdings" pitchFamily="2" charset="2"/>
              </a:rPr>
              <a:t>Europea</a:t>
            </a:r>
            <a:r>
              <a:rPr lang="en-GB" sz="1000" dirty="0">
                <a:latin typeface="HelveticaNeueLT Std" pitchFamily="34" charset="0"/>
                <a:cs typeface="Arial" charset="0"/>
                <a:sym typeface="Wingdings" pitchFamily="2" charset="2"/>
              </a:rPr>
              <a:t> (p. 191)</a:t>
            </a:r>
            <a:endParaRPr lang="es-ES_tradnl" sz="1000" dirty="0">
              <a:latin typeface="HelveticaNeueLT St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¿Y a corto-medio plazo?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3648" y="6001596"/>
            <a:ext cx="6336704" cy="6309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00" b="1" dirty="0" smtClean="0">
                <a:latin typeface="+mn-lt"/>
                <a:cs typeface="Arial" charset="0"/>
              </a:rPr>
              <a:t>Fuente:</a:t>
            </a:r>
            <a:r>
              <a:rPr lang="es-ES_tradnl" sz="1000" dirty="0" smtClean="0">
                <a:latin typeface="+mn-lt"/>
                <a:cs typeface="Arial" charset="0"/>
              </a:rPr>
              <a:t> </a:t>
            </a:r>
            <a:r>
              <a:rPr lang="es-ES" sz="1000" dirty="0" smtClean="0">
                <a:latin typeface="+mn-lt"/>
                <a:cs typeface="Arial" charset="0"/>
              </a:rPr>
              <a:t>Elaboración propia a partir de: Gobierno de España, Actualización Programa de Estabilidad 2017-2020 y Plan Presupuestario 2018; e IMS, </a:t>
            </a:r>
            <a:r>
              <a:rPr lang="es-ES" sz="1000" dirty="0" err="1" smtClean="0">
                <a:latin typeface="+mn-lt"/>
                <a:cs typeface="Arial" charset="0"/>
              </a:rPr>
              <a:t>Market</a:t>
            </a:r>
            <a:r>
              <a:rPr lang="es-ES" sz="1000" dirty="0" smtClean="0">
                <a:latin typeface="+mn-lt"/>
                <a:cs typeface="Arial" charset="0"/>
              </a:rPr>
              <a:t> Prognosis </a:t>
            </a:r>
            <a:r>
              <a:rPr lang="es-ES" sz="1000" dirty="0" err="1" smtClean="0">
                <a:latin typeface="+mn-lt"/>
                <a:cs typeface="Arial" charset="0"/>
              </a:rPr>
              <a:t>Spain</a:t>
            </a:r>
            <a:r>
              <a:rPr lang="es-ES" sz="1000" dirty="0" smtClean="0">
                <a:latin typeface="+mn-lt"/>
                <a:cs typeface="Arial" charset="0"/>
              </a:rPr>
              <a:t> (marzo 2017)</a:t>
            </a:r>
          </a:p>
          <a:p>
            <a:pPr>
              <a:spcBef>
                <a:spcPct val="50000"/>
              </a:spcBef>
              <a:defRPr/>
            </a:pPr>
            <a:r>
              <a:rPr lang="es-ES" sz="1000" b="1" dirty="0" smtClean="0">
                <a:latin typeface="+mn-lt"/>
              </a:rPr>
              <a:t>(*)</a:t>
            </a:r>
            <a:r>
              <a:rPr lang="es-ES" sz="1000" dirty="0" smtClean="0">
                <a:latin typeface="+mn-lt"/>
              </a:rPr>
              <a:t>: Previsión PIB 2021, extrapolación</a:t>
            </a:r>
            <a:endParaRPr lang="es-ES_tradnl" sz="1000" dirty="0">
              <a:latin typeface="+mn-lt"/>
              <a:cs typeface="Tahoma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172" y="780003"/>
            <a:ext cx="6336703" cy="52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¿Y a corto-medio plazo?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841563"/>
            <a:ext cx="3563888" cy="84734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03648" y="6001596"/>
            <a:ext cx="6336704" cy="63094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00" b="1" dirty="0" smtClean="0">
                <a:latin typeface="+mn-lt"/>
                <a:cs typeface="Arial" charset="0"/>
              </a:rPr>
              <a:t>Fuente:</a:t>
            </a:r>
            <a:r>
              <a:rPr lang="es-ES_tradnl" sz="1000" dirty="0" smtClean="0">
                <a:latin typeface="+mn-lt"/>
                <a:cs typeface="Arial" charset="0"/>
              </a:rPr>
              <a:t> </a:t>
            </a:r>
            <a:r>
              <a:rPr lang="es-ES" sz="1000" dirty="0" smtClean="0">
                <a:latin typeface="+mn-lt"/>
                <a:cs typeface="Arial" charset="0"/>
              </a:rPr>
              <a:t>Elaboración propia a partir de: Gobierno de España, Actualización Programa de Estabilidad 2017-2020 y Plan Presupuestario 2018; e IMS, </a:t>
            </a:r>
            <a:r>
              <a:rPr lang="es-ES" sz="1000" dirty="0" err="1" smtClean="0">
                <a:latin typeface="+mn-lt"/>
                <a:cs typeface="Arial" charset="0"/>
              </a:rPr>
              <a:t>Market</a:t>
            </a:r>
            <a:r>
              <a:rPr lang="es-ES" sz="1000" dirty="0" smtClean="0">
                <a:latin typeface="+mn-lt"/>
                <a:cs typeface="Arial" charset="0"/>
              </a:rPr>
              <a:t> Prognosis </a:t>
            </a:r>
            <a:r>
              <a:rPr lang="es-ES" sz="1000" dirty="0" err="1" smtClean="0">
                <a:latin typeface="+mn-lt"/>
                <a:cs typeface="Arial" charset="0"/>
              </a:rPr>
              <a:t>Spain</a:t>
            </a:r>
            <a:r>
              <a:rPr lang="es-ES" sz="1000" dirty="0" smtClean="0">
                <a:latin typeface="+mn-lt"/>
                <a:cs typeface="Arial" charset="0"/>
              </a:rPr>
              <a:t> (marzo 2017)</a:t>
            </a:r>
          </a:p>
          <a:p>
            <a:pPr>
              <a:spcBef>
                <a:spcPct val="50000"/>
              </a:spcBef>
              <a:defRPr/>
            </a:pPr>
            <a:r>
              <a:rPr lang="es-ES" sz="1000" b="1" dirty="0" smtClean="0">
                <a:latin typeface="+mn-lt"/>
              </a:rPr>
              <a:t>(*)</a:t>
            </a:r>
            <a:r>
              <a:rPr lang="es-ES" sz="1000" dirty="0" smtClean="0">
                <a:latin typeface="+mn-lt"/>
              </a:rPr>
              <a:t>: Previsión PIB 2021, extrapolación</a:t>
            </a:r>
            <a:endParaRPr lang="es-ES_tradnl" sz="1000" dirty="0">
              <a:latin typeface="+mn-lt"/>
              <a:cs typeface="Tahoma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40701"/>
            <a:ext cx="6408711" cy="53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¿El incremento del gasto será insostenible?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288" y="1418167"/>
            <a:ext cx="84248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b="1" kern="0" dirty="0">
                <a:latin typeface="HelveticaNeueLT Std" pitchFamily="34" charset="0"/>
                <a:cs typeface="Arial" charset="0"/>
              </a:rPr>
              <a:t>Deberíamos esperar un aumento del </a:t>
            </a:r>
            <a:r>
              <a:rPr lang="es-ES" sz="1800" b="1" kern="0" dirty="0" smtClean="0">
                <a:latin typeface="HelveticaNeueLT Std" pitchFamily="34" charset="0"/>
                <a:cs typeface="Arial" charset="0"/>
              </a:rPr>
              <a:t>gasto farmacéutico</a:t>
            </a:r>
            <a:r>
              <a:rPr lang="es-ES" sz="1800" kern="0" dirty="0">
                <a:latin typeface="HelveticaNeueLT Std" pitchFamily="34" charset="0"/>
                <a:cs typeface="Arial" charset="0"/>
              </a:rPr>
              <a:t>, fundamentalmente por el </a:t>
            </a:r>
            <a:r>
              <a:rPr lang="es-ES" sz="1800" b="1" kern="0" dirty="0">
                <a:latin typeface="HelveticaNeueLT Std" pitchFamily="34" charset="0"/>
                <a:cs typeface="Arial" charset="0"/>
              </a:rPr>
              <a:t>mayor número de pacientes </a:t>
            </a:r>
            <a:r>
              <a:rPr lang="es-ES" sz="1800" kern="0" dirty="0">
                <a:latin typeface="HelveticaNeueLT Std" pitchFamily="34" charset="0"/>
                <a:cs typeface="Arial" charset="0"/>
              </a:rPr>
              <a:t>(mayor esperanza de vida y mayor cronicidad) y por las </a:t>
            </a:r>
            <a:r>
              <a:rPr lang="es-ES" sz="1800" b="1" kern="0" dirty="0">
                <a:latin typeface="HelveticaNeueLT Std" pitchFamily="34" charset="0"/>
                <a:cs typeface="Arial" charset="0"/>
              </a:rPr>
              <a:t>previsiones de nuevos lanzamientos</a:t>
            </a:r>
            <a:r>
              <a:rPr lang="es-ES" sz="1800" kern="0" dirty="0">
                <a:latin typeface="HelveticaNeueLT Std" pitchFamily="34" charset="0"/>
                <a:cs typeface="Arial" charset="0"/>
              </a:rPr>
              <a:t>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5288" y="2908301"/>
            <a:ext cx="8424862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kern="0" dirty="0">
                <a:latin typeface="HelveticaNeueLT Std" pitchFamily="34" charset="0"/>
                <a:cs typeface="Arial" charset="0"/>
              </a:rPr>
              <a:t>No obstante, </a:t>
            </a:r>
            <a:r>
              <a:rPr lang="es-ES" sz="1800" b="1" kern="0" dirty="0">
                <a:latin typeface="HelveticaNeueLT Std" pitchFamily="34" charset="0"/>
                <a:cs typeface="Arial" charset="0"/>
              </a:rPr>
              <a:t>este incremento del </a:t>
            </a:r>
            <a:r>
              <a:rPr lang="es-ES" sz="1800" b="1" kern="0" dirty="0" smtClean="0">
                <a:latin typeface="HelveticaNeueLT Std" pitchFamily="34" charset="0"/>
                <a:cs typeface="Arial" charset="0"/>
              </a:rPr>
              <a:t>gasto farmacéutico </a:t>
            </a:r>
            <a:r>
              <a:rPr lang="es-ES" sz="1800" b="1" kern="0" dirty="0">
                <a:latin typeface="HelveticaNeueLT Std" pitchFamily="34" charset="0"/>
                <a:cs typeface="Arial" charset="0"/>
              </a:rPr>
              <a:t>no tiene porqué ser alto</a:t>
            </a:r>
            <a:r>
              <a:rPr lang="es-ES" sz="1800" kern="0" dirty="0">
                <a:latin typeface="HelveticaNeueLT Std" pitchFamily="34" charset="0"/>
                <a:cs typeface="Arial" charset="0"/>
              </a:rPr>
              <a:t>:</a:t>
            </a:r>
          </a:p>
          <a:p>
            <a:pPr marL="814388" lvl="1" indent="-357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s-ES" sz="1800" dirty="0">
                <a:latin typeface="HelveticaNeueLT Std" pitchFamily="34" charset="0"/>
                <a:cs typeface="Arial" charset="0"/>
              </a:rPr>
              <a:t>Desafortunadamente, </a:t>
            </a:r>
            <a:r>
              <a:rPr lang="es-ES" sz="1800" b="1" dirty="0">
                <a:latin typeface="HelveticaNeueLT Std" pitchFamily="34" charset="0"/>
                <a:cs typeface="Arial" charset="0"/>
              </a:rPr>
              <a:t>muchos de los fármacos en desarrollo</a:t>
            </a:r>
            <a:r>
              <a:rPr lang="es-ES" sz="1800" dirty="0">
                <a:latin typeface="HelveticaNeueLT Std" pitchFamily="34" charset="0"/>
                <a:cs typeface="Arial" charset="0"/>
              </a:rPr>
              <a:t> </a:t>
            </a:r>
            <a:r>
              <a:rPr lang="es-ES" sz="1800" b="1" dirty="0">
                <a:latin typeface="HelveticaNeueLT Std" pitchFamily="34" charset="0"/>
                <a:cs typeface="Arial" charset="0"/>
              </a:rPr>
              <a:t>no llegarán a ser aprobados </a:t>
            </a:r>
            <a:r>
              <a:rPr lang="es-ES" sz="1800" dirty="0">
                <a:latin typeface="HelveticaNeueLT Std" pitchFamily="34" charset="0"/>
                <a:cs typeface="Arial" charset="0"/>
              </a:rPr>
              <a:t>por las autoridades reguladoras.</a:t>
            </a:r>
          </a:p>
        </p:txBody>
      </p:sp>
      <p:pic>
        <p:nvPicPr>
          <p:cNvPr id="8" name="7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Más de 7.000 medicamentos en investigación …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34963" y="6036675"/>
            <a:ext cx="7200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514350" indent="-514350">
              <a:tabLst>
                <a:tab pos="457200" algn="r"/>
              </a:tabLst>
            </a:pPr>
            <a:r>
              <a:rPr lang="en-US" sz="1000" b="1" dirty="0" err="1">
                <a:latin typeface="HelveticaNeueLT Std" pitchFamily="34" charset="0"/>
              </a:rPr>
              <a:t>Fuente</a:t>
            </a:r>
            <a:r>
              <a:rPr lang="en-US" sz="1000" b="1" dirty="0">
                <a:latin typeface="HelveticaNeueLT Std" pitchFamily="34" charset="0"/>
              </a:rPr>
              <a:t>:</a:t>
            </a:r>
            <a:r>
              <a:rPr lang="en-US" sz="1000" dirty="0">
                <a:latin typeface="HelveticaNeueLT Std" pitchFamily="34" charset="0"/>
              </a:rPr>
              <a:t> Health Advances analysis; </a:t>
            </a:r>
            <a:r>
              <a:rPr lang="en-US" sz="1000" dirty="0" err="1">
                <a:latin typeface="HelveticaNeueLT Std" pitchFamily="34" charset="0"/>
              </a:rPr>
              <a:t>Adis</a:t>
            </a:r>
            <a:r>
              <a:rPr lang="en-US" sz="1000" dirty="0">
                <a:latin typeface="HelveticaNeueLT Std" pitchFamily="34" charset="0"/>
              </a:rPr>
              <a:t> R&amp;D Insight Database. March 2015, </a:t>
            </a:r>
            <a:r>
              <a:rPr lang="en-US" sz="1000" dirty="0" err="1">
                <a:latin typeface="HelveticaNeueLT Std" pitchFamily="34" charset="0"/>
              </a:rPr>
              <a:t>recopilado</a:t>
            </a:r>
            <a:r>
              <a:rPr lang="en-US" sz="1000" dirty="0">
                <a:latin typeface="HelveticaNeueLT Std" pitchFamily="34" charset="0"/>
              </a:rPr>
              <a:t> </a:t>
            </a:r>
            <a:r>
              <a:rPr lang="en-US" sz="1000" dirty="0" err="1">
                <a:latin typeface="HelveticaNeueLT Std" pitchFamily="34" charset="0"/>
              </a:rPr>
              <a:t>por</a:t>
            </a:r>
            <a:r>
              <a:rPr lang="en-US" sz="1000" dirty="0">
                <a:latin typeface="HelveticaNeueLT Std" pitchFamily="34" charset="0"/>
              </a:rPr>
              <a:t> </a:t>
            </a:r>
            <a:r>
              <a:rPr lang="en-US" sz="1000" dirty="0" err="1">
                <a:latin typeface="HelveticaNeueLT Std" pitchFamily="34" charset="0"/>
              </a:rPr>
              <a:t>PhRMA</a:t>
            </a:r>
            <a:endParaRPr lang="en-US" sz="1000" dirty="0">
              <a:latin typeface="HelveticaNeueLT Std" pitchFamily="34" charset="0"/>
            </a:endParaRPr>
          </a:p>
        </p:txBody>
      </p:sp>
      <p:grpSp>
        <p:nvGrpSpPr>
          <p:cNvPr id="15" name="32 Grupo"/>
          <p:cNvGrpSpPr>
            <a:grpSpLocks/>
          </p:cNvGrpSpPr>
          <p:nvPr/>
        </p:nvGrpSpPr>
        <p:grpSpPr bwMode="auto">
          <a:xfrm>
            <a:off x="323528" y="1484784"/>
            <a:ext cx="8397875" cy="3642553"/>
            <a:chOff x="378372" y="1839310"/>
            <a:chExt cx="8397766" cy="4034440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3" cstate="print"/>
            <a:srcRect b="7359"/>
            <a:stretch>
              <a:fillRect/>
            </a:stretch>
          </p:blipFill>
          <p:spPr bwMode="auto">
            <a:xfrm>
              <a:off x="378372" y="1839310"/>
              <a:ext cx="8397766" cy="403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5 CuadroTexto"/>
            <p:cNvSpPr txBox="1">
              <a:spLocks noChangeArrowheads="1"/>
            </p:cNvSpPr>
            <p:nvPr/>
          </p:nvSpPr>
          <p:spPr bwMode="auto">
            <a:xfrm>
              <a:off x="1602492" y="2158330"/>
              <a:ext cx="1604908" cy="5795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HelveticaNeueLT Std" pitchFamily="34" charset="0"/>
                </a:rPr>
                <a:t>Enfermedades Cardiovasculares</a:t>
              </a:r>
            </a:p>
          </p:txBody>
        </p:sp>
        <p:sp>
          <p:nvSpPr>
            <p:cNvPr id="18" name="5 CuadroTexto"/>
            <p:cNvSpPr txBox="1">
              <a:spLocks noChangeArrowheads="1"/>
            </p:cNvSpPr>
            <p:nvPr/>
          </p:nvSpPr>
          <p:spPr bwMode="auto">
            <a:xfrm>
              <a:off x="3305841" y="2334508"/>
              <a:ext cx="1367371" cy="3408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latin typeface="HelveticaNeueLT Std" pitchFamily="34" charset="0"/>
                </a:rPr>
                <a:t>VIH/SIDA</a:t>
              </a:r>
              <a:endParaRPr lang="es-ES" sz="1400" dirty="0">
                <a:latin typeface="HelveticaNeueLT Std" pitchFamily="34" charset="0"/>
              </a:endParaRPr>
            </a:p>
          </p:txBody>
        </p:sp>
        <p:sp>
          <p:nvSpPr>
            <p:cNvPr id="19" name="5 CuadroTexto"/>
            <p:cNvSpPr txBox="1">
              <a:spLocks noChangeArrowheads="1"/>
            </p:cNvSpPr>
            <p:nvPr/>
          </p:nvSpPr>
          <p:spPr bwMode="auto">
            <a:xfrm>
              <a:off x="5159615" y="2107008"/>
              <a:ext cx="1604908" cy="5795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latin typeface="HelveticaNeueLT Std" pitchFamily="34" charset="0"/>
                </a:rPr>
                <a:t>Enfermedades </a:t>
              </a:r>
              <a:r>
                <a:rPr lang="es-ES" sz="1400" dirty="0">
                  <a:latin typeface="HelveticaNeueLT Std" pitchFamily="34" charset="0"/>
                </a:rPr>
                <a:t>infecciosas</a:t>
              </a:r>
            </a:p>
          </p:txBody>
        </p:sp>
        <p:sp>
          <p:nvSpPr>
            <p:cNvPr id="20" name="5 CuadroTexto"/>
            <p:cNvSpPr txBox="1">
              <a:spLocks noChangeArrowheads="1"/>
            </p:cNvSpPr>
            <p:nvPr/>
          </p:nvSpPr>
          <p:spPr bwMode="auto">
            <a:xfrm>
              <a:off x="7048638" y="1944208"/>
              <a:ext cx="1604908" cy="5795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HelveticaNeueLT Std" pitchFamily="34" charset="0"/>
                </a:rPr>
                <a:t>Enfermedades neurológicas</a:t>
              </a:r>
            </a:p>
          </p:txBody>
        </p:sp>
        <p:sp>
          <p:nvSpPr>
            <p:cNvPr id="22" name="5 CuadroTexto"/>
            <p:cNvSpPr txBox="1">
              <a:spLocks noChangeArrowheads="1"/>
            </p:cNvSpPr>
            <p:nvPr/>
          </p:nvSpPr>
          <p:spPr bwMode="auto">
            <a:xfrm>
              <a:off x="450379" y="5268777"/>
              <a:ext cx="1604908" cy="267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400" b="1">
                  <a:latin typeface="HelveticaNeueLT Std" pitchFamily="34" charset="0"/>
                </a:rPr>
                <a:t>Cáncer</a:t>
              </a:r>
            </a:p>
          </p:txBody>
        </p:sp>
        <p:sp>
          <p:nvSpPr>
            <p:cNvPr id="23" name="5 CuadroTexto"/>
            <p:cNvSpPr txBox="1">
              <a:spLocks noChangeArrowheads="1"/>
            </p:cNvSpPr>
            <p:nvPr/>
          </p:nvSpPr>
          <p:spPr bwMode="auto">
            <a:xfrm>
              <a:off x="2538584" y="5189022"/>
              <a:ext cx="1390157" cy="3408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HelveticaNeueLT Std" pitchFamily="34" charset="0"/>
                </a:rPr>
                <a:t>Diabetes</a:t>
              </a:r>
            </a:p>
          </p:txBody>
        </p:sp>
        <p:sp>
          <p:nvSpPr>
            <p:cNvPr id="24" name="5 CuadroTexto"/>
            <p:cNvSpPr txBox="1">
              <a:spLocks noChangeArrowheads="1"/>
            </p:cNvSpPr>
            <p:nvPr/>
          </p:nvSpPr>
          <p:spPr bwMode="auto">
            <a:xfrm>
              <a:off x="4122739" y="5268777"/>
              <a:ext cx="1604908" cy="5795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latin typeface="HelveticaNeueLT Std" pitchFamily="34" charset="0"/>
                </a:rPr>
                <a:t>Desórdenes Inmunológicos</a:t>
              </a:r>
            </a:p>
          </p:txBody>
        </p:sp>
        <p:sp>
          <p:nvSpPr>
            <p:cNvPr id="25" name="5 CuadroTexto"/>
            <p:cNvSpPr txBox="1">
              <a:spLocks noChangeArrowheads="1"/>
            </p:cNvSpPr>
            <p:nvPr/>
          </p:nvSpPr>
          <p:spPr bwMode="auto">
            <a:xfrm>
              <a:off x="6066694" y="5269898"/>
              <a:ext cx="1796383" cy="5256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s-ES" sz="1400" dirty="0">
                  <a:latin typeface="HelveticaNeueLT Std" pitchFamily="34" charset="0"/>
                </a:rPr>
                <a:t>Salud </a:t>
              </a:r>
              <a:r>
                <a:rPr lang="es-ES" sz="1400" dirty="0" smtClean="0">
                  <a:latin typeface="HelveticaNeueLT Std" pitchFamily="34" charset="0"/>
                </a:rPr>
                <a:t>mental</a:t>
              </a:r>
              <a:endParaRPr lang="es-ES" sz="1400" dirty="0">
                <a:latin typeface="HelveticaNeueLT Std" pitchFamily="34" charset="0"/>
              </a:endParaRPr>
            </a:p>
          </p:txBody>
        </p:sp>
      </p:grpSp>
      <p:sp>
        <p:nvSpPr>
          <p:cNvPr id="26" name="22 Rectángulo"/>
          <p:cNvSpPr>
            <a:spLocks noChangeArrowheads="1"/>
          </p:cNvSpPr>
          <p:nvPr/>
        </p:nvSpPr>
        <p:spPr bwMode="auto">
          <a:xfrm>
            <a:off x="323851" y="836712"/>
            <a:ext cx="8569325" cy="4993216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… pero la tasa de fracaso es muy alta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044575" y="1184363"/>
          <a:ext cx="7269163" cy="4974167"/>
        </p:xfrm>
        <a:graphic>
          <a:graphicData uri="http://schemas.openxmlformats.org/presentationml/2006/ole">
            <p:oleObj spid="_x0000_s34818" name="Gráfico" r:id="rId4" imgW="7270704" imgH="3733800" progId="Excel.Sheet.8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1065213" y="3063434"/>
            <a:ext cx="40322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b="1">
                <a:latin typeface="HelveticaNeueLT Std" pitchFamily="34" charset="0"/>
              </a:rPr>
              <a:t>Probabilidad de transición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98525" y="841463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800" b="1">
                <a:latin typeface="HelveticaNeueLT Std" pitchFamily="34" charset="0"/>
              </a:rPr>
              <a:t>Probabilidades de transición entre fases de la investigación clínica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894513" y="1470114"/>
            <a:ext cx="0" cy="40322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27864" y="2225764"/>
            <a:ext cx="143192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200" b="1">
                <a:latin typeface="HelveticaNeueLT Std" pitchFamily="34" charset="0"/>
              </a:rPr>
              <a:t>Probabilidad de aprobación si la molécula llega a la fase clínica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9125" y="6247429"/>
            <a:ext cx="80565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 b="1" dirty="0" err="1">
                <a:latin typeface="HelveticaNeueLT Std" pitchFamily="34" charset="0"/>
              </a:rPr>
              <a:t>Fuente</a:t>
            </a:r>
            <a:r>
              <a:rPr lang="en-GB" sz="1000" dirty="0">
                <a:latin typeface="HelveticaNeueLT Std" pitchFamily="34" charset="0"/>
              </a:rPr>
              <a:t>: JA </a:t>
            </a:r>
            <a:r>
              <a:rPr lang="en-GB" sz="1000" dirty="0" err="1">
                <a:latin typeface="HelveticaNeueLT Std" pitchFamily="34" charset="0"/>
              </a:rPr>
              <a:t>DiMasi</a:t>
            </a:r>
            <a:r>
              <a:rPr lang="en-GB" sz="1000" dirty="0">
                <a:latin typeface="HelveticaNeueLT Std" pitchFamily="34" charset="0"/>
              </a:rPr>
              <a:t>, HG Grabowski, RW Hansen. “Innovation in the pharmaceutical industry: New estimates of R&amp;D costs”. Journal of Health Economics 47 (2016), 20-33.</a:t>
            </a:r>
            <a:r>
              <a:rPr lang="es-ES" sz="1000" dirty="0">
                <a:latin typeface="HelveticaNeueLT Std" pitchFamily="34" charset="0"/>
              </a:rPr>
              <a:t> </a:t>
            </a:r>
          </a:p>
        </p:txBody>
      </p:sp>
      <p:sp>
        <p:nvSpPr>
          <p:cNvPr id="13" name="9 Rectángulo"/>
          <p:cNvSpPr>
            <a:spLocks noChangeArrowheads="1"/>
          </p:cNvSpPr>
          <p:nvPr/>
        </p:nvSpPr>
        <p:spPr bwMode="auto">
          <a:xfrm>
            <a:off x="611188" y="799130"/>
            <a:ext cx="8064500" cy="537633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95288" y="1418167"/>
            <a:ext cx="84248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Deberíamos esperar un aumento del </a:t>
            </a:r>
            <a:r>
              <a:rPr lang="es-ES" sz="18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gasto farmacéutico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, fundamentalmente por el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mayor número de pacientes 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(mayor esperanza de vida y mayor cronicidad) y por las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previsiones de nuevos lanzamientos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288" y="2908300"/>
            <a:ext cx="8424862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No obstante,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este incremento del </a:t>
            </a:r>
            <a:r>
              <a:rPr lang="es-ES" sz="18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gasto farmacéutico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no tiene porqué ser alto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:</a:t>
            </a:r>
          </a:p>
          <a:p>
            <a:pPr marL="814388" lvl="1" indent="-357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s-ES" sz="1800" dirty="0" smtClean="0">
                <a:latin typeface="HelveticaNeueLT Std" pitchFamily="34" charset="0"/>
                <a:cs typeface="Arial" charset="0"/>
              </a:rPr>
              <a:t>Muchos de los fármacos en desarrollo </a:t>
            </a:r>
            <a:r>
              <a:rPr lang="es-ES" b="1" dirty="0" smtClean="0">
                <a:latin typeface="HelveticaNeueLT Std" pitchFamily="34" charset="0"/>
                <a:cs typeface="Arial" charset="0"/>
              </a:rPr>
              <a:t>se dirigen a las mismas patologías/grupos de pacientes</a:t>
            </a:r>
            <a:r>
              <a:rPr lang="es-ES" sz="1800" dirty="0" smtClean="0">
                <a:latin typeface="HelveticaNeueLT Std" pitchFamily="34" charset="0"/>
                <a:cs typeface="Arial" charset="0"/>
              </a:rPr>
              <a:t>.</a:t>
            </a:r>
            <a:endParaRPr lang="es-ES" sz="1800" dirty="0">
              <a:latin typeface="HelveticaNeueLT Std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Más de 7.000 medicamentos en investigación …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7" name="6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984563"/>
            <a:ext cx="3563888" cy="8473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4351" y="836712"/>
            <a:ext cx="5635625" cy="5899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… pero muchos de ellos se dirigen a las mismas patologías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30854" y="3428999"/>
            <a:ext cx="626806" cy="2933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9" y="2497248"/>
            <a:ext cx="8280919" cy="711200"/>
          </a:xfrm>
          <a:prstGeom prst="rect">
            <a:avLst/>
          </a:prstGeom>
          <a:solidFill>
            <a:srgbClr val="579C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0" y="9235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Agenda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258442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ES" sz="2000" b="1" dirty="0" smtClean="0">
                <a:solidFill>
                  <a:schemeClr val="bg1"/>
                </a:solidFill>
                <a:latin typeface="HelveticaNeueLT Std" pitchFamily="34" charset="0"/>
              </a:rPr>
              <a:t>Inversión en medicamentos</a:t>
            </a:r>
            <a:endParaRPr lang="es-ES_tradnl" sz="2000" b="1" dirty="0" smtClean="0">
              <a:solidFill>
                <a:schemeClr val="bg2"/>
              </a:solidFill>
              <a:latin typeface="HelveticaNeueLT Std" pitchFamily="34" charset="0"/>
            </a:endParaRPr>
          </a:p>
          <a:p>
            <a:pPr algn="just"/>
            <a:endParaRPr lang="es-ES_tradnl" sz="2000" b="1" dirty="0" smtClean="0">
              <a:solidFill>
                <a:schemeClr val="bg2"/>
              </a:solidFill>
              <a:latin typeface="HelveticaNeueLT Std" pitchFamily="34" charset="0"/>
            </a:endParaRPr>
          </a:p>
          <a:p>
            <a:pPr algn="just"/>
            <a:r>
              <a:rPr lang="es-ES_tradnl" sz="2000" b="1" dirty="0" smtClean="0">
                <a:solidFill>
                  <a:schemeClr val="bg2"/>
                </a:solidFill>
                <a:latin typeface="HelveticaNeueLT Std" pitchFamily="34" charset="0"/>
              </a:rPr>
              <a:t>Inversión en medicamentos y sostenibilidad del sistema sanitario</a:t>
            </a:r>
          </a:p>
        </p:txBody>
      </p:sp>
      <p:pic>
        <p:nvPicPr>
          <p:cNvPr id="15" name="14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984563"/>
            <a:ext cx="3563888" cy="84734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836714"/>
            <a:ext cx="3542432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1521" y="6129586"/>
            <a:ext cx="8641655" cy="4001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000" b="1" dirty="0">
                <a:latin typeface="HelveticaNeueLT Std" pitchFamily="34" charset="0"/>
              </a:rPr>
              <a:t>Fuente</a:t>
            </a:r>
            <a:r>
              <a:rPr lang="es-ES_tradnl" sz="1000" dirty="0">
                <a:latin typeface="HelveticaNeueLT Std" pitchFamily="34" charset="0"/>
              </a:rPr>
              <a:t>: </a:t>
            </a:r>
            <a:r>
              <a:rPr lang="es-ES_tradnl" sz="1000" dirty="0" err="1">
                <a:latin typeface="HelveticaNeueLT Std" pitchFamily="34" charset="0"/>
              </a:rPr>
              <a:t>Deloitte</a:t>
            </a:r>
            <a:r>
              <a:rPr lang="es-ES_tradnl" sz="1000" dirty="0">
                <a:latin typeface="HelveticaNeueLT Std" pitchFamily="34" charset="0"/>
              </a:rPr>
              <a:t> LLP (2016): “</a:t>
            </a:r>
            <a:r>
              <a:rPr lang="es-ES_tradnl" sz="1000" dirty="0" err="1">
                <a:latin typeface="HelveticaNeueLT Std" pitchFamily="34" charset="0"/>
              </a:rPr>
              <a:t>Balancing</a:t>
            </a:r>
            <a:r>
              <a:rPr lang="es-ES_tradnl" sz="1000" dirty="0">
                <a:latin typeface="HelveticaNeueLT Std" pitchFamily="34" charset="0"/>
              </a:rPr>
              <a:t> </a:t>
            </a:r>
            <a:r>
              <a:rPr lang="es-ES_tradnl" sz="1000" dirty="0" err="1">
                <a:latin typeface="HelveticaNeueLT Std" pitchFamily="34" charset="0"/>
              </a:rPr>
              <a:t>the</a:t>
            </a:r>
            <a:r>
              <a:rPr lang="es-ES_tradnl" sz="1000" dirty="0">
                <a:latin typeface="HelveticaNeueLT Std" pitchFamily="34" charset="0"/>
              </a:rPr>
              <a:t> R&amp;D </a:t>
            </a:r>
            <a:r>
              <a:rPr lang="es-ES_tradnl" sz="1000" dirty="0" err="1">
                <a:latin typeface="HelveticaNeueLT Std" pitchFamily="34" charset="0"/>
              </a:rPr>
              <a:t>equation</a:t>
            </a:r>
            <a:r>
              <a:rPr lang="es-ES_tradnl" sz="1000" dirty="0">
                <a:latin typeface="HelveticaNeueLT Std" pitchFamily="34" charset="0"/>
              </a:rPr>
              <a:t>. </a:t>
            </a:r>
            <a:r>
              <a:rPr lang="es-ES_tradnl" sz="1000" dirty="0" err="1">
                <a:latin typeface="HelveticaNeueLT Std" pitchFamily="34" charset="0"/>
              </a:rPr>
              <a:t>Measuring</a:t>
            </a:r>
            <a:r>
              <a:rPr lang="es-ES_tradnl" sz="1000" dirty="0">
                <a:latin typeface="HelveticaNeueLT Std" pitchFamily="34" charset="0"/>
              </a:rPr>
              <a:t> </a:t>
            </a:r>
            <a:r>
              <a:rPr lang="es-ES_tradnl" sz="1000" dirty="0" err="1">
                <a:latin typeface="HelveticaNeueLT Std" pitchFamily="34" charset="0"/>
              </a:rPr>
              <a:t>the</a:t>
            </a:r>
            <a:r>
              <a:rPr lang="es-ES_tradnl" sz="1000" dirty="0">
                <a:latin typeface="HelveticaNeueLT Std" pitchFamily="34" charset="0"/>
              </a:rPr>
              <a:t> </a:t>
            </a:r>
            <a:r>
              <a:rPr lang="es-ES_tradnl" sz="1000" dirty="0" err="1">
                <a:latin typeface="HelveticaNeueLT Std" pitchFamily="34" charset="0"/>
              </a:rPr>
              <a:t>return</a:t>
            </a:r>
            <a:r>
              <a:rPr lang="es-ES_tradnl" sz="1000" dirty="0">
                <a:latin typeface="HelveticaNeueLT Std" pitchFamily="34" charset="0"/>
              </a:rPr>
              <a:t> </a:t>
            </a:r>
            <a:r>
              <a:rPr lang="es-ES_tradnl" sz="1000" dirty="0" err="1">
                <a:latin typeface="HelveticaNeueLT Std" pitchFamily="34" charset="0"/>
              </a:rPr>
              <a:t>from</a:t>
            </a:r>
            <a:r>
              <a:rPr lang="es-ES_tradnl" sz="1000" dirty="0">
                <a:latin typeface="HelveticaNeueLT Std" pitchFamily="34" charset="0"/>
              </a:rPr>
              <a:t> </a:t>
            </a:r>
            <a:r>
              <a:rPr lang="es-ES_tradnl" sz="1000" dirty="0" err="1">
                <a:latin typeface="HelveticaNeueLT Std" pitchFamily="34" charset="0"/>
              </a:rPr>
              <a:t>pharmaceutical</a:t>
            </a:r>
            <a:r>
              <a:rPr lang="es-ES_tradnl" sz="1000" dirty="0">
                <a:latin typeface="HelveticaNeueLT Std" pitchFamily="34" charset="0"/>
              </a:rPr>
              <a:t> </a:t>
            </a:r>
            <a:r>
              <a:rPr lang="es-ES_tradnl" sz="1000" dirty="0" err="1">
                <a:latin typeface="HelveticaNeueLT Std" pitchFamily="34" charset="0"/>
              </a:rPr>
              <a:t>innovation</a:t>
            </a:r>
            <a:r>
              <a:rPr lang="es-ES_tradnl" sz="1000" dirty="0">
                <a:latin typeface="HelveticaNeueLT Std" pitchFamily="34" charset="0"/>
              </a:rPr>
              <a:t> 2016”. Disponible en: </a:t>
            </a:r>
            <a:r>
              <a:rPr lang="es-ES_tradnl" sz="1000" dirty="0">
                <a:latin typeface="HelveticaNeueLT Std" pitchFamily="34" charset="0"/>
                <a:hlinkClick r:id="rId4"/>
              </a:rPr>
              <a:t>https://www2.deloitte.com/content/dam/Deloitte/uk/Documents/life-sciences-health-care/deloitte-uk-measuring-the-return-pharma-report-2016.pdf</a:t>
            </a:r>
            <a:r>
              <a:rPr lang="es-ES_tradnl" sz="1000" dirty="0">
                <a:latin typeface="HelveticaNeueLT Std" pitchFamily="34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… y las previsiones sobre la rentabilidad de la I+D caen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95288" y="1418167"/>
            <a:ext cx="84248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Deberíamos esperar un aumento del </a:t>
            </a:r>
            <a:r>
              <a:rPr lang="es-ES" sz="18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gasto farmacéutico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, fundamentalmente por el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mayor número de pacientes 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(mayor esperanza de vida y mayor cronicidad) y por las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previsiones de nuevos lanzamientos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288" y="2908300"/>
            <a:ext cx="8424862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No obstante,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este incremento del </a:t>
            </a:r>
            <a:r>
              <a:rPr lang="es-ES" sz="18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gasto farmacéutico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no tiene porqué ser alto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:</a:t>
            </a:r>
          </a:p>
          <a:p>
            <a:pPr marL="814388" lvl="1" indent="-357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s-ES" b="1" dirty="0" smtClean="0">
                <a:latin typeface="HelveticaNeueLT Std" pitchFamily="34" charset="0"/>
                <a:cs typeface="Arial" charset="0"/>
              </a:rPr>
              <a:t>No solo hay que observar lo que viene</a:t>
            </a:r>
            <a:r>
              <a:rPr lang="es-ES" dirty="0" smtClean="0">
                <a:latin typeface="HelveticaNeueLT Std" pitchFamily="34" charset="0"/>
                <a:cs typeface="Arial" charset="0"/>
              </a:rPr>
              <a:t>, también hay que considerar los fármacos que van a ver </a:t>
            </a:r>
            <a:r>
              <a:rPr lang="es-ES" b="1" dirty="0" smtClean="0">
                <a:latin typeface="HelveticaNeueLT Std" pitchFamily="34" charset="0"/>
                <a:cs typeface="Arial" charset="0"/>
              </a:rPr>
              <a:t>expirar su patente </a:t>
            </a:r>
            <a:r>
              <a:rPr lang="es-ES" dirty="0" smtClean="0">
                <a:latin typeface="HelveticaNeueLT Std" pitchFamily="34" charset="0"/>
                <a:cs typeface="Arial" charset="0"/>
              </a:rPr>
              <a:t>en los próximos años</a:t>
            </a:r>
            <a:endParaRPr lang="es-ES" sz="1800" dirty="0">
              <a:latin typeface="HelveticaNeueLT Std" pitchFamily="34" charset="0"/>
              <a:cs typeface="Arial" charset="0"/>
            </a:endParaRP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984563"/>
            <a:ext cx="3563888" cy="84734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Más de 7.000 medicamentos en investigación …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1132483"/>
            <a:ext cx="6483350" cy="3640667"/>
          </a:xfrm>
          <a:prstGeom prst="rect">
            <a:avLst/>
          </a:prstGeom>
          <a:noFill/>
          <a:ln w="9525">
            <a:solidFill>
              <a:schemeClr val="bg1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7585" y="4869160"/>
            <a:ext cx="7633791" cy="4001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b="1" dirty="0">
                <a:latin typeface="HelveticaNeueLT Std" pitchFamily="34" charset="0"/>
              </a:rPr>
              <a:t>Fuente: </a:t>
            </a:r>
            <a:r>
              <a:rPr lang="es-ES_tradnl" sz="1000" dirty="0" smtClean="0">
                <a:latin typeface="HelveticaNeueLT Std" pitchFamily="34" charset="0"/>
              </a:rPr>
              <a:t>Quintiles IMS </a:t>
            </a:r>
            <a:r>
              <a:rPr lang="es-ES_tradnl" sz="1000" dirty="0" err="1" smtClean="0">
                <a:latin typeface="HelveticaNeueLT Std" pitchFamily="34" charset="0"/>
              </a:rPr>
              <a:t>Institute</a:t>
            </a:r>
            <a:r>
              <a:rPr lang="es-ES_tradnl" sz="1000" dirty="0" smtClean="0">
                <a:latin typeface="HelveticaNeueLT Std" pitchFamily="34" charset="0"/>
              </a:rPr>
              <a:t> (Diciembre 2016</a:t>
            </a:r>
            <a:r>
              <a:rPr lang="es-ES_tradnl" sz="1000" dirty="0">
                <a:latin typeface="HelveticaNeueLT Std" pitchFamily="34" charset="0"/>
              </a:rPr>
              <a:t>): </a:t>
            </a:r>
            <a:r>
              <a:rPr lang="es-ES_tradnl" sz="1000" dirty="0" smtClean="0">
                <a:latin typeface="HelveticaNeueLT Std" pitchFamily="34" charset="0"/>
              </a:rPr>
              <a:t>“Outlook </a:t>
            </a:r>
            <a:r>
              <a:rPr lang="es-ES_tradnl" sz="1000" dirty="0" err="1" smtClean="0">
                <a:latin typeface="HelveticaNeueLT Std" pitchFamily="34" charset="0"/>
              </a:rPr>
              <a:t>for</a:t>
            </a:r>
            <a:r>
              <a:rPr lang="es-ES_tradnl" sz="1000" dirty="0" smtClean="0">
                <a:latin typeface="HelveticaNeueLT Std" pitchFamily="34" charset="0"/>
              </a:rPr>
              <a:t> global medicines </a:t>
            </a:r>
            <a:r>
              <a:rPr lang="es-ES_tradnl" sz="1000" dirty="0" err="1" smtClean="0">
                <a:latin typeface="HelveticaNeueLT Std" pitchFamily="34" charset="0"/>
              </a:rPr>
              <a:t>through</a:t>
            </a:r>
            <a:r>
              <a:rPr lang="es-ES_tradnl" sz="1000" dirty="0" smtClean="0">
                <a:latin typeface="HelveticaNeueLT Std" pitchFamily="34" charset="0"/>
              </a:rPr>
              <a:t> 2021. </a:t>
            </a:r>
            <a:r>
              <a:rPr lang="es-ES_tradnl" sz="1000" dirty="0" err="1" smtClean="0">
                <a:latin typeface="HelveticaNeueLT Std" pitchFamily="34" charset="0"/>
              </a:rPr>
              <a:t>Balancing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cost</a:t>
            </a:r>
            <a:r>
              <a:rPr lang="es-ES_tradnl" sz="1000" dirty="0" smtClean="0">
                <a:latin typeface="HelveticaNeueLT Std" pitchFamily="34" charset="0"/>
              </a:rPr>
              <a:t> and </a:t>
            </a:r>
            <a:r>
              <a:rPr lang="es-ES_tradnl" sz="1000" dirty="0" err="1" smtClean="0">
                <a:latin typeface="HelveticaNeueLT Std" pitchFamily="34" charset="0"/>
              </a:rPr>
              <a:t>value</a:t>
            </a:r>
            <a:r>
              <a:rPr lang="es-ES_tradnl" sz="1000" dirty="0" smtClean="0">
                <a:latin typeface="HelveticaNeueLT Std" pitchFamily="34" charset="0"/>
              </a:rPr>
              <a:t>”. </a:t>
            </a:r>
            <a:r>
              <a:rPr lang="es-ES_tradnl" sz="1000" dirty="0">
                <a:latin typeface="HelveticaNeueLT Std" pitchFamily="34" charset="0"/>
              </a:rPr>
              <a:t>Disponible en: </a:t>
            </a:r>
            <a:r>
              <a:rPr lang="es-ES_tradnl" sz="1000" dirty="0" smtClean="0">
                <a:latin typeface="HelveticaNeueLT Std" pitchFamily="34" charset="0"/>
                <a:hlinkClick r:id="rId4"/>
              </a:rPr>
              <a:t>http://static.correofarmaceutico.com/docs/2016/12/12/qiihi_outlook_for_global_medicines_through_2021.pdf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endParaRPr lang="es-ES_tradnl" sz="1000" dirty="0">
              <a:latin typeface="HelveticaNeueLT St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… pero habrá grandes ahorros por pérdida de patente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9" name="8 Imagen" descr="PERIODISTAS_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95288" y="1418167"/>
            <a:ext cx="84248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Deberíamos esperar un aumento del </a:t>
            </a:r>
            <a:r>
              <a:rPr lang="es-ES" sz="18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gasto farmacéutico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, fundamentalmente por el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mayor número de pacientes 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(mayor esperanza de vida y mayor cronicidad) y por las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previsiones de nuevos lanzamientos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288" y="2908301"/>
            <a:ext cx="8424862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>
              <a:spcBef>
                <a:spcPct val="20000"/>
              </a:spcBef>
              <a:buFontTx/>
              <a:buChar char="•"/>
              <a:defRPr/>
            </a:pP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No obstante,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este incremento del </a:t>
            </a:r>
            <a:r>
              <a:rPr lang="es-ES" sz="1800" b="1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gasto farmacéutico </a:t>
            </a:r>
            <a:r>
              <a:rPr lang="es-ES" sz="1800" b="1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no tiene porqué ser alto</a:t>
            </a:r>
            <a:r>
              <a:rPr lang="es-ES" sz="1800" kern="0" dirty="0">
                <a:solidFill>
                  <a:schemeClr val="tx1">
                    <a:lumMod val="40000"/>
                    <a:lumOff val="60000"/>
                  </a:schemeClr>
                </a:solidFill>
                <a:latin typeface="HelveticaNeueLT Std" pitchFamily="34" charset="0"/>
                <a:cs typeface="Arial" charset="0"/>
              </a:rPr>
              <a:t>:</a:t>
            </a:r>
          </a:p>
          <a:p>
            <a:pPr marL="814388" lvl="1" indent="-357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s-ES" dirty="0" smtClean="0">
                <a:latin typeface="HelveticaNeueLT Std" pitchFamily="34" charset="0"/>
                <a:cs typeface="Arial" charset="0"/>
              </a:rPr>
              <a:t>El sector seguirá sujeto a una </a:t>
            </a:r>
            <a:r>
              <a:rPr lang="es-ES" b="1" dirty="0" smtClean="0">
                <a:latin typeface="HelveticaNeueLT Std" pitchFamily="34" charset="0"/>
                <a:cs typeface="Arial" charset="0"/>
              </a:rPr>
              <a:t>estricta regulación económica </a:t>
            </a:r>
            <a:r>
              <a:rPr lang="es-ES" dirty="0" smtClean="0">
                <a:latin typeface="HelveticaNeueLT Std" pitchFamily="34" charset="0"/>
                <a:cs typeface="Arial" charset="0"/>
              </a:rPr>
              <a:t>(fijación de precio y condiciones de reembolso) y además, existe un </a:t>
            </a:r>
            <a:r>
              <a:rPr lang="es-ES" b="1" dirty="0" smtClean="0">
                <a:latin typeface="HelveticaNeueLT Std" pitchFamily="34" charset="0"/>
                <a:cs typeface="Arial" charset="0"/>
              </a:rPr>
              <a:t>demandante con un gran poder de compra</a:t>
            </a:r>
            <a:endParaRPr lang="es-ES" sz="1800" b="1" dirty="0">
              <a:latin typeface="HelveticaNeueLT Std" pitchFamily="34" charset="0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Más de 7.000 medicamentos en investigación …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7" name="6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984563"/>
            <a:ext cx="3563888" cy="8473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1646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… pero seguirá habiendo regulación económica y fuerte competencia en el sector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329823"/>
            <a:ext cx="89344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512" y="5992249"/>
            <a:ext cx="8784976" cy="55399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 b="1" dirty="0">
                <a:latin typeface="HelveticaNeueLT Std" pitchFamily="34" charset="0"/>
              </a:rPr>
              <a:t>Fuente: </a:t>
            </a:r>
            <a:r>
              <a:rPr lang="es-ES_tradnl" sz="1000" dirty="0" err="1" smtClean="0">
                <a:latin typeface="HelveticaNeueLT Std" pitchFamily="34" charset="0"/>
              </a:rPr>
              <a:t>European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Observatory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on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Health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Systems</a:t>
            </a:r>
            <a:r>
              <a:rPr lang="es-ES_tradnl" sz="1000" dirty="0" smtClean="0">
                <a:latin typeface="HelveticaNeueLT Std" pitchFamily="34" charset="0"/>
              </a:rPr>
              <a:t> and </a:t>
            </a:r>
            <a:r>
              <a:rPr lang="es-ES_tradnl" sz="1000" dirty="0" err="1" smtClean="0">
                <a:latin typeface="HelveticaNeueLT Std" pitchFamily="34" charset="0"/>
              </a:rPr>
              <a:t>Policies</a:t>
            </a:r>
            <a:r>
              <a:rPr lang="es-ES_tradnl" sz="1000" dirty="0" smtClean="0">
                <a:latin typeface="HelveticaNeueLT Std" pitchFamily="34" charset="0"/>
              </a:rPr>
              <a:t>: “</a:t>
            </a:r>
            <a:r>
              <a:rPr lang="es-ES_tradnl" sz="1000" dirty="0" err="1" smtClean="0">
                <a:latin typeface="HelveticaNeueLT Std" pitchFamily="34" charset="0"/>
              </a:rPr>
              <a:t>Pharmaceutical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regulation</a:t>
            </a:r>
            <a:r>
              <a:rPr lang="es-ES_tradnl" sz="1000" dirty="0" smtClean="0">
                <a:latin typeface="HelveticaNeueLT Std" pitchFamily="34" charset="0"/>
              </a:rPr>
              <a:t> in 15 </a:t>
            </a:r>
            <a:r>
              <a:rPr lang="es-ES_tradnl" sz="1000" dirty="0" err="1" smtClean="0">
                <a:latin typeface="HelveticaNeueLT Std" pitchFamily="34" charset="0"/>
              </a:rPr>
              <a:t>European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countries</a:t>
            </a:r>
            <a:r>
              <a:rPr lang="es-ES_tradnl" sz="1000" dirty="0" smtClean="0">
                <a:latin typeface="HelveticaNeueLT Std" pitchFamily="34" charset="0"/>
              </a:rPr>
              <a:t>. </a:t>
            </a:r>
            <a:r>
              <a:rPr lang="es-ES_tradnl" sz="1000" dirty="0" err="1" smtClean="0">
                <a:latin typeface="HelveticaNeueLT Std" pitchFamily="34" charset="0"/>
              </a:rPr>
              <a:t>Review</a:t>
            </a:r>
            <a:r>
              <a:rPr lang="es-ES_tradnl" sz="1000" dirty="0" smtClean="0">
                <a:latin typeface="HelveticaNeueLT Std" pitchFamily="34" charset="0"/>
              </a:rPr>
              <a:t>”. </a:t>
            </a:r>
            <a:r>
              <a:rPr lang="es-ES_tradnl" sz="1000" dirty="0" err="1" smtClean="0">
                <a:latin typeface="HelveticaNeueLT Std" pitchFamily="34" charset="0"/>
              </a:rPr>
              <a:t>Health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Systems</a:t>
            </a:r>
            <a:r>
              <a:rPr lang="es-ES_tradnl" sz="1000" dirty="0" smtClean="0">
                <a:latin typeface="HelveticaNeueLT Std" pitchFamily="34" charset="0"/>
              </a:rPr>
              <a:t> in </a:t>
            </a:r>
            <a:r>
              <a:rPr lang="es-ES_tradnl" sz="1000" dirty="0" err="1" smtClean="0">
                <a:latin typeface="HelveticaNeueLT Std" pitchFamily="34" charset="0"/>
              </a:rPr>
              <a:t>Transition</a:t>
            </a:r>
            <a:r>
              <a:rPr lang="es-ES_tradnl" sz="1000" dirty="0" smtClean="0">
                <a:latin typeface="HelveticaNeueLT Std" pitchFamily="34" charset="0"/>
              </a:rPr>
              <a:t>, Vol.18 No. 5 2016. </a:t>
            </a:r>
            <a:br>
              <a:rPr lang="es-ES_tradnl" sz="1000" dirty="0" smtClean="0">
                <a:latin typeface="HelveticaNeueLT Std" pitchFamily="34" charset="0"/>
              </a:rPr>
            </a:br>
            <a:r>
              <a:rPr lang="es-ES_tradnl" sz="1000" dirty="0" smtClean="0">
                <a:latin typeface="HelveticaNeueLT Std" pitchFamily="34" charset="0"/>
              </a:rPr>
              <a:t>Disponible </a:t>
            </a:r>
            <a:r>
              <a:rPr lang="es-ES_tradnl" sz="1000" dirty="0">
                <a:latin typeface="HelveticaNeueLT Std" pitchFamily="34" charset="0"/>
              </a:rPr>
              <a:t>en: </a:t>
            </a:r>
            <a:r>
              <a:rPr lang="es-ES_tradnl" sz="1000" dirty="0" smtClean="0">
                <a:latin typeface="HelveticaNeueLT Std" pitchFamily="34" charset="0"/>
                <a:hlinkClick r:id="rId4"/>
              </a:rPr>
              <a:t>http://www.euro.who.int/__data/assets/pdf_file/0019/322444/HiT-pharmaceutical-regulation-15-European-countries.pdf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endParaRPr lang="es-ES_tradnl" sz="1000" dirty="0">
              <a:latin typeface="HelveticaNeueLT Std" pitchFamily="34" charset="0"/>
            </a:endParaRPr>
          </a:p>
        </p:txBody>
      </p:sp>
      <p:sp>
        <p:nvSpPr>
          <p:cNvPr id="16" name="8 Elipse"/>
          <p:cNvSpPr>
            <a:spLocks noChangeArrowheads="1"/>
          </p:cNvSpPr>
          <p:nvPr/>
        </p:nvSpPr>
        <p:spPr bwMode="auto">
          <a:xfrm>
            <a:off x="1176991" y="5399688"/>
            <a:ext cx="360040" cy="288032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  <p:sp>
        <p:nvSpPr>
          <p:cNvPr id="17" name="8 Elipse"/>
          <p:cNvSpPr>
            <a:spLocks noChangeArrowheads="1"/>
          </p:cNvSpPr>
          <p:nvPr/>
        </p:nvSpPr>
        <p:spPr bwMode="auto">
          <a:xfrm>
            <a:off x="1753055" y="5399687"/>
            <a:ext cx="360040" cy="288032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  <p:sp>
        <p:nvSpPr>
          <p:cNvPr id="18" name="8 Elipse"/>
          <p:cNvSpPr>
            <a:spLocks noChangeArrowheads="1"/>
          </p:cNvSpPr>
          <p:nvPr/>
        </p:nvSpPr>
        <p:spPr bwMode="auto">
          <a:xfrm>
            <a:off x="6857413" y="5399687"/>
            <a:ext cx="360040" cy="288032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¿Cuál es la pregunta adecuada?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2084851"/>
            <a:ext cx="8748464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ct val="20000"/>
              </a:spcBef>
              <a:buFontTx/>
              <a:buChar char="•"/>
            </a:pPr>
            <a:r>
              <a:rPr lang="es-ES" dirty="0" smtClean="0">
                <a:latin typeface="HelveticaNeueLT Std" pitchFamily="34" charset="0"/>
              </a:rPr>
              <a:t>¿Es sostenible la inversión pública en innovaciones farmacéuticas?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3400763"/>
            <a:ext cx="8748464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ct val="20000"/>
              </a:spcBef>
              <a:buFontTx/>
              <a:buChar char="•"/>
            </a:pPr>
            <a:r>
              <a:rPr lang="es-ES" dirty="0" smtClean="0">
                <a:latin typeface="HelveticaNeueLT Std" pitchFamily="34" charset="0"/>
              </a:rPr>
              <a:t>¿Es sostenible un sistema sanitario que no invierta en innovación farmacéutica?</a:t>
            </a: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836739" y="4576234"/>
            <a:ext cx="56610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600" u="none" dirty="0">
                <a:solidFill>
                  <a:schemeClr val="bg2"/>
                </a:solidFill>
                <a:latin typeface="+mj-lt"/>
              </a:rPr>
              <a:t>www.farmaindustria.es</a:t>
            </a:r>
          </a:p>
        </p:txBody>
      </p:sp>
      <p:pic>
        <p:nvPicPr>
          <p:cNvPr id="11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251885"/>
            <a:ext cx="2940050" cy="13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1646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¿Se adapta la adquisición de fármacos innovadores al concepto de “Inversión”?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584" y="3176851"/>
            <a:ext cx="7776864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000" b="1" dirty="0">
                <a:latin typeface="HelveticaNeueLT Std" pitchFamily="34" charset="0"/>
              </a:rPr>
              <a:t>Fuente: </a:t>
            </a:r>
            <a:r>
              <a:rPr lang="es-ES_tradnl" sz="1000" dirty="0" smtClean="0">
                <a:latin typeface="HelveticaNeueLT Std" pitchFamily="34" charset="0"/>
              </a:rPr>
              <a:t>Diccionario Empresarial </a:t>
            </a:r>
            <a:r>
              <a:rPr lang="es-ES_tradnl" sz="1000" dirty="0" err="1" smtClean="0">
                <a:latin typeface="HelveticaNeueLT Std" pitchFamily="34" charset="0"/>
              </a:rPr>
              <a:t>Wolters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r>
              <a:rPr lang="es-ES_tradnl" sz="1000" dirty="0" err="1" smtClean="0">
                <a:latin typeface="HelveticaNeueLT Std" pitchFamily="34" charset="0"/>
              </a:rPr>
              <a:t>Kluwer</a:t>
            </a:r>
            <a:r>
              <a:rPr lang="es-ES_tradnl" sz="1000" dirty="0" smtClean="0">
                <a:latin typeface="HelveticaNeueLT Std" pitchFamily="34" charset="0"/>
              </a:rPr>
              <a:t>. Disponible en: </a:t>
            </a:r>
            <a:r>
              <a:rPr lang="es-ES_tradnl" sz="1000" dirty="0" smtClean="0">
                <a:latin typeface="HelveticaNeueLT Std" pitchFamily="34" charset="0"/>
                <a:hlinkClick r:id="rId2"/>
              </a:rPr>
              <a:t>http://diccionarioempresarial.wolterskluwer.es/Content/Documento.aspx?params=H4sIAAAAAAAEAMtMSbF1jTAAASMTY0tLtbLUouLM_DxbIwMDS0NDQ3OQQGZapUt-ckhlQaptWmJOcSoAXPJ3-zUAAAA=WKE</a:t>
            </a:r>
            <a:r>
              <a:rPr lang="es-ES_tradnl" sz="1000" dirty="0" smtClean="0">
                <a:latin typeface="HelveticaNeueLT Std" pitchFamily="34" charset="0"/>
              </a:rPr>
              <a:t> </a:t>
            </a:r>
            <a:endParaRPr lang="es-ES_tradnl" sz="1000" dirty="0">
              <a:latin typeface="HelveticaNeueLT St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1412777"/>
            <a:ext cx="8496944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ct val="20000"/>
              </a:spcBef>
              <a:buFontTx/>
              <a:buChar char="•"/>
            </a:pPr>
            <a:r>
              <a:rPr lang="es-ES" dirty="0" smtClean="0">
                <a:latin typeface="HelveticaNeueLT Std" pitchFamily="34" charset="0"/>
              </a:rPr>
              <a:t>“Una inversión supone la </a:t>
            </a:r>
            <a:r>
              <a:rPr lang="es-ES" b="1" dirty="0" smtClean="0">
                <a:latin typeface="HelveticaNeueLT Std" pitchFamily="34" charset="0"/>
              </a:rPr>
              <a:t>renuncia a la satisfacción inmediata </a:t>
            </a:r>
            <a:r>
              <a:rPr lang="es-ES" dirty="0" smtClean="0">
                <a:latin typeface="HelveticaNeueLT Std" pitchFamily="34" charset="0"/>
              </a:rPr>
              <a:t>y cierta que producen los recursos financieros invertidos, a cambio de la </a:t>
            </a:r>
            <a:r>
              <a:rPr lang="es-ES" b="1" dirty="0" smtClean="0">
                <a:latin typeface="HelveticaNeueLT Std" pitchFamily="34" charset="0"/>
              </a:rPr>
              <a:t>esperanza de obtener en el futuro un beneficio </a:t>
            </a:r>
            <a:r>
              <a:rPr lang="es-ES" dirty="0" smtClean="0">
                <a:latin typeface="HelveticaNeueLT Std" pitchFamily="34" charset="0"/>
              </a:rPr>
              <a:t>incierto derivado de los bienes en los que se invierte […]”.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5536" y="4248235"/>
            <a:ext cx="8496944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ct val="20000"/>
              </a:spcBef>
              <a:buFontTx/>
              <a:buChar char="•"/>
            </a:pPr>
            <a:r>
              <a:rPr lang="es-ES" dirty="0" smtClean="0">
                <a:latin typeface="HelveticaNeueLT Std" pitchFamily="34" charset="0"/>
              </a:rPr>
              <a:t>En el caso de los fármacos innovadores, la “</a:t>
            </a:r>
            <a:r>
              <a:rPr lang="es-ES" b="1" dirty="0" smtClean="0">
                <a:latin typeface="HelveticaNeueLT Std" pitchFamily="34" charset="0"/>
              </a:rPr>
              <a:t>renuncia a la satisfacción inmediata</a:t>
            </a:r>
            <a:r>
              <a:rPr lang="es-ES" dirty="0" smtClean="0">
                <a:latin typeface="HelveticaNeueLT Std" pitchFamily="34" charset="0"/>
              </a:rPr>
              <a:t>”</a:t>
            </a:r>
            <a:r>
              <a:rPr lang="es-ES" b="1" dirty="0" smtClean="0">
                <a:latin typeface="HelveticaNeueLT Std" pitchFamily="34" charset="0"/>
              </a:rPr>
              <a:t> </a:t>
            </a:r>
            <a:r>
              <a:rPr lang="es-ES" dirty="0" smtClean="0">
                <a:latin typeface="HelveticaNeueLT Std" pitchFamily="34" charset="0"/>
              </a:rPr>
              <a:t>se entiende bien: es dinero que no destinas a otros usos. Ahora bien, ¿cuál es el “</a:t>
            </a:r>
            <a:r>
              <a:rPr lang="es-ES" b="1" dirty="0" smtClean="0">
                <a:latin typeface="HelveticaNeueLT Std" pitchFamily="34" charset="0"/>
              </a:rPr>
              <a:t>beneficio futuro</a:t>
            </a:r>
            <a:r>
              <a:rPr lang="es-ES" dirty="0" smtClean="0">
                <a:latin typeface="HelveticaNeueLT Std" pitchFamily="34" charset="0"/>
              </a:rPr>
              <a:t>” que aportan estos fármacos innovadores?</a:t>
            </a:r>
          </a:p>
        </p:txBody>
      </p:sp>
      <p:pic>
        <p:nvPicPr>
          <p:cNvPr id="9" name="8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Innovación farmacéutica y mayor esperanza de vida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331640" y="1575728"/>
          <a:ext cx="6624736" cy="445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35696" y="5445224"/>
            <a:ext cx="5904656" cy="4001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000" b="1" dirty="0">
                <a:latin typeface="HelveticaNeueLT Std" pitchFamily="34" charset="0"/>
                <a:sym typeface="Wingdings" pitchFamily="2" charset="2"/>
              </a:rPr>
              <a:t>Fuente: </a:t>
            </a:r>
            <a:r>
              <a:rPr lang="es-ES_tradnl" sz="1000" dirty="0">
                <a:latin typeface="HelveticaNeueLT Std" pitchFamily="34" charset="0"/>
                <a:sym typeface="Wingdings" pitchFamily="2" charset="2"/>
              </a:rPr>
              <a:t>FR </a:t>
            </a:r>
            <a:r>
              <a:rPr lang="es-ES_tradnl" sz="1000" dirty="0" err="1">
                <a:latin typeface="HelveticaNeueLT Std" pitchFamily="34" charset="0"/>
                <a:sym typeface="Wingdings" pitchFamily="2" charset="2"/>
              </a:rPr>
              <a:t>Lichtenberg</a:t>
            </a:r>
            <a:r>
              <a:rPr lang="es-ES_tradnl" sz="1000" dirty="0">
                <a:latin typeface="HelveticaNeueLT Std" pitchFamily="34" charset="0"/>
                <a:sym typeface="Wingdings" pitchFamily="2" charset="2"/>
              </a:rPr>
              <a:t>, 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“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Pharmaceutical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innovation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and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longevity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growth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in 30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developing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OECD and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high-income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countries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, 2000-2009”,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Health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Policy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and </a:t>
            </a:r>
            <a:r>
              <a:rPr lang="es-ES_tradnl" sz="1000" dirty="0" err="1" smtClean="0">
                <a:latin typeface="HelveticaNeueLT Std" pitchFamily="34" charset="0"/>
                <a:sym typeface="Wingdings" pitchFamily="2" charset="2"/>
              </a:rPr>
              <a:t>Technology</a:t>
            </a:r>
            <a:r>
              <a:rPr lang="es-ES_tradnl" sz="1000" dirty="0" smtClean="0">
                <a:latin typeface="HelveticaNeueLT Std" pitchFamily="34" charset="0"/>
                <a:sym typeface="Wingdings" pitchFamily="2" charset="2"/>
              </a:rPr>
              <a:t> 3(1). Marzo 2014 (pp. 36-58)</a:t>
            </a:r>
            <a:endParaRPr lang="es-ES_tradnl" sz="1000" dirty="0">
              <a:latin typeface="HelveticaNeueLT Std" pitchFamily="34" charset="0"/>
              <a:sym typeface="Wingdings" pitchFamily="2" charset="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447" y="1220755"/>
            <a:ext cx="7500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Incremento total de la esperanza de vida </a:t>
            </a:r>
            <a:r>
              <a:rPr lang="es-ES_tradnl" sz="16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2000-2009: 1,74 </a:t>
            </a:r>
            <a:r>
              <a:rPr lang="es-ES_tradnl" sz="16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años</a:t>
            </a:r>
          </a:p>
        </p:txBody>
      </p:sp>
      <p:pic>
        <p:nvPicPr>
          <p:cNvPr id="7" name="6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Innovación farmacéutica y ahorro de recursos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-5400000">
            <a:off x="-848589" y="3512251"/>
            <a:ext cx="450374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Coste </a:t>
            </a:r>
            <a:r>
              <a:rPr lang="es-E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per cápita </a:t>
            </a:r>
            <a:r>
              <a:rPr lang="es-ES" sz="1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($US)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1640" y="5624856"/>
            <a:ext cx="6696744" cy="400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err="1" smtClean="0">
                <a:latin typeface="HelveticaNeueLT Std" pitchFamily="34" charset="0"/>
                <a:sym typeface="Wingdings" pitchFamily="2" charset="2"/>
              </a:rPr>
              <a:t>Fuente</a:t>
            </a:r>
            <a:r>
              <a:rPr lang="en-US" sz="1000" b="1" dirty="0" smtClean="0">
                <a:latin typeface="HelveticaNeueLT Std" pitchFamily="34" charset="0"/>
                <a:sym typeface="Wingdings" pitchFamily="2" charset="2"/>
              </a:rPr>
              <a:t>: </a:t>
            </a:r>
            <a:r>
              <a:rPr lang="en-US" sz="1000" dirty="0" smtClean="0">
                <a:latin typeface="HelveticaNeueLT Std" pitchFamily="34" charset="0"/>
                <a:sym typeface="Wingdings" pitchFamily="2" charset="2"/>
              </a:rPr>
              <a:t>FR</a:t>
            </a:r>
            <a:r>
              <a:rPr lang="en-US" sz="1000" dirty="0">
                <a:latin typeface="HelveticaNeueLT Std" pitchFamily="34" charset="0"/>
                <a:sym typeface="Wingdings" pitchFamily="2" charset="2"/>
              </a:rPr>
              <a:t>. Lichtenberg, </a:t>
            </a:r>
            <a:r>
              <a:rPr lang="en-US" sz="1000" dirty="0" smtClean="0">
                <a:latin typeface="HelveticaNeueLT Std" pitchFamily="34" charset="0"/>
                <a:sym typeface="Wingdings" pitchFamily="2" charset="2"/>
              </a:rPr>
              <a:t>“Have newer cardiovascular drugs reduced hospitalization? Evidence from longitudinal country-level data on 20 OECD countries 1995-2003”. Health Economics 18(5) pp. 519-534 (2009)</a:t>
            </a:r>
            <a:endParaRPr lang="en-US" sz="1000" dirty="0">
              <a:latin typeface="HelveticaNeueLT Std" pitchFamily="34" charset="0"/>
              <a:sym typeface="Wingdings" pitchFamily="2" charset="2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619672" y="1700809"/>
          <a:ext cx="5918870" cy="399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1561" y="836713"/>
            <a:ext cx="7921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Costes </a:t>
            </a:r>
            <a:r>
              <a:rPr lang="es-ES" sz="16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y </a:t>
            </a:r>
            <a:r>
              <a:rPr lang="es-ES" sz="16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ahorros </a:t>
            </a:r>
            <a:r>
              <a:rPr lang="es-ES" sz="16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por </a:t>
            </a:r>
            <a:r>
              <a:rPr lang="es-ES" sz="16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condición tratada derivados del consumo de innovaciones </a:t>
            </a:r>
            <a:r>
              <a:rPr lang="es-ES" sz="16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farmacéuticas para enfermedades cardiovasculares</a:t>
            </a:r>
            <a:endParaRPr lang="es-ES" sz="16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8" name="7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984563"/>
            <a:ext cx="3563888" cy="8473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Innovación farmacéutica y crecimiento económico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7585" y="847697"/>
            <a:ext cx="6911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Valor económico de las ganancias de productividad asociadas al consumo de medicamentos</a:t>
            </a:r>
            <a:endParaRPr lang="es-ES" sz="16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26096" y="5541235"/>
            <a:ext cx="6330280" cy="400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err="1" smtClean="0">
                <a:latin typeface="HelveticaNeueLT Std" pitchFamily="34" charset="0"/>
                <a:sym typeface="Wingdings" pitchFamily="2" charset="2"/>
              </a:rPr>
              <a:t>Fuente</a:t>
            </a:r>
            <a:r>
              <a:rPr lang="en-US" sz="1000" b="1" dirty="0" smtClean="0">
                <a:latin typeface="HelveticaNeueLT Std" pitchFamily="34" charset="0"/>
                <a:sym typeface="Wingdings" pitchFamily="2" charset="2"/>
              </a:rPr>
              <a:t>: </a:t>
            </a:r>
            <a:r>
              <a:rPr lang="en-US" sz="1000" dirty="0" smtClean="0">
                <a:latin typeface="HelveticaNeueLT Std" pitchFamily="34" charset="0"/>
                <a:sym typeface="Wingdings" pitchFamily="2" charset="2"/>
              </a:rPr>
              <a:t>R</a:t>
            </a:r>
            <a:r>
              <a:rPr lang="en-US" sz="1000" dirty="0">
                <a:latin typeface="HelveticaNeueLT Std" pitchFamily="34" charset="0"/>
                <a:sym typeface="Wingdings" pitchFamily="2" charset="2"/>
              </a:rPr>
              <a:t>. F. Legg et al. “Cost Benefit of </a:t>
            </a:r>
            <a:r>
              <a:rPr lang="en-US" sz="1000" dirty="0" err="1">
                <a:latin typeface="HelveticaNeueLT Std" pitchFamily="34" charset="0"/>
                <a:sym typeface="Wingdings" pitchFamily="2" charset="2"/>
              </a:rPr>
              <a:t>Sumatriptan</a:t>
            </a:r>
            <a:r>
              <a:rPr lang="en-US" sz="1000" dirty="0">
                <a:latin typeface="HelveticaNeueLT Std" pitchFamily="34" charset="0"/>
                <a:sym typeface="Wingdings" pitchFamily="2" charset="2"/>
              </a:rPr>
              <a:t> to an Employer”, Journal of Occupational and Environmental Medicine 39, no. 7 (1997): 652–657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619673" y="1700809"/>
          <a:ext cx="5760640" cy="389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 rot="-5400000">
            <a:off x="-1249685" y="3450071"/>
            <a:ext cx="485603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Coste mensual en </a:t>
            </a:r>
            <a:r>
              <a:rPr lang="es-E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fármacos / </a:t>
            </a:r>
            <a:r>
              <a:rPr lang="es-ES" sz="1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ganancias de productividad por empleado tratado con nuevos </a:t>
            </a:r>
            <a:r>
              <a:rPr lang="es-ES" sz="1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fármacos contra migraña </a:t>
            </a:r>
            <a:r>
              <a:rPr lang="es-ES" sz="1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($)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02384" y="4141324"/>
            <a:ext cx="1625600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>
                <a:latin typeface="Tahoma" pitchFamily="34" charset="0"/>
              </a:rPr>
              <a:t>Beneficios : Costes</a:t>
            </a:r>
          </a:p>
          <a:p>
            <a:pPr algn="ctr">
              <a:spcBef>
                <a:spcPct val="50000"/>
              </a:spcBef>
            </a:pPr>
            <a:r>
              <a:rPr lang="es-ES" sz="1200" dirty="0">
                <a:latin typeface="Tahoma" pitchFamily="34" charset="0"/>
              </a:rPr>
              <a:t>10 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Innovación farmacéutica y crecimiento económico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13" name="3 Marcador de pie de página"/>
          <p:cNvSpPr txBox="1">
            <a:spLocks noGrp="1"/>
          </p:cNvSpPr>
          <p:nvPr/>
        </p:nvSpPr>
        <p:spPr bwMode="gray">
          <a:xfrm>
            <a:off x="1345133" y="5219667"/>
            <a:ext cx="653923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000" b="1" dirty="0" smtClean="0">
                <a:latin typeface="HelveticaNeueLT Std" pitchFamily="34" charset="0"/>
                <a:sym typeface="Wingdings" pitchFamily="2" charset="2"/>
              </a:rPr>
              <a:t>Fuente: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Bloom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, D.,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Canning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, D. y Sevilla, J. </a:t>
            </a:r>
            <a:r>
              <a:rPr lang="es-ES" sz="1000" dirty="0">
                <a:latin typeface="HelveticaNeueLT Std" pitchFamily="34" charset="0"/>
                <a:sym typeface="Wingdings" pitchFamily="2" charset="2"/>
              </a:rPr>
              <a:t>“</a:t>
            </a:r>
            <a:r>
              <a:rPr lang="es-ES" sz="1000" dirty="0" err="1">
                <a:latin typeface="HelveticaNeueLT Std" pitchFamily="34" charset="0"/>
                <a:sym typeface="Wingdings" pitchFamily="2" charset="2"/>
              </a:rPr>
              <a:t>The</a:t>
            </a:r>
            <a:r>
              <a:rPr lang="es-ES" sz="1000" dirty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effect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 of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health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on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economic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growth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: a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production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function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approach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”. </a:t>
            </a:r>
            <a:r>
              <a:rPr lang="es-ES" sz="1000" dirty="0" err="1">
                <a:latin typeface="HelveticaNeueLT Std" pitchFamily="34" charset="0"/>
                <a:sym typeface="Wingdings" pitchFamily="2" charset="2"/>
              </a:rPr>
              <a:t>World</a:t>
            </a:r>
            <a:r>
              <a:rPr lang="es-ES" sz="1000" dirty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es-ES" sz="1000" dirty="0" err="1" smtClean="0">
                <a:latin typeface="HelveticaNeueLT Std" pitchFamily="34" charset="0"/>
                <a:sym typeface="Wingdings" pitchFamily="2" charset="2"/>
              </a:rPr>
              <a:t>Development</a:t>
            </a:r>
            <a:r>
              <a:rPr lang="es-ES" sz="1000" dirty="0" smtClean="0">
                <a:latin typeface="HelveticaNeueLT Std" pitchFamily="34" charset="0"/>
                <a:sym typeface="Wingdings" pitchFamily="2" charset="2"/>
              </a:rPr>
              <a:t>, Vol. 32, Nº 1, pp. 1-13, 2004 (Original en inglés, traducción de Farmaindustria)</a:t>
            </a:r>
            <a:endParaRPr lang="es-ES" sz="1000" dirty="0">
              <a:latin typeface="HelveticaNeueLT Std" pitchFamily="34" charset="0"/>
              <a:sym typeface="Wingdings" pitchFamily="2" charset="2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45241" y="1887406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s-ES" dirty="0" smtClean="0">
                <a:latin typeface="HelveticaNeueLT Std" pitchFamily="34" charset="0"/>
              </a:rPr>
              <a:t>“[…] Nuestro principal resultado, que es consistente con nuestro argumento teórico y con la evidencia microeconómica, es que </a:t>
            </a:r>
            <a:r>
              <a:rPr lang="es-ES" b="1" dirty="0" smtClean="0">
                <a:latin typeface="HelveticaNeueLT Std" pitchFamily="34" charset="0"/>
              </a:rPr>
              <a:t>la salud tiene un efecto positivo y estadísticamente significativo en el crecimiento económico</a:t>
            </a:r>
            <a:r>
              <a:rPr lang="es-ES" dirty="0" smtClean="0">
                <a:latin typeface="HelveticaNeueLT Std" pitchFamily="34" charset="0"/>
              </a:rPr>
              <a:t>. Se sugiere que una </a:t>
            </a:r>
            <a:r>
              <a:rPr lang="es-ES" b="1" dirty="0" smtClean="0">
                <a:latin typeface="HelveticaNeueLT Std" pitchFamily="34" charset="0"/>
              </a:rPr>
              <a:t>mejora de un año en la esperanza de vida de la población</a:t>
            </a:r>
            <a:r>
              <a:rPr lang="es-ES" dirty="0" smtClean="0">
                <a:latin typeface="HelveticaNeueLT Std" pitchFamily="34" charset="0"/>
              </a:rPr>
              <a:t>, contribuye con un </a:t>
            </a:r>
            <a:r>
              <a:rPr lang="es-ES" b="1" dirty="0" smtClean="0">
                <a:latin typeface="HelveticaNeueLT Std" pitchFamily="34" charset="0"/>
              </a:rPr>
              <a:t>crecimiento del output del 4% </a:t>
            </a:r>
            <a:r>
              <a:rPr lang="es-ES" dirty="0" smtClean="0">
                <a:latin typeface="HelveticaNeueLT Std" pitchFamily="34" charset="0"/>
              </a:rPr>
              <a:t>[…]”</a:t>
            </a: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9" y="3332989"/>
            <a:ext cx="8280919" cy="711200"/>
          </a:xfrm>
          <a:prstGeom prst="rect">
            <a:avLst/>
          </a:prstGeom>
          <a:solidFill>
            <a:srgbClr val="579C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0" y="9235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Agenda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258442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altLang="es-ES" sz="2000" b="1" dirty="0" smtClean="0">
                <a:solidFill>
                  <a:schemeClr val="bg2"/>
                </a:solidFill>
                <a:latin typeface="HelveticaNeueLT Std" pitchFamily="34" charset="0"/>
              </a:rPr>
              <a:t>Inversión en medicamentos</a:t>
            </a:r>
            <a:endParaRPr lang="es-ES_tradnl" sz="2000" b="1" dirty="0" smtClean="0">
              <a:solidFill>
                <a:schemeClr val="bg2"/>
              </a:solidFill>
              <a:latin typeface="HelveticaNeueLT Std" pitchFamily="34" charset="0"/>
            </a:endParaRPr>
          </a:p>
          <a:p>
            <a:pPr algn="just"/>
            <a:endParaRPr lang="es-ES_tradnl" sz="2000" b="1" dirty="0" smtClean="0">
              <a:solidFill>
                <a:schemeClr val="bg2"/>
              </a:solidFill>
              <a:latin typeface="HelveticaNeueLT Std" pitchFamily="34" charset="0"/>
            </a:endParaRPr>
          </a:p>
          <a:p>
            <a:pPr algn="just"/>
            <a:r>
              <a:rPr lang="es-ES_tradnl" sz="2000" b="1" dirty="0" smtClean="0">
                <a:solidFill>
                  <a:schemeClr val="bg1"/>
                </a:solidFill>
                <a:latin typeface="HelveticaNeueLT Std" pitchFamily="34" charset="0"/>
              </a:rPr>
              <a:t>Inversión en medicamentos y sostenibilidad del sistema sanitario</a:t>
            </a:r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165303"/>
            <a:ext cx="3563888" cy="66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309319"/>
            <a:ext cx="3563888" cy="52259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646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NeueLT Std" pitchFamily="34" charset="0"/>
              </a:rPr>
              <a:t>Gasto sanitario público en países de la Eurozona</a:t>
            </a:r>
            <a:endParaRPr lang="es-ES" sz="2400" b="1" dirty="0">
              <a:solidFill>
                <a:schemeClr val="accent6">
                  <a:lumMod val="50000"/>
                  <a:lumOff val="50000"/>
                </a:schemeClr>
              </a:solidFill>
              <a:latin typeface="HelveticaNeueLT Std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28203" y="6312551"/>
            <a:ext cx="7272338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000" b="1" dirty="0" smtClean="0">
                <a:latin typeface="+mn-lt"/>
                <a:cs typeface="Arial" charset="0"/>
              </a:rPr>
              <a:t>Fuente:</a:t>
            </a:r>
            <a:r>
              <a:rPr lang="es-ES_tradnl" sz="1000" dirty="0" smtClean="0">
                <a:latin typeface="+mn-lt"/>
                <a:cs typeface="Arial" charset="0"/>
              </a:rPr>
              <a:t> </a:t>
            </a:r>
            <a:r>
              <a:rPr lang="es-ES" sz="1000" dirty="0" smtClean="0">
                <a:latin typeface="+mn-lt"/>
                <a:cs typeface="Arial" charset="0"/>
              </a:rPr>
              <a:t>Elaboración propia a partir de datos sanitarios OCDE</a:t>
            </a:r>
            <a:endParaRPr lang="es-ES_tradnl" sz="1000" dirty="0">
              <a:latin typeface="+mn-lt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68299"/>
            <a:ext cx="6552728" cy="54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8 Elipse"/>
          <p:cNvSpPr>
            <a:spLocks noChangeArrowheads="1"/>
          </p:cNvSpPr>
          <p:nvPr/>
        </p:nvSpPr>
        <p:spPr bwMode="auto">
          <a:xfrm>
            <a:off x="4315868" y="2481973"/>
            <a:ext cx="427987" cy="376449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  <p:sp>
        <p:nvSpPr>
          <p:cNvPr id="15" name="8 Elipse"/>
          <p:cNvSpPr>
            <a:spLocks noChangeArrowheads="1"/>
          </p:cNvSpPr>
          <p:nvPr/>
        </p:nvSpPr>
        <p:spPr bwMode="auto">
          <a:xfrm>
            <a:off x="3025327" y="1928812"/>
            <a:ext cx="427987" cy="376449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  <p:sp>
        <p:nvSpPr>
          <p:cNvPr id="16" name="15 Elipse"/>
          <p:cNvSpPr>
            <a:spLocks noChangeArrowheads="1"/>
          </p:cNvSpPr>
          <p:nvPr/>
        </p:nvSpPr>
        <p:spPr bwMode="auto">
          <a:xfrm>
            <a:off x="1822641" y="1461769"/>
            <a:ext cx="427987" cy="376449"/>
          </a:xfrm>
          <a:prstGeom prst="ellipse">
            <a:avLst/>
          </a:prstGeom>
          <a:noFill/>
          <a:ln w="19050" algn="ctr">
            <a:solidFill>
              <a:srgbClr val="B73479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orporativo Farma">
      <a:dk1>
        <a:srgbClr val="666666"/>
      </a:dk1>
      <a:lt1>
        <a:srgbClr val="F0F0F0"/>
      </a:lt1>
      <a:dk2>
        <a:srgbClr val="D7D7D7"/>
      </a:dk2>
      <a:lt2>
        <a:srgbClr val="B73479"/>
      </a:lt2>
      <a:accent1>
        <a:srgbClr val="AC396A"/>
      </a:accent1>
      <a:accent2>
        <a:srgbClr val="579CAD"/>
      </a:accent2>
      <a:accent3>
        <a:srgbClr val="1E727F"/>
      </a:accent3>
      <a:accent4>
        <a:srgbClr val="E8573B"/>
      </a:accent4>
      <a:accent5>
        <a:srgbClr val="FFFFF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rporativo Farma">
    <a:dk1>
      <a:srgbClr val="666666"/>
    </a:dk1>
    <a:lt1>
      <a:srgbClr val="F0F0F0"/>
    </a:lt1>
    <a:dk2>
      <a:srgbClr val="D7D7D7"/>
    </a:dk2>
    <a:lt2>
      <a:srgbClr val="B73479"/>
    </a:lt2>
    <a:accent1>
      <a:srgbClr val="AC396A"/>
    </a:accent1>
    <a:accent2>
      <a:srgbClr val="579CAD"/>
    </a:accent2>
    <a:accent3>
      <a:srgbClr val="1E727F"/>
    </a:accent3>
    <a:accent4>
      <a:srgbClr val="E8573B"/>
    </a:accent4>
    <a:accent5>
      <a:srgbClr val="FFFFFF"/>
    </a:accent5>
    <a:accent6>
      <a:srgbClr val="0000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1315</Words>
  <Application>Microsoft Office PowerPoint</Application>
  <PresentationFormat>Presentación en pantalla (4:3)</PresentationFormat>
  <Paragraphs>113</Paragraphs>
  <Slides>26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Default Theme</vt:lpstr>
      <vt:lpstr>Gráfico</vt:lpstr>
      <vt:lpstr>INVERSIÓN EN FÁRMACOS Y SOSTENIBILIDAD DEL SISTEMA SANITARIO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PRESENTACION</dc:title>
  <dc:creator>José M. Alonso</dc:creator>
  <cp:lastModifiedBy>José M. Alonso</cp:lastModifiedBy>
  <cp:revision>33</cp:revision>
  <dcterms:created xsi:type="dcterms:W3CDTF">2017-10-11T11:33:14Z</dcterms:created>
  <dcterms:modified xsi:type="dcterms:W3CDTF">2017-10-23T14:26:03Z</dcterms:modified>
</cp:coreProperties>
</file>