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ags/tag227.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tags/tag192.xml" ContentType="application/vnd.openxmlformats-officedocument.presentationml.tags+xml"/>
  <Override PartName="/ppt/theme/theme10.xml" ContentType="application/vnd.openxmlformats-officedocument.theme+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theme/theme7.xml" ContentType="application/vnd.openxmlformats-officedocument.them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slideMasters/slideMaster13.xml" ContentType="application/vnd.openxmlformats-officedocument.presentationml.slideMaster+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94.xml" ContentType="application/vnd.openxmlformats-officedocument.presentationml.tags+xml"/>
  <Override PartName="/ppt/theme/theme12.xml" ContentType="application/vnd.openxmlformats-officedocument.them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notesSlides/notesSlide15.xml" ContentType="application/vnd.openxmlformats-officedocument.presentationml.notesSlide+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heme/theme14.xml" ContentType="application/vnd.openxmlformats-officedocument.them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notesSlides/notesSlide17.xml" ContentType="application/vnd.openxmlformats-officedocument.presentationml.notesSlide+xml"/>
  <Override PartName="/ppt/tags/tag253.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Default Extension="gif" ContentType="image/gif"/>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heme/theme11.xml" ContentType="application/vnd.openxmlformats-officedocument.them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Masters/slideMaster14.xml" ContentType="application/vnd.openxmlformats-officedocument.presentationml.slideMaster+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notesSlides/notesSlide11.xml" ContentType="application/vnd.openxmlformats-officedocument.presentationml.notesSlide+xml"/>
  <Override PartName="/ppt/tags/tag195.xml" ContentType="application/vnd.openxmlformats-officedocument.presentationml.tags+xml"/>
  <Override PartName="/ppt/tags/tag200.xml" ContentType="application/vnd.openxmlformats-officedocument.presentationml.tags+xml"/>
  <Override PartName="/ppt/theme/theme13.xml" ContentType="application/vnd.openxmlformats-officedocument.them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Lst>
  <p:notesMasterIdLst>
    <p:notesMasterId r:id="rId40"/>
  </p:notesMasterIdLst>
  <p:sldIdLst>
    <p:sldId id="284" r:id="rId16"/>
    <p:sldId id="265" r:id="rId17"/>
    <p:sldId id="266" r:id="rId18"/>
    <p:sldId id="287" r:id="rId19"/>
    <p:sldId id="267" r:id="rId20"/>
    <p:sldId id="268" r:id="rId21"/>
    <p:sldId id="288" r:id="rId22"/>
    <p:sldId id="289" r:id="rId23"/>
    <p:sldId id="290" r:id="rId24"/>
    <p:sldId id="269" r:id="rId25"/>
    <p:sldId id="271" r:id="rId26"/>
    <p:sldId id="285" r:id="rId27"/>
    <p:sldId id="291" r:id="rId28"/>
    <p:sldId id="292" r:id="rId29"/>
    <p:sldId id="293" r:id="rId30"/>
    <p:sldId id="294" r:id="rId31"/>
    <p:sldId id="295" r:id="rId32"/>
    <p:sldId id="296" r:id="rId33"/>
    <p:sldId id="282" r:id="rId34"/>
    <p:sldId id="297" r:id="rId35"/>
    <p:sldId id="270" r:id="rId36"/>
    <p:sldId id="298" r:id="rId37"/>
    <p:sldId id="299" r:id="rId38"/>
    <p:sldId id="263" r:id="rId39"/>
  </p:sldIdLst>
  <p:sldSz cx="9906000" cy="6858000" type="A4"/>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79CAD"/>
    <a:srgbClr val="34606A"/>
    <a:srgbClr val="3B6D79"/>
    <a:srgbClr val="D3F0F5"/>
    <a:srgbClr val="FAE3D2"/>
    <a:srgbClr val="F4BD94"/>
    <a:srgbClr val="ED9655"/>
    <a:srgbClr val="F3DDE9"/>
    <a:srgbClr val="E4B2CC"/>
    <a:srgbClr val="DFA5C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71" d="100"/>
          <a:sy n="71" d="100"/>
        </p:scale>
        <p:origin x="-844" y="-72"/>
      </p:cViewPr>
      <p:guideLst>
        <p:guide orient="horz" pos="4319"/>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250"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1.emf"/><Relationship Id="rId5" Type="http://schemas.openxmlformats.org/officeDocument/2006/relationships/image" Target="../media/image33.emf"/><Relationship Id="rId4"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18.emf"/><Relationship Id="rId5" Type="http://schemas.openxmlformats.org/officeDocument/2006/relationships/image" Target="../media/image37.emf"/><Relationship Id="rId4"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13.emf"/><Relationship Id="rId5" Type="http://schemas.openxmlformats.org/officeDocument/2006/relationships/image" Target="../media/image54.emf"/><Relationship Id="rId4" Type="http://schemas.openxmlformats.org/officeDocument/2006/relationships/image" Target="../media/image5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1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5A6CE-42F9-4E01-AD14-17456ACECB09}" type="datetimeFigureOut">
              <a:rPr lang="en-US" smtClean="0"/>
              <a:pPr/>
              <a:t>10/23/2017</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C575A-FA3C-4170-BDE2-E20A38399392}" type="slidenum">
              <a:rPr lang="en-US" smtClean="0"/>
              <a:pPr/>
              <a:t>‹Nº›</a:t>
            </a:fld>
            <a:endParaRPr lang="en-US"/>
          </a:p>
        </p:txBody>
      </p:sp>
    </p:spTree>
    <p:extLst>
      <p:ext uri="{BB962C8B-B14F-4D97-AF65-F5344CB8AC3E}">
        <p14:creationId xmlns="" xmlns:p14="http://schemas.microsoft.com/office/powerpoint/2010/main" val="43183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a:t>
            </a:fld>
            <a:endParaRPr lang="en-US" dirty="0"/>
          </a:p>
        </p:txBody>
      </p:sp>
    </p:spTree>
    <p:extLst>
      <p:ext uri="{BB962C8B-B14F-4D97-AF65-F5344CB8AC3E}">
        <p14:creationId xmlns="" xmlns:p14="http://schemas.microsoft.com/office/powerpoint/2010/main" val="265413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11</a:t>
            </a:fld>
            <a:endParaRPr lang="es-E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12</a:t>
            </a:fld>
            <a:endParaRPr lang="es-E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13</a:t>
            </a:fld>
            <a:endParaRPr lang="es-ES">
              <a:solidFill>
                <a:prstClr val="black"/>
              </a:solidFill>
            </a:endParaRPr>
          </a:p>
        </p:txBody>
      </p:sp>
    </p:spTree>
    <p:extLst>
      <p:ext uri="{BB962C8B-B14F-4D97-AF65-F5344CB8AC3E}">
        <p14:creationId xmlns="" xmlns:p14="http://schemas.microsoft.com/office/powerpoint/2010/main" val="388875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14</a:t>
            </a:fld>
            <a:endParaRPr lang="es-E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15</a:t>
            </a:fld>
            <a:endParaRPr lang="es-E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16</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17</a:t>
            </a:fld>
            <a:endParaRPr 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pPr/>
              <a:t>18</a:t>
            </a:fld>
            <a:endParaRPr lang="es-ES"/>
          </a:p>
        </p:txBody>
      </p:sp>
    </p:spTree>
    <p:extLst>
      <p:ext uri="{BB962C8B-B14F-4D97-AF65-F5344CB8AC3E}">
        <p14:creationId xmlns="" xmlns:p14="http://schemas.microsoft.com/office/powerpoint/2010/main" val="349443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19</a:t>
            </a:fld>
            <a:endParaRPr lang="es-E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21</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3</a:t>
            </a:fld>
            <a:endParaRPr lang="es-ES">
              <a:solidFill>
                <a:prstClr val="black"/>
              </a:solidFill>
            </a:endParaRPr>
          </a:p>
        </p:txBody>
      </p:sp>
    </p:spTree>
    <p:extLst>
      <p:ext uri="{BB962C8B-B14F-4D97-AF65-F5344CB8AC3E}">
        <p14:creationId xmlns="" xmlns:p14="http://schemas.microsoft.com/office/powerpoint/2010/main" val="324218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1">
              <a:solidFill>
                <a:srgbClr val="000000"/>
              </a:solidFill>
              <a:ea typeface="宋体"/>
            </a:endParaRPr>
          </a:p>
        </p:txBody>
      </p:sp>
      <p:sp>
        <p:nvSpPr>
          <p:cNvPr id="4" name="灯片编号占位符 3"/>
          <p:cNvSpPr>
            <a:spLocks noGrp="1"/>
          </p:cNvSpPr>
          <p:nvPr>
            <p:ph type="sldNum" sz="quarter" idx="10"/>
          </p:nvPr>
        </p:nvSpPr>
        <p:spPr/>
        <p:txBody>
          <a:bodyPr/>
          <a:lstStyle/>
          <a:p>
            <a:fld id="{13D50BE3-7B63-4F74-A846-78120FB61B94}" type="slidenum">
              <a:rPr lang="en-US" smtClean="0">
                <a:solidFill>
                  <a:prstClr val="black"/>
                </a:solidFill>
                <a:cs typeface="Henderson BCG Sans"/>
              </a:rPr>
              <a:pPr/>
              <a:t>4</a:t>
            </a:fld>
            <a:endParaRPr lang="en-US">
              <a:solidFill>
                <a:prstClr val="black"/>
              </a:solidFill>
              <a:cs typeface="Henderson BCG Sans"/>
            </a:endParaRPr>
          </a:p>
        </p:txBody>
      </p:sp>
    </p:spTree>
    <p:extLst>
      <p:ext uri="{BB962C8B-B14F-4D97-AF65-F5344CB8AC3E}">
        <p14:creationId xmlns="" xmlns:p14="http://schemas.microsoft.com/office/powerpoint/2010/main" val="252910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8897" lvl="1" indent="-174608" defTabSz="914310">
              <a:buClr>
                <a:srgbClr val="FCAF17"/>
              </a:buClr>
              <a:buFontTx/>
              <a:buChar char="•"/>
            </a:pP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B1C575A-FA3C-4170-BDE2-E20A38399392}" type="slidenum">
              <a:rPr lang="en-US" smtClean="0">
                <a:cs typeface="Henderson BCG Sans"/>
              </a:rPr>
              <a:pPr/>
              <a:t>5</a:t>
            </a:fld>
            <a:endParaRPr lang="en-US">
              <a:cs typeface="Henderson BCG Sans"/>
            </a:endParaRPr>
          </a:p>
        </p:txBody>
      </p:sp>
    </p:spTree>
    <p:extLst>
      <p:ext uri="{BB962C8B-B14F-4D97-AF65-F5344CB8AC3E}">
        <p14:creationId xmlns="" xmlns:p14="http://schemas.microsoft.com/office/powerpoint/2010/main" val="117250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6</a:t>
            </a:fld>
            <a:endParaRPr lang="es-ES">
              <a:solidFill>
                <a:prstClr val="black"/>
              </a:solidFill>
            </a:endParaRPr>
          </a:p>
        </p:txBody>
      </p:sp>
    </p:spTree>
    <p:extLst>
      <p:ext uri="{BB962C8B-B14F-4D97-AF65-F5344CB8AC3E}">
        <p14:creationId xmlns="" xmlns:p14="http://schemas.microsoft.com/office/powerpoint/2010/main" val="4484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7</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0B1C575A-FA3C-4170-BDE2-E20A38399392}" type="slidenum">
              <a:rPr lang="es-ES" smtClean="0">
                <a:solidFill>
                  <a:prstClr val="black"/>
                </a:solidFill>
              </a:rPr>
              <a:pPr/>
              <a:t>8</a:t>
            </a:fld>
            <a:endParaRPr lang="es-ES">
              <a:solidFill>
                <a:prstClr val="black"/>
              </a:solidFill>
            </a:endParaRPr>
          </a:p>
        </p:txBody>
      </p:sp>
    </p:spTree>
    <p:extLst>
      <p:ext uri="{BB962C8B-B14F-4D97-AF65-F5344CB8AC3E}">
        <p14:creationId xmlns="" xmlns:p14="http://schemas.microsoft.com/office/powerpoint/2010/main" val="139465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13D50BE3-7B63-4F74-A846-78120FB61B94}" type="slidenum">
              <a:rPr lang="en-US" smtClean="0">
                <a:solidFill>
                  <a:prstClr val="black"/>
                </a:solidFill>
              </a:rPr>
              <a:pPr/>
              <a:t>9</a:t>
            </a:fld>
            <a:endParaRPr lang="en-US">
              <a:solidFill>
                <a:prstClr val="black"/>
              </a:solidFill>
            </a:endParaRPr>
          </a:p>
        </p:txBody>
      </p:sp>
    </p:spTree>
    <p:extLst>
      <p:ext uri="{BB962C8B-B14F-4D97-AF65-F5344CB8AC3E}">
        <p14:creationId xmlns="" xmlns:p14="http://schemas.microsoft.com/office/powerpoint/2010/main" val="218685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10</a:t>
            </a:fld>
            <a:endParaRPr lang="en-US"/>
          </a:p>
        </p:txBody>
      </p:sp>
    </p:spTree>
    <p:extLst>
      <p:ext uri="{BB962C8B-B14F-4D97-AF65-F5344CB8AC3E}">
        <p14:creationId xmlns="" xmlns:p14="http://schemas.microsoft.com/office/powerpoint/2010/main" val="2191835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194" name="Picture 2" descr="Resultado de imagen"/>
          <p:cNvPicPr>
            <a:picLocks noChangeAspect="1" noChangeArrowheads="1"/>
          </p:cNvPicPr>
          <p:nvPr userDrawn="1"/>
        </p:nvPicPr>
        <p:blipFill>
          <a:blip r:embed="rId2" cstate="print"/>
          <a:srcRect l="11959"/>
          <a:stretch>
            <a:fillRect/>
          </a:stretch>
        </p:blipFill>
        <p:spPr bwMode="auto">
          <a:xfrm>
            <a:off x="0" y="1587"/>
            <a:ext cx="9906000" cy="6854826"/>
          </a:xfrm>
          <a:prstGeom prst="rect">
            <a:avLst/>
          </a:prstGeom>
          <a:noFill/>
        </p:spPr>
      </p:pic>
      <p:sp>
        <p:nvSpPr>
          <p:cNvPr id="9" name="Rectangle 8"/>
          <p:cNvSpPr/>
          <p:nvPr userDrawn="1"/>
        </p:nvSpPr>
        <p:spPr>
          <a:xfrm>
            <a:off x="0" y="1587"/>
            <a:ext cx="9906000" cy="6854825"/>
          </a:xfrm>
          <a:prstGeom prst="rect">
            <a:avLst/>
          </a:prstGeom>
          <a:solidFill>
            <a:srgbClr val="3B6D79">
              <a:alpha val="5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latin typeface="Arial" pitchFamily="34" charset="0"/>
              <a:cs typeface="Arial" pitchFamily="34" charset="0"/>
            </a:endParaRPr>
          </a:p>
        </p:txBody>
      </p:sp>
      <p:pic>
        <p:nvPicPr>
          <p:cNvPr id="8196" name="Picture 4" descr="Resultado de imagen de farmaindustria logo png"/>
          <p:cNvPicPr>
            <a:picLocks noChangeAspect="1" noChangeArrowheads="1"/>
          </p:cNvPicPr>
          <p:nvPr userDrawn="1"/>
        </p:nvPicPr>
        <p:blipFill>
          <a:blip r:embed="rId3" cstate="print"/>
          <a:srcRect/>
          <a:stretch>
            <a:fillRect/>
          </a:stretch>
        </p:blipFill>
        <p:spPr bwMode="auto">
          <a:xfrm>
            <a:off x="155575" y="180975"/>
            <a:ext cx="3724275" cy="1990725"/>
          </a:xfrm>
          <a:prstGeom prst="rect">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a:p>
        </p:txBody>
      </p:sp>
      <p:sp>
        <p:nvSpPr>
          <p:cNvPr id="3" name="Content Placeholder 2"/>
          <p:cNvSpPr>
            <a:spLocks noGrp="1"/>
          </p:cNvSpPr>
          <p:nvPr>
            <p:ph idx="1"/>
          </p:nvPr>
        </p:nvSpPr>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a:p>
        </p:txBody>
      </p:sp>
    </p:spTree>
    <p:extLst>
      <p:ext uri="{BB962C8B-B14F-4D97-AF65-F5344CB8AC3E}">
        <p14:creationId xmlns="" xmlns:p14="http://schemas.microsoft.com/office/powerpoint/2010/main" val="8944842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a:p>
        </p:txBody>
      </p:sp>
      <p:sp>
        <p:nvSpPr>
          <p:cNvPr id="3" name="Content Placeholder 2"/>
          <p:cNvSpPr>
            <a:spLocks noGrp="1"/>
          </p:cNvSpPr>
          <p:nvPr>
            <p:ph idx="1"/>
          </p:nvPr>
        </p:nvSpPr>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a:p>
        </p:txBody>
      </p:sp>
    </p:spTree>
    <p:extLst>
      <p:ext uri="{BB962C8B-B14F-4D97-AF65-F5344CB8AC3E}">
        <p14:creationId xmlns="" xmlns:p14="http://schemas.microsoft.com/office/powerpoint/2010/main" val="8944842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172800" indent="-172800">
              <a:spcBef>
                <a:spcPts val="384"/>
              </a:spcBef>
              <a:buClr>
                <a:schemeClr val="tx2"/>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587" y="1588"/>
          <a:ext cx="1587" cy="1587"/>
        </p:xfrm>
        <a:graphic>
          <a:graphicData uri="http://schemas.openxmlformats.org/presentationml/2006/ole">
            <p:oleObj spid="_x0000_s1036" name="think-cell Slide" r:id="rId3" imgW="360" imgH="360" progId="">
              <p:embed/>
            </p:oleObj>
          </a:graphicData>
        </a:graphic>
      </p:graphicFrame>
      <p:pic>
        <p:nvPicPr>
          <p:cNvPr id="10" name="Picture 4" descr="Resultado de imagen de farmaindustria logo png"/>
          <p:cNvPicPr>
            <a:picLocks noChangeAspect="1" noChangeArrowheads="1"/>
          </p:cNvPicPr>
          <p:nvPr userDrawn="1"/>
        </p:nvPicPr>
        <p:blipFill>
          <a:blip r:embed="rId4" cstate="print"/>
          <a:srcRect/>
          <a:stretch>
            <a:fillRect/>
          </a:stretch>
        </p:blipFill>
        <p:spPr bwMode="auto">
          <a:xfrm>
            <a:off x="3476590" y="4475259"/>
            <a:ext cx="2949156" cy="1576403"/>
          </a:xfrm>
          <a:prstGeom prst="rect">
            <a:avLst/>
          </a:prstGeom>
          <a:ln>
            <a:noFill/>
          </a:ln>
          <a:effectLst>
            <a:softEdge rad="112500"/>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95300" y="6356351"/>
            <a:ext cx="2311400" cy="365125"/>
          </a:xfrm>
          <a:prstGeom prst="rect">
            <a:avLst/>
          </a:prstGeom>
        </p:spPr>
        <p:txBody>
          <a:bodyPr lIns="107287" tIns="53643" rIns="107287" bIns="53643"/>
          <a:lstStyle/>
          <a:p>
            <a:fld id="{E6B948B0-075E-4D55-81C6-7FB009D6299B}" type="datetimeFigureOut">
              <a:rPr lang="es-ES" smtClean="0"/>
              <a:pPr/>
              <a:t>23/10/2017</a:t>
            </a:fld>
            <a:endParaRPr lang="es-ES"/>
          </a:p>
        </p:txBody>
      </p:sp>
      <p:sp>
        <p:nvSpPr>
          <p:cNvPr id="5" name="4 Marcador de pie de página"/>
          <p:cNvSpPr>
            <a:spLocks noGrp="1"/>
          </p:cNvSpPr>
          <p:nvPr>
            <p:ph type="ftr" sz="quarter" idx="11"/>
          </p:nvPr>
        </p:nvSpPr>
        <p:spPr>
          <a:xfrm>
            <a:off x="3384550" y="6356351"/>
            <a:ext cx="3136900" cy="365125"/>
          </a:xfrm>
          <a:prstGeom prst="rect">
            <a:avLst/>
          </a:prstGeom>
        </p:spPr>
        <p:txBody>
          <a:bodyPr lIns="107287" tIns="53643" rIns="107287" bIns="53643"/>
          <a:lstStyle/>
          <a:p>
            <a:endParaRPr lang="es-ES"/>
          </a:p>
        </p:txBody>
      </p:sp>
      <p:sp>
        <p:nvSpPr>
          <p:cNvPr id="6" name="5 Marcador de número de diapositiva"/>
          <p:cNvSpPr>
            <a:spLocks noGrp="1"/>
          </p:cNvSpPr>
          <p:nvPr>
            <p:ph type="sldNum" sz="quarter" idx="12"/>
          </p:nvPr>
        </p:nvSpPr>
        <p:spPr>
          <a:xfrm>
            <a:off x="7099300" y="6356351"/>
            <a:ext cx="2311400" cy="365125"/>
          </a:xfrm>
          <a:prstGeom prst="rect">
            <a:avLst/>
          </a:prstGeom>
        </p:spPr>
        <p:txBody>
          <a:bodyPr lIns="107287" tIns="53643" rIns="107287" bIns="53643"/>
          <a:lstStyle/>
          <a:p>
            <a:fld id="{527178A2-893C-4D2C-91A2-1035C41708A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4" name="Text Placeholder 3"/>
          <p:cNvSpPr>
            <a:spLocks noGrp="1"/>
          </p:cNvSpPr>
          <p:nvPr>
            <p:ph type="body" sz="quarter" idx="10"/>
          </p:nvPr>
        </p:nvSpPr>
        <p:spPr>
          <a:xfrm>
            <a:off x="457199" y="1508760"/>
            <a:ext cx="899769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3" Type="http://schemas.openxmlformats.org/officeDocument/2006/relationships/vmlDrawing" Target="../drawings/vmlDrawing11.vml"/><Relationship Id="rId2" Type="http://schemas.openxmlformats.org/officeDocument/2006/relationships/theme" Target="../theme/theme10.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oleObject" Target="../embeddings/oleObject11.bin"/></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12.vml"/><Relationship Id="rId2" Type="http://schemas.openxmlformats.org/officeDocument/2006/relationships/theme" Target="../theme/theme11.xm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oleObject" Target="../embeddings/oleObject12.bin"/></Relationships>
</file>

<file path=ppt/slideMasters/_rels/slideMaster12.xml.rels><?xml version="1.0" encoding="UTF-8" standalone="yes"?>
<Relationships xmlns="http://schemas.openxmlformats.org/package/2006/relationships"><Relationship Id="rId3" Type="http://schemas.openxmlformats.org/officeDocument/2006/relationships/vmlDrawing" Target="../drawings/vmlDrawing13.vml"/><Relationship Id="rId2" Type="http://schemas.openxmlformats.org/officeDocument/2006/relationships/theme" Target="../theme/theme12.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oleObject" Target="../embeddings/oleObject13.bin"/></Relationships>
</file>

<file path=ppt/slideMasters/_rels/slideMaster13.xml.rels><?xml version="1.0" encoding="UTF-8" standalone="yes"?>
<Relationships xmlns="http://schemas.openxmlformats.org/package/2006/relationships"><Relationship Id="rId3" Type="http://schemas.openxmlformats.org/officeDocument/2006/relationships/vmlDrawing" Target="../drawings/vmlDrawing14.vml"/><Relationship Id="rId2" Type="http://schemas.openxmlformats.org/officeDocument/2006/relationships/theme" Target="../theme/theme13.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oleObject" Target="../embeddings/oleObject14.bin"/></Relationships>
</file>

<file path=ppt/slideMasters/_rels/slideMaster14.xml.rels><?xml version="1.0" encoding="UTF-8" standalone="yes"?>
<Relationships xmlns="http://schemas.openxmlformats.org/package/2006/relationships"><Relationship Id="rId3" Type="http://schemas.openxmlformats.org/officeDocument/2006/relationships/vmlDrawing" Target="../drawings/vmlDrawing15.vml"/><Relationship Id="rId2" Type="http://schemas.openxmlformats.org/officeDocument/2006/relationships/theme" Target="../theme/theme14.xml"/><Relationship Id="rId1" Type="http://schemas.openxmlformats.org/officeDocument/2006/relationships/slideLayout" Target="../slideLayouts/slideLayout19.xml"/><Relationship Id="rId5" Type="http://schemas.openxmlformats.org/officeDocument/2006/relationships/image" Target="../media/image2.jpeg"/><Relationship Id="rId4" Type="http://schemas.openxmlformats.org/officeDocument/2006/relationships/oleObject" Target="../embeddings/oleObject15.bin"/></Relationships>
</file>

<file path=ppt/slideMasters/_rels/slideMaster15.xml.rels><?xml version="1.0" encoding="UTF-8" standalone="yes"?>
<Relationships xmlns="http://schemas.openxmlformats.org/package/2006/relationships"><Relationship Id="rId3" Type="http://schemas.openxmlformats.org/officeDocument/2006/relationships/vmlDrawing" Target="../drawings/vmlDrawing16.vml"/><Relationship Id="rId2" Type="http://schemas.openxmlformats.org/officeDocument/2006/relationships/theme" Target="../theme/theme15.xml"/><Relationship Id="rId1" Type="http://schemas.openxmlformats.org/officeDocument/2006/relationships/slideLayout" Target="../slideLayouts/slideLayout20.xml"/><Relationship Id="rId5" Type="http://schemas.openxmlformats.org/officeDocument/2006/relationships/image" Target="../media/image2.jpeg"/><Relationship Id="rId4" Type="http://schemas.openxmlformats.org/officeDocument/2006/relationships/oleObject" Target="../embeddings/oleObject16.bin"/></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3.vml"/><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vmlDrawing" Target="../drawings/vmlDrawing4.vml"/><Relationship Id="rId1" Type="http://schemas.openxmlformats.org/officeDocument/2006/relationships/theme" Target="../theme/theme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vmlDrawing" Target="../drawings/vmlDrawing5.vml"/><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oleObject" Target="../embeddings/oleObject5.bin"/></Relationships>
</file>

<file path=ppt/slideMasters/_rels/slideMaster5.xml.rels><?xml version="1.0" encoding="UTF-8" standalone="yes"?>
<Relationships xmlns="http://schemas.openxmlformats.org/package/2006/relationships"><Relationship Id="rId3" Type="http://schemas.openxmlformats.org/officeDocument/2006/relationships/vmlDrawing" Target="../drawings/vmlDrawing6.vml"/><Relationship Id="rId2" Type="http://schemas.openxmlformats.org/officeDocument/2006/relationships/theme" Target="../theme/theme5.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oleObject" Target="../embeddings/oleObject6.bin"/></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6.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oleObject" Target="../embeddings/oleObject7.bin"/></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8.vml"/><Relationship Id="rId2" Type="http://schemas.openxmlformats.org/officeDocument/2006/relationships/theme" Target="../theme/theme7.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oleObject" Target="../embeddings/oleObject8.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8.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oleObject" Target="../embeddings/oleObject9.bin"/></Relationships>
</file>

<file path=ppt/slideMasters/_rels/slideMaster9.xml.rels><?xml version="1.0" encoding="UTF-8" standalone="yes"?>
<Relationships xmlns="http://schemas.openxmlformats.org/package/2006/relationships"><Relationship Id="rId3" Type="http://schemas.openxmlformats.org/officeDocument/2006/relationships/vmlDrawing" Target="../drawings/vmlDrawing10.vml"/><Relationship Id="rId2" Type="http://schemas.openxmlformats.org/officeDocument/2006/relationships/theme" Target="../theme/theme9.xml"/><Relationship Id="rId1" Type="http://schemas.openxmlformats.org/officeDocument/2006/relationships/slideLayout" Target="../slideLayouts/slideLayout14.xml"/><Relationship Id="rId5" Type="http://schemas.openxmlformats.org/officeDocument/2006/relationships/image" Target="../media/image2.jpeg"/><Relationship Id="rId4" Type="http://schemas.openxmlformats.org/officeDocument/2006/relationships/oleObject" Target="../embeddings/oleObject1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nvGraphicFramePr>
        <p:xfrm>
          <a:off x="1587" y="1588"/>
          <a:ext cx="1587" cy="1587"/>
        </p:xfrm>
        <a:graphic>
          <a:graphicData uri="http://schemas.openxmlformats.org/presentationml/2006/ole">
            <p:oleObj spid="_x0000_s2060" name="think-cell Slide" r:id="rId10"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n-US" noProof="0" smtClean="0"/>
              <a:t>Click to edit Master title style</a:t>
            </a:r>
            <a:endParaRPr lang="en-U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80808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dirty="0" smtClean="0">
              <a:ln>
                <a:noFill/>
              </a:ln>
              <a:solidFill>
                <a:srgbClr val="808080"/>
              </a:solidFill>
              <a:effectLst/>
              <a:uLnTx/>
              <a:uFillTx/>
              <a:latin typeface="+mn-lt"/>
              <a:ea typeface="+mn-ea"/>
              <a:cs typeface="+mn-cs"/>
            </a:endParaRPr>
          </a:p>
          <a:p>
            <a:endParaRPr lang="en-US" sz="900" dirty="0" smtClean="0">
              <a:solidFill>
                <a:srgbClr val="808080"/>
              </a:solidFill>
              <a:latin typeface="Aria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n-US" sz="1200" dirty="0" smtClean="0">
              <a:solidFill>
                <a:srgbClr val="000000"/>
              </a:solidFill>
              <a:latin typeface="Arial" pitchFamily="34" charset="0"/>
              <a:cs typeface="Arial" pitchFamily="34" charset="0"/>
            </a:endParaRPr>
          </a:p>
        </p:txBody>
      </p:sp>
      <p:pic>
        <p:nvPicPr>
          <p:cNvPr id="30" name="Picture 6" descr="Resultado de imagen de farmaindustria logo"/>
          <p:cNvPicPr>
            <a:picLocks noChangeAspect="1" noChangeArrowheads="1"/>
          </p:cNvPicPr>
          <p:nvPr userDrawn="1"/>
        </p:nvPicPr>
        <p:blipFill>
          <a:blip r:embed="rId11"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4" r:id="rId4"/>
    <p:sldLayoutId id="2147483655" r:id="rId5"/>
    <p:sldLayoutId id="2147483660" r:id="rId6"/>
    <p:sldLayoutId id="2147483661" r:id="rId7"/>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59394"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7" name="FooterSimple"/>
          <p:cNvSpPr/>
          <p:nvPr/>
        </p:nvSpPr>
        <p:spPr>
          <a:xfrm>
            <a:off x="457200"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s-ES" sz="700" smtClean="0">
                <a:solidFill>
                  <a:srgbClr val="808080"/>
                </a:solidFill>
              </a:rPr>
              <a:t>Farmaindustria - 311794-02_EntregableFinal-Largo_V12.pptx</a:t>
            </a:r>
            <a:endParaRPr lang="es-ES" sz="700" dirty="0">
              <a:solidFill>
                <a:srgbClr val="808080"/>
              </a:solidFill>
            </a:endParaRPr>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60418"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62466"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64514"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7" name="FooterSimple"/>
          <p:cNvSpPr/>
          <p:nvPr/>
        </p:nvSpPr>
        <p:spPr>
          <a:xfrm>
            <a:off x="457200"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s-ES" sz="700" smtClean="0">
                <a:solidFill>
                  <a:srgbClr val="808080"/>
                </a:solidFill>
              </a:rPr>
              <a:t>Farmaindustria - 311794-02_EntregableFinal-Largo_V12.pptx</a:t>
            </a:r>
            <a:endParaRPr lang="es-ES" sz="700" dirty="0">
              <a:solidFill>
                <a:srgbClr val="808080"/>
              </a:solidFill>
            </a:endParaRPr>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66562"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68610"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43010"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45058" name="think-cell Slide" r:id="rId3"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47106"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49154"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7" name="FooterSimple"/>
          <p:cNvSpPr/>
          <p:nvPr/>
        </p:nvSpPr>
        <p:spPr>
          <a:xfrm>
            <a:off x="457200"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s-ES" sz="700" smtClean="0">
                <a:solidFill>
                  <a:srgbClr val="808080"/>
                </a:solidFill>
              </a:rPr>
              <a:t>Farmaindustria - 311794-02_EntregableFinal-Largo_V12.pptx</a:t>
            </a:r>
            <a:endParaRPr lang="es-ES" sz="700" dirty="0">
              <a:solidFill>
                <a:srgbClr val="808080"/>
              </a:solidFill>
            </a:endParaRPr>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51202"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53250"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55298"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extLst>
              <p:ext uri="{D42A27DB-BD31-4B8C-83A1-F6EECF244321}">
                <p14:modId xmlns="" xmlns:p14="http://schemas.microsoft.com/office/powerpoint/2010/main" val="3151781515"/>
              </p:ext>
            </p:extLst>
          </p:nvPr>
        </p:nvGraphicFramePr>
        <p:xfrm>
          <a:off x="1587" y="1588"/>
          <a:ext cx="1587" cy="1587"/>
        </p:xfrm>
        <a:graphic>
          <a:graphicData uri="http://schemas.openxmlformats.org/presentationml/2006/ole">
            <p:oleObj spid="_x0000_s57346" name="think-cell Slide" r:id="rId4" imgW="360" imgH="360" progId="">
              <p:embed/>
            </p:oleObj>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s-ES" noProof="0" smtClean="0"/>
              <a:t>Click to edit Master title style</a:t>
            </a:r>
            <a:endParaRPr lang="es-ES" noProof="0" dirty="0"/>
          </a:p>
        </p:txBody>
      </p:sp>
      <p:sp>
        <p:nvSpPr>
          <p:cNvPr id="10" name="TextBox 9"/>
          <p:cNvSpPr txBox="1"/>
          <p:nvPr/>
        </p:nvSpPr>
        <p:spPr>
          <a:xfrm>
            <a:off x="8818932" y="6562216"/>
            <a:ext cx="190500" cy="127000"/>
          </a:xfrm>
          <a:prstGeom prst="rect">
            <a:avLst/>
          </a:prstGeom>
          <a:noFill/>
          <a:ln/>
          <a:effectLst/>
        </p:spPr>
        <p:txBody>
          <a:bodyPr wrap="none" lIns="0" tIns="0" rIns="0" bIns="0" rtlCol="0">
            <a:noAutofit/>
          </a:bodyPr>
          <a:lstStyle/>
          <a:p>
            <a:pPr algn="r">
              <a:defRPr/>
            </a:pPr>
            <a:fld id="{9D53E389-1311-4796-9190-1F74A8EADEA2}" type="slidenum">
              <a:rPr lang="es-ES" sz="900" smtClean="0">
                <a:solidFill>
                  <a:srgbClr val="808080"/>
                </a:solidFill>
              </a:rPr>
              <a:pPr algn="r">
                <a:defRPr/>
              </a:pPr>
              <a:t>‹Nº›</a:t>
            </a:fld>
            <a:endParaRPr lang="es-ES" sz="900" smtClean="0">
              <a:solidFill>
                <a:srgbClr val="808080"/>
              </a:solidFill>
            </a:endParaRPr>
          </a:p>
          <a:p>
            <a:endParaRPr lang="es-ES" sz="900" dirty="0" smtClean="0">
              <a:solidFill>
                <a:srgbClr val="808080"/>
              </a:solidFil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29" name="Rectangle 28"/>
          <p:cNvSpPr/>
          <p:nvPr userDrawn="1"/>
        </p:nvSpPr>
        <p:spPr>
          <a:xfrm>
            <a:off x="0" y="0"/>
            <a:ext cx="9906000" cy="110067"/>
          </a:xfrm>
          <a:prstGeom prst="rect">
            <a:avLst/>
          </a:prstGeom>
          <a:gradFill>
            <a:gsLst>
              <a:gs pos="15000">
                <a:srgbClr val="579CAD"/>
              </a:gs>
              <a:gs pos="100000">
                <a:srgbClr val="579CAD">
                  <a:alpha val="50000"/>
                </a:srgb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endParaRPr lang="es-ES" sz="1200" dirty="0" smtClean="0">
              <a:solidFill>
                <a:srgbClr val="000000"/>
              </a:solidFill>
              <a:cs typeface="Arial" pitchFamily="34" charset="0"/>
            </a:endParaRPr>
          </a:p>
        </p:txBody>
      </p:sp>
      <p:pic>
        <p:nvPicPr>
          <p:cNvPr id="30" name="Picture 6" descr="Resultado de imagen de farmaindustria logo"/>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118428" y="6460072"/>
            <a:ext cx="719836" cy="364498"/>
          </a:xfrm>
          <a:prstGeom prst="rect">
            <a:avLst/>
          </a:prstGeom>
          <a:noFill/>
        </p:spPr>
      </p:pic>
    </p:spTree>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8.xml"/><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slideLayout" Target="../slideLayouts/slideLayout4.xml"/><Relationship Id="rId16" Type="http://schemas.openxmlformats.org/officeDocument/2006/relationships/image" Target="../media/image49.png"/><Relationship Id="rId1" Type="http://schemas.openxmlformats.org/officeDocument/2006/relationships/vmlDrawing" Target="../drawings/vmlDrawing24.v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oleObject" Target="../embeddings/oleObject35.bin"/><Relationship Id="rId9" Type="http://schemas.openxmlformats.org/officeDocument/2006/relationships/image" Target="../media/image42.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oleObject" Target="../embeddings/oleObject36.bin"/></Relationships>
</file>

<file path=ppt/slides/_rels/slide12.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tags" Target="../tags/tag189.xml"/><Relationship Id="rId3" Type="http://schemas.openxmlformats.org/officeDocument/2006/relationships/tags" Target="../tags/tag153.xml"/><Relationship Id="rId21" Type="http://schemas.openxmlformats.org/officeDocument/2006/relationships/tags" Target="../tags/tag171.xml"/><Relationship Id="rId34" Type="http://schemas.openxmlformats.org/officeDocument/2006/relationships/tags" Target="../tags/tag184.xml"/><Relationship Id="rId42" Type="http://schemas.openxmlformats.org/officeDocument/2006/relationships/slideLayout" Target="../slideLayouts/slideLayout8.xml"/><Relationship Id="rId47" Type="http://schemas.openxmlformats.org/officeDocument/2006/relationships/image" Target="../media/image56.jpeg"/><Relationship Id="rId50" Type="http://schemas.openxmlformats.org/officeDocument/2006/relationships/oleObject" Target="../embeddings/oleObject41.bin"/><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tags" Target="../tags/tag183.xml"/><Relationship Id="rId38" Type="http://schemas.openxmlformats.org/officeDocument/2006/relationships/tags" Target="../tags/tag188.xml"/><Relationship Id="rId46" Type="http://schemas.openxmlformats.org/officeDocument/2006/relationships/oleObject" Target="../embeddings/oleObject38.bin"/><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41" Type="http://schemas.openxmlformats.org/officeDocument/2006/relationships/tags" Target="../tags/tag191.xml"/><Relationship Id="rId1" Type="http://schemas.openxmlformats.org/officeDocument/2006/relationships/vmlDrawing" Target="../drawings/vmlDrawing26.v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tags" Target="../tags/tag182.xml"/><Relationship Id="rId37" Type="http://schemas.openxmlformats.org/officeDocument/2006/relationships/tags" Target="../tags/tag187.xml"/><Relationship Id="rId40" Type="http://schemas.openxmlformats.org/officeDocument/2006/relationships/tags" Target="../tags/tag190.xml"/><Relationship Id="rId45" Type="http://schemas.openxmlformats.org/officeDocument/2006/relationships/image" Target="../media/image55.png"/><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tags" Target="../tags/tag186.xml"/><Relationship Id="rId49" Type="http://schemas.openxmlformats.org/officeDocument/2006/relationships/oleObject" Target="../embeddings/oleObject40.bin"/><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tags" Target="../tags/tag181.xml"/><Relationship Id="rId44" Type="http://schemas.openxmlformats.org/officeDocument/2006/relationships/oleObject" Target="../embeddings/oleObject37.bin"/><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tags" Target="../tags/tag180.xml"/><Relationship Id="rId35" Type="http://schemas.openxmlformats.org/officeDocument/2006/relationships/tags" Target="../tags/tag185.xml"/><Relationship Id="rId43" Type="http://schemas.openxmlformats.org/officeDocument/2006/relationships/notesSlide" Target="../notesSlides/notesSlide10.xml"/><Relationship Id="rId48" Type="http://schemas.openxmlformats.org/officeDocument/2006/relationships/oleObject" Target="../embeddings/oleObject39.bin"/><Relationship Id="rId8" Type="http://schemas.openxmlformats.org/officeDocument/2006/relationships/tags" Target="../tags/tag158.xml"/><Relationship Id="rId51"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oleObject" Target="../embeddings/oleObject42.bin"/></Relationships>
</file>

<file path=ppt/slides/_rels/slide14.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tags" Target="../tags/tag216.xml"/><Relationship Id="rId3" Type="http://schemas.openxmlformats.org/officeDocument/2006/relationships/tags" Target="../tags/tag193.xml"/><Relationship Id="rId21" Type="http://schemas.openxmlformats.org/officeDocument/2006/relationships/tags" Target="../tags/tag211.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tags" Target="../tags/tag215.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oleObject" Target="../embeddings/oleObject43.bin"/><Relationship Id="rId1" Type="http://schemas.openxmlformats.org/officeDocument/2006/relationships/vmlDrawing" Target="../drawings/vmlDrawing28.v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tags" Target="../tags/tag214.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notesSlide" Target="../notesSlides/notesSlide12.xml"/><Relationship Id="rId10" Type="http://schemas.openxmlformats.org/officeDocument/2006/relationships/tags" Target="../tags/tag200.xml"/><Relationship Id="rId19" Type="http://schemas.openxmlformats.org/officeDocument/2006/relationships/tags" Target="../tags/tag209.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mlDrawing" Target="../drawings/vmlDrawing29.vml"/><Relationship Id="rId4" Type="http://schemas.openxmlformats.org/officeDocument/2006/relationships/oleObject" Target="../embeddings/oleObject44.bin"/></Relationships>
</file>

<file path=ppt/slides/_rels/slide17.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oleObject" Target="../embeddings/oleObject46.bin"/><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vmlDrawing" Target="../drawings/vmlDrawing30.v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oleObject" Target="../embeddings/oleObject45.bin"/><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notesSlide" Target="../notesSlides/notesSlide1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31.vml"/><Relationship Id="rId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jpeg"/><Relationship Id="rId26" Type="http://schemas.openxmlformats.org/officeDocument/2006/relationships/image" Target="../media/image83.jpeg"/><Relationship Id="rId3" Type="http://schemas.openxmlformats.org/officeDocument/2006/relationships/notesSlide" Target="../notesSlides/notesSlide17.xml"/><Relationship Id="rId21" Type="http://schemas.openxmlformats.org/officeDocument/2006/relationships/image" Target="../media/image78.jpe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jpeg"/><Relationship Id="rId25" Type="http://schemas.openxmlformats.org/officeDocument/2006/relationships/image" Target="../media/image82.png"/><Relationship Id="rId2" Type="http://schemas.openxmlformats.org/officeDocument/2006/relationships/slideLayout" Target="../slideLayouts/slideLayout4.xml"/><Relationship Id="rId16" Type="http://schemas.openxmlformats.org/officeDocument/2006/relationships/image" Target="../media/image73.jpeg"/><Relationship Id="rId20" Type="http://schemas.openxmlformats.org/officeDocument/2006/relationships/image" Target="../media/image77.png"/><Relationship Id="rId1" Type="http://schemas.openxmlformats.org/officeDocument/2006/relationships/vmlDrawing" Target="../drawings/vmlDrawing32.v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jpeg"/><Relationship Id="rId5" Type="http://schemas.openxmlformats.org/officeDocument/2006/relationships/image" Target="../media/image62.png"/><Relationship Id="rId15" Type="http://schemas.openxmlformats.org/officeDocument/2006/relationships/image" Target="../media/image72.jpeg"/><Relationship Id="rId23" Type="http://schemas.openxmlformats.org/officeDocument/2006/relationships/image" Target="../media/image80.jpeg"/><Relationship Id="rId28" Type="http://schemas.openxmlformats.org/officeDocument/2006/relationships/image" Target="../media/image85.jpeg"/><Relationship Id="rId10" Type="http://schemas.openxmlformats.org/officeDocument/2006/relationships/image" Target="../media/image67.png"/><Relationship Id="rId19" Type="http://schemas.openxmlformats.org/officeDocument/2006/relationships/image" Target="../media/image76.jpeg"/><Relationship Id="rId4" Type="http://schemas.openxmlformats.org/officeDocument/2006/relationships/oleObject" Target="../embeddings/oleObject48.bin"/><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jpeg"/><Relationship Id="rId27" Type="http://schemas.openxmlformats.org/officeDocument/2006/relationships/image" Target="../media/image8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tags" Target="../tags/tag261.xml"/><Relationship Id="rId3" Type="http://schemas.openxmlformats.org/officeDocument/2006/relationships/tags" Target="../tags/tag246.xml"/><Relationship Id="rId21" Type="http://schemas.openxmlformats.org/officeDocument/2006/relationships/tags" Target="../tags/tag264.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1" Type="http://schemas.openxmlformats.org/officeDocument/2006/relationships/vmlDrawing" Target="../drawings/vmlDrawing33.v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oleObject" Target="../embeddings/oleObject49.bin"/><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notesSlide" Target="../notesSlides/notesSlide18.xml"/><Relationship Id="rId10" Type="http://schemas.openxmlformats.org/officeDocument/2006/relationships/tags" Target="../tags/tag253.xml"/><Relationship Id="rId19" Type="http://schemas.openxmlformats.org/officeDocument/2006/relationships/tags" Target="../tags/tag262.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oleObject" Target="../embeddings/oleObject50.bin"/><Relationship Id="rId7" Type="http://schemas.openxmlformats.org/officeDocument/2006/relationships/image" Target="../media/image89.png"/><Relationship Id="rId2" Type="http://schemas.openxmlformats.org/officeDocument/2006/relationships/slideLayout" Target="../slideLayouts/slideLayout4.xml"/><Relationship Id="rId1" Type="http://schemas.openxmlformats.org/officeDocument/2006/relationships/vmlDrawing" Target="../drawings/vmlDrawing34.v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emf"/><Relationship Id="rId4" Type="http://schemas.openxmlformats.org/officeDocument/2006/relationships/image" Target="../media/image86.png"/><Relationship Id="rId9"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vmlDrawing" Target="../drawings/vmlDrawing35.vml"/><Relationship Id="rId6" Type="http://schemas.openxmlformats.org/officeDocument/2006/relationships/image" Target="../media/image94.png"/><Relationship Id="rId5" Type="http://schemas.openxmlformats.org/officeDocument/2006/relationships/image" Target="../media/image93.emf"/><Relationship Id="rId4" Type="http://schemas.openxmlformats.org/officeDocument/2006/relationships/oleObject" Target="../embeddings/oleObject5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notesSlide" Target="../notesSlides/notesSlide2.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slideLayout" Target="../slideLayouts/slideLayout9.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oleObject" Target="../embeddings/oleObject19.bin"/><Relationship Id="rId1" Type="http://schemas.openxmlformats.org/officeDocument/2006/relationships/vmlDrawing" Target="../drawings/vmlDrawing18.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oleObject" Target="../embeddings/oleObject18.bin"/><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9.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notesSlide" Target="../notesSlides/notesSlide3.xml"/><Relationship Id="rId10" Type="http://schemas.openxmlformats.org/officeDocument/2006/relationships/image" Target="../media/image17.png"/><Relationship Id="rId4" Type="http://schemas.openxmlformats.org/officeDocument/2006/relationships/slideLayout" Target="../slideLayouts/slideLayout4.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notesSlide" Target="../notesSlides/notesSlide4.xml"/><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20.png"/><Relationship Id="rId11" Type="http://schemas.openxmlformats.org/officeDocument/2006/relationships/hyperlink" Target="https://www.google.es/url?sa=i&amp;rct=j&amp;q=&amp;esrc=s&amp;source=images&amp;cd=&amp;ved=0ahUKEwjdkaLCodnSAhXG0RoKHWS7AswQjRwIBw&amp;url=https://www.linkedin.com/company/dutch-institute-for-clinical-auditing-dica-&amp;psig=AFQjCNGSqowsgcWViyeutp5paTSOqof70w&amp;ust=1489693129941320" TargetMode="External"/><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oleObject" Target="../embeddings/oleObject21.bin"/><Relationship Id="rId9" Type="http://schemas.openxmlformats.org/officeDocument/2006/relationships/hyperlink" Target="http://www.google.com/url?sa=i&amp;rct=j&amp;q=&amp;esrc=s&amp;frm=1&amp;source=images&amp;cd=&amp;cad=rja&amp;docid=Ep5UkyWqi_bpUM&amp;tbnid=94SZ2dIvxQR4dM:&amp;ved=0CAUQjRw&amp;url=http://www.youtube.com/watch?v=dC_fYxztF14&amp;ei=tPFJUqP5DYTTswaHuoC4BQ&amp;bvm=bv.53371865,d.Yms&amp;psig=AFQjCNGRuB6QjpkfB5f_7qg9d8s6Uh-JZg&amp;ust=1380664110832545" TargetMode="External"/><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9" Type="http://schemas.openxmlformats.org/officeDocument/2006/relationships/oleObject" Target="../embeddings/oleObject22.bin"/><Relationship Id="rId3" Type="http://schemas.openxmlformats.org/officeDocument/2006/relationships/tags" Target="../tags/tag41.xml"/><Relationship Id="rId21" Type="http://schemas.openxmlformats.org/officeDocument/2006/relationships/tags" Target="../tags/tag59.xml"/><Relationship Id="rId34" Type="http://schemas.openxmlformats.org/officeDocument/2006/relationships/tags" Target="../tags/tag72.xml"/><Relationship Id="rId42" Type="http://schemas.openxmlformats.org/officeDocument/2006/relationships/oleObject" Target="../embeddings/oleObject23.bin"/><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38" Type="http://schemas.openxmlformats.org/officeDocument/2006/relationships/notesSlide" Target="../notesSlides/notesSlide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41" Type="http://schemas.openxmlformats.org/officeDocument/2006/relationships/image" Target="../media/image22.png"/><Relationship Id="rId1" Type="http://schemas.openxmlformats.org/officeDocument/2006/relationships/vmlDrawing" Target="../drawings/vmlDrawing21.v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37" Type="http://schemas.openxmlformats.org/officeDocument/2006/relationships/slideLayout" Target="../slideLayouts/slideLayout10.xml"/><Relationship Id="rId40" Type="http://schemas.openxmlformats.org/officeDocument/2006/relationships/image" Target="../media/image29.gif"/><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tags" Target="../tags/tag74.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4" Type="http://schemas.openxmlformats.org/officeDocument/2006/relationships/image" Target="../media/image20.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tags" Target="../tags/tag73.xml"/><Relationship Id="rId43"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9" Type="http://schemas.openxmlformats.org/officeDocument/2006/relationships/tags" Target="../tags/tag112.xml"/><Relationship Id="rId21" Type="http://schemas.openxmlformats.org/officeDocument/2006/relationships/tags" Target="../tags/tag94.xml"/><Relationship Id="rId34" Type="http://schemas.openxmlformats.org/officeDocument/2006/relationships/tags" Target="../tags/tag107.xml"/><Relationship Id="rId42" Type="http://schemas.openxmlformats.org/officeDocument/2006/relationships/tags" Target="../tags/tag115.xml"/><Relationship Id="rId47" Type="http://schemas.openxmlformats.org/officeDocument/2006/relationships/notesSlide" Target="../notesSlides/notesSlide6.xml"/><Relationship Id="rId50" Type="http://schemas.openxmlformats.org/officeDocument/2006/relationships/oleObject" Target="../embeddings/oleObject27.bin"/><Relationship Id="rId55" Type="http://schemas.openxmlformats.org/officeDocument/2006/relationships/oleObject" Target="../embeddings/oleObject29.bin"/><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tags" Target="../tags/tag111.xml"/><Relationship Id="rId46" Type="http://schemas.openxmlformats.org/officeDocument/2006/relationships/slideLayout" Target="../slideLayouts/slideLayout11.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tags" Target="../tags/tag102.xml"/><Relationship Id="rId41" Type="http://schemas.openxmlformats.org/officeDocument/2006/relationships/tags" Target="../tags/tag114.xml"/><Relationship Id="rId54" Type="http://schemas.openxmlformats.org/officeDocument/2006/relationships/image" Target="../media/image23.jpeg"/><Relationship Id="rId1" Type="http://schemas.openxmlformats.org/officeDocument/2006/relationships/vmlDrawing" Target="../drawings/vmlDrawing22.v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tags" Target="../tags/tag110.xml"/><Relationship Id="rId40" Type="http://schemas.openxmlformats.org/officeDocument/2006/relationships/tags" Target="../tags/tag113.xml"/><Relationship Id="rId45" Type="http://schemas.openxmlformats.org/officeDocument/2006/relationships/tags" Target="../tags/tag118.xml"/><Relationship Id="rId53" Type="http://schemas.openxmlformats.org/officeDocument/2006/relationships/hyperlink" Target="http://www.google.com/url?sa=i&amp;rct=j&amp;q=&amp;esrc=s&amp;frm=1&amp;source=images&amp;cd=&amp;cad=rja&amp;docid=Ep5UkyWqi_bpUM&amp;tbnid=94SZ2dIvxQR4dM:&amp;ved=0CAUQjRw&amp;url=http://www.youtube.com/watch?v=dC_fYxztF14&amp;ei=tPFJUqP5DYTTswaHuoC4BQ&amp;bvm=bv.53371865,d.Yms&amp;psig=AFQjCNGRuB6QjpkfB5f_7qg9d8s6Uh-JZg&amp;ust=1380664110832545" TargetMode="Externa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49" Type="http://schemas.openxmlformats.org/officeDocument/2006/relationships/oleObject" Target="../embeddings/oleObject26.bin"/><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4" Type="http://schemas.openxmlformats.org/officeDocument/2006/relationships/tags" Target="../tags/tag117.xml"/><Relationship Id="rId52" Type="http://schemas.openxmlformats.org/officeDocument/2006/relationships/image" Target="../media/image26.pn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43" Type="http://schemas.openxmlformats.org/officeDocument/2006/relationships/tags" Target="../tags/tag116.xml"/><Relationship Id="rId48" Type="http://schemas.openxmlformats.org/officeDocument/2006/relationships/oleObject" Target="../embeddings/oleObject25.bin"/><Relationship Id="rId8" Type="http://schemas.openxmlformats.org/officeDocument/2006/relationships/tags" Target="../tags/tag81.xml"/><Relationship Id="rId51" Type="http://schemas.openxmlformats.org/officeDocument/2006/relationships/oleObject" Target="../embeddings/oleObject28.bin"/><Relationship Id="rId3" Type="http://schemas.openxmlformats.org/officeDocument/2006/relationships/tags" Target="../tags/tag76.xml"/></Relationships>
</file>

<file path=ppt/slides/_rels/slide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oleObject" Target="../embeddings/oleObject32.bin"/><Relationship Id="rId3" Type="http://schemas.openxmlformats.org/officeDocument/2006/relationships/tags" Target="../tags/tag120.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image" Target="../media/image25.png"/><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oleObject" Target="../embeddings/oleObject31.bin"/><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41" Type="http://schemas.openxmlformats.org/officeDocument/2006/relationships/oleObject" Target="../embeddings/oleObject34.bin"/><Relationship Id="rId1" Type="http://schemas.openxmlformats.org/officeDocument/2006/relationships/vmlDrawing" Target="../drawings/vmlDrawing23.v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oleObject" Target="../embeddings/oleObject30.bin"/><Relationship Id="rId40" Type="http://schemas.openxmlformats.org/officeDocument/2006/relationships/oleObject" Target="../embeddings/oleObject33.bin"/><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notesSlide" Target="../notesSlides/notesSlide7.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tags" Target="../tags/tag148.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ERIODISTAS_PANTALLAZO.png"/>
          <p:cNvPicPr>
            <a:picLocks noChangeAspect="1"/>
          </p:cNvPicPr>
          <p:nvPr/>
        </p:nvPicPr>
        <p:blipFill>
          <a:blip r:embed="rId2" cstate="print"/>
          <a:stretch>
            <a:fillRect/>
          </a:stretch>
        </p:blipFill>
        <p:spPr>
          <a:xfrm>
            <a:off x="2478134" y="26896"/>
            <a:ext cx="7409076" cy="6826956"/>
          </a:xfrm>
          <a:prstGeom prst="rect">
            <a:avLst/>
          </a:prstGeom>
        </p:spPr>
      </p:pic>
      <p:sp>
        <p:nvSpPr>
          <p:cNvPr id="2" name="1 Título"/>
          <p:cNvSpPr>
            <a:spLocks noGrp="1"/>
          </p:cNvSpPr>
          <p:nvPr>
            <p:ph type="ctrTitle"/>
          </p:nvPr>
        </p:nvSpPr>
        <p:spPr>
          <a:xfrm>
            <a:off x="6297882" y="3332989"/>
            <a:ext cx="3588399" cy="626483"/>
          </a:xfrm>
        </p:spPr>
        <p:txBody>
          <a:bodyPr>
            <a:noAutofit/>
          </a:bodyPr>
          <a:lstStyle/>
          <a:p>
            <a:pPr algn="l"/>
            <a:r>
              <a:rPr lang="es-ES" sz="2800" dirty="0" smtClean="0">
                <a:solidFill>
                  <a:schemeClr val="bg1"/>
                </a:solidFill>
                <a:latin typeface="HelveticaNeueLT Std Med Cn" pitchFamily="34" charset="0"/>
              </a:rPr>
              <a:t>Resultados en salud: medir para mejorar</a:t>
            </a:r>
            <a:endParaRPr lang="es-ES" sz="2800" dirty="0">
              <a:solidFill>
                <a:schemeClr val="bg1"/>
              </a:solidFill>
              <a:latin typeface="HelveticaNeueLT Std Med Cn" pitchFamily="34" charset="0"/>
            </a:endParaRPr>
          </a:p>
        </p:txBody>
      </p:sp>
      <p:sp>
        <p:nvSpPr>
          <p:cNvPr id="3" name="2 Subtítulo"/>
          <p:cNvSpPr>
            <a:spLocks noGrp="1"/>
          </p:cNvSpPr>
          <p:nvPr>
            <p:ph type="subTitle" idx="1"/>
          </p:nvPr>
        </p:nvSpPr>
        <p:spPr>
          <a:xfrm>
            <a:off x="6297882" y="4966885"/>
            <a:ext cx="2652295" cy="670360"/>
          </a:xfrm>
        </p:spPr>
        <p:txBody>
          <a:bodyPr>
            <a:normAutofit/>
          </a:bodyPr>
          <a:lstStyle/>
          <a:p>
            <a:pPr algn="l"/>
            <a:r>
              <a:rPr lang="es-ES" sz="1900" dirty="0" smtClean="0">
                <a:solidFill>
                  <a:schemeClr val="bg1"/>
                </a:solidFill>
                <a:latin typeface="HelveticaNeueLT Std Med Cn" pitchFamily="34" charset="0"/>
              </a:rPr>
              <a:t>Javier Urzay</a:t>
            </a:r>
          </a:p>
          <a:p>
            <a:pPr algn="l"/>
            <a:r>
              <a:rPr lang="es-ES" sz="1900" dirty="0" smtClean="0">
                <a:solidFill>
                  <a:schemeClr val="bg1"/>
                </a:solidFill>
                <a:latin typeface="HelveticaNeueLT Std Med Cn" pitchFamily="34" charset="0"/>
              </a:rPr>
              <a:t>Subdirector General</a:t>
            </a:r>
            <a:endParaRPr lang="es-ES" sz="1900" dirty="0">
              <a:solidFill>
                <a:schemeClr val="bg1"/>
              </a:solidFill>
              <a:latin typeface="HelveticaNeueLT Std Med Cn"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1721" y="1591"/>
          <a:ext cx="1719" cy="1587"/>
        </p:xfrm>
        <a:graphic>
          <a:graphicData uri="http://schemas.openxmlformats.org/presentationml/2006/ole">
            <p:oleObj spid="_x0000_s6153" name="think-cell Slide" r:id="rId4" imgW="360" imgH="360" progId="">
              <p:embed/>
            </p:oleObj>
          </a:graphicData>
        </a:graphic>
      </p:graphicFrame>
      <p:cxnSp>
        <p:nvCxnSpPr>
          <p:cNvPr id="75" name="AutoShape 3"/>
          <p:cNvCxnSpPr>
            <a:cxnSpLocks noChangeShapeType="1"/>
            <a:stCxn id="55" idx="3"/>
          </p:cNvCxnSpPr>
          <p:nvPr/>
        </p:nvCxnSpPr>
        <p:spPr>
          <a:xfrm flipV="1">
            <a:off x="2414963" y="4393675"/>
            <a:ext cx="840644" cy="590380"/>
          </a:xfrm>
          <a:prstGeom prst="straightConnector1">
            <a:avLst/>
          </a:prstGeom>
          <a:noFill/>
          <a:ln w="9525">
            <a:solidFill>
              <a:srgbClr val="B2B2B2"/>
            </a:solidFill>
            <a:round/>
          </a:ln>
        </p:spPr>
      </p:cxnSp>
      <p:sp>
        <p:nvSpPr>
          <p:cNvPr id="26" name="Title 25"/>
          <p:cNvSpPr>
            <a:spLocks noGrp="1"/>
          </p:cNvSpPr>
          <p:nvPr>
            <p:ph type="title"/>
          </p:nvPr>
        </p:nvSpPr>
        <p:spPr>
          <a:xfrm>
            <a:off x="388960" y="161999"/>
            <a:ext cx="9629335" cy="831600"/>
          </a:xfrm>
          <a:noFill/>
          <a:effectLst/>
        </p:spPr>
        <p:txBody>
          <a:bodyPr wrap="square"/>
          <a:lstStyle/>
          <a:p>
            <a:pPr lvl="0"/>
            <a:r>
              <a:rPr lang="es-ES" dirty="0" smtClean="0">
                <a:solidFill>
                  <a:srgbClr val="177B57"/>
                </a:solidFill>
                <a:effectLst/>
                <a:latin typeface="Arial"/>
              </a:rPr>
              <a:t>...</a:t>
            </a:r>
            <a:r>
              <a:rPr lang="es-ES" dirty="0" smtClean="0"/>
              <a:t>y tienen beneficios para todos los agentes del sistema sanitario</a:t>
            </a:r>
            <a:r>
              <a:rPr lang="es-ES" dirty="0" smtClean="0">
                <a:solidFill>
                  <a:srgbClr val="177B57"/>
                </a:solidFill>
                <a:effectLst/>
                <a:latin typeface="Arial"/>
              </a:rPr>
              <a:t/>
            </a:r>
            <a:br>
              <a:rPr lang="es-ES" dirty="0" smtClean="0">
                <a:solidFill>
                  <a:srgbClr val="177B57"/>
                </a:solidFill>
                <a:effectLst/>
                <a:latin typeface="Arial"/>
              </a:rPr>
            </a:br>
            <a:r>
              <a:rPr lang="es-ES" sz="1600" b="0" dirty="0" smtClean="0">
                <a:solidFill>
                  <a:srgbClr val="579CAD"/>
                </a:solidFill>
                <a:effectLst/>
                <a:latin typeface="Arial"/>
              </a:rPr>
              <a:t>La mayor productividad liberará recursos </a:t>
            </a:r>
            <a:r>
              <a:rPr lang="es-ES" sz="1600" b="0" dirty="0" smtClean="0">
                <a:solidFill>
                  <a:srgbClr val="579CAD"/>
                </a:solidFill>
                <a:latin typeface="Arial"/>
              </a:rPr>
              <a:t>para pagar </a:t>
            </a:r>
            <a:r>
              <a:rPr lang="es-ES" sz="1600" b="0" dirty="0" smtClean="0">
                <a:solidFill>
                  <a:srgbClr val="579CAD"/>
                </a:solidFill>
                <a:effectLst/>
                <a:latin typeface="Arial"/>
              </a:rPr>
              <a:t>por tratamientos innovadores de valor en el futuro</a:t>
            </a:r>
            <a:endParaRPr lang="es-ES" sz="1600" b="0" dirty="0">
              <a:solidFill>
                <a:srgbClr val="579CAD"/>
              </a:solidFill>
              <a:effectLst/>
              <a:latin typeface="Arial"/>
            </a:endParaRPr>
          </a:p>
        </p:txBody>
      </p:sp>
      <p:sp>
        <p:nvSpPr>
          <p:cNvPr id="50" name="Callout"/>
          <p:cNvSpPr>
            <a:spLocks noChangeArrowheads="1"/>
          </p:cNvSpPr>
          <p:nvPr/>
        </p:nvSpPr>
        <p:spPr>
          <a:xfrm>
            <a:off x="7536122" y="1353765"/>
            <a:ext cx="2165897" cy="1846659"/>
          </a:xfrm>
          <a:prstGeom prst="rect">
            <a:avLst/>
          </a:prstGeom>
          <a:solidFill>
            <a:schemeClr val="bg1"/>
          </a:solidFill>
          <a:ln w="9525" algn="ctr">
            <a:solidFill>
              <a:srgbClr val="B2B2B2"/>
            </a:solidFill>
            <a:prstDash val="solid"/>
            <a:miter lim="800000"/>
          </a:ln>
        </p:spPr>
        <p:txBody>
          <a:bodyPr wrap="square" lIns="72000" tIns="91440" rIns="72000" bIns="91440" anchor="ctr">
            <a:spAutoFit/>
          </a:bodyPr>
          <a:lstStyle/>
          <a:p>
            <a:pPr marL="174625" lvl="1" indent="-174625" fontAlgn="base">
              <a:buClr>
                <a:schemeClr val="tx2"/>
              </a:buClr>
              <a:buSzTx/>
              <a:buFont typeface="Arial"/>
              <a:buChar char="•"/>
              <a:defRPr b="0" i="0"/>
            </a:pPr>
            <a:r>
              <a:rPr lang="es-ES" sz="1200" smtClean="0">
                <a:solidFill>
                  <a:srgbClr val="000000"/>
                </a:solidFill>
                <a:effectLst/>
                <a:latin typeface="+mj-lt"/>
                <a:cs typeface="Henderson BCG Sans" pitchFamily="34" charset="0"/>
              </a:rPr>
              <a:t>Proporcionar </a:t>
            </a:r>
            <a:r>
              <a:rPr lang="es-ES" sz="1200" b="1" smtClean="0">
                <a:solidFill>
                  <a:srgbClr val="000000"/>
                </a:solidFill>
                <a:effectLst/>
                <a:latin typeface="+mj-lt"/>
                <a:cs typeface="Henderson BCG Sans" pitchFamily="34" charset="0"/>
              </a:rPr>
              <a:t>el mejor cuidado posible</a:t>
            </a:r>
            <a:r>
              <a:rPr lang="es-ES" sz="1200" smtClean="0">
                <a:solidFill>
                  <a:srgbClr val="000000"/>
                </a:solidFill>
                <a:effectLst/>
                <a:latin typeface="+mj-lt"/>
                <a:cs typeface="Henderson BCG Sans" pitchFamily="34" charset="0"/>
              </a:rPr>
              <a:t> con los recursos disponibles</a:t>
            </a:r>
          </a:p>
          <a:p>
            <a:pPr marL="174625" lvl="1" indent="-174625" fontAlgn="base">
              <a:buClr>
                <a:schemeClr val="tx2"/>
              </a:buClr>
              <a:buSzTx/>
              <a:buFont typeface="Arial"/>
              <a:buChar char="•"/>
              <a:defRPr b="0" i="0"/>
            </a:pPr>
            <a:r>
              <a:rPr lang="es-ES" sz="1200" smtClean="0">
                <a:solidFill>
                  <a:srgbClr val="000000"/>
                </a:solidFill>
                <a:effectLst/>
                <a:latin typeface="+mj-lt"/>
                <a:cs typeface="Henderson BCG Sans" pitchFamily="34" charset="0"/>
              </a:rPr>
              <a:t>Cumplimiento </a:t>
            </a:r>
            <a:r>
              <a:rPr lang="es-ES" sz="1200" dirty="0" smtClean="0">
                <a:solidFill>
                  <a:srgbClr val="000000"/>
                </a:solidFill>
                <a:effectLst/>
                <a:latin typeface="+mj-lt"/>
                <a:cs typeface="Henderson BCG Sans" pitchFamily="34" charset="0"/>
              </a:rPr>
              <a:t>de los </a:t>
            </a:r>
            <a:r>
              <a:rPr lang="es-ES" sz="1200" b="1" dirty="0" smtClean="0">
                <a:solidFill>
                  <a:srgbClr val="000000"/>
                </a:solidFill>
                <a:effectLst/>
                <a:latin typeface="+mj-lt"/>
                <a:cs typeface="Henderson BCG Sans" pitchFamily="34" charset="0"/>
              </a:rPr>
              <a:t>objetivos de calidad </a:t>
            </a:r>
            <a:r>
              <a:rPr lang="es-ES" sz="1200" dirty="0" smtClean="0">
                <a:solidFill>
                  <a:srgbClr val="000000"/>
                </a:solidFill>
                <a:effectLst/>
                <a:latin typeface="+mj-lt"/>
                <a:cs typeface="Henderson BCG Sans" pitchFamily="34" charset="0"/>
              </a:rPr>
              <a:t>establecidos</a:t>
            </a:r>
          </a:p>
          <a:p>
            <a:pPr marL="174625" lvl="1" indent="-174625" fontAlgn="base">
              <a:buClr>
                <a:schemeClr val="tx2"/>
              </a:buClr>
              <a:buSzTx/>
              <a:buFont typeface="Arial"/>
              <a:buChar char="•"/>
              <a:defRPr b="0" i="0"/>
            </a:pPr>
            <a:r>
              <a:rPr lang="es-ES" sz="1200" dirty="0" smtClean="0">
                <a:solidFill>
                  <a:srgbClr val="000000"/>
                </a:solidFill>
                <a:effectLst/>
                <a:latin typeface="+mj-lt"/>
                <a:cs typeface="Henderson BCG Sans" pitchFamily="34" charset="0"/>
              </a:rPr>
              <a:t>Mayor </a:t>
            </a:r>
            <a:r>
              <a:rPr lang="es-ES" sz="1200" b="1" dirty="0" smtClean="0">
                <a:solidFill>
                  <a:srgbClr val="000000"/>
                </a:solidFill>
                <a:effectLst/>
                <a:latin typeface="+mj-lt"/>
                <a:cs typeface="Henderson BCG Sans" pitchFamily="34" charset="0"/>
              </a:rPr>
              <a:t>implicación y compromiso </a:t>
            </a:r>
            <a:r>
              <a:rPr lang="es-ES" sz="1200" dirty="0" smtClean="0">
                <a:solidFill>
                  <a:srgbClr val="000000"/>
                </a:solidFill>
                <a:effectLst/>
                <a:latin typeface="+mj-lt"/>
                <a:cs typeface="Henderson BCG Sans" pitchFamily="34" charset="0"/>
              </a:rPr>
              <a:t>de </a:t>
            </a:r>
            <a:r>
              <a:rPr lang="es-ES" sz="1200" smtClean="0">
                <a:solidFill>
                  <a:srgbClr val="000000"/>
                </a:solidFill>
                <a:effectLst/>
                <a:latin typeface="+mj-lt"/>
                <a:cs typeface="Henderson BCG Sans" pitchFamily="34" charset="0"/>
              </a:rPr>
              <a:t>los profesionales</a:t>
            </a:r>
          </a:p>
        </p:txBody>
      </p:sp>
      <p:cxnSp>
        <p:nvCxnSpPr>
          <p:cNvPr id="52" name="AutoShape 3"/>
          <p:cNvCxnSpPr>
            <a:cxnSpLocks noChangeShapeType="1"/>
            <a:stCxn id="50" idx="1"/>
          </p:cNvCxnSpPr>
          <p:nvPr/>
        </p:nvCxnSpPr>
        <p:spPr>
          <a:xfrm flipH="1">
            <a:off x="6711992" y="2277095"/>
            <a:ext cx="824130" cy="258220"/>
          </a:xfrm>
          <a:prstGeom prst="straightConnector1">
            <a:avLst/>
          </a:prstGeom>
          <a:noFill/>
          <a:ln w="9525">
            <a:solidFill>
              <a:srgbClr val="B2B2B2"/>
            </a:solidFill>
            <a:round/>
          </a:ln>
        </p:spPr>
      </p:cxnSp>
      <p:sp>
        <p:nvSpPr>
          <p:cNvPr id="53" name="Callout"/>
          <p:cNvSpPr>
            <a:spLocks noChangeArrowheads="1"/>
          </p:cNvSpPr>
          <p:nvPr/>
        </p:nvSpPr>
        <p:spPr>
          <a:xfrm>
            <a:off x="7536121" y="4914805"/>
            <a:ext cx="2165897" cy="1661993"/>
          </a:xfrm>
          <a:prstGeom prst="rect">
            <a:avLst/>
          </a:prstGeom>
          <a:solidFill>
            <a:schemeClr val="bg1"/>
          </a:solidFill>
          <a:ln w="9525" algn="ctr">
            <a:solidFill>
              <a:srgbClr val="B2B2B2"/>
            </a:solidFill>
            <a:prstDash val="solid"/>
            <a:miter lim="800000"/>
          </a:ln>
        </p:spPr>
        <p:txBody>
          <a:bodyPr wrap="square" lIns="72000" tIns="91440" rIns="72000" bIns="91440" anchor="ctr">
            <a:spAutoFit/>
          </a:bodyPr>
          <a:lstStyle/>
          <a:p>
            <a:pPr marL="174625" lvl="1" indent="-174625" fontAlgn="base">
              <a:buClr>
                <a:schemeClr val="tx2"/>
              </a:buClr>
              <a:buSzTx/>
              <a:buFont typeface="Arial"/>
              <a:buChar char="•"/>
              <a:defRPr b="0" i="0"/>
            </a:pPr>
            <a:r>
              <a:rPr lang="es-ES" sz="1200" smtClean="0">
                <a:solidFill>
                  <a:srgbClr val="000000"/>
                </a:solidFill>
                <a:effectLst/>
                <a:latin typeface="+mj-lt"/>
                <a:cs typeface="Henderson BCG Sans" pitchFamily="34" charset="0"/>
              </a:rPr>
              <a:t>Acceso a </a:t>
            </a:r>
            <a:r>
              <a:rPr lang="es-ES" sz="1200" b="1" smtClean="0">
                <a:solidFill>
                  <a:srgbClr val="000000"/>
                </a:solidFill>
                <a:effectLst/>
                <a:latin typeface="+mj-lt"/>
                <a:cs typeface="Henderson BCG Sans" pitchFamily="34" charset="0"/>
              </a:rPr>
              <a:t>cuidados con calidad equiparable </a:t>
            </a:r>
            <a:r>
              <a:rPr lang="es-ES" sz="1200" dirty="0" smtClean="0">
                <a:solidFill>
                  <a:srgbClr val="000000"/>
                </a:solidFill>
                <a:effectLst/>
                <a:latin typeface="+mj-lt"/>
                <a:cs typeface="Henderson BCG Sans" pitchFamily="34" charset="0"/>
              </a:rPr>
              <a:t>de un proveedor </a:t>
            </a:r>
            <a:r>
              <a:rPr lang="es-ES" sz="1200" smtClean="0">
                <a:solidFill>
                  <a:srgbClr val="000000"/>
                </a:solidFill>
                <a:effectLst/>
                <a:latin typeface="+mj-lt"/>
                <a:cs typeface="Henderson BCG Sans" pitchFamily="34" charset="0"/>
              </a:rPr>
              <a:t>a otro</a:t>
            </a:r>
          </a:p>
          <a:p>
            <a:pPr marL="174625" lvl="1" indent="-174625" fontAlgn="base">
              <a:buClr>
                <a:schemeClr val="tx2"/>
              </a:buClr>
              <a:buSzTx/>
              <a:buFont typeface="Arial"/>
              <a:buChar char="•"/>
              <a:defRPr b="0" i="0"/>
            </a:pPr>
            <a:r>
              <a:rPr lang="es-ES" sz="1200" smtClean="0">
                <a:solidFill>
                  <a:srgbClr val="000000"/>
                </a:solidFill>
                <a:effectLst/>
                <a:latin typeface="+mj-lt"/>
                <a:cs typeface="Henderson BCG Sans" pitchFamily="34" charset="0"/>
              </a:rPr>
              <a:t>Disponibilidad de </a:t>
            </a:r>
            <a:r>
              <a:rPr lang="es-ES" sz="1200" b="1" smtClean="0">
                <a:solidFill>
                  <a:srgbClr val="000000"/>
                </a:solidFill>
                <a:effectLst/>
                <a:latin typeface="+mj-lt"/>
                <a:cs typeface="Henderson BCG Sans" pitchFamily="34" charset="0"/>
              </a:rPr>
              <a:t>información transparente</a:t>
            </a:r>
            <a:r>
              <a:rPr lang="es-ES" sz="1200" smtClean="0">
                <a:solidFill>
                  <a:srgbClr val="000000"/>
                </a:solidFill>
                <a:effectLst/>
                <a:latin typeface="+mj-lt"/>
                <a:cs typeface="Henderson BCG Sans" pitchFamily="34" charset="0"/>
              </a:rPr>
              <a:t> sobre opciones de tratamiento y resultados conseguidos</a:t>
            </a:r>
          </a:p>
        </p:txBody>
      </p:sp>
      <p:sp>
        <p:nvSpPr>
          <p:cNvPr id="54" name="Callout"/>
          <p:cNvSpPr>
            <a:spLocks noChangeArrowheads="1"/>
          </p:cNvSpPr>
          <p:nvPr/>
        </p:nvSpPr>
        <p:spPr>
          <a:xfrm>
            <a:off x="249065" y="1313862"/>
            <a:ext cx="2165897" cy="1661993"/>
          </a:xfrm>
          <a:prstGeom prst="rect">
            <a:avLst/>
          </a:prstGeom>
          <a:solidFill>
            <a:schemeClr val="bg1"/>
          </a:solidFill>
          <a:ln w="9525" algn="ctr">
            <a:solidFill>
              <a:srgbClr val="B2B2B2"/>
            </a:solidFill>
            <a:prstDash val="solid"/>
            <a:miter lim="800000"/>
          </a:ln>
        </p:spPr>
        <p:txBody>
          <a:bodyPr lIns="72000" tIns="91440" rIns="72000" bIns="91440" anchor="ctr">
            <a:spAutoFit/>
          </a:bodyPr>
          <a:lstStyle/>
          <a:p>
            <a:pPr marL="174625" lvl="1" indent="-174625" fontAlgn="base">
              <a:buClr>
                <a:schemeClr val="tx2"/>
              </a:buClr>
              <a:buSzTx/>
              <a:buFont typeface="Arial"/>
              <a:buChar char="•"/>
              <a:defRPr b="0" i="0"/>
            </a:pPr>
            <a:r>
              <a:rPr lang="es-ES" sz="1200" b="1" dirty="0" smtClean="0">
                <a:solidFill>
                  <a:srgbClr val="000000"/>
                </a:solidFill>
                <a:effectLst/>
                <a:latin typeface="+mj-lt"/>
                <a:cs typeface="Henderson BCG Sans" pitchFamily="34" charset="0"/>
              </a:rPr>
              <a:t>Un sistema sanitario sostenible, eficiente y de calidad</a:t>
            </a:r>
          </a:p>
          <a:p>
            <a:pPr marL="174625" lvl="1" indent="-174625" fontAlgn="base">
              <a:buClr>
                <a:schemeClr val="tx2"/>
              </a:buClr>
              <a:buSzTx/>
              <a:buFont typeface="Arial"/>
              <a:buChar char="•"/>
              <a:defRPr b="0" i="0"/>
            </a:pPr>
            <a:r>
              <a:rPr lang="es-ES" sz="1200" dirty="0" smtClean="0">
                <a:solidFill>
                  <a:srgbClr val="000000"/>
                </a:solidFill>
                <a:effectLst/>
                <a:latin typeface="+mj-lt"/>
                <a:cs typeface="Henderson BCG Sans" pitchFamily="34" charset="0"/>
              </a:rPr>
              <a:t>Tiene recursos disponibles para </a:t>
            </a:r>
            <a:r>
              <a:rPr lang="es-ES" sz="1200" b="1" dirty="0" smtClean="0">
                <a:solidFill>
                  <a:srgbClr val="000000"/>
                </a:solidFill>
                <a:effectLst/>
                <a:latin typeface="+mj-lt"/>
                <a:cs typeface="Henderson BCG Sans" pitchFamily="34" charset="0"/>
              </a:rPr>
              <a:t>invertir en innovación</a:t>
            </a:r>
            <a:r>
              <a:rPr lang="es-ES" sz="1200" dirty="0" smtClean="0">
                <a:solidFill>
                  <a:srgbClr val="000000"/>
                </a:solidFill>
                <a:effectLst/>
                <a:latin typeface="+mj-lt"/>
                <a:cs typeface="Henderson BCG Sans" pitchFamily="34" charset="0"/>
              </a:rPr>
              <a:t> para mejorar los resultados en salud y el valor de la prestación</a:t>
            </a:r>
          </a:p>
        </p:txBody>
      </p:sp>
      <p:sp>
        <p:nvSpPr>
          <p:cNvPr id="55" name="Callout"/>
          <p:cNvSpPr>
            <a:spLocks noChangeArrowheads="1"/>
          </p:cNvSpPr>
          <p:nvPr/>
        </p:nvSpPr>
        <p:spPr>
          <a:xfrm>
            <a:off x="249065" y="4060725"/>
            <a:ext cx="2165898" cy="1846659"/>
          </a:xfrm>
          <a:prstGeom prst="rect">
            <a:avLst/>
          </a:prstGeom>
          <a:solidFill>
            <a:schemeClr val="bg1"/>
          </a:solidFill>
          <a:ln w="9525" algn="ctr">
            <a:solidFill>
              <a:srgbClr val="B2B2B2"/>
            </a:solidFill>
            <a:prstDash val="solid"/>
            <a:miter lim="800000"/>
          </a:ln>
        </p:spPr>
        <p:txBody>
          <a:bodyPr wrap="square" lIns="72000" tIns="91440" rIns="72000" bIns="91440" anchor="ctr">
            <a:spAutoFit/>
          </a:bodyPr>
          <a:lstStyle/>
          <a:p>
            <a:pPr marL="174625" lvl="1" indent="-174625" fontAlgn="base">
              <a:buClr>
                <a:schemeClr val="tx2"/>
              </a:buClr>
              <a:buSzTx/>
              <a:buFont typeface="Arial"/>
              <a:buChar char="•"/>
              <a:defRPr b="0" i="0"/>
            </a:pPr>
            <a:r>
              <a:rPr lang="es-ES" sz="1200" dirty="0" smtClean="0">
                <a:effectLst/>
                <a:latin typeface="+mj-lt"/>
                <a:cs typeface="Henderson BCG Sans" pitchFamily="34" charset="0"/>
              </a:rPr>
              <a:t>El sistema </a:t>
            </a:r>
            <a:r>
              <a:rPr lang="es-ES" sz="1200" b="1" dirty="0" smtClean="0">
                <a:effectLst/>
                <a:latin typeface="+mj-lt"/>
                <a:cs typeface="Henderson BCG Sans" pitchFamily="34" charset="0"/>
              </a:rPr>
              <a:t>recompensa los resultados en salud</a:t>
            </a:r>
            <a:r>
              <a:rPr lang="es-ES" sz="1200" dirty="0" smtClean="0">
                <a:effectLst/>
                <a:latin typeface="+mj-lt"/>
                <a:cs typeface="Henderson BCG Sans" pitchFamily="34" charset="0"/>
              </a:rPr>
              <a:t> y la verdadera innovación </a:t>
            </a:r>
          </a:p>
          <a:p>
            <a:pPr marL="174625" lvl="1" indent="-174625" fontAlgn="base">
              <a:buClr>
                <a:schemeClr val="tx2"/>
              </a:buClr>
              <a:buSzTx/>
              <a:buFont typeface="Arial"/>
              <a:buChar char="•"/>
              <a:defRPr b="0" i="0"/>
            </a:pPr>
            <a:r>
              <a:rPr lang="es-ES" sz="1200" dirty="0" smtClean="0">
                <a:effectLst/>
                <a:latin typeface="+mj-lt"/>
                <a:cs typeface="Henderson BCG Sans" pitchFamily="34" charset="0"/>
              </a:rPr>
              <a:t>La reducción de "ruido" de la variación de la práctica  clínica y la reducción de ineficiencias facilitará </a:t>
            </a:r>
            <a:r>
              <a:rPr lang="es-ES" sz="1200" b="1" dirty="0" smtClean="0">
                <a:effectLst/>
                <a:latin typeface="+mj-lt"/>
                <a:cs typeface="Henderson BCG Sans" pitchFamily="34" charset="0"/>
              </a:rPr>
              <a:t>demostrar el valor </a:t>
            </a:r>
            <a:r>
              <a:rPr lang="es-ES" sz="1200" dirty="0" smtClean="0">
                <a:effectLst/>
                <a:latin typeface="+mj-lt"/>
                <a:cs typeface="Henderson BCG Sans" pitchFamily="34" charset="0"/>
              </a:rPr>
              <a:t>de las innovaciones</a:t>
            </a:r>
            <a:endParaRPr lang="es-ES" sz="1200" strike="sngStrike" dirty="0" smtClean="0">
              <a:effectLst/>
              <a:latin typeface="+mj-lt"/>
              <a:cs typeface="Henderson BCG Sans" pitchFamily="34" charset="0"/>
            </a:endParaRPr>
          </a:p>
        </p:txBody>
      </p:sp>
      <p:sp>
        <p:nvSpPr>
          <p:cNvPr id="56" name="Hexagon 55"/>
          <p:cNvSpPr/>
          <p:nvPr/>
        </p:nvSpPr>
        <p:spPr>
          <a:xfrm rot="5400000">
            <a:off x="4125833" y="3134568"/>
            <a:ext cx="1718501" cy="1558304"/>
          </a:xfrm>
          <a:prstGeom prst="hexagon">
            <a:avLst/>
          </a:prstGeom>
          <a:solidFill>
            <a:schemeClr val="folHlink"/>
          </a:solidFill>
          <a:ln w="9525" cap="flat" algn="ctr">
            <a:solidFill>
              <a:schemeClr val="folHlink"/>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buClr>
                <a:srgbClr val="69676D"/>
              </a:buClr>
              <a:defRPr b="0" i="0"/>
            </a:pPr>
            <a:endParaRPr lang="es-ES" sz="1400">
              <a:solidFill>
                <a:prstClr val="black"/>
              </a:solidFill>
              <a:effectLst/>
              <a:latin typeface="+mj-lt"/>
              <a:ea typeface="微软雅黑" pitchFamily="34" charset="-122"/>
              <a:cs typeface="Henderson BCG Sans" pitchFamily="34" charset="0"/>
            </a:endParaRPr>
          </a:p>
        </p:txBody>
      </p:sp>
      <p:sp>
        <p:nvSpPr>
          <p:cNvPr id="57" name="Hexagon 56"/>
          <p:cNvSpPr/>
          <p:nvPr/>
        </p:nvSpPr>
        <p:spPr>
          <a:xfrm rot="5400000">
            <a:off x="4967986" y="1710340"/>
            <a:ext cx="1718501" cy="1558304"/>
          </a:xfrm>
          <a:prstGeom prst="hexagon">
            <a:avLst/>
          </a:prstGeom>
          <a:solidFill>
            <a:schemeClr val="accent1"/>
          </a:solidFill>
          <a:ln w="9525" cap="flat" algn="ctr">
            <a:solidFill>
              <a:schemeClr val="accent1"/>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buClr>
                <a:srgbClr val="69676D"/>
              </a:buClr>
              <a:defRPr b="0" i="0"/>
            </a:pPr>
            <a:endParaRPr lang="es-ES" sz="1400">
              <a:solidFill>
                <a:prstClr val="black"/>
              </a:solidFill>
              <a:effectLst/>
              <a:latin typeface="+mj-lt"/>
              <a:ea typeface="微软雅黑" pitchFamily="34" charset="-122"/>
              <a:cs typeface="Henderson BCG Sans" pitchFamily="34" charset="0"/>
            </a:endParaRPr>
          </a:p>
        </p:txBody>
      </p:sp>
      <p:sp>
        <p:nvSpPr>
          <p:cNvPr id="58" name="Hexagon 57"/>
          <p:cNvSpPr/>
          <p:nvPr/>
        </p:nvSpPr>
        <p:spPr>
          <a:xfrm rot="5400000">
            <a:off x="5785726" y="3140964"/>
            <a:ext cx="1718501" cy="1558304"/>
          </a:xfrm>
          <a:prstGeom prst="hexagon">
            <a:avLst/>
          </a:prstGeom>
          <a:solidFill>
            <a:schemeClr val="accent1"/>
          </a:solidFill>
          <a:ln w="9525" cap="flat" algn="ctr">
            <a:solidFill>
              <a:schemeClr val="accent1"/>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buClr>
                <a:srgbClr val="69676D"/>
              </a:buClr>
              <a:defRPr b="0" i="0"/>
            </a:pPr>
            <a:endParaRPr lang="es-ES" sz="1400">
              <a:solidFill>
                <a:prstClr val="black"/>
              </a:solidFill>
              <a:effectLst/>
              <a:latin typeface="+mj-lt"/>
              <a:ea typeface="微软雅黑" pitchFamily="34" charset="-122"/>
              <a:cs typeface="Henderson BCG Sans" pitchFamily="34" charset="0"/>
            </a:endParaRPr>
          </a:p>
        </p:txBody>
      </p:sp>
      <p:sp>
        <p:nvSpPr>
          <p:cNvPr id="59" name="Hexagon 58"/>
          <p:cNvSpPr/>
          <p:nvPr/>
        </p:nvSpPr>
        <p:spPr>
          <a:xfrm rot="5400000">
            <a:off x="4944483" y="4554637"/>
            <a:ext cx="1718501" cy="1558304"/>
          </a:xfrm>
          <a:prstGeom prst="hexagon">
            <a:avLst/>
          </a:prstGeom>
          <a:solidFill>
            <a:schemeClr val="accent1"/>
          </a:solidFill>
          <a:ln w="9525" cap="flat" algn="ctr">
            <a:solidFill>
              <a:schemeClr val="accent1"/>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buClr>
                <a:srgbClr val="69676D"/>
              </a:buClr>
              <a:defRPr b="0" i="0"/>
            </a:pPr>
            <a:endParaRPr lang="es-ES" sz="1400">
              <a:solidFill>
                <a:prstClr val="black"/>
              </a:solidFill>
              <a:effectLst/>
              <a:latin typeface="+mj-lt"/>
              <a:ea typeface="微软雅黑" pitchFamily="34" charset="-122"/>
              <a:cs typeface="Henderson BCG Sans" pitchFamily="34" charset="0"/>
            </a:endParaRPr>
          </a:p>
        </p:txBody>
      </p:sp>
      <p:sp>
        <p:nvSpPr>
          <p:cNvPr id="61" name="Hexagon 60"/>
          <p:cNvSpPr/>
          <p:nvPr/>
        </p:nvSpPr>
        <p:spPr>
          <a:xfrm rot="5400000">
            <a:off x="2455397" y="3138858"/>
            <a:ext cx="1718501" cy="1558304"/>
          </a:xfrm>
          <a:prstGeom prst="hexagon">
            <a:avLst/>
          </a:prstGeom>
          <a:solidFill>
            <a:schemeClr val="accent1"/>
          </a:solidFill>
          <a:ln w="9525" cap="flat" algn="ctr">
            <a:solidFill>
              <a:schemeClr val="accent1"/>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spcBef>
                <a:spcPct val="40000"/>
              </a:spcBef>
              <a:buClr>
                <a:srgbClr val="923222"/>
              </a:buClr>
              <a:defRPr b="0" i="0"/>
            </a:pPr>
            <a:endParaRPr lang="es-ES" sz="1400">
              <a:solidFill>
                <a:schemeClr val="hlink"/>
              </a:solidFill>
              <a:effectLst/>
              <a:latin typeface="+mj-lt"/>
              <a:ea typeface="微软雅黑" pitchFamily="34" charset="-122"/>
              <a:cs typeface="Henderson BCG Sans" pitchFamily="34" charset="0"/>
              <a:sym typeface="+mn-lt"/>
            </a:endParaRPr>
          </a:p>
        </p:txBody>
      </p:sp>
      <p:sp>
        <p:nvSpPr>
          <p:cNvPr id="62" name="Hexagon 61"/>
          <p:cNvSpPr/>
          <p:nvPr/>
        </p:nvSpPr>
        <p:spPr>
          <a:xfrm rot="5400000">
            <a:off x="3291423" y="4561030"/>
            <a:ext cx="1718501" cy="1558304"/>
          </a:xfrm>
          <a:prstGeom prst="hexagon">
            <a:avLst/>
          </a:prstGeom>
          <a:solidFill>
            <a:schemeClr val="accent1"/>
          </a:solidFill>
          <a:ln w="9525" cap="flat" algn="ctr">
            <a:solidFill>
              <a:schemeClr val="accent1"/>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buClr>
                <a:srgbClr val="69676D"/>
              </a:buClr>
              <a:defRPr b="0" i="0"/>
            </a:pPr>
            <a:endParaRPr lang="es-ES" sz="1400">
              <a:solidFill>
                <a:prstClr val="black"/>
              </a:solidFill>
              <a:effectLst/>
              <a:latin typeface="+mj-lt"/>
              <a:ea typeface="微软雅黑" pitchFamily="34" charset="-122"/>
              <a:cs typeface="Henderson BCG Sans" pitchFamily="34" charset="0"/>
            </a:endParaRPr>
          </a:p>
        </p:txBody>
      </p:sp>
      <p:sp>
        <p:nvSpPr>
          <p:cNvPr id="64" name="Hexagon 63"/>
          <p:cNvSpPr/>
          <p:nvPr/>
        </p:nvSpPr>
        <p:spPr>
          <a:xfrm rot="5400000">
            <a:off x="3306930" y="1703567"/>
            <a:ext cx="1718501" cy="1558304"/>
          </a:xfrm>
          <a:prstGeom prst="hexagon">
            <a:avLst/>
          </a:prstGeom>
          <a:solidFill>
            <a:schemeClr val="accent1"/>
          </a:solidFill>
          <a:ln w="9525" cap="flat" algn="ctr">
            <a:solidFill>
              <a:schemeClr val="accent1"/>
            </a:solidFill>
            <a:prstDash val="solid"/>
          </a:ln>
          <a:effectLst>
            <a:outerShdw blurRad="50800" dist="38100" dir="8100000" algn="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ctr">
              <a:buClr>
                <a:srgbClr val="923222"/>
              </a:buClr>
              <a:defRPr b="0" i="0"/>
            </a:pPr>
            <a:endParaRPr lang="es-ES" sz="1400" b="1" smtClean="0">
              <a:solidFill>
                <a:schemeClr val="hlink"/>
              </a:solidFill>
              <a:effectLst/>
              <a:latin typeface="+mj-lt"/>
              <a:ea typeface="微软雅黑" pitchFamily="34" charset="-122"/>
              <a:cs typeface="Henderson BCG Sans" pitchFamily="34" charset="0"/>
            </a:endParaRPr>
          </a:p>
        </p:txBody>
      </p:sp>
      <p:sp>
        <p:nvSpPr>
          <p:cNvPr id="65" name="Rectangle 16"/>
          <p:cNvSpPr txBox="1"/>
          <p:nvPr/>
        </p:nvSpPr>
        <p:spPr>
          <a:xfrm>
            <a:off x="3354398" y="5166202"/>
            <a:ext cx="1592551" cy="861774"/>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chemeClr val="accent1"/>
                </a:solidFill>
              </a14:hiddenFill>
            </a:ext>
            <a:ext uri="{91240B29-F687-4f45-9708-019B960494DF}">
              <a14:hiddenLine xmlns:p14="http://schemas.microsoft.com/office/powerpoint/2010/main" xmlns:p15="http://schemas.microsoft.com/office/powerpoint/2012/main" xmlns="" xmlns:a14="http://schemas.microsoft.com/office/drawing/2010/main" w="9525">
                <a:solidFill>
                  <a:schemeClr val="tx1"/>
                </a:solidFill>
                <a:miter lim="800000"/>
                <a:headEnd/>
                <a:tailEnd/>
              </a14:hiddenLine>
            </a:ext>
            <a:ext uri="{AF507438-7753-43e0-B8FC-AC1667EBCBE1}">
              <a14:hiddenEffects xmlns:p14="http://schemas.microsoft.com/office/powerpoint/2010/main" xmlns:p15="http://schemas.microsoft.com/office/powerpoint/2012/main" xmlns="" xmlns:a14="http://schemas.microsoft.com/office/drawing/2010/main">
                <a:effectLst>
                  <a:outerShdw dist="35921" dir="2700000" algn="ctr" rotWithShape="0">
                    <a:schemeClr val="bg2"/>
                  </a:outerShdw>
                </a:effectLst>
              </a14:hiddenEffects>
            </a:ext>
          </a:extLst>
        </p:spPr>
        <p:txBody>
          <a:bodyPr vert="horz" wrap="square" lIns="0" tIns="0" rIns="0" bIns="0" anchor="t" anchorCtr="0" compatLnSpc="1">
            <a:prstTxWarp prst="textNoShape">
              <a:avLst/>
            </a:prstTxWarp>
            <a:spAutoFit/>
          </a:bodyPr>
          <a:lstStyle>
            <a:lvl1pPr lvl="0" defTabSz="895350">
              <a:buClr>
                <a:schemeClr val="tx2"/>
              </a:buClr>
              <a:defRPr>
                <a:latin typeface="+mn-lt"/>
              </a:defRPr>
            </a:lvl1pPr>
            <a:lvl2pPr marL="193675" lvl="1" indent="-192088" defTabSz="895350">
              <a:buClr>
                <a:schemeClr val="tx2"/>
              </a:buClr>
              <a:buSzPct val="125000"/>
              <a:buFont typeface="Arial" charset="0"/>
              <a:buChar char="▪"/>
              <a:defRPr>
                <a:latin typeface="+mn-lt"/>
              </a:defRPr>
            </a:lvl2pPr>
            <a:lvl3pPr marL="457200" lvl="2" indent="-261938" defTabSz="895350">
              <a:buClr>
                <a:schemeClr val="tx2"/>
              </a:buClr>
              <a:buSzPct val="120000"/>
              <a:buFont typeface="Arial" charset="0"/>
              <a:buChar char="–"/>
              <a:defRPr>
                <a:latin typeface="+mn-lt"/>
              </a:defRPr>
            </a:lvl3pPr>
            <a:lvl4pPr marL="614363" lvl="3" indent="-155575" defTabSz="895350">
              <a:buClr>
                <a:schemeClr val="tx2"/>
              </a:buClr>
              <a:buSzPct val="120000"/>
              <a:buFont typeface="Arial" charset="0"/>
              <a:buChar char="▫"/>
              <a:defRPr>
                <a:latin typeface="+mn-lt"/>
              </a:defRPr>
            </a:lvl4pPr>
            <a:lvl5pPr marL="746125" lvl="4" indent="-130175" defTabSz="89535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spcBef>
                <a:spcPct val="40000"/>
              </a:spcBef>
              <a:buClr>
                <a:srgbClr val="FCAF17"/>
              </a:buClr>
              <a:defRPr b="0" i="0"/>
            </a:pPr>
            <a:r>
              <a:rPr lang="es-ES" sz="1400" b="1" dirty="0" smtClean="0">
                <a:effectLst/>
                <a:latin typeface="+mj-lt"/>
                <a:ea typeface="微软雅黑" pitchFamily="34" charset="-122"/>
                <a:cs typeface="Henderson BCG Sans" pitchFamily="34" charset="0"/>
              </a:rPr>
              <a:t>Otros proveedores</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ea typeface="微软雅黑" pitchFamily="34" charset="-122"/>
                <a:cs typeface="Henderson BCG Sans" pitchFamily="34" charset="0"/>
              </a:rPr>
              <a:t>TI</a:t>
            </a:r>
            <a:r>
              <a:rPr lang="es-ES" sz="1400" baseline="30000" dirty="0" smtClean="0">
                <a:solidFill>
                  <a:srgbClr val="000000"/>
                </a:solidFill>
                <a:effectLst/>
                <a:latin typeface="Arial" panose="020B0604020202020204" pitchFamily="34" charset="0"/>
                <a:ea typeface="微软雅黑" pitchFamily="34" charset="-122"/>
                <a:cs typeface="Henderson BCG Sans" pitchFamily="34" charset="0"/>
              </a:rPr>
              <a:t>3</a:t>
            </a:r>
            <a:r>
              <a:rPr lang="es-ES" sz="1400" dirty="0" smtClean="0">
                <a:solidFill>
                  <a:srgbClr val="000000"/>
                </a:solidFill>
                <a:effectLst/>
                <a:latin typeface="Arial" panose="020B0604020202020204" pitchFamily="34" charset="0"/>
                <a:ea typeface="微软雅黑" pitchFamily="34" charset="-122"/>
                <a:cs typeface="Henderson BCG Sans" pitchFamily="34" charset="0"/>
              </a:rPr>
              <a:t> </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ea typeface="微软雅黑" pitchFamily="34" charset="-122"/>
                <a:cs typeface="Henderson BCG Sans" pitchFamily="34" charset="0"/>
              </a:rPr>
              <a:t>Dispositivos sanitarios</a:t>
            </a:r>
          </a:p>
        </p:txBody>
      </p:sp>
      <p:sp>
        <p:nvSpPr>
          <p:cNvPr id="66" name="Rectangle 16"/>
          <p:cNvSpPr txBox="1"/>
          <p:nvPr/>
        </p:nvSpPr>
        <p:spPr>
          <a:xfrm>
            <a:off x="4145288" y="3844338"/>
            <a:ext cx="1645956" cy="738664"/>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chemeClr val="accent1"/>
                </a:solidFill>
              </a14:hiddenFill>
            </a:ext>
            <a:ext uri="{91240B29-F687-4f45-9708-019B960494DF}">
              <a14:hiddenLine xmlns:p14="http://schemas.microsoft.com/office/powerpoint/2010/main" xmlns:p15="http://schemas.microsoft.com/office/powerpoint/2012/main" xmlns="" xmlns:a14="http://schemas.microsoft.com/office/drawing/2010/main" w="9525">
                <a:solidFill>
                  <a:schemeClr val="tx1"/>
                </a:solidFill>
                <a:miter lim="800000"/>
                <a:headEnd/>
                <a:tailEnd/>
              </a14:hiddenLine>
            </a:ext>
            <a:ext uri="{AF507438-7753-43e0-B8FC-AC1667EBCBE1}">
              <a14:hiddenEffects xmlns:p14="http://schemas.microsoft.com/office/powerpoint/2010/main" xmlns:p15="http://schemas.microsoft.com/office/powerpoint/2012/main" xmlns="" xmlns:a14="http://schemas.microsoft.com/office/drawing/2010/main">
                <a:effectLst>
                  <a:outerShdw dist="35921" dir="2700000" algn="ctr" rotWithShape="0">
                    <a:schemeClr val="bg2"/>
                  </a:outerShdw>
                </a:effectLst>
              </a14:hiddenEffects>
            </a:ext>
          </a:extLst>
        </p:spPr>
        <p:txBody>
          <a:bodyPr vert="horz" wrap="square" lIns="0" tIns="0" rIns="0" bIns="0" anchor="t" anchorCtr="0" compatLnSpc="1">
            <a:prstTxWarp prst="textNoShape">
              <a:avLst/>
            </a:prstTxWarp>
            <a:spAutoFit/>
          </a:bodyPr>
          <a:lstStyle>
            <a:lvl1pPr lvl="0" defTabSz="895350">
              <a:buClr>
                <a:schemeClr val="tx2"/>
              </a:buClr>
              <a:defRPr>
                <a:latin typeface="+mn-lt"/>
              </a:defRPr>
            </a:lvl1pPr>
            <a:lvl2pPr marL="193675" lvl="1" indent="-192088" defTabSz="895350">
              <a:buClr>
                <a:schemeClr val="tx2"/>
              </a:buClr>
              <a:buSzPct val="125000"/>
              <a:buFont typeface="Arial" charset="0"/>
              <a:buChar char="▪"/>
              <a:defRPr>
                <a:latin typeface="+mn-lt"/>
              </a:defRPr>
            </a:lvl2pPr>
            <a:lvl3pPr marL="457200" lvl="2" indent="-261938" defTabSz="895350">
              <a:buClr>
                <a:schemeClr val="tx2"/>
              </a:buClr>
              <a:buSzPct val="120000"/>
              <a:buFont typeface="Arial" charset="0"/>
              <a:buChar char="–"/>
              <a:defRPr>
                <a:latin typeface="+mn-lt"/>
              </a:defRPr>
            </a:lvl3pPr>
            <a:lvl4pPr marL="614363" lvl="3" indent="-155575" defTabSz="895350">
              <a:buClr>
                <a:schemeClr val="tx2"/>
              </a:buClr>
              <a:buSzPct val="120000"/>
              <a:buFont typeface="Arial" charset="0"/>
              <a:buChar char="▫"/>
              <a:defRPr>
                <a:latin typeface="+mn-lt"/>
              </a:defRPr>
            </a:lvl4pPr>
            <a:lvl5pPr marL="746125" lvl="4" indent="-130175" defTabSz="89535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lgn="ctr">
              <a:spcBef>
                <a:spcPct val="50000"/>
              </a:spcBef>
              <a:buClr>
                <a:srgbClr val="69676D"/>
              </a:buClr>
              <a:defRPr b="0" i="0"/>
            </a:pPr>
            <a:r>
              <a:rPr lang="es-ES" sz="1600" b="1" dirty="0" smtClean="0">
                <a:solidFill>
                  <a:prstClr val="white"/>
                </a:solidFill>
                <a:effectLst/>
                <a:latin typeface="+mj-lt"/>
                <a:ea typeface="微软雅黑" pitchFamily="34" charset="-122"/>
                <a:cs typeface="Henderson BCG Sans" pitchFamily="34" charset="0"/>
              </a:rPr>
              <a:t>Sistema </a:t>
            </a:r>
            <a:br>
              <a:rPr lang="es-ES" sz="1600" b="1" dirty="0" smtClean="0">
                <a:solidFill>
                  <a:prstClr val="white"/>
                </a:solidFill>
                <a:effectLst/>
                <a:latin typeface="+mj-lt"/>
                <a:ea typeface="微软雅黑" pitchFamily="34" charset="-122"/>
                <a:cs typeface="Henderson BCG Sans" pitchFamily="34" charset="0"/>
              </a:rPr>
            </a:br>
            <a:r>
              <a:rPr lang="es-ES" sz="1600" b="1" dirty="0" smtClean="0">
                <a:solidFill>
                  <a:prstClr val="white"/>
                </a:solidFill>
                <a:effectLst/>
                <a:latin typeface="+mj-lt"/>
                <a:ea typeface="微软雅黑" pitchFamily="34" charset="-122"/>
                <a:cs typeface="Henderson BCG Sans" pitchFamily="34" charset="0"/>
              </a:rPr>
              <a:t>basado en</a:t>
            </a:r>
            <a:br>
              <a:rPr lang="es-ES" sz="1600" b="1" dirty="0" smtClean="0">
                <a:solidFill>
                  <a:prstClr val="white"/>
                </a:solidFill>
                <a:effectLst/>
                <a:latin typeface="+mj-lt"/>
                <a:ea typeface="微软雅黑" pitchFamily="34" charset="-122"/>
                <a:cs typeface="Henderson BCG Sans" pitchFamily="34" charset="0"/>
              </a:rPr>
            </a:br>
            <a:r>
              <a:rPr lang="es-ES" sz="1600" b="1" dirty="0" smtClean="0">
                <a:solidFill>
                  <a:prstClr val="white"/>
                </a:solidFill>
                <a:effectLst/>
                <a:latin typeface="+mj-lt"/>
                <a:ea typeface="微软雅黑" pitchFamily="34" charset="-122"/>
                <a:cs typeface="Henderson BCG Sans" pitchFamily="34" charset="0"/>
              </a:rPr>
              <a:t> resultados</a:t>
            </a:r>
            <a:endParaRPr lang="es-ES" sz="1600" b="0" dirty="0" smtClean="0">
              <a:solidFill>
                <a:prstClr val="white"/>
              </a:solidFill>
              <a:effectLst/>
              <a:latin typeface="+mj-lt"/>
              <a:ea typeface="微软雅黑" pitchFamily="34" charset="-122"/>
              <a:cs typeface="Henderson BCG Sans" pitchFamily="34" charset="0"/>
            </a:endParaRPr>
          </a:p>
        </p:txBody>
      </p:sp>
      <p:sp>
        <p:nvSpPr>
          <p:cNvPr id="67" name="Rectangle 16"/>
          <p:cNvSpPr txBox="1"/>
          <p:nvPr/>
        </p:nvSpPr>
        <p:spPr>
          <a:xfrm>
            <a:off x="5888976" y="3576040"/>
            <a:ext cx="1512000" cy="1077218"/>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chemeClr val="accent1"/>
                </a:solidFill>
              </a14:hiddenFill>
            </a:ext>
            <a:ext uri="{91240B29-F687-4f45-9708-019B960494DF}">
              <a14:hiddenLine xmlns:p14="http://schemas.microsoft.com/office/powerpoint/2010/main" xmlns:p15="http://schemas.microsoft.com/office/powerpoint/2012/main" xmlns="" xmlns:a14="http://schemas.microsoft.com/office/drawing/2010/main" w="9525">
                <a:solidFill>
                  <a:schemeClr val="tx1"/>
                </a:solidFill>
                <a:miter lim="800000"/>
                <a:headEnd/>
                <a:tailEnd/>
              </a14:hiddenLine>
            </a:ext>
            <a:ext uri="{AF507438-7753-43e0-B8FC-AC1667EBCBE1}">
              <a14:hiddenEffects xmlns:p14="http://schemas.microsoft.com/office/powerpoint/2010/main" xmlns:p15="http://schemas.microsoft.com/office/powerpoint/2012/main" xmlns="" xmlns:a14="http://schemas.microsoft.com/office/drawing/2010/main">
                <a:effectLst>
                  <a:outerShdw dist="35921" dir="2700000" algn="ctr" rotWithShape="0">
                    <a:schemeClr val="bg2"/>
                  </a:outerShdw>
                </a:effectLst>
              </a14:hiddenEffects>
            </a:ext>
          </a:extLst>
        </p:spPr>
        <p:txBody>
          <a:bodyPr vert="horz" wrap="square" lIns="0" tIns="0" rIns="0" bIns="0" anchor="t" anchorCtr="0" compatLnSpc="1">
            <a:prstTxWarp prst="textNoShape">
              <a:avLst/>
            </a:prstTxWarp>
            <a:spAutoFit/>
          </a:bodyPr>
          <a:lstStyle>
            <a:lvl1pPr lvl="0" defTabSz="895350">
              <a:buClr>
                <a:schemeClr val="tx2"/>
              </a:buClr>
              <a:defRPr>
                <a:latin typeface="+mn-lt"/>
              </a:defRPr>
            </a:lvl1pPr>
            <a:lvl2pPr marL="193675" lvl="1" indent="-192088" defTabSz="895350">
              <a:buClr>
                <a:schemeClr val="tx2"/>
              </a:buClr>
              <a:buSzPct val="125000"/>
              <a:buFont typeface="Arial" charset="0"/>
              <a:buChar char="▪"/>
              <a:defRPr>
                <a:latin typeface="+mn-lt"/>
              </a:defRPr>
            </a:lvl2pPr>
            <a:lvl3pPr marL="457200" lvl="2" indent="-261938" defTabSz="895350">
              <a:buClr>
                <a:schemeClr val="tx2"/>
              </a:buClr>
              <a:buSzPct val="120000"/>
              <a:buFont typeface="Arial" charset="0"/>
              <a:buChar char="–"/>
              <a:defRPr>
                <a:latin typeface="+mn-lt"/>
              </a:defRPr>
            </a:lvl3pPr>
            <a:lvl4pPr marL="614363" lvl="3" indent="-155575" defTabSz="895350">
              <a:buClr>
                <a:schemeClr val="tx2"/>
              </a:buClr>
              <a:buSzPct val="120000"/>
              <a:buFont typeface="Arial" charset="0"/>
              <a:buChar char="▫"/>
              <a:defRPr>
                <a:latin typeface="+mn-lt"/>
              </a:defRPr>
            </a:lvl4pPr>
            <a:lvl5pPr marL="746125" lvl="4" indent="-130175" defTabSz="89535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spcBef>
                <a:spcPct val="40000"/>
              </a:spcBef>
              <a:buClr>
                <a:srgbClr val="FCAF17"/>
              </a:buClr>
              <a:defRPr b="0" i="0"/>
            </a:pPr>
            <a:r>
              <a:rPr lang="es-ES" sz="1400" b="1" dirty="0" smtClean="0">
                <a:effectLst/>
                <a:latin typeface="+mj-lt"/>
                <a:ea typeface="微软雅黑" pitchFamily="34" charset="-122"/>
                <a:cs typeface="Henderson BCG Sans" pitchFamily="34" charset="0"/>
                <a:sym typeface="+mn-lt"/>
              </a:rPr>
              <a:t>Profesionales sanitarios</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ea typeface="微软雅黑" pitchFamily="34" charset="-122"/>
                <a:cs typeface="Henderson BCG Sans" pitchFamily="34" charset="0"/>
                <a:sym typeface="+mn-lt"/>
              </a:rPr>
              <a:t>Médicos, farmacéuticos, enfermería</a:t>
            </a:r>
          </a:p>
        </p:txBody>
      </p:sp>
      <p:sp>
        <p:nvSpPr>
          <p:cNvPr id="68" name="Rectangle 16"/>
          <p:cNvSpPr txBox="1"/>
          <p:nvPr/>
        </p:nvSpPr>
        <p:spPr>
          <a:xfrm>
            <a:off x="5220017" y="5199901"/>
            <a:ext cx="1375240" cy="64072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chemeClr val="accent1"/>
                </a:solidFill>
              </a14:hiddenFill>
            </a:ext>
            <a:ext uri="{91240B29-F687-4f45-9708-019B960494DF}">
              <a14:hiddenLine xmlns:p14="http://schemas.microsoft.com/office/powerpoint/2010/main" xmlns:p15="http://schemas.microsoft.com/office/powerpoint/2012/main" xmlns="" xmlns:a14="http://schemas.microsoft.com/office/drawing/2010/main" w="9525">
                <a:solidFill>
                  <a:schemeClr val="tx1"/>
                </a:solidFill>
                <a:miter lim="800000"/>
                <a:headEnd/>
                <a:tailEnd/>
              </a14:hiddenLine>
            </a:ext>
            <a:ext uri="{AF507438-7753-43e0-B8FC-AC1667EBCBE1}">
              <a14:hiddenEffects xmlns:p14="http://schemas.microsoft.com/office/powerpoint/2010/main" xmlns:p15="http://schemas.microsoft.com/office/powerpoint/2012/main" xmlns="" xmlns:a14="http://schemas.microsoft.com/office/drawing/2010/main">
                <a:effectLst>
                  <a:outerShdw dist="35921" dir="2700000" algn="ctr" rotWithShape="0">
                    <a:schemeClr val="bg2"/>
                  </a:outerShdw>
                </a:effectLst>
              </a14:hiddenEffects>
            </a:ext>
          </a:extLst>
        </p:spPr>
        <p:txBody>
          <a:bodyPr vert="horz" wrap="square" lIns="0" tIns="0" rIns="0" bIns="0" anchor="t" anchorCtr="0" compatLnSpc="1">
            <a:prstTxWarp prst="textNoShape">
              <a:avLst/>
            </a:prstTxWarp>
            <a:spAutoFit/>
          </a:bodyPr>
          <a:lstStyle>
            <a:lvl1pPr lvl="0" defTabSz="895350">
              <a:buClr>
                <a:schemeClr val="tx2"/>
              </a:buClr>
              <a:defRPr>
                <a:latin typeface="+mn-lt"/>
              </a:defRPr>
            </a:lvl1pPr>
            <a:lvl2pPr marL="193675" lvl="1" indent="-192088" defTabSz="895350">
              <a:buClr>
                <a:schemeClr val="tx2"/>
              </a:buClr>
              <a:buSzPct val="125000"/>
              <a:buFont typeface="Arial" charset="0"/>
              <a:buChar char="▪"/>
              <a:defRPr>
                <a:latin typeface="+mn-lt"/>
              </a:defRPr>
            </a:lvl2pPr>
            <a:lvl3pPr marL="457200" lvl="2" indent="-261938" defTabSz="895350">
              <a:buClr>
                <a:schemeClr val="tx2"/>
              </a:buClr>
              <a:buSzPct val="120000"/>
              <a:buFont typeface="Arial" charset="0"/>
              <a:buChar char="–"/>
              <a:defRPr>
                <a:latin typeface="+mn-lt"/>
              </a:defRPr>
            </a:lvl3pPr>
            <a:lvl4pPr marL="614363" lvl="3" indent="-155575" defTabSz="895350">
              <a:buClr>
                <a:schemeClr val="tx2"/>
              </a:buClr>
              <a:buSzPct val="120000"/>
              <a:buFont typeface="Arial" charset="0"/>
              <a:buChar char="▫"/>
              <a:defRPr>
                <a:latin typeface="+mn-lt"/>
              </a:defRPr>
            </a:lvl4pPr>
            <a:lvl5pPr marL="746125" lvl="4" indent="-130175" defTabSz="89535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spcBef>
                <a:spcPct val="40000"/>
              </a:spcBef>
              <a:buClr>
                <a:srgbClr val="FCAF17"/>
              </a:buClr>
              <a:defRPr b="0" i="0"/>
            </a:pPr>
            <a:r>
              <a:rPr lang="es-ES" sz="1400" b="1" smtClean="0">
                <a:effectLst/>
                <a:latin typeface="+mj-lt"/>
                <a:ea typeface="微软雅黑" pitchFamily="34" charset="-122"/>
                <a:cs typeface="Henderson BCG Sans" pitchFamily="34" charset="0"/>
                <a:sym typeface="+mn-lt"/>
              </a:rPr>
              <a:t>Pacientes</a:t>
            </a:r>
          </a:p>
          <a:p>
            <a:pPr marL="288925" lvl="1" indent="-174625" fontAlgn="base">
              <a:buClr>
                <a:srgbClr val="177B57"/>
              </a:buClr>
              <a:buSzTx/>
              <a:buFont typeface="Arial"/>
              <a:buChar char="•"/>
              <a:defRPr b="0" i="0"/>
            </a:pPr>
            <a:r>
              <a:rPr lang="es-ES" sz="1400" smtClean="0">
                <a:solidFill>
                  <a:srgbClr val="000000"/>
                </a:solidFill>
                <a:effectLst/>
                <a:latin typeface="Arial"/>
                <a:ea typeface="微软雅黑" pitchFamily="34" charset="-122"/>
                <a:cs typeface="Henderson BCG Sans" pitchFamily="34" charset="0"/>
                <a:sym typeface="+mn-lt"/>
              </a:rPr>
              <a:t>Pacientes</a:t>
            </a:r>
          </a:p>
          <a:p>
            <a:pPr marL="288925" lvl="1" indent="-174625" fontAlgn="base">
              <a:buClr>
                <a:srgbClr val="177B57"/>
              </a:buClr>
              <a:buSzTx/>
              <a:buFont typeface="Arial"/>
              <a:buChar char="•"/>
              <a:defRPr b="0" i="0"/>
            </a:pPr>
            <a:r>
              <a:rPr lang="es-ES" sz="1400" smtClean="0">
                <a:solidFill>
                  <a:srgbClr val="000000"/>
                </a:solidFill>
                <a:effectLst/>
                <a:latin typeface="Arial"/>
                <a:ea typeface="微软雅黑" pitchFamily="34" charset="-122"/>
                <a:cs typeface="Henderson BCG Sans" pitchFamily="34" charset="0"/>
                <a:sym typeface="+mn-lt"/>
              </a:rPr>
              <a:t>Cuidadores</a:t>
            </a:r>
          </a:p>
        </p:txBody>
      </p:sp>
      <p:sp>
        <p:nvSpPr>
          <p:cNvPr id="69" name="Rectangle 16"/>
          <p:cNvSpPr txBox="1"/>
          <p:nvPr/>
        </p:nvSpPr>
        <p:spPr>
          <a:xfrm>
            <a:off x="5121608" y="2440108"/>
            <a:ext cx="1515025" cy="646331"/>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chemeClr val="accent1"/>
                </a:solidFill>
              </a14:hiddenFill>
            </a:ext>
            <a:ext uri="{91240B29-F687-4f45-9708-019B960494DF}">
              <a14:hiddenLine xmlns:p14="http://schemas.microsoft.com/office/powerpoint/2010/main" xmlns:p15="http://schemas.microsoft.com/office/powerpoint/2012/main" xmlns="" xmlns:a14="http://schemas.microsoft.com/office/drawing/2010/main" w="9525">
                <a:solidFill>
                  <a:schemeClr val="tx1"/>
                </a:solidFill>
                <a:miter lim="800000"/>
                <a:headEnd/>
                <a:tailEnd/>
              </a14:hiddenLine>
            </a:ext>
            <a:ext uri="{AF507438-7753-43e0-B8FC-AC1667EBCBE1}">
              <a14:hiddenEffects xmlns:p14="http://schemas.microsoft.com/office/powerpoint/2010/main" xmlns:p15="http://schemas.microsoft.com/office/powerpoint/2012/main" xmlns="" xmlns:a14="http://schemas.microsoft.com/office/drawing/2010/main">
                <a:effectLst>
                  <a:outerShdw dist="35921" dir="2700000" algn="ctr" rotWithShape="0">
                    <a:schemeClr val="bg2"/>
                  </a:outerShdw>
                </a:effectLst>
              </a14:hiddenEffects>
            </a:ext>
          </a:extLst>
        </p:spPr>
        <p:txBody>
          <a:bodyPr vert="horz" wrap="square" lIns="0" tIns="0" rIns="0" bIns="0" anchor="t" anchorCtr="0" compatLnSpc="1">
            <a:prstTxWarp prst="textNoShape">
              <a:avLst/>
            </a:prstTxWarp>
            <a:spAutoFit/>
          </a:bodyPr>
          <a:lstStyle>
            <a:lvl1pPr lvl="0" defTabSz="895350">
              <a:buClr>
                <a:schemeClr val="tx2"/>
              </a:buClr>
              <a:defRPr>
                <a:latin typeface="+mn-lt"/>
              </a:defRPr>
            </a:lvl1pPr>
            <a:lvl2pPr marL="193675" lvl="1" indent="-192088" defTabSz="895350">
              <a:buClr>
                <a:schemeClr val="tx2"/>
              </a:buClr>
              <a:buSzPct val="125000"/>
              <a:buFont typeface="Arial" charset="0"/>
              <a:buChar char="▪"/>
              <a:defRPr>
                <a:latin typeface="+mn-lt"/>
              </a:defRPr>
            </a:lvl2pPr>
            <a:lvl3pPr marL="457200" lvl="2" indent="-261938" defTabSz="895350">
              <a:buClr>
                <a:schemeClr val="tx2"/>
              </a:buClr>
              <a:buSzPct val="120000"/>
              <a:buFont typeface="Arial" charset="0"/>
              <a:buChar char="–"/>
              <a:defRPr>
                <a:latin typeface="+mn-lt"/>
              </a:defRPr>
            </a:lvl3pPr>
            <a:lvl4pPr marL="614363" lvl="3" indent="-155575" defTabSz="895350">
              <a:buClr>
                <a:schemeClr val="tx2"/>
              </a:buClr>
              <a:buSzPct val="120000"/>
              <a:buFont typeface="Arial" charset="0"/>
              <a:buChar char="▫"/>
              <a:defRPr>
                <a:latin typeface="+mn-lt"/>
              </a:defRPr>
            </a:lvl4pPr>
            <a:lvl5pPr marL="746125" lvl="4" indent="-130175" defTabSz="89535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spcBef>
                <a:spcPct val="40000"/>
              </a:spcBef>
              <a:buClr>
                <a:srgbClr val="923222"/>
              </a:buClr>
              <a:defRPr b="0" i="0"/>
            </a:pPr>
            <a:r>
              <a:rPr lang="es-ES" sz="1400" b="1" dirty="0" smtClean="0">
                <a:effectLst/>
                <a:latin typeface="+mj-lt"/>
                <a:ea typeface="微软雅黑" pitchFamily="34" charset="-122"/>
                <a:cs typeface="Henderson BCG Sans" pitchFamily="34" charset="0"/>
                <a:sym typeface="+mn-lt"/>
              </a:rPr>
              <a:t>Proveedores</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ea typeface="微软雅黑" pitchFamily="34" charset="-122"/>
                <a:cs typeface="Henderson BCG Sans" pitchFamily="34" charset="0"/>
                <a:sym typeface="+mn-lt"/>
              </a:rPr>
              <a:t>Hospitales</a:t>
            </a:r>
          </a:p>
          <a:p>
            <a:pPr marL="288925" lvl="1" indent="-174625" fontAlgn="base">
              <a:buClr>
                <a:srgbClr val="579CAD"/>
              </a:buClr>
              <a:buSzPct val="100000"/>
              <a:buFont typeface="Arial" panose="020B0604020202020204" pitchFamily="34" charset="0"/>
              <a:buChar char="•"/>
              <a:defRPr b="0" i="0"/>
            </a:pPr>
            <a:r>
              <a:rPr lang="es-ES" sz="1400" dirty="0" err="1" smtClean="0">
                <a:solidFill>
                  <a:srgbClr val="000000"/>
                </a:solidFill>
                <a:effectLst/>
                <a:latin typeface="Arial" panose="020B0604020202020204" pitchFamily="34" charset="0"/>
                <a:ea typeface="微软雅黑" pitchFamily="34" charset="-122"/>
                <a:cs typeface="Henderson BCG Sans" pitchFamily="34" charset="0"/>
                <a:sym typeface="+mn-lt"/>
              </a:rPr>
              <a:t>Atn</a:t>
            </a:r>
            <a:r>
              <a:rPr lang="es-ES" sz="1400" dirty="0" smtClean="0">
                <a:solidFill>
                  <a:srgbClr val="000000"/>
                </a:solidFill>
                <a:effectLst/>
                <a:latin typeface="Arial" panose="020B0604020202020204" pitchFamily="34" charset="0"/>
                <a:ea typeface="微软雅黑" pitchFamily="34" charset="-122"/>
                <a:cs typeface="Henderson BCG Sans" pitchFamily="34" charset="0"/>
                <a:sym typeface="+mn-lt"/>
              </a:rPr>
              <a:t>. primaria</a:t>
            </a:r>
          </a:p>
        </p:txBody>
      </p:sp>
      <p:sp>
        <p:nvSpPr>
          <p:cNvPr id="70" name="Rectangle 69"/>
          <p:cNvSpPr/>
          <p:nvPr/>
        </p:nvSpPr>
        <p:spPr>
          <a:xfrm>
            <a:off x="2646277" y="3874996"/>
            <a:ext cx="1336740" cy="518678"/>
          </a:xfrm>
          <a:prstGeom prst="rect">
            <a:avLst/>
          </a:prstGeom>
        </p:spPr>
        <p:txBody>
          <a:bodyPr wrap="none">
            <a:spAutoFit/>
          </a:bodyPr>
          <a:lstStyle/>
          <a:p>
            <a:pPr lvl="0" algn="ctr">
              <a:spcBef>
                <a:spcPct val="40000"/>
              </a:spcBef>
              <a:buClr>
                <a:srgbClr val="923222"/>
              </a:buClr>
              <a:defRPr b="0" i="0"/>
            </a:pPr>
            <a:r>
              <a:rPr lang="es-ES" sz="1400" b="1" dirty="0" smtClean="0">
                <a:effectLst/>
                <a:latin typeface="+mj-lt"/>
                <a:ea typeface="微软雅黑" pitchFamily="34" charset="-122"/>
                <a:cs typeface="Henderson BCG Sans" pitchFamily="34" charset="0"/>
                <a:sym typeface="+mn-lt"/>
              </a:rPr>
              <a:t>Sector </a:t>
            </a:r>
            <a:br>
              <a:rPr lang="es-ES" sz="1400" b="1" dirty="0" smtClean="0">
                <a:effectLst/>
                <a:latin typeface="+mj-lt"/>
                <a:ea typeface="微软雅黑" pitchFamily="34" charset="-122"/>
                <a:cs typeface="Henderson BCG Sans" pitchFamily="34" charset="0"/>
                <a:sym typeface="+mn-lt"/>
              </a:rPr>
            </a:br>
            <a:r>
              <a:rPr lang="es-ES" sz="1400" b="1" dirty="0" smtClean="0">
                <a:effectLst/>
                <a:latin typeface="+mj-lt"/>
                <a:ea typeface="微软雅黑" pitchFamily="34" charset="-122"/>
                <a:cs typeface="Henderson BCG Sans" pitchFamily="34" charset="0"/>
                <a:sym typeface="+mn-lt"/>
              </a:rPr>
              <a:t>farmacéutico</a:t>
            </a:r>
            <a:r>
              <a:rPr lang="es-ES" sz="1400" b="0" dirty="0" smtClean="0">
                <a:effectLst/>
                <a:latin typeface="+mj-lt"/>
                <a:ea typeface="微软雅黑" pitchFamily="34" charset="-122"/>
                <a:cs typeface="Henderson BCG Sans" pitchFamily="34" charset="0"/>
                <a:sym typeface="+mn-lt"/>
              </a:rPr>
              <a:t> </a:t>
            </a:r>
          </a:p>
        </p:txBody>
      </p:sp>
      <p:sp>
        <p:nvSpPr>
          <p:cNvPr id="71" name="Rectangle 70"/>
          <p:cNvSpPr/>
          <p:nvPr/>
        </p:nvSpPr>
        <p:spPr>
          <a:xfrm>
            <a:off x="3313967" y="2202558"/>
            <a:ext cx="1696966" cy="954107"/>
          </a:xfrm>
          <a:prstGeom prst="rect">
            <a:avLst/>
          </a:prstGeom>
        </p:spPr>
        <p:txBody>
          <a:bodyPr wrap="square">
            <a:spAutoFit/>
          </a:bodyPr>
          <a:lstStyle/>
          <a:p>
            <a:pPr lvl="0" algn="ctr">
              <a:buClr>
                <a:srgbClr val="923222"/>
              </a:buClr>
              <a:defRPr b="0" i="0"/>
            </a:pPr>
            <a:r>
              <a:rPr lang="es-ES" sz="1400" b="1" dirty="0" smtClean="0">
                <a:effectLst/>
                <a:latin typeface="+mj-lt"/>
                <a:ea typeface="微软雅黑" pitchFamily="34" charset="-122"/>
                <a:cs typeface="Henderson BCG Sans" pitchFamily="34" charset="0"/>
              </a:rPr>
              <a:t>Gobierno/</a:t>
            </a:r>
          </a:p>
          <a:p>
            <a:pPr lvl="0" algn="ctr">
              <a:buClr>
                <a:srgbClr val="923222"/>
              </a:buClr>
              <a:defRPr b="0" i="0"/>
            </a:pPr>
            <a:r>
              <a:rPr lang="es-ES" sz="1400" b="1" dirty="0" smtClean="0">
                <a:effectLst/>
                <a:latin typeface="+mj-lt"/>
                <a:ea typeface="微软雅黑" pitchFamily="34" charset="-122"/>
                <a:cs typeface="Henderson BCG Sans" pitchFamily="34" charset="0"/>
              </a:rPr>
              <a:t>entidad pagadora</a:t>
            </a:r>
          </a:p>
          <a:p>
            <a:pPr marL="288925" lvl="1" indent="-174625" defTabSz="895350"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ea typeface="微软雅黑" pitchFamily="34" charset="-122"/>
                <a:cs typeface="Henderson BCG Sans" pitchFamily="34" charset="0"/>
              </a:rPr>
              <a:t>MSSSI</a:t>
            </a:r>
            <a:r>
              <a:rPr lang="es-ES" sz="1400" baseline="30000" dirty="0" smtClean="0">
                <a:solidFill>
                  <a:srgbClr val="000000"/>
                </a:solidFill>
                <a:effectLst/>
                <a:latin typeface="Arial" panose="020B0604020202020204" pitchFamily="34" charset="0"/>
                <a:ea typeface="微软雅黑" pitchFamily="34" charset="-122"/>
                <a:cs typeface="Henderson BCG Sans" pitchFamily="34" charset="0"/>
              </a:rPr>
              <a:t>1</a:t>
            </a:r>
            <a:r>
              <a:rPr lang="es-ES" sz="1400" dirty="0" smtClean="0">
                <a:solidFill>
                  <a:srgbClr val="000000"/>
                </a:solidFill>
                <a:effectLst/>
                <a:latin typeface="Arial" panose="020B0604020202020204" pitchFamily="34" charset="0"/>
                <a:ea typeface="微软雅黑" pitchFamily="34" charset="-122"/>
                <a:cs typeface="Henderson BCG Sans" pitchFamily="34" charset="0"/>
              </a:rPr>
              <a:t> </a:t>
            </a:r>
            <a:endParaRPr lang="es-ES" sz="1400" dirty="0">
              <a:solidFill>
                <a:srgbClr val="000000"/>
              </a:solidFill>
              <a:effectLst/>
              <a:latin typeface="Arial" panose="020B0604020202020204" pitchFamily="34" charset="0"/>
              <a:ea typeface="微软雅黑" pitchFamily="34" charset="-122"/>
              <a:cs typeface="Henderson BCG Sans" pitchFamily="34" charset="0"/>
            </a:endParaRPr>
          </a:p>
          <a:p>
            <a:pPr marL="288925" lvl="1" indent="-174625" defTabSz="895350"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ea typeface="微软雅黑" pitchFamily="34" charset="-122"/>
                <a:cs typeface="Henderson BCG Sans" pitchFamily="34" charset="0"/>
              </a:rPr>
              <a:t>SRS</a:t>
            </a:r>
            <a:r>
              <a:rPr lang="es-ES" sz="1400" baseline="30000" dirty="0" smtClean="0">
                <a:solidFill>
                  <a:srgbClr val="000000"/>
                </a:solidFill>
                <a:effectLst/>
                <a:latin typeface="Arial" panose="020B0604020202020204" pitchFamily="34" charset="0"/>
                <a:ea typeface="微软雅黑" pitchFamily="34" charset="-122"/>
                <a:cs typeface="Henderson BCG Sans" pitchFamily="34" charset="0"/>
              </a:rPr>
              <a:t>2</a:t>
            </a:r>
            <a:r>
              <a:rPr lang="es-ES" sz="1400" dirty="0" smtClean="0">
                <a:solidFill>
                  <a:srgbClr val="000000"/>
                </a:solidFill>
                <a:effectLst/>
                <a:latin typeface="Arial" panose="020B0604020202020204" pitchFamily="34" charset="0"/>
                <a:ea typeface="微软雅黑" pitchFamily="34" charset="-122"/>
                <a:cs typeface="Henderson BCG Sans" pitchFamily="34" charset="0"/>
              </a:rPr>
              <a:t> </a:t>
            </a:r>
            <a:endParaRPr lang="es-ES" sz="1400" dirty="0">
              <a:solidFill>
                <a:srgbClr val="000000"/>
              </a:solidFill>
              <a:effectLst/>
              <a:latin typeface="Arial" panose="020B0604020202020204" pitchFamily="34" charset="0"/>
              <a:ea typeface="微软雅黑" pitchFamily="34" charset="-122"/>
              <a:cs typeface="Henderson BCG Sans" pitchFamily="34" charset="0"/>
            </a:endParaRPr>
          </a:p>
        </p:txBody>
      </p:sp>
      <p:pic>
        <p:nvPicPr>
          <p:cNvPr id="72" name="Picture 71" descr="trophies1.png"/>
          <p:cNvPicPr>
            <a:picLocks noChangeAspect="1"/>
          </p:cNvPicPr>
          <p:nvPr/>
        </p:nvPicPr>
        <p:blipFill>
          <a:blip r:embed="rId5" cstate="print"/>
          <a:stretch/>
        </p:blipFill>
        <p:spPr>
          <a:xfrm>
            <a:off x="4650725" y="3232645"/>
            <a:ext cx="633242" cy="633242"/>
          </a:xfrm>
          <a:prstGeom prst="rect">
            <a:avLst/>
          </a:prstGeom>
        </p:spPr>
      </p:pic>
      <p:cxnSp>
        <p:nvCxnSpPr>
          <p:cNvPr id="73" name="AutoShape 3"/>
          <p:cNvCxnSpPr>
            <a:cxnSpLocks noChangeShapeType="1"/>
            <a:stCxn id="53" idx="1"/>
          </p:cNvCxnSpPr>
          <p:nvPr/>
        </p:nvCxnSpPr>
        <p:spPr>
          <a:xfrm flipH="1" flipV="1">
            <a:off x="6639983" y="5271621"/>
            <a:ext cx="896138" cy="474181"/>
          </a:xfrm>
          <a:prstGeom prst="straightConnector1">
            <a:avLst/>
          </a:prstGeom>
          <a:noFill/>
          <a:ln w="9525">
            <a:solidFill>
              <a:srgbClr val="B2B2B2"/>
            </a:solidFill>
            <a:round/>
          </a:ln>
        </p:spPr>
      </p:cxnSp>
      <p:cxnSp>
        <p:nvCxnSpPr>
          <p:cNvPr id="74" name="AutoShape 3"/>
          <p:cNvCxnSpPr>
            <a:cxnSpLocks noChangeShapeType="1"/>
            <a:stCxn id="54" idx="3"/>
          </p:cNvCxnSpPr>
          <p:nvPr/>
        </p:nvCxnSpPr>
        <p:spPr>
          <a:xfrm>
            <a:off x="2414962" y="2144859"/>
            <a:ext cx="840645" cy="246439"/>
          </a:xfrm>
          <a:prstGeom prst="straightConnector1">
            <a:avLst/>
          </a:prstGeom>
          <a:noFill/>
          <a:ln w="9525">
            <a:solidFill>
              <a:srgbClr val="B2B2B2"/>
            </a:solidFill>
            <a:round/>
          </a:ln>
        </p:spPr>
      </p:cxnSp>
      <p:pic>
        <p:nvPicPr>
          <p:cNvPr id="76" name="Picture 75" descr="woman139 (1).png"/>
          <p:cNvPicPr>
            <a:picLocks noChangeAspect="1"/>
          </p:cNvPicPr>
          <p:nvPr/>
        </p:nvPicPr>
        <p:blipFill>
          <a:blip r:embed="rId6" cstate="print">
            <a:duotone>
              <a:prstClr val="black"/>
              <a:schemeClr val="accent3">
                <a:tint val="45000"/>
                <a:satMod val="400000"/>
              </a:schemeClr>
            </a:duotone>
          </a:blip>
          <a:stretch/>
        </p:blipFill>
        <p:spPr>
          <a:xfrm>
            <a:off x="4261378" y="4683831"/>
            <a:ext cx="466001" cy="466001"/>
          </a:xfrm>
          <a:prstGeom prst="ellipse">
            <a:avLst/>
          </a:prstGeom>
        </p:spPr>
      </p:pic>
      <p:pic>
        <p:nvPicPr>
          <p:cNvPr id="77" name="Picture 76" descr="medical88 (1).png"/>
          <p:cNvPicPr>
            <a:picLocks noChangeAspect="1"/>
          </p:cNvPicPr>
          <p:nvPr/>
        </p:nvPicPr>
        <p:blipFill>
          <a:blip r:embed="rId7" cstate="print">
            <a:duotone>
              <a:prstClr val="black"/>
              <a:schemeClr val="accent3">
                <a:tint val="45000"/>
                <a:satMod val="400000"/>
              </a:schemeClr>
            </a:duotone>
          </a:blip>
          <a:stretch/>
        </p:blipFill>
        <p:spPr>
          <a:xfrm>
            <a:off x="6410976" y="3116220"/>
            <a:ext cx="468000" cy="468000"/>
          </a:xfrm>
          <a:prstGeom prst="ellipse">
            <a:avLst/>
          </a:prstGeom>
        </p:spPr>
      </p:pic>
      <p:pic>
        <p:nvPicPr>
          <p:cNvPr id="78" name="Picture 77" descr="drug4 (1).png"/>
          <p:cNvPicPr>
            <a:picLocks noChangeAspect="1"/>
          </p:cNvPicPr>
          <p:nvPr/>
        </p:nvPicPr>
        <p:blipFill>
          <a:blip r:embed="rId8" cstate="print">
            <a:duotone>
              <a:prstClr val="black"/>
              <a:schemeClr val="accent3">
                <a:tint val="45000"/>
                <a:satMod val="400000"/>
              </a:schemeClr>
            </a:duotone>
          </a:blip>
          <a:stretch/>
        </p:blipFill>
        <p:spPr>
          <a:xfrm>
            <a:off x="3084529" y="3314674"/>
            <a:ext cx="460237" cy="460237"/>
          </a:xfrm>
          <a:prstGeom prst="rect">
            <a:avLst/>
          </a:prstGeom>
        </p:spPr>
      </p:pic>
      <p:pic>
        <p:nvPicPr>
          <p:cNvPr id="79" name="Picture 78" descr="man369.png"/>
          <p:cNvPicPr>
            <a:picLocks noChangeAspect="1"/>
          </p:cNvPicPr>
          <p:nvPr/>
        </p:nvPicPr>
        <p:blipFill>
          <a:blip r:embed="rId9" cstate="print">
            <a:duotone>
              <a:prstClr val="black"/>
              <a:schemeClr val="accent3">
                <a:tint val="45000"/>
                <a:satMod val="400000"/>
              </a:schemeClr>
            </a:duotone>
          </a:blip>
          <a:srcRect l="15959" r="21590" b="49845"/>
          <a:stretch/>
        </p:blipFill>
        <p:spPr>
          <a:xfrm>
            <a:off x="5382088" y="4652986"/>
            <a:ext cx="665889" cy="534775"/>
          </a:xfrm>
          <a:prstGeom prst="ellipse">
            <a:avLst/>
          </a:prstGeom>
        </p:spPr>
      </p:pic>
      <p:pic>
        <p:nvPicPr>
          <p:cNvPr id="80" name="Picture 79" descr="government1.png"/>
          <p:cNvPicPr>
            <a:picLocks noChangeAspect="1"/>
          </p:cNvPicPr>
          <p:nvPr/>
        </p:nvPicPr>
        <p:blipFill>
          <a:blip r:embed="rId10" cstate="print">
            <a:duotone>
              <a:prstClr val="black"/>
              <a:schemeClr val="accent3">
                <a:tint val="45000"/>
                <a:satMod val="400000"/>
              </a:schemeClr>
            </a:duotone>
          </a:blip>
          <a:stretch/>
        </p:blipFill>
        <p:spPr>
          <a:xfrm>
            <a:off x="3886129" y="1712956"/>
            <a:ext cx="521606" cy="521606"/>
          </a:xfrm>
          <a:prstGeom prst="rect">
            <a:avLst/>
          </a:prstGeom>
        </p:spPr>
      </p:pic>
      <p:pic>
        <p:nvPicPr>
          <p:cNvPr id="81" name="Picture 80" descr="medical88 (1).png"/>
          <p:cNvPicPr>
            <a:picLocks noChangeAspect="1"/>
          </p:cNvPicPr>
          <p:nvPr/>
        </p:nvPicPr>
        <p:blipFill>
          <a:blip r:embed="rId11" cstate="print">
            <a:duotone>
              <a:prstClr val="black"/>
              <a:schemeClr val="accent3">
                <a:tint val="45000"/>
                <a:satMod val="400000"/>
              </a:schemeClr>
            </a:duotone>
          </a:blip>
          <a:stretch/>
        </p:blipFill>
        <p:spPr>
          <a:xfrm>
            <a:off x="3514443" y="4719725"/>
            <a:ext cx="432048" cy="432048"/>
          </a:xfrm>
          <a:prstGeom prst="ellipse">
            <a:avLst/>
          </a:prstGeom>
        </p:spPr>
      </p:pic>
      <p:grpSp>
        <p:nvGrpSpPr>
          <p:cNvPr id="2" name="Group 46"/>
          <p:cNvGrpSpPr/>
          <p:nvPr/>
        </p:nvGrpSpPr>
        <p:grpSpPr>
          <a:xfrm>
            <a:off x="3821631" y="4649545"/>
            <a:ext cx="577850" cy="577850"/>
            <a:chOff x="3131698" y="3341970"/>
            <a:chExt cx="577850" cy="577850"/>
          </a:xfrm>
        </p:grpSpPr>
        <p:pic>
          <p:nvPicPr>
            <p:cNvPr id="82" name="Picture 81" descr="folder3.png"/>
            <p:cNvPicPr>
              <a:picLocks noChangeAspect="1"/>
            </p:cNvPicPr>
            <p:nvPr/>
          </p:nvPicPr>
          <p:blipFill>
            <a:blip r:embed="rId12" cstate="print">
              <a:duotone>
                <a:schemeClr val="accent4">
                  <a:shade val="45000"/>
                  <a:satMod val="135000"/>
                </a:schemeClr>
                <a:prstClr val="white"/>
              </a:duotone>
            </a:blip>
            <a:stretch/>
          </p:blipFill>
          <p:spPr>
            <a:xfrm>
              <a:off x="3307920" y="3501052"/>
              <a:ext cx="228764" cy="228764"/>
            </a:xfrm>
            <a:prstGeom prst="rect">
              <a:avLst/>
            </a:prstGeom>
          </p:spPr>
        </p:pic>
        <p:pic>
          <p:nvPicPr>
            <p:cNvPr id="83" name="Picture 82" descr="smartphone86.png"/>
            <p:cNvPicPr>
              <a:picLocks noChangeAspect="1"/>
            </p:cNvPicPr>
            <p:nvPr/>
          </p:nvPicPr>
          <p:blipFill>
            <a:blip r:embed="rId13" cstate="print">
              <a:duotone>
                <a:prstClr val="black"/>
                <a:schemeClr val="accent3">
                  <a:tint val="45000"/>
                  <a:satMod val="400000"/>
                </a:schemeClr>
              </a:duotone>
            </a:blip>
            <a:stretch/>
          </p:blipFill>
          <p:spPr>
            <a:xfrm>
              <a:off x="3131698" y="3341970"/>
              <a:ext cx="577850" cy="577850"/>
            </a:xfrm>
            <a:prstGeom prst="rect">
              <a:avLst/>
            </a:prstGeom>
          </p:spPr>
        </p:pic>
        <p:pic>
          <p:nvPicPr>
            <p:cNvPr id="84" name="Picture 83" descr="add64.png"/>
            <p:cNvPicPr>
              <a:picLocks noChangeAspect="1"/>
            </p:cNvPicPr>
            <p:nvPr/>
          </p:nvPicPr>
          <p:blipFill>
            <a:blip r:embed="rId14" cstate="print">
              <a:lum bright="70000" contrast="-70000"/>
            </a:blip>
            <a:stretch/>
          </p:blipFill>
          <p:spPr>
            <a:xfrm>
              <a:off x="3362474" y="3589377"/>
              <a:ext cx="112441" cy="112441"/>
            </a:xfrm>
            <a:prstGeom prst="rect">
              <a:avLst/>
            </a:prstGeom>
          </p:spPr>
        </p:pic>
      </p:grpSp>
      <p:pic>
        <p:nvPicPr>
          <p:cNvPr id="85" name="Picture 84" descr="gymnast5 (3).png"/>
          <p:cNvPicPr>
            <a:picLocks noChangeAspect="1"/>
          </p:cNvPicPr>
          <p:nvPr/>
        </p:nvPicPr>
        <p:blipFill>
          <a:blip r:embed="rId15" cstate="print"/>
          <a:stretch/>
        </p:blipFill>
        <p:spPr>
          <a:xfrm>
            <a:off x="4839187" y="3471418"/>
            <a:ext cx="263612" cy="263612"/>
          </a:xfrm>
          <a:prstGeom prst="rect">
            <a:avLst/>
          </a:prstGeom>
        </p:spPr>
      </p:pic>
      <p:pic>
        <p:nvPicPr>
          <p:cNvPr id="86" name="Picture 85" descr="hospital89 (1).png"/>
          <p:cNvPicPr>
            <a:picLocks noChangeAspect="1"/>
          </p:cNvPicPr>
          <p:nvPr/>
        </p:nvPicPr>
        <p:blipFill>
          <a:blip r:embed="rId16" cstate="print">
            <a:duotone>
              <a:prstClr val="black"/>
              <a:schemeClr val="accent3">
                <a:tint val="45000"/>
                <a:satMod val="400000"/>
              </a:schemeClr>
            </a:duotone>
          </a:blip>
          <a:stretch/>
        </p:blipFill>
        <p:spPr>
          <a:xfrm>
            <a:off x="5382088" y="2004957"/>
            <a:ext cx="382148" cy="382148"/>
          </a:xfrm>
          <a:prstGeom prst="rect">
            <a:avLst/>
          </a:prstGeom>
        </p:spPr>
      </p:pic>
      <p:pic>
        <p:nvPicPr>
          <p:cNvPr id="87" name="Picture 86" descr="medical14 (2).png"/>
          <p:cNvPicPr>
            <a:picLocks noChangeAspect="1"/>
          </p:cNvPicPr>
          <p:nvPr/>
        </p:nvPicPr>
        <p:blipFill>
          <a:blip r:embed="rId17" cstate="print">
            <a:duotone>
              <a:prstClr val="black"/>
              <a:schemeClr val="accent3">
                <a:tint val="45000"/>
                <a:satMod val="400000"/>
              </a:schemeClr>
            </a:duotone>
          </a:blip>
          <a:stretch/>
        </p:blipFill>
        <p:spPr>
          <a:xfrm>
            <a:off x="5832789" y="1960923"/>
            <a:ext cx="430375" cy="430375"/>
          </a:xfrm>
          <a:prstGeom prst="rect">
            <a:avLst/>
          </a:prstGeom>
        </p:spPr>
      </p:pic>
      <p:sp>
        <p:nvSpPr>
          <p:cNvPr id="41"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s-ES" sz="800" dirty="0" smtClean="0">
                <a:solidFill>
                  <a:srgbClr val="000000"/>
                </a:solidFill>
                <a:effectLst/>
                <a:latin typeface="Arial" pitchFamily="34" charset="0"/>
                <a:cs typeface="Arial" pitchFamily="34" charset="0"/>
              </a:rPr>
              <a:t>1. Ministerio de Sanidad, Servicios Sociales e Igualdad. 2. </a:t>
            </a:r>
            <a:r>
              <a:rPr lang="en-US" sz="800" dirty="0" err="1" smtClean="0">
                <a:effectLst/>
              </a:rPr>
              <a:t>Servicio</a:t>
            </a:r>
            <a:r>
              <a:rPr lang="en-US" sz="800" dirty="0" smtClean="0">
                <a:effectLst/>
              </a:rPr>
              <a:t> Regional de </a:t>
            </a:r>
            <a:r>
              <a:rPr lang="en-US" sz="800" dirty="0" err="1" smtClean="0">
                <a:effectLst/>
              </a:rPr>
              <a:t>Salud</a:t>
            </a:r>
            <a:r>
              <a:rPr lang="en-US" sz="800" dirty="0" smtClean="0">
                <a:effectLst/>
              </a:rPr>
              <a:t> </a:t>
            </a:r>
            <a:r>
              <a:rPr lang="es-ES" sz="800" dirty="0" smtClean="0">
                <a:solidFill>
                  <a:srgbClr val="000000"/>
                </a:solidFill>
                <a:effectLst/>
                <a:latin typeface="Arial" pitchFamily="34" charset="0"/>
                <a:cs typeface="Arial" pitchFamily="34" charset="0"/>
              </a:rPr>
              <a:t>3. Tecnología de la información</a:t>
            </a:r>
            <a:endParaRPr lang="es-ES" sz="800" dirty="0">
              <a:solidFill>
                <a:srgbClr val="000000"/>
              </a:solidFill>
              <a:effectLst/>
              <a:latin typeface="Arial" pitchFamily="34" charset="0"/>
              <a:cs typeface="Arial" pitchFamily="34" charset="0"/>
            </a:endParaRPr>
          </a:p>
        </p:txBody>
      </p:sp>
    </p:spTree>
    <p:extLst>
      <p:ext uri="{BB962C8B-B14F-4D97-AF65-F5344CB8AC3E}">
        <p14:creationId xmlns="" xmlns:p14="http://schemas.microsoft.com/office/powerpoint/2010/main" val="7729213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nvPr>
        </p:nvGraphicFramePr>
        <p:xfrm>
          <a:off x="1587" y="1588"/>
          <a:ext cx="1587" cy="1587"/>
        </p:xfrm>
        <a:graphic>
          <a:graphicData uri="http://schemas.openxmlformats.org/presentationml/2006/ole">
            <p:oleObj spid="_x0000_s8201" name="think-cell Slide" r:id="rId4" imgW="360" imgH="360" progId="">
              <p:embed/>
            </p:oleObj>
          </a:graphicData>
        </a:graphic>
      </p:graphicFrame>
      <p:sp>
        <p:nvSpPr>
          <p:cNvPr id="78" name="Rectangle 77"/>
          <p:cNvSpPr/>
          <p:nvPr/>
        </p:nvSpPr>
        <p:spPr>
          <a:xfrm>
            <a:off x="5430831" y="1319737"/>
            <a:ext cx="4067175" cy="5144120"/>
          </a:xfrm>
          <a:prstGeom prst="rect">
            <a:avLst/>
          </a:prstGeom>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Arial" pitchFamily="34" charset="0"/>
              <a:cs typeface="Arial" pitchFamily="34" charset="0"/>
            </a:endParaRPr>
          </a:p>
        </p:txBody>
      </p:sp>
      <p:sp>
        <p:nvSpPr>
          <p:cNvPr id="39" name="Rounded Rectangle 38"/>
          <p:cNvSpPr/>
          <p:nvPr/>
        </p:nvSpPr>
        <p:spPr>
          <a:xfrm>
            <a:off x="5338979" y="1663682"/>
            <a:ext cx="4109541" cy="1591054"/>
          </a:xfrm>
          <a:prstGeom prst="roundRect">
            <a:avLst>
              <a:gd name="adj" fmla="val 11279"/>
            </a:avLst>
          </a:prstGeom>
          <a:solidFill>
            <a:schemeClr val="bg1"/>
          </a:solidFill>
          <a:ln>
            <a:solidFill>
              <a:schemeClr val="bg1"/>
            </a:solidFill>
          </a:ln>
        </p:spPr>
        <p:txBody>
          <a:bodyPr wrap="square" lIns="72000" tIns="72000" rIns="72000" bIns="72000">
            <a:noAutofit/>
          </a:bodyPr>
          <a:lstStyle/>
          <a:p>
            <a:pPr marL="288925" lvl="1" indent="-174625" fontAlgn="base">
              <a:buClr>
                <a:srgbClr val="579CAD"/>
              </a:buClr>
              <a:buSzPct val="100000"/>
              <a:buFont typeface="Arial" panose="020B0604020202020204" pitchFamily="34" charset="0"/>
              <a:buChar char="•"/>
              <a:defRPr b="0" i="0"/>
            </a:pPr>
            <a:endParaRPr lang="es-ES" sz="1400" dirty="0" smtClean="0">
              <a:solidFill>
                <a:srgbClr val="000000"/>
              </a:solidFill>
              <a:effectLst/>
              <a:latin typeface="Arial" panose="020B0604020202020204" pitchFamily="34" charset="0"/>
            </a:endParaRP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Medición de resultados relevantes para grupos de pacientes concretos</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Medición de costes incurridos por el sistema a lo largo del tratamiento del paciente en una determinada patología</a:t>
            </a:r>
          </a:p>
        </p:txBody>
      </p:sp>
      <p:sp>
        <p:nvSpPr>
          <p:cNvPr id="2" name="Title 1"/>
          <p:cNvSpPr>
            <a:spLocks noGrp="1"/>
          </p:cNvSpPr>
          <p:nvPr>
            <p:ph type="title"/>
          </p:nvPr>
        </p:nvSpPr>
        <p:spPr>
          <a:xfrm>
            <a:off x="457200" y="162000"/>
            <a:ext cx="8992800" cy="831600"/>
          </a:xfrm>
        </p:spPr>
        <p:txBody>
          <a:bodyPr vert="horz" lIns="0" tIns="45720" rIns="0" bIns="45720" rtlCol="0" anchor="b" anchorCtr="0">
            <a:noAutofit/>
          </a:bodyPr>
          <a:lstStyle/>
          <a:p>
            <a:r>
              <a:rPr lang="es-ES" dirty="0">
                <a:effectLst/>
              </a:rPr>
              <a:t>Un sistema sanitario enfocado en resultados requiere varias </a:t>
            </a:r>
            <a:r>
              <a:rPr lang="es-ES" dirty="0" smtClean="0">
                <a:effectLst/>
              </a:rPr>
              <a:t>condiciones: </a:t>
            </a:r>
            <a:r>
              <a:rPr lang="es-ES" dirty="0">
                <a:effectLst/>
              </a:rPr>
              <a:t>la medición de costes y salud es la base</a:t>
            </a:r>
          </a:p>
        </p:txBody>
      </p:sp>
      <p:sp>
        <p:nvSpPr>
          <p:cNvPr id="37" name="Rounded Rectangle 36"/>
          <p:cNvSpPr/>
          <p:nvPr/>
        </p:nvSpPr>
        <p:spPr>
          <a:xfrm>
            <a:off x="5325331" y="3456071"/>
            <a:ext cx="4109541" cy="1591054"/>
          </a:xfrm>
          <a:prstGeom prst="roundRect">
            <a:avLst>
              <a:gd name="adj" fmla="val 8884"/>
            </a:avLst>
          </a:prstGeom>
          <a:solidFill>
            <a:schemeClr val="bg1"/>
          </a:solidFill>
          <a:ln>
            <a:solidFill>
              <a:schemeClr val="bg1"/>
            </a:solidFill>
          </a:ln>
        </p:spPr>
        <p:txBody>
          <a:bodyPr wrap="square" lIns="72000" tIns="0" rIns="72000" bIns="72000">
            <a:noAutofit/>
          </a:bodyPr>
          <a:lstStyle/>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Objetividad/claridad en la medición</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Análisis estructurado para extraer conclusiones</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Proceso para identificar mejores practicas</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Programas de cambio para facilitar activamente la adopción clínica de las prácticas mejores y más eficientes</a:t>
            </a:r>
          </a:p>
        </p:txBody>
      </p:sp>
      <p:sp>
        <p:nvSpPr>
          <p:cNvPr id="38" name="Rounded Rectangle 37"/>
          <p:cNvSpPr/>
          <p:nvPr/>
        </p:nvSpPr>
        <p:spPr>
          <a:xfrm>
            <a:off x="5325331" y="5248459"/>
            <a:ext cx="4093035" cy="875964"/>
          </a:xfrm>
          <a:prstGeom prst="roundRect">
            <a:avLst/>
          </a:prstGeom>
          <a:solidFill>
            <a:schemeClr val="bg1"/>
          </a:solidFill>
          <a:ln>
            <a:solidFill>
              <a:schemeClr val="bg1"/>
            </a:solidFill>
          </a:ln>
        </p:spPr>
        <p:txBody>
          <a:bodyPr wrap="square" lIns="72000" tIns="72000" rIns="72000" bIns="72000">
            <a:noAutofit/>
          </a:bodyPr>
          <a:lstStyle/>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Sistemas de información</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Organización interna</a:t>
            </a:r>
          </a:p>
          <a:p>
            <a:pPr marL="288925" lvl="1" indent="-174625" fontAlgn="base">
              <a:buClr>
                <a:srgbClr val="579CAD"/>
              </a:buClr>
              <a:buSzPct val="100000"/>
              <a:buFont typeface="Arial" panose="020B0604020202020204" pitchFamily="34" charset="0"/>
              <a:buChar char="•"/>
              <a:defRPr b="0" i="0"/>
            </a:pPr>
            <a:r>
              <a:rPr lang="es-ES" sz="1400" dirty="0" smtClean="0">
                <a:solidFill>
                  <a:srgbClr val="000000"/>
                </a:solidFill>
                <a:effectLst/>
                <a:latin typeface="Arial" panose="020B0604020202020204" pitchFamily="34" charset="0"/>
              </a:rPr>
              <a:t>Incentivos económicos</a:t>
            </a:r>
          </a:p>
        </p:txBody>
      </p:sp>
      <p:sp>
        <p:nvSpPr>
          <p:cNvPr id="35" name="NumberBall"/>
          <p:cNvSpPr>
            <a:spLocks noChangeArrowheads="1"/>
          </p:cNvSpPr>
          <p:nvPr/>
        </p:nvSpPr>
        <p:spPr>
          <a:xfrm>
            <a:off x="5285081" y="3316674"/>
            <a:ext cx="295275" cy="295275"/>
          </a:xfrm>
          <a:prstGeom prst="ellipse">
            <a:avLst/>
          </a:prstGeom>
          <a:solidFill>
            <a:schemeClr val="tx2"/>
          </a:solidFill>
          <a:ln w="19050" cap="flat" algn="ctr">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rtlCol="0" fromWordArt="0" anchor="ctr" anchorCtr="0" forceAA="0" compatLnSpc="1">
            <a:prstTxWarp prst="textNoShape">
              <a:avLst/>
            </a:prstTxWarp>
            <a:noAutofit/>
          </a:bodyPr>
          <a:lstStyle/>
          <a:p>
            <a:pPr lvl="0" algn="ctr">
              <a:defRPr b="0" i="0"/>
            </a:pPr>
            <a:r>
              <a:rPr lang="es-ES" sz="1400" b="1" smtClean="0">
                <a:solidFill>
                  <a:schemeClr val="bg1"/>
                </a:solidFill>
                <a:effectLst/>
                <a:latin typeface="Arial" panose="020B0604020202020204" pitchFamily="34" charset="0"/>
                <a:cs typeface="Arial" pitchFamily="34" charset="0"/>
              </a:rPr>
              <a:t>2</a:t>
            </a:r>
          </a:p>
        </p:txBody>
      </p:sp>
      <p:sp>
        <p:nvSpPr>
          <p:cNvPr id="36" name="NumberBall"/>
          <p:cNvSpPr>
            <a:spLocks noChangeArrowheads="1"/>
          </p:cNvSpPr>
          <p:nvPr/>
        </p:nvSpPr>
        <p:spPr>
          <a:xfrm>
            <a:off x="5285081" y="5132542"/>
            <a:ext cx="295275" cy="295275"/>
          </a:xfrm>
          <a:prstGeom prst="ellipse">
            <a:avLst/>
          </a:prstGeom>
          <a:solidFill>
            <a:schemeClr val="tx2"/>
          </a:solidFill>
          <a:ln w="19050" cap="flat" algn="ctr">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rtlCol="0" fromWordArt="0" anchor="ctr" anchorCtr="0" forceAA="0" compatLnSpc="1">
            <a:prstTxWarp prst="textNoShape">
              <a:avLst/>
            </a:prstTxWarp>
            <a:noAutofit/>
          </a:bodyPr>
          <a:lstStyle/>
          <a:p>
            <a:pPr lvl="0" algn="ctr">
              <a:defRPr b="0" i="0"/>
            </a:pPr>
            <a:r>
              <a:rPr lang="es-ES" sz="1400" b="1" smtClean="0">
                <a:solidFill>
                  <a:schemeClr val="bg1"/>
                </a:solidFill>
                <a:effectLst/>
                <a:latin typeface="Arial" panose="020B0604020202020204" pitchFamily="34" charset="0"/>
                <a:cs typeface="Arial" pitchFamily="34" charset="0"/>
              </a:rPr>
              <a:t>3</a:t>
            </a:r>
          </a:p>
        </p:txBody>
      </p:sp>
      <p:grpSp>
        <p:nvGrpSpPr>
          <p:cNvPr id="3" name="Group 39"/>
          <p:cNvGrpSpPr/>
          <p:nvPr/>
        </p:nvGrpSpPr>
        <p:grpSpPr>
          <a:xfrm>
            <a:off x="331460" y="1628371"/>
            <a:ext cx="9103412" cy="4673546"/>
            <a:chOff x="5253550" y="1695722"/>
            <a:chExt cx="9103412" cy="4673546"/>
          </a:xfrm>
        </p:grpSpPr>
        <p:sp>
          <p:nvSpPr>
            <p:cNvPr id="29" name="Rounded Rectangle 28"/>
            <p:cNvSpPr/>
            <p:nvPr/>
          </p:nvSpPr>
          <p:spPr>
            <a:xfrm>
              <a:off x="5440419" y="5744572"/>
              <a:ext cx="3801431" cy="624696"/>
            </a:xfrm>
            <a:prstGeom prst="roundRect">
              <a:avLst/>
            </a:prstGeom>
            <a:solidFill>
              <a:schemeClr val="accent1"/>
            </a:solidFill>
            <a:ln>
              <a:solidFill>
                <a:schemeClr val="accent1"/>
              </a:solidFill>
            </a:ln>
          </p:spPr>
          <p:txBody>
            <a:bodyPr wrap="square" lIns="72000" tIns="72000" rIns="72000" bIns="72000">
              <a:noAutofit/>
            </a:bodyPr>
            <a:lstStyle/>
            <a:p>
              <a:pPr marL="147638" lvl="1" indent="-147638" fontAlgn="base">
                <a:buClr>
                  <a:srgbClr val="177B57"/>
                </a:buClr>
                <a:buSzTx/>
                <a:buFont typeface="Arial"/>
                <a:buChar char="•"/>
                <a:defRPr b="0" i="0"/>
              </a:pPr>
              <a:endParaRPr lang="es-ES" sz="1400" smtClean="0">
                <a:solidFill>
                  <a:srgbClr val="000000"/>
                </a:solidFill>
                <a:latin typeface="Arial"/>
              </a:endParaRPr>
            </a:p>
          </p:txBody>
        </p:sp>
        <p:sp>
          <p:nvSpPr>
            <p:cNvPr id="27" name="Donut 26"/>
            <p:cNvSpPr/>
            <p:nvPr/>
          </p:nvSpPr>
          <p:spPr>
            <a:xfrm>
              <a:off x="5440418" y="1853107"/>
              <a:ext cx="3600000" cy="3600000"/>
            </a:xfrm>
            <a:prstGeom prst="donut">
              <a:avLst>
                <a:gd name="adj" fmla="val 9470"/>
              </a:avLst>
            </a:prstGeom>
            <a:solidFill>
              <a:schemeClr val="accent2"/>
            </a:solidFill>
            <a:ln w="9525" cap="flat"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rtlCol="0" fromWordArt="0" anchor="ctr" anchorCtr="0" forceAA="0" compatLnSpc="1">
              <a:prstTxWarp prst="textNoShape">
                <a:avLst/>
              </a:prstTxWarp>
              <a:noAutofit/>
            </a:bodyPr>
            <a:lstStyle/>
            <a:p>
              <a:pPr lvl="0" algn="ctr">
                <a:defRPr b="0" i="0"/>
              </a:pPr>
              <a:endParaRPr lang="es-ES" sz="1400">
                <a:solidFill>
                  <a:srgbClr val="000000"/>
                </a:solidFill>
                <a:latin typeface="Arial" pitchFamily="34" charset="0"/>
                <a:cs typeface="Arial" pitchFamily="34" charset="0"/>
              </a:endParaRPr>
            </a:p>
          </p:txBody>
        </p:sp>
        <p:sp>
          <p:nvSpPr>
            <p:cNvPr id="23" name="Flowchart: Alternate Process 22"/>
            <p:cNvSpPr/>
            <p:nvPr/>
          </p:nvSpPr>
          <p:spPr>
            <a:xfrm>
              <a:off x="6041830" y="3187337"/>
              <a:ext cx="2450030" cy="1018903"/>
            </a:xfrm>
            <a:prstGeom prst="flowChartAlternateProcess">
              <a:avLst/>
            </a:prstGeom>
            <a:noFill/>
            <a:ln w="25400" cap="flat" algn="ctr">
              <a:solidFill>
                <a:srgbClr val="DC6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latin typeface="Arial" pitchFamily="34" charset="0"/>
                <a:cs typeface="Arial" pitchFamily="34" charset="0"/>
              </a:endParaRPr>
            </a:p>
          </p:txBody>
        </p:sp>
        <p:sp>
          <p:nvSpPr>
            <p:cNvPr id="8" name="NumberBall"/>
            <p:cNvSpPr>
              <a:spLocks noChangeArrowheads="1"/>
            </p:cNvSpPr>
            <p:nvPr/>
          </p:nvSpPr>
          <p:spPr>
            <a:xfrm>
              <a:off x="5900684" y="3007431"/>
              <a:ext cx="295275" cy="295275"/>
            </a:xfrm>
            <a:prstGeom prst="ellipse">
              <a:avLst/>
            </a:prstGeom>
            <a:solidFill>
              <a:schemeClr val="tx2"/>
            </a:solidFill>
            <a:ln w="19050" cap="flat" algn="ctr">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rtlCol="0" fromWordArt="0" anchor="ctr" anchorCtr="0" forceAA="0" compatLnSpc="1">
              <a:prstTxWarp prst="textNoShape">
                <a:avLst/>
              </a:prstTxWarp>
              <a:noAutofit/>
            </a:bodyPr>
            <a:lstStyle/>
            <a:p>
              <a:pPr lvl="0" algn="ctr">
                <a:defRPr b="0" i="0"/>
              </a:pPr>
              <a:r>
                <a:rPr lang="es-ES" sz="1400" b="1" dirty="0" smtClean="0">
                  <a:solidFill>
                    <a:schemeClr val="bg1"/>
                  </a:solidFill>
                  <a:latin typeface="Arial" panose="020B0604020202020204" pitchFamily="34" charset="0"/>
                  <a:cs typeface="Arial" pitchFamily="34" charset="0"/>
                </a:rPr>
                <a:t>1</a:t>
              </a:r>
            </a:p>
          </p:txBody>
        </p:sp>
        <p:sp>
          <p:nvSpPr>
            <p:cNvPr id="22" name="Rectangle 21"/>
            <p:cNvSpPr/>
            <p:nvPr/>
          </p:nvSpPr>
          <p:spPr>
            <a:xfrm flipH="1">
              <a:off x="6351746" y="5790540"/>
              <a:ext cx="1773078"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89999" rIns="0" bIns="89999" rtlCol="0" anchor="ctr"/>
            <a:lstStyle/>
            <a:p>
              <a:pPr algn="ctr">
                <a:defRPr b="0" i="0"/>
              </a:pPr>
              <a:r>
                <a:rPr lang="es-ES" sz="1400" b="1" dirty="0" smtClean="0">
                  <a:solidFill>
                    <a:schemeClr val="tx2"/>
                  </a:solidFill>
                  <a:latin typeface="+mj-lt"/>
                  <a:cs typeface="Henderson BCG Sans" pitchFamily="34" charset="0"/>
                  <a:sym typeface="Henderson BCG Sans"/>
                </a:rPr>
                <a:t>Facilitadores estructurales</a:t>
              </a:r>
            </a:p>
          </p:txBody>
        </p:sp>
        <p:sp>
          <p:nvSpPr>
            <p:cNvPr id="26" name="NumberBall"/>
            <p:cNvSpPr>
              <a:spLocks noChangeArrowheads="1"/>
            </p:cNvSpPr>
            <p:nvPr/>
          </p:nvSpPr>
          <p:spPr>
            <a:xfrm>
              <a:off x="5301667" y="5679137"/>
              <a:ext cx="295275" cy="295275"/>
            </a:xfrm>
            <a:prstGeom prst="ellipse">
              <a:avLst/>
            </a:prstGeom>
            <a:solidFill>
              <a:schemeClr val="tx2"/>
            </a:solidFill>
            <a:ln w="19050" cap="flat" algn="ctr">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rtlCol="0" fromWordArt="0" anchor="ctr" anchorCtr="0" forceAA="0" compatLnSpc="1">
              <a:prstTxWarp prst="textNoShape">
                <a:avLst/>
              </a:prstTxWarp>
              <a:noAutofit/>
            </a:bodyPr>
            <a:lstStyle/>
            <a:p>
              <a:pPr lvl="0" algn="ctr">
                <a:defRPr b="0" i="0"/>
              </a:pPr>
              <a:r>
                <a:rPr lang="es-ES" sz="1400" b="1" smtClean="0">
                  <a:solidFill>
                    <a:schemeClr val="bg1"/>
                  </a:solidFill>
                  <a:latin typeface="Arial" panose="020B0604020202020204" pitchFamily="34" charset="0"/>
                  <a:cs typeface="Arial" pitchFamily="34" charset="0"/>
                </a:rPr>
                <a:t>3</a:t>
              </a:r>
            </a:p>
          </p:txBody>
        </p:sp>
        <p:sp>
          <p:nvSpPr>
            <p:cNvPr id="21" name="NumberBall"/>
            <p:cNvSpPr>
              <a:spLocks noChangeArrowheads="1"/>
            </p:cNvSpPr>
            <p:nvPr/>
          </p:nvSpPr>
          <p:spPr>
            <a:xfrm>
              <a:off x="8073752" y="1712558"/>
              <a:ext cx="295275" cy="295275"/>
            </a:xfrm>
            <a:prstGeom prst="ellipse">
              <a:avLst/>
            </a:prstGeom>
            <a:solidFill>
              <a:schemeClr val="tx2"/>
            </a:solidFill>
            <a:ln w="19050" cap="flat" algn="ctr">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rtlCol="0" fromWordArt="0" anchor="ctr" anchorCtr="0" forceAA="0" compatLnSpc="1">
              <a:prstTxWarp prst="textNoShape">
                <a:avLst/>
              </a:prstTxWarp>
              <a:noAutofit/>
            </a:bodyPr>
            <a:lstStyle/>
            <a:p>
              <a:pPr lvl="0" algn="ctr">
                <a:defRPr b="0" i="0"/>
              </a:pPr>
              <a:r>
                <a:rPr lang="es-ES" sz="1400" b="1" smtClean="0">
                  <a:solidFill>
                    <a:schemeClr val="bg1"/>
                  </a:solidFill>
                  <a:latin typeface="Arial" panose="020B0604020202020204" pitchFamily="34" charset="0"/>
                  <a:cs typeface="Arial" pitchFamily="34" charset="0"/>
                </a:rPr>
                <a:t>2</a:t>
              </a:r>
            </a:p>
          </p:txBody>
        </p:sp>
        <p:sp>
          <p:nvSpPr>
            <p:cNvPr id="17" name="Arc 16"/>
            <p:cNvSpPr/>
            <p:nvPr/>
          </p:nvSpPr>
          <p:spPr>
            <a:xfrm rot="20723784">
              <a:off x="5295434" y="1712558"/>
              <a:ext cx="3881099" cy="3881099"/>
            </a:xfrm>
            <a:prstGeom prst="arc">
              <a:avLst>
                <a:gd name="adj1" fmla="val 15950989"/>
                <a:gd name="adj2" fmla="val 18497668"/>
              </a:avLst>
            </a:prstGeom>
            <a:noFill/>
            <a:ln w="50800" cap="flat" cmpd="sng" algn="ctr">
              <a:solidFill>
                <a:schemeClr val="tx2"/>
              </a:solidFill>
              <a:prstDash val="solid"/>
              <a:tailEnd type="stealth" w="lg" len="lg"/>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b="0" i="0"/>
              </a:pPr>
              <a:endParaRPr lang="es-ES">
                <a:solidFill>
                  <a:srgbClr val="000000"/>
                </a:solidFill>
              </a:endParaRPr>
            </a:p>
          </p:txBody>
        </p:sp>
        <p:sp>
          <p:nvSpPr>
            <p:cNvPr id="41" name="Arc 40"/>
            <p:cNvSpPr/>
            <p:nvPr/>
          </p:nvSpPr>
          <p:spPr>
            <a:xfrm>
              <a:off x="5301667" y="1712558"/>
              <a:ext cx="3881099" cy="3881099"/>
            </a:xfrm>
            <a:prstGeom prst="arc">
              <a:avLst>
                <a:gd name="adj1" fmla="val 4075592"/>
                <a:gd name="adj2" fmla="val 7056689"/>
              </a:avLst>
            </a:prstGeom>
            <a:noFill/>
            <a:ln w="50800" cap="flat" cmpd="sng" algn="ctr">
              <a:solidFill>
                <a:schemeClr val="tx2"/>
              </a:solidFill>
              <a:prstDash val="solid"/>
              <a:tailEnd type="stealth" w="lg" len="lg"/>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s-ES">
                <a:solidFill>
                  <a:srgbClr val="000000"/>
                </a:solidFill>
              </a:endParaRPr>
            </a:p>
          </p:txBody>
        </p:sp>
        <p:sp>
          <p:nvSpPr>
            <p:cNvPr id="42" name="Arc 41"/>
            <p:cNvSpPr/>
            <p:nvPr/>
          </p:nvSpPr>
          <p:spPr>
            <a:xfrm>
              <a:off x="5297984" y="1712558"/>
              <a:ext cx="3881099" cy="3881099"/>
            </a:xfrm>
            <a:prstGeom prst="arc">
              <a:avLst>
                <a:gd name="adj1" fmla="val 20030893"/>
                <a:gd name="adj2" fmla="val 1439169"/>
              </a:avLst>
            </a:prstGeom>
            <a:noFill/>
            <a:ln w="50800" cap="flat" cmpd="sng" algn="ctr">
              <a:solidFill>
                <a:schemeClr val="tx2"/>
              </a:solidFill>
              <a:prstDash val="solid"/>
              <a:tailEnd type="stealth" w="lg" len="lg"/>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s-ES">
                <a:solidFill>
                  <a:srgbClr val="000000"/>
                </a:solidFill>
              </a:endParaRPr>
            </a:p>
          </p:txBody>
        </p:sp>
        <p:sp>
          <p:nvSpPr>
            <p:cNvPr id="58" name="Arc 57"/>
            <p:cNvSpPr/>
            <p:nvPr/>
          </p:nvSpPr>
          <p:spPr>
            <a:xfrm rot="5204423">
              <a:off x="5253550" y="1778077"/>
              <a:ext cx="3881099" cy="3881099"/>
            </a:xfrm>
            <a:prstGeom prst="arc">
              <a:avLst>
                <a:gd name="adj1" fmla="val 4075592"/>
                <a:gd name="adj2" fmla="val 7056689"/>
              </a:avLst>
            </a:prstGeom>
            <a:noFill/>
            <a:ln w="50800" cap="flat" cmpd="sng" algn="ctr">
              <a:solidFill>
                <a:schemeClr val="tx2"/>
              </a:solidFill>
              <a:prstDash val="solid"/>
              <a:tailEnd type="stealth" w="lg" len="lg"/>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s-ES">
                <a:solidFill>
                  <a:srgbClr val="000000"/>
                </a:solidFill>
              </a:endParaRPr>
            </a:p>
          </p:txBody>
        </p:sp>
        <p:sp>
          <p:nvSpPr>
            <p:cNvPr id="59" name="Rectangle 58"/>
            <p:cNvSpPr/>
            <p:nvPr/>
          </p:nvSpPr>
          <p:spPr>
            <a:xfrm flipH="1">
              <a:off x="6142575" y="3452579"/>
              <a:ext cx="927925"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b="0" i="0"/>
              </a:pPr>
              <a:r>
                <a:rPr lang="es-ES" sz="1600" b="1" i="1" dirty="0" smtClean="0">
                  <a:solidFill>
                    <a:schemeClr val="tx1"/>
                  </a:solidFill>
                  <a:latin typeface="Henderson BCG Sans" pitchFamily="34" charset="0"/>
                  <a:cs typeface="Henderson BCG Sans" pitchFamily="34" charset="0"/>
                  <a:sym typeface="Henderson BCG Sans"/>
                </a:rPr>
                <a:t>Valor de la</a:t>
              </a:r>
              <a:br>
                <a:rPr lang="es-ES" sz="1600" b="1" i="1" dirty="0" smtClean="0">
                  <a:solidFill>
                    <a:schemeClr val="tx1"/>
                  </a:solidFill>
                  <a:latin typeface="Henderson BCG Sans" pitchFamily="34" charset="0"/>
                  <a:cs typeface="Henderson BCG Sans" pitchFamily="34" charset="0"/>
                  <a:sym typeface="Henderson BCG Sans"/>
                </a:rPr>
              </a:br>
              <a:r>
                <a:rPr lang="es-ES" sz="1600" b="1" i="1" dirty="0" smtClean="0">
                  <a:solidFill>
                    <a:schemeClr val="tx1"/>
                  </a:solidFill>
                  <a:latin typeface="Henderson BCG Sans" pitchFamily="34" charset="0"/>
                  <a:cs typeface="Henderson BCG Sans" pitchFamily="34" charset="0"/>
                  <a:sym typeface="Henderson BCG Sans"/>
                </a:rPr>
                <a:t>prestación</a:t>
              </a:r>
              <a:br>
                <a:rPr lang="es-ES" sz="1600" b="1" i="1" dirty="0" smtClean="0">
                  <a:solidFill>
                    <a:schemeClr val="tx1"/>
                  </a:solidFill>
                  <a:latin typeface="Henderson BCG Sans" pitchFamily="34" charset="0"/>
                  <a:cs typeface="Henderson BCG Sans" pitchFamily="34" charset="0"/>
                  <a:sym typeface="Henderson BCG Sans"/>
                </a:rPr>
              </a:br>
              <a:r>
                <a:rPr lang="es-ES" sz="1600" b="1" i="1" dirty="0" smtClean="0">
                  <a:solidFill>
                    <a:schemeClr val="tx1"/>
                  </a:solidFill>
                  <a:latin typeface="Henderson BCG Sans" pitchFamily="34" charset="0"/>
                  <a:cs typeface="Henderson BCG Sans" pitchFamily="34" charset="0"/>
                  <a:sym typeface="Henderson BCG Sans"/>
                </a:rPr>
                <a:t>sanitaria</a:t>
              </a:r>
            </a:p>
          </p:txBody>
        </p:sp>
        <p:sp>
          <p:nvSpPr>
            <p:cNvPr id="60" name="Rectangle 59"/>
            <p:cNvSpPr/>
            <p:nvPr/>
          </p:nvSpPr>
          <p:spPr>
            <a:xfrm>
              <a:off x="7054221" y="3432347"/>
              <a:ext cx="341972" cy="546306"/>
            </a:xfrm>
            <a:prstGeom prst="rect">
              <a:avLst/>
            </a:prstGeom>
            <a:noFill/>
            <a:ln w="9525" cap="flat" cmpd="sng" algn="ctr">
              <a:noFill/>
              <a:prstDash val="solid"/>
            </a:ln>
          </p:spPr>
          <p:txBody>
            <a:bodyPr wrap="none" tIns="90000" bIns="90000" rtlCol="0" anchor="ctr" anchorCtr="0">
              <a:spAutoFit/>
            </a:bodyPr>
            <a:lstStyle/>
            <a:p>
              <a:pPr marL="0" marR="0" lvl="0" indent="0" defTabSz="914400" eaLnBrk="1" fontAlgn="auto" latinLnBrk="0" hangingPunct="1">
                <a:lnSpc>
                  <a:spcPct val="100000"/>
                </a:lnSpc>
                <a:spcBef>
                  <a:spcPct val="0"/>
                </a:spcBef>
                <a:spcAft>
                  <a:spcPct val="0"/>
                </a:spcAft>
                <a:buClrTx/>
                <a:buSzTx/>
                <a:buFontTx/>
                <a:buNone/>
                <a:defRPr b="0" i="0"/>
              </a:pPr>
              <a:r>
                <a:rPr kumimoji="0" lang="es-ES" sz="2400" i="1" u="none" strike="noStrike" kern="0" cap="none" spc="0" normalizeH="0" baseline="0" noProof="0" dirty="0" smtClean="0">
                  <a:ln>
                    <a:noFill/>
                  </a:ln>
                  <a:solidFill>
                    <a:srgbClr val="000000"/>
                  </a:solidFill>
                  <a:uLnTx/>
                  <a:uFillTx/>
                  <a:latin typeface="Henderson BCG Serif" pitchFamily="18" charset="0"/>
                  <a:cs typeface="Henderson BCG Serif" pitchFamily="18" charset="0"/>
                </a:rPr>
                <a:t>=</a:t>
              </a:r>
            </a:p>
          </p:txBody>
        </p:sp>
        <p:sp>
          <p:nvSpPr>
            <p:cNvPr id="62" name="Rectangle 61"/>
            <p:cNvSpPr/>
            <p:nvPr/>
          </p:nvSpPr>
          <p:spPr>
            <a:xfrm flipH="1">
              <a:off x="7347125" y="3207768"/>
              <a:ext cx="927925"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89999" rIns="0" bIns="89999" rtlCol="0" anchor="ctr"/>
            <a:lstStyle/>
            <a:p>
              <a:pPr algn="ctr">
                <a:defRPr b="0" i="0"/>
              </a:pPr>
              <a:r>
                <a:rPr lang="es-ES" sz="1600" b="1" i="1" dirty="0" smtClean="0">
                  <a:solidFill>
                    <a:schemeClr val="tx1"/>
                  </a:solidFill>
                  <a:latin typeface="Henderson BCG Sans" pitchFamily="34" charset="0"/>
                  <a:cs typeface="Henderson BCG Sans" pitchFamily="34" charset="0"/>
                  <a:sym typeface="Henderson BCG Sans"/>
                </a:rPr>
                <a:t>Resultados</a:t>
              </a:r>
            </a:p>
            <a:p>
              <a:pPr algn="ctr">
                <a:defRPr b="0" i="0"/>
              </a:pPr>
              <a:r>
                <a:rPr lang="es-ES" sz="1600" b="1" i="1" dirty="0" smtClean="0">
                  <a:solidFill>
                    <a:schemeClr val="tx1"/>
                  </a:solidFill>
                  <a:latin typeface="Henderson BCG Sans" pitchFamily="34" charset="0"/>
                  <a:cs typeface="Henderson BCG Sans" pitchFamily="34" charset="0"/>
                  <a:sym typeface="Henderson BCG Sans"/>
                </a:rPr>
                <a:t> salud</a:t>
              </a:r>
            </a:p>
          </p:txBody>
        </p:sp>
        <p:sp>
          <p:nvSpPr>
            <p:cNvPr id="63" name="Rectangle 62"/>
            <p:cNvSpPr/>
            <p:nvPr/>
          </p:nvSpPr>
          <p:spPr>
            <a:xfrm flipH="1">
              <a:off x="7347125" y="3697391"/>
              <a:ext cx="927925"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89999" rIns="0" bIns="89999" rtlCol="0" anchor="ctr"/>
            <a:lstStyle/>
            <a:p>
              <a:pPr algn="ctr">
                <a:defRPr b="0" i="0"/>
              </a:pPr>
              <a:r>
                <a:rPr lang="es-ES" sz="1600" b="1" i="1" dirty="0" smtClean="0">
                  <a:solidFill>
                    <a:schemeClr val="tx1"/>
                  </a:solidFill>
                  <a:latin typeface="Henderson BCG Sans" pitchFamily="34" charset="0"/>
                  <a:cs typeface="Henderson BCG Sans" pitchFamily="34" charset="0"/>
                  <a:sym typeface="Henderson BCG Sans"/>
                </a:rPr>
                <a:t>Costes </a:t>
              </a:r>
            </a:p>
          </p:txBody>
        </p:sp>
        <p:cxnSp>
          <p:nvCxnSpPr>
            <p:cNvPr id="64" name="Straight Connector 63"/>
            <p:cNvCxnSpPr/>
            <p:nvPr/>
          </p:nvCxnSpPr>
          <p:spPr>
            <a:xfrm>
              <a:off x="7324796" y="3705807"/>
              <a:ext cx="972582" cy="0"/>
            </a:xfrm>
            <a:prstGeom prst="line">
              <a:avLst/>
            </a:prstGeom>
            <a:noFill/>
            <a:ln w="15875" cap="flat" cmpd="sng" algn="ctr">
              <a:solidFill>
                <a:srgbClr val="4D4D4D"/>
              </a:solidFill>
              <a:prstDash val="solid"/>
            </a:ln>
          </p:spPr>
        </p:cxnSp>
        <p:sp>
          <p:nvSpPr>
            <p:cNvPr id="28" name="Rectangle 27"/>
            <p:cNvSpPr/>
            <p:nvPr/>
          </p:nvSpPr>
          <p:spPr>
            <a:xfrm flipH="1">
              <a:off x="5918997" y="2741137"/>
              <a:ext cx="1773078"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89999" rIns="0" bIns="89999" rtlCol="0" anchor="ctr"/>
            <a:lstStyle/>
            <a:p>
              <a:pPr algn="ctr">
                <a:defRPr b="0" i="0"/>
              </a:pPr>
              <a:r>
                <a:rPr lang="es-ES" sz="1400" b="1" smtClean="0">
                  <a:solidFill>
                    <a:schemeClr val="tx2"/>
                  </a:solidFill>
                  <a:latin typeface="+mj-lt"/>
                  <a:cs typeface="Henderson BCG Sans" pitchFamily="34" charset="0"/>
                  <a:sym typeface="Henderson BCG Sans"/>
                </a:rPr>
                <a:t>Medición</a:t>
              </a:r>
              <a:endParaRPr lang="es-ES" sz="1400" b="1" dirty="0" smtClean="0">
                <a:solidFill>
                  <a:schemeClr val="tx2"/>
                </a:solidFill>
                <a:latin typeface="+mj-lt"/>
                <a:cs typeface="Henderson BCG Sans" pitchFamily="34" charset="0"/>
                <a:sym typeface="Henderson BCG Sans"/>
              </a:endParaRPr>
            </a:p>
          </p:txBody>
        </p:sp>
        <p:sp>
          <p:nvSpPr>
            <p:cNvPr id="32" name="Rectangle 31"/>
            <p:cNvSpPr/>
            <p:nvPr/>
          </p:nvSpPr>
          <p:spPr>
            <a:xfrm flipH="1">
              <a:off x="8520794" y="1695722"/>
              <a:ext cx="1289670"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lstStyle/>
            <a:p>
              <a:pPr algn="ctr">
                <a:defRPr b="0" i="0"/>
              </a:pPr>
              <a:r>
                <a:rPr lang="es-ES" sz="1400" b="1" dirty="0" smtClean="0">
                  <a:solidFill>
                    <a:schemeClr val="tx2"/>
                  </a:solidFill>
                  <a:latin typeface="+mj-lt"/>
                  <a:cs typeface="Henderson BCG Sans" pitchFamily="34" charset="0"/>
                  <a:sym typeface="Henderson BCG Sans"/>
                </a:rPr>
                <a:t>Utilización de datos para mejorar la </a:t>
              </a:r>
              <a:r>
                <a:rPr lang="es-ES" sz="1400" b="1" smtClean="0">
                  <a:solidFill>
                    <a:schemeClr val="tx2"/>
                  </a:solidFill>
                  <a:latin typeface="+mj-lt"/>
                  <a:cs typeface="Henderson BCG Sans" pitchFamily="34" charset="0"/>
                  <a:sym typeface="Henderson BCG Sans"/>
                </a:rPr>
                <a:t>práctica clínica</a:t>
              </a:r>
              <a:endParaRPr lang="es-ES" sz="1400" b="1" dirty="0" smtClean="0">
                <a:solidFill>
                  <a:schemeClr val="tx2"/>
                </a:solidFill>
                <a:latin typeface="+mj-lt"/>
                <a:cs typeface="Henderson BCG Sans" pitchFamily="34" charset="0"/>
                <a:sym typeface="Henderson BCG Sans"/>
              </a:endParaRPr>
            </a:p>
          </p:txBody>
        </p:sp>
        <p:sp>
          <p:nvSpPr>
            <p:cNvPr id="30" name="Flowchart: Alternate Process 29"/>
            <p:cNvSpPr/>
            <p:nvPr/>
          </p:nvSpPr>
          <p:spPr>
            <a:xfrm>
              <a:off x="10247421" y="1712558"/>
              <a:ext cx="4109541" cy="1609529"/>
            </a:xfrm>
            <a:prstGeom prst="flowChartAlternateProcess">
              <a:avLst/>
            </a:prstGeom>
            <a:noFill/>
            <a:ln w="25400" cap="flat" algn="ctr">
              <a:solidFill>
                <a:srgbClr val="DC6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latin typeface="Arial" pitchFamily="34" charset="0"/>
                <a:cs typeface="Arial" pitchFamily="34" charset="0"/>
              </a:endParaRPr>
            </a:p>
          </p:txBody>
        </p:sp>
      </p:grpSp>
      <p:sp>
        <p:nvSpPr>
          <p:cNvPr id="34" name="NumberBall"/>
          <p:cNvSpPr>
            <a:spLocks noChangeArrowheads="1"/>
          </p:cNvSpPr>
          <p:nvPr/>
        </p:nvSpPr>
        <p:spPr>
          <a:xfrm>
            <a:off x="5285081" y="1524210"/>
            <a:ext cx="295275" cy="295275"/>
          </a:xfrm>
          <a:prstGeom prst="ellipse">
            <a:avLst/>
          </a:prstGeom>
          <a:solidFill>
            <a:schemeClr val="tx2"/>
          </a:solidFill>
          <a:ln w="19050" cap="flat" algn="ctr">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rtlCol="0" fromWordArt="0" anchor="ctr" anchorCtr="0" forceAA="0" compatLnSpc="1">
            <a:prstTxWarp prst="textNoShape">
              <a:avLst/>
            </a:prstTxWarp>
            <a:noAutofit/>
          </a:bodyPr>
          <a:lstStyle/>
          <a:p>
            <a:pPr lvl="0" algn="ctr">
              <a:defRPr b="0" i="0"/>
            </a:pPr>
            <a:r>
              <a:rPr lang="es-ES" sz="1400" b="1" smtClean="0">
                <a:solidFill>
                  <a:schemeClr val="bg1"/>
                </a:solidFill>
                <a:effectLst/>
                <a:latin typeface="Arial" panose="020B0604020202020204" pitchFamily="34" charset="0"/>
                <a:cs typeface="Arial" pitchFamily="34" charset="0"/>
              </a:rPr>
              <a:t>1</a:t>
            </a:r>
          </a:p>
        </p:txBody>
      </p:sp>
    </p:spTree>
    <p:extLst>
      <p:ext uri="{BB962C8B-B14F-4D97-AF65-F5344CB8AC3E}">
        <p14:creationId xmlns="" xmlns:p14="http://schemas.microsoft.com/office/powerpoint/2010/main" val="33848818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extLst/>
          </p:nvPr>
        </p:nvGraphicFramePr>
        <p:xfrm>
          <a:off x="1587" y="1588"/>
          <a:ext cx="1587" cy="1587"/>
        </p:xfrm>
        <a:graphic>
          <a:graphicData uri="http://schemas.openxmlformats.org/presentationml/2006/ole">
            <p:oleObj spid="_x0000_s44034" name="think-cell Slide" r:id="rId44" imgW="360" imgH="360" progId="">
              <p:embed/>
            </p:oleObj>
          </a:graphicData>
        </a:graphic>
      </p:graphicFrame>
      <p:sp>
        <p:nvSpPr>
          <p:cNvPr id="22" name="Rectangle 21"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s-ES" sz="1000" dirty="0" smtClean="0">
              <a:solidFill>
                <a:srgbClr val="000000"/>
              </a:solidFill>
              <a:sym typeface="Arial"/>
            </a:endParaRPr>
          </a:p>
        </p:txBody>
      </p:sp>
      <p:pic>
        <p:nvPicPr>
          <p:cNvPr id="91" name="flag_spain" descr="Datei:Flag of Spain.svg"/>
          <p:cNvPicPr>
            <a:picLocks noChangeAspect="1" noChangeArrowheads="1"/>
          </p:cNvPicPr>
          <p:nvPr/>
        </p:nvPicPr>
        <p:blipFill>
          <a:blip r:embed="rId45" cstate="print"/>
          <a:srcRect/>
          <a:stretch>
            <a:fillRect/>
          </a:stretch>
        </p:blipFill>
        <p:spPr bwMode="auto">
          <a:xfrm>
            <a:off x="9247536" y="206321"/>
            <a:ext cx="417600" cy="278400"/>
          </a:xfrm>
          <a:prstGeom prst="rect">
            <a:avLst/>
          </a:prstGeom>
          <a:noFill/>
        </p:spPr>
      </p:pic>
      <p:sp>
        <p:nvSpPr>
          <p:cNvPr id="2" name="Title 1"/>
          <p:cNvSpPr>
            <a:spLocks noGrp="1"/>
          </p:cNvSpPr>
          <p:nvPr>
            <p:ph type="title"/>
          </p:nvPr>
        </p:nvSpPr>
        <p:spPr>
          <a:xfrm>
            <a:off x="457200" y="359229"/>
            <a:ext cx="8992799" cy="831600"/>
          </a:xfrm>
          <a:noFill/>
          <a:effectLst/>
        </p:spPr>
        <p:txBody>
          <a:bodyPr wrap="square"/>
          <a:lstStyle/>
          <a:p>
            <a:pPr lvl="0">
              <a:lnSpc>
                <a:spcPct val="95000"/>
              </a:lnSpc>
            </a:pPr>
            <a:r>
              <a:rPr lang="es-ES" dirty="0" smtClean="0">
                <a:solidFill>
                  <a:srgbClr val="579CAD"/>
                </a:solidFill>
                <a:latin typeface="Arial"/>
              </a:rPr>
              <a:t>Implementar un enfoque en resultados permitiría capturar eficiencias económicas de ~20%</a:t>
            </a:r>
            <a:br>
              <a:rPr lang="es-ES" dirty="0" smtClean="0">
                <a:solidFill>
                  <a:srgbClr val="579CAD"/>
                </a:solidFill>
                <a:latin typeface="Arial"/>
              </a:rPr>
            </a:br>
            <a:r>
              <a:rPr lang="es-ES" sz="1600" b="0" dirty="0" smtClean="0">
                <a:solidFill>
                  <a:srgbClr val="579CAD"/>
                </a:solidFill>
                <a:latin typeface="Arial"/>
              </a:rPr>
              <a:t>Considerando sólo 10 patologías se podrían evitar ~25.000 muertes prematuras anuales</a:t>
            </a:r>
            <a:endParaRPr lang="es-ES" sz="1600" b="0" dirty="0">
              <a:solidFill>
                <a:srgbClr val="579CAD"/>
              </a:solidFill>
              <a:latin typeface="Arial"/>
            </a:endParaRPr>
          </a:p>
        </p:txBody>
      </p:sp>
      <p:sp>
        <p:nvSpPr>
          <p:cNvPr id="3" name="ColumnHeader"/>
          <p:cNvSpPr>
            <a:spLocks noChangeArrowheads="1"/>
          </p:cNvSpPr>
          <p:nvPr/>
        </p:nvSpPr>
        <p:spPr bwMode="gray">
          <a:xfrm>
            <a:off x="455613" y="1145384"/>
            <a:ext cx="2935287" cy="83099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r>
              <a:rPr lang="es-ES" sz="1400" b="1" dirty="0" smtClean="0">
                <a:solidFill>
                  <a:srgbClr val="000000"/>
                </a:solidFill>
                <a:cs typeface="Arial" pitchFamily="34" charset="0"/>
              </a:rPr>
              <a:t>Se realizó un estudio</a:t>
            </a:r>
            <a:br>
              <a:rPr lang="es-ES" sz="1400" b="1" dirty="0" smtClean="0">
                <a:solidFill>
                  <a:srgbClr val="000000"/>
                </a:solidFill>
                <a:cs typeface="Arial" pitchFamily="34" charset="0"/>
              </a:rPr>
            </a:br>
            <a:r>
              <a:rPr lang="es-ES" sz="1400" b="1" dirty="0" smtClean="0">
                <a:solidFill>
                  <a:srgbClr val="000000"/>
                </a:solidFill>
                <a:cs typeface="Arial" pitchFamily="34" charset="0"/>
              </a:rPr>
              <a:t>sobre 10 patologías</a:t>
            </a:r>
            <a:r>
              <a:rPr lang="es-ES" sz="1400" b="1" baseline="30000" dirty="0" smtClean="0">
                <a:solidFill>
                  <a:srgbClr val="000000"/>
                </a:solidFill>
                <a:cs typeface="Arial" pitchFamily="34" charset="0"/>
              </a:rPr>
              <a:t>1</a:t>
            </a:r>
            <a:r>
              <a:rPr lang="es-ES" sz="1400" b="1" dirty="0" smtClean="0">
                <a:solidFill>
                  <a:srgbClr val="000000"/>
                </a:solidFill>
                <a:cs typeface="Arial" pitchFamily="34" charset="0"/>
              </a:rPr>
              <a:t> que representaban el 30% del gasto</a:t>
            </a:r>
            <a:endParaRPr lang="es-ES" sz="1400" b="1" dirty="0">
              <a:solidFill>
                <a:srgbClr val="000000"/>
              </a:solidFill>
              <a:cs typeface="Arial" pitchFamily="34" charset="0"/>
            </a:endParaRPr>
          </a:p>
        </p:txBody>
      </p:sp>
      <p:sp>
        <p:nvSpPr>
          <p:cNvPr id="5" name="ColumnHeader"/>
          <p:cNvSpPr>
            <a:spLocks noChangeArrowheads="1"/>
          </p:cNvSpPr>
          <p:nvPr/>
        </p:nvSpPr>
        <p:spPr bwMode="gray">
          <a:xfrm>
            <a:off x="3798888" y="1363004"/>
            <a:ext cx="5834062" cy="612643"/>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0" tIns="89999" rIns="0" bIns="89999" anchor="b">
            <a:spAutoFit/>
          </a:bodyPr>
          <a:lstStyle/>
          <a:p>
            <a:pPr algn="ctr"/>
            <a:r>
              <a:rPr lang="es-ES" sz="1400" b="1" dirty="0" smtClean="0">
                <a:solidFill>
                  <a:srgbClr val="000000"/>
                </a:solidFill>
                <a:cs typeface="Arial" pitchFamily="34" charset="0"/>
              </a:rPr>
              <a:t>Un modelo enfocado en resultados permitiría unas eficiencias</a:t>
            </a:r>
            <a:br>
              <a:rPr lang="es-ES" sz="1400" b="1" dirty="0" smtClean="0">
                <a:solidFill>
                  <a:srgbClr val="000000"/>
                </a:solidFill>
                <a:cs typeface="Arial" pitchFamily="34" charset="0"/>
              </a:rPr>
            </a:br>
            <a:r>
              <a:rPr lang="es-ES" sz="1400" b="1" dirty="0" smtClean="0">
                <a:solidFill>
                  <a:srgbClr val="000000"/>
                </a:solidFill>
                <a:cs typeface="Arial" pitchFamily="34" charset="0"/>
              </a:rPr>
              <a:t>de hasta un 20% y prevenir ~25.000 muertes prematuras en España</a:t>
            </a:r>
            <a:endParaRPr lang="es-ES" sz="1400" b="1" dirty="0">
              <a:solidFill>
                <a:srgbClr val="000000"/>
              </a:solidFill>
              <a:cs typeface="Arial" pitchFamily="34" charset="0"/>
            </a:endParaRPr>
          </a:p>
        </p:txBody>
      </p:sp>
      <p:cxnSp>
        <p:nvCxnSpPr>
          <p:cNvPr id="61" name="Straight Connector 60"/>
          <p:cNvCxnSpPr/>
          <p:nvPr>
            <p:custDataLst>
              <p:tags r:id="rId3"/>
            </p:custDataLst>
          </p:nvPr>
        </p:nvCxnSpPr>
        <p:spPr bwMode="gray">
          <a:xfrm>
            <a:off x="2376487" y="4899025"/>
            <a:ext cx="290512"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4"/>
            </p:custDataLst>
          </p:nvPr>
        </p:nvCxnSpPr>
        <p:spPr bwMode="gray">
          <a:xfrm>
            <a:off x="1606550" y="3268662"/>
            <a:ext cx="290512"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39" name="Object 38"/>
          <p:cNvGraphicFramePr>
            <a:graphicFrameLocks noChangeAspect="1"/>
          </p:cNvGraphicFramePr>
          <p:nvPr>
            <p:extLst/>
          </p:nvPr>
        </p:nvGraphicFramePr>
        <p:xfrm>
          <a:off x="800100" y="2324099"/>
          <a:ext cx="2590899" cy="3413664"/>
        </p:xfrm>
        <a:graphic>
          <a:graphicData uri="http://schemas.openxmlformats.org/presentationml/2006/ole">
            <p:oleObj spid="_x0000_s44035" name="Chart" r:id="rId46" imgW="2590899" imgH="3413664" progId="MSGraph.Chart.8">
              <p:embed followColorScheme="full"/>
            </p:oleObj>
          </a:graphicData>
        </a:graphic>
      </p:graphicFrame>
      <p:sp>
        <p:nvSpPr>
          <p:cNvPr id="45" name="Text Placeholder 12"/>
          <p:cNvSpPr>
            <a:spLocks noGrp="1"/>
          </p:cNvSpPr>
          <p:nvPr>
            <p:custDataLst>
              <p:tags r:id="rId5"/>
            </p:custDataLst>
          </p:nvPr>
        </p:nvSpPr>
        <p:spPr bwMode="gray">
          <a:xfrm>
            <a:off x="811212" y="5516562"/>
            <a:ext cx="698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B4B7D438-430A-4912-BF11-D4833095879C}" type="datetime'''''''''''''''''''''''''''''''''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0</a:t>
            </a:fld>
            <a:endParaRPr lang="es-ES" sz="1000" dirty="0">
              <a:solidFill>
                <a:srgbClr val="000000"/>
              </a:solidFill>
              <a:sym typeface="+mn-lt"/>
            </a:endParaRPr>
          </a:p>
        </p:txBody>
      </p:sp>
      <p:sp>
        <p:nvSpPr>
          <p:cNvPr id="62" name="Text Placeholder 12"/>
          <p:cNvSpPr>
            <a:spLocks noGrp="1"/>
          </p:cNvSpPr>
          <p:nvPr>
            <p:custDataLst>
              <p:tags r:id="rId6"/>
            </p:custDataLst>
          </p:nvPr>
        </p:nvSpPr>
        <p:spPr bwMode="gray">
          <a:xfrm>
            <a:off x="671512" y="4724400"/>
            <a:ext cx="2095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741FBC73-862B-4706-BAD8-1DB1E7C07507}" type="datetime'''''''''''''''''''''5''''''''''''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500</a:t>
            </a:fld>
            <a:endParaRPr lang="es-ES" sz="1000" dirty="0">
              <a:solidFill>
                <a:srgbClr val="000000"/>
              </a:solidFill>
              <a:sym typeface="+mn-lt"/>
            </a:endParaRPr>
          </a:p>
        </p:txBody>
      </p:sp>
      <p:sp>
        <p:nvSpPr>
          <p:cNvPr id="56" name="Text Placeholder 12"/>
          <p:cNvSpPr>
            <a:spLocks noGrp="1"/>
          </p:cNvSpPr>
          <p:nvPr>
            <p:custDataLst>
              <p:tags r:id="rId7"/>
            </p:custDataLst>
          </p:nvPr>
        </p:nvSpPr>
        <p:spPr bwMode="gray">
          <a:xfrm>
            <a:off x="566737" y="3938587"/>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CD71ECF7-A8F0-41FA-BC39-22EA65A4DD24}" type="datetime'''''''''''1'''''''''',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1,000</a:t>
            </a:fld>
            <a:endParaRPr lang="es-ES" sz="1000" dirty="0">
              <a:solidFill>
                <a:srgbClr val="000000"/>
              </a:solidFill>
              <a:sym typeface="+mn-lt"/>
            </a:endParaRPr>
          </a:p>
        </p:txBody>
      </p:sp>
      <p:sp>
        <p:nvSpPr>
          <p:cNvPr id="63" name="Text Placeholder 12"/>
          <p:cNvSpPr>
            <a:spLocks noGrp="1"/>
          </p:cNvSpPr>
          <p:nvPr>
            <p:custDataLst>
              <p:tags r:id="rId8"/>
            </p:custDataLst>
          </p:nvPr>
        </p:nvSpPr>
        <p:spPr bwMode="gray">
          <a:xfrm>
            <a:off x="566737" y="3146425"/>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949D5B51-EEF9-45B2-9482-F81FA0AFC612}" type="datetime'''''1'''''''''''''',''5''''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1,500</a:t>
            </a:fld>
            <a:endParaRPr lang="es-ES" sz="1000" dirty="0">
              <a:solidFill>
                <a:srgbClr val="000000"/>
              </a:solidFill>
              <a:sym typeface="+mn-lt"/>
            </a:endParaRPr>
          </a:p>
        </p:txBody>
      </p:sp>
      <p:sp>
        <p:nvSpPr>
          <p:cNvPr id="67" name="Text Placeholder 12"/>
          <p:cNvSpPr>
            <a:spLocks noGrp="1"/>
          </p:cNvSpPr>
          <p:nvPr>
            <p:custDataLst>
              <p:tags r:id="rId9"/>
            </p:custDataLst>
          </p:nvPr>
        </p:nvSpPr>
        <p:spPr bwMode="gray">
          <a:xfrm>
            <a:off x="566737" y="2354262"/>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76CDE9FF-4C6B-4A3D-B98C-5F28343D03ED}" type="datetime'''2'',''''''''''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2,000</a:t>
            </a:fld>
            <a:endParaRPr lang="es-ES" sz="1000" dirty="0">
              <a:solidFill>
                <a:srgbClr val="000000"/>
              </a:solidFill>
              <a:sym typeface="+mn-lt"/>
            </a:endParaRPr>
          </a:p>
        </p:txBody>
      </p:sp>
      <p:sp>
        <p:nvSpPr>
          <p:cNvPr id="38" name="Text Placeholder 12"/>
          <p:cNvSpPr>
            <a:spLocks noGrp="1"/>
          </p:cNvSpPr>
          <p:nvPr>
            <p:custDataLst>
              <p:tags r:id="rId10"/>
            </p:custDataLst>
          </p:nvPr>
        </p:nvSpPr>
        <p:spPr bwMode="gray">
          <a:xfrm>
            <a:off x="566737" y="2070100"/>
            <a:ext cx="252412" cy="182562"/>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ct val="0"/>
              </a:spcAft>
              <a:buClr>
                <a:srgbClr val="579CAD"/>
              </a:buClr>
              <a:buFont typeface="Arial" pitchFamily="34" charset="0"/>
              <a:buNone/>
            </a:pPr>
            <a:r>
              <a:rPr lang="es-ES" altLang="en-US" sz="1200" smtClean="0">
                <a:solidFill>
                  <a:srgbClr val="000000"/>
                </a:solidFill>
                <a:sym typeface="+mn-lt"/>
              </a:rPr>
              <a:t>bn€</a:t>
            </a:r>
            <a:endParaRPr lang="es-ES" sz="1200" dirty="0">
              <a:solidFill>
                <a:srgbClr val="000000"/>
              </a:solidFill>
              <a:sym typeface="+mn-lt"/>
            </a:endParaRPr>
          </a:p>
        </p:txBody>
      </p:sp>
      <p:sp>
        <p:nvSpPr>
          <p:cNvPr id="71" name="Text Placeholder 12"/>
          <p:cNvSpPr>
            <a:spLocks noGrp="1"/>
          </p:cNvSpPr>
          <p:nvPr>
            <p:custDataLst>
              <p:tags r:id="rId11"/>
            </p:custDataLst>
          </p:nvPr>
        </p:nvSpPr>
        <p:spPr bwMode="gray">
          <a:xfrm>
            <a:off x="2703512" y="5168900"/>
            <a:ext cx="407987"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4FA2F984-4C78-49F5-8B3A-EAC8DA4A8975}" type="datetime'''''2''''''''''''9''''''.9''''''''''''''%'''''''''">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29.9%</a:t>
            </a:fld>
            <a:endParaRPr lang="es-ES" sz="1000" dirty="0">
              <a:solidFill>
                <a:srgbClr val="000000"/>
              </a:solidFill>
              <a:sym typeface="+mn-lt"/>
            </a:endParaRPr>
          </a:p>
        </p:txBody>
      </p:sp>
      <p:sp>
        <p:nvSpPr>
          <p:cNvPr id="70" name="Text Placeholder 12"/>
          <p:cNvSpPr>
            <a:spLocks noGrp="1"/>
          </p:cNvSpPr>
          <p:nvPr>
            <p:custDataLst>
              <p:tags r:id="rId12"/>
            </p:custDataLst>
          </p:nvPr>
        </p:nvSpPr>
        <p:spPr bwMode="gray">
          <a:xfrm>
            <a:off x="1933575" y="4006850"/>
            <a:ext cx="407987"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49614E44-3A63-4E87-9CEE-B67737FBFF03}" type="datetime'''''7''''0''''''''''''''''''.''''''''''1%'''''">
              <a:rPr lang="es-ES" altLang="en-US" sz="1000" smtClean="0">
                <a:solidFill>
                  <a:srgbClr val="000000"/>
                </a:solidFill>
              </a:rPr>
              <a:pPr marL="0" lvl="1" indent="0" algn="ctr">
                <a:spcBef>
                  <a:spcPct val="0"/>
                </a:spcBef>
                <a:spcAft>
                  <a:spcPct val="0"/>
                </a:spcAft>
                <a:buClr>
                  <a:srgbClr val="579CAD"/>
                </a:buClr>
                <a:buFont typeface="Arial" pitchFamily="34" charset="0"/>
                <a:buNone/>
              </a:pPr>
              <a:t>70.1%</a:t>
            </a:fld>
            <a:endParaRPr lang="es-ES" sz="1000" dirty="0">
              <a:solidFill>
                <a:srgbClr val="000000"/>
              </a:solidFill>
              <a:sym typeface="+mn-lt"/>
            </a:endParaRPr>
          </a:p>
        </p:txBody>
      </p:sp>
      <p:sp>
        <p:nvSpPr>
          <p:cNvPr id="68" name="Text Placeholder 12"/>
          <p:cNvSpPr>
            <a:spLocks noGrp="1"/>
          </p:cNvSpPr>
          <p:nvPr>
            <p:custDataLst>
              <p:tags r:id="rId13"/>
            </p:custDataLst>
          </p:nvPr>
        </p:nvSpPr>
        <p:spPr bwMode="gray">
          <a:xfrm>
            <a:off x="2776537" y="4721225"/>
            <a:ext cx="260350"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3263536C-69E8-42D1-900A-B0696E4CC00F}" type="datetime'''''4''''''''''''3''''''''''''''''9'''''''''''''''">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439</a:t>
            </a:fld>
            <a:endParaRPr lang="es-ES" sz="1000" dirty="0">
              <a:solidFill>
                <a:srgbClr val="000000"/>
              </a:solidFill>
              <a:sym typeface="+mn-lt"/>
            </a:endParaRPr>
          </a:p>
        </p:txBody>
      </p:sp>
      <p:sp>
        <p:nvSpPr>
          <p:cNvPr id="42" name="Text Placeholder 12"/>
          <p:cNvSpPr>
            <a:spLocks noGrp="1"/>
          </p:cNvSpPr>
          <p:nvPr>
            <p:custDataLst>
              <p:tags r:id="rId14"/>
            </p:custDataLst>
          </p:nvPr>
        </p:nvSpPr>
        <p:spPr bwMode="gray">
          <a:xfrm>
            <a:off x="2500312" y="5710237"/>
            <a:ext cx="812800"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03F7A053-E2BC-436F-B4F6-C6A80A35820A}" type="datetime'1''''0 patol''''o''g''''ías ''s''elec''''ci''o''''nada''''s'''">
              <a:rPr lang="es-ES" altLang="en-US" sz="1000" smtClean="0">
                <a:solidFill>
                  <a:srgbClr val="000000"/>
                </a:solidFill>
              </a:rPr>
              <a:pPr marL="0" lvl="1" indent="0" algn="ctr">
                <a:spcBef>
                  <a:spcPct val="0"/>
                </a:spcBef>
                <a:spcAft>
                  <a:spcPct val="0"/>
                </a:spcAft>
                <a:buClr>
                  <a:srgbClr val="579CAD"/>
                </a:buClr>
                <a:buFont typeface="Arial" pitchFamily="34" charset="0"/>
                <a:buNone/>
              </a:pPr>
              <a:t>10 patologías seleccionadas</a:t>
            </a:fld>
            <a:endParaRPr lang="es-ES" sz="1000" dirty="0">
              <a:solidFill>
                <a:srgbClr val="000000"/>
              </a:solidFill>
              <a:sym typeface="+mn-lt"/>
            </a:endParaRPr>
          </a:p>
        </p:txBody>
      </p:sp>
      <p:sp>
        <p:nvSpPr>
          <p:cNvPr id="41" name="Text Placeholder 12"/>
          <p:cNvSpPr>
            <a:spLocks noGrp="1"/>
          </p:cNvSpPr>
          <p:nvPr>
            <p:custDataLst>
              <p:tags r:id="rId15"/>
            </p:custDataLst>
          </p:nvPr>
        </p:nvSpPr>
        <p:spPr bwMode="gray">
          <a:xfrm>
            <a:off x="1839912" y="5710237"/>
            <a:ext cx="593725"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B1884AD6-E87C-4A3B-9675-BE7F18237596}" type="datetime'R''''''es''''t''''o ''''de'''''' ''''pat''ol''og''í''a''''s'">
              <a:rPr lang="es-ES" altLang="en-US" sz="1000" smtClean="0">
                <a:solidFill>
                  <a:srgbClr val="000000"/>
                </a:solidFill>
              </a:rPr>
              <a:pPr marL="0" lvl="1" indent="0" algn="ctr">
                <a:spcBef>
                  <a:spcPct val="0"/>
                </a:spcBef>
                <a:spcAft>
                  <a:spcPct val="0"/>
                </a:spcAft>
                <a:buClr>
                  <a:srgbClr val="579CAD"/>
                </a:buClr>
                <a:buFont typeface="Arial" pitchFamily="34" charset="0"/>
                <a:buNone/>
              </a:pPr>
              <a:t>Resto de patologías</a:t>
            </a:fld>
            <a:endParaRPr lang="es-ES" sz="1000" dirty="0">
              <a:solidFill>
                <a:srgbClr val="000000"/>
              </a:solidFill>
              <a:sym typeface="+mn-lt"/>
            </a:endParaRPr>
          </a:p>
        </p:txBody>
      </p:sp>
      <p:sp>
        <p:nvSpPr>
          <p:cNvPr id="64" name="Text Placeholder 12"/>
          <p:cNvSpPr>
            <a:spLocks noGrp="1"/>
          </p:cNvSpPr>
          <p:nvPr>
            <p:custDataLst>
              <p:tags r:id="rId16"/>
            </p:custDataLst>
          </p:nvPr>
        </p:nvSpPr>
        <p:spPr bwMode="gray">
          <a:xfrm>
            <a:off x="1184275" y="3090862"/>
            <a:ext cx="3651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A458D7FF-1077-498C-97A3-2BBD9656E1F2}" type="datetime'''''1'',4''''''''''''6''''''''''''''8'">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1,468</a:t>
            </a:fld>
            <a:endParaRPr lang="es-ES" sz="1000" dirty="0">
              <a:solidFill>
                <a:srgbClr val="000000"/>
              </a:solidFill>
              <a:sym typeface="+mn-lt"/>
            </a:endParaRPr>
          </a:p>
        </p:txBody>
      </p:sp>
      <p:sp>
        <p:nvSpPr>
          <p:cNvPr id="69" name="Text Placeholder 12"/>
          <p:cNvSpPr>
            <a:spLocks noGrp="1"/>
          </p:cNvSpPr>
          <p:nvPr>
            <p:custDataLst>
              <p:tags r:id="rId17"/>
            </p:custDataLst>
          </p:nvPr>
        </p:nvSpPr>
        <p:spPr bwMode="gray">
          <a:xfrm>
            <a:off x="1128712" y="4354512"/>
            <a:ext cx="477837"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62027B01-4352-4E7E-808C-066C3386E00E}" type="datetime'''''''''''''''''1''''0''''0''''''''''''''''''.''''0''''%'''">
              <a:rPr lang="es-ES" altLang="en-US" sz="1000" smtClean="0">
                <a:solidFill>
                  <a:srgbClr val="000000"/>
                </a:solidFill>
              </a:rPr>
              <a:pPr marL="0" lvl="1" indent="0" algn="ctr">
                <a:spcBef>
                  <a:spcPct val="0"/>
                </a:spcBef>
                <a:spcAft>
                  <a:spcPct val="0"/>
                </a:spcAft>
                <a:buClr>
                  <a:srgbClr val="579CAD"/>
                </a:buClr>
                <a:buFont typeface="Arial" pitchFamily="34" charset="0"/>
                <a:buNone/>
              </a:pPr>
              <a:t>100.0%</a:t>
            </a:fld>
            <a:endParaRPr lang="es-ES" sz="1000" dirty="0">
              <a:solidFill>
                <a:srgbClr val="000000"/>
              </a:solidFill>
              <a:sym typeface="+mn-lt"/>
            </a:endParaRPr>
          </a:p>
        </p:txBody>
      </p:sp>
      <p:sp>
        <p:nvSpPr>
          <p:cNvPr id="65" name="Text Placeholder 12"/>
          <p:cNvSpPr>
            <a:spLocks noGrp="1"/>
          </p:cNvSpPr>
          <p:nvPr>
            <p:custDataLst>
              <p:tags r:id="rId18"/>
            </p:custDataLst>
          </p:nvPr>
        </p:nvSpPr>
        <p:spPr bwMode="gray">
          <a:xfrm>
            <a:off x="1954212" y="3090862"/>
            <a:ext cx="3651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EE3BD6BD-553C-465B-9D4C-238F28867B33}" type="datetime'''''''''''''''''1'''''',''''''''''''''0''2''''''9'">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1,029</a:t>
            </a:fld>
            <a:endParaRPr lang="es-ES" sz="1000" dirty="0">
              <a:solidFill>
                <a:srgbClr val="000000"/>
              </a:solidFill>
              <a:sym typeface="+mn-lt"/>
            </a:endParaRPr>
          </a:p>
        </p:txBody>
      </p:sp>
      <p:sp>
        <p:nvSpPr>
          <p:cNvPr id="40" name="Text Placeholder 12"/>
          <p:cNvSpPr>
            <a:spLocks noGrp="1"/>
          </p:cNvSpPr>
          <p:nvPr>
            <p:custDataLst>
              <p:tags r:id="rId19"/>
            </p:custDataLst>
          </p:nvPr>
        </p:nvSpPr>
        <p:spPr bwMode="gray">
          <a:xfrm>
            <a:off x="985837" y="5710237"/>
            <a:ext cx="763587"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56415057-233E-4F86-9396-FC325C3C5C60}" type="datetime'''''Coste s''''an''''ita''ri''o ''to''t''''''''''a''''l'''''''">
              <a:rPr lang="es-ES" altLang="en-US" sz="1000" smtClean="0">
                <a:solidFill>
                  <a:srgbClr val="000000"/>
                </a:solidFill>
              </a:rPr>
              <a:pPr marL="0" lvl="1" indent="0" algn="ctr">
                <a:spcBef>
                  <a:spcPct val="0"/>
                </a:spcBef>
                <a:spcAft>
                  <a:spcPct val="0"/>
                </a:spcAft>
                <a:buClr>
                  <a:srgbClr val="579CAD"/>
                </a:buClr>
                <a:buFont typeface="Arial" pitchFamily="34" charset="0"/>
                <a:buNone/>
              </a:pPr>
              <a:t>Coste sanitario total</a:t>
            </a:fld>
            <a:endParaRPr lang="es-ES" sz="1000" dirty="0">
              <a:solidFill>
                <a:srgbClr val="000000"/>
              </a:solidFill>
              <a:sym typeface="+mn-lt"/>
            </a:endParaRPr>
          </a:p>
        </p:txBody>
      </p:sp>
      <p:pic>
        <p:nvPicPr>
          <p:cNvPr id="66" name="Picture 9" descr="Image result for europa bandera"/>
          <p:cNvPicPr>
            <a:picLocks noChangeAspect="1" noChangeArrowheads="1"/>
          </p:cNvPicPr>
          <p:nvPr/>
        </p:nvPicPr>
        <p:blipFill>
          <a:blip r:embed="rId47" cstate="print"/>
          <a:srcRect/>
          <a:stretch>
            <a:fillRect/>
          </a:stretch>
        </p:blipFill>
        <p:spPr bwMode="auto">
          <a:xfrm>
            <a:off x="2642846" y="2293626"/>
            <a:ext cx="720953" cy="480839"/>
          </a:xfrm>
          <a:prstGeom prst="rect">
            <a:avLst/>
          </a:prstGeom>
          <a:noFill/>
        </p:spPr>
      </p:pic>
      <p:sp>
        <p:nvSpPr>
          <p:cNvPr id="27" name="FlowTriangle"/>
          <p:cNvSpPr>
            <a:spLocks noChangeArrowheads="1"/>
          </p:cNvSpPr>
          <p:nvPr/>
        </p:nvSpPr>
        <p:spPr bwMode="gray">
          <a:xfrm rot="5400000">
            <a:off x="1920240" y="3977640"/>
            <a:ext cx="3505200" cy="198120"/>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s-ES" sz="1400" b="1" dirty="0">
              <a:solidFill>
                <a:srgbClr val="000000"/>
              </a:solidFill>
              <a:cs typeface="Arial" pitchFamily="34" charset="0"/>
            </a:endParaRPr>
          </a:p>
        </p:txBody>
      </p:sp>
      <p:cxnSp>
        <p:nvCxnSpPr>
          <p:cNvPr id="37" name="Straight Connector 36"/>
          <p:cNvCxnSpPr/>
          <p:nvPr>
            <p:custDataLst>
              <p:tags r:id="rId20"/>
            </p:custDataLst>
          </p:nvPr>
        </p:nvCxnSpPr>
        <p:spPr bwMode="gray">
          <a:xfrm>
            <a:off x="7231062" y="2689225"/>
            <a:ext cx="395287"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1"/>
            </p:custDataLst>
          </p:nvPr>
        </p:nvCxnSpPr>
        <p:spPr bwMode="gray">
          <a:xfrm>
            <a:off x="6178550" y="2582862"/>
            <a:ext cx="396875"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2"/>
            </p:custDataLst>
          </p:nvPr>
        </p:nvCxnSpPr>
        <p:spPr bwMode="gray">
          <a:xfrm>
            <a:off x="8289925" y="2811462"/>
            <a:ext cx="396875"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3"/>
            </p:custDataLst>
          </p:nvPr>
        </p:nvCxnSpPr>
        <p:spPr bwMode="gray">
          <a:xfrm>
            <a:off x="5119687" y="2582862"/>
            <a:ext cx="396875"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extLst/>
          </p:nvPr>
        </p:nvGraphicFramePr>
        <p:xfrm>
          <a:off x="3733800" y="2247899"/>
          <a:ext cx="5958917" cy="1775520"/>
        </p:xfrm>
        <a:graphic>
          <a:graphicData uri="http://schemas.openxmlformats.org/presentationml/2006/ole">
            <p:oleObj spid="_x0000_s44036" name="Chart" r:id="rId48" imgW="5958917" imgH="1775520" progId="MSGraph.Chart.8">
              <p:embed followColorScheme="full"/>
            </p:oleObj>
          </a:graphicData>
        </a:graphic>
      </p:graphicFrame>
      <p:sp>
        <p:nvSpPr>
          <p:cNvPr id="29" name="Text Placeholder 12"/>
          <p:cNvSpPr>
            <a:spLocks noGrp="1"/>
          </p:cNvSpPr>
          <p:nvPr>
            <p:custDataLst>
              <p:tags r:id="rId24"/>
            </p:custDataLst>
          </p:nvPr>
        </p:nvSpPr>
        <p:spPr bwMode="gray">
          <a:xfrm>
            <a:off x="3956050" y="2222500"/>
            <a:ext cx="760412" cy="182562"/>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ct val="0"/>
              </a:spcAft>
              <a:buClr>
                <a:srgbClr val="579CAD"/>
              </a:buClr>
              <a:buFont typeface="Arial" pitchFamily="34" charset="0"/>
              <a:buNone/>
            </a:pPr>
            <a:r>
              <a:rPr lang="es-ES" altLang="en-US" sz="1200" smtClean="0">
                <a:solidFill>
                  <a:srgbClr val="000000"/>
                </a:solidFill>
                <a:sym typeface="+mn-lt"/>
              </a:rPr>
              <a:t>% de gasto</a:t>
            </a:r>
            <a:endParaRPr lang="es-ES" sz="1200" dirty="0">
              <a:solidFill>
                <a:srgbClr val="000000"/>
              </a:solidFill>
              <a:sym typeface="+mn-lt"/>
            </a:endParaRPr>
          </a:p>
        </p:txBody>
      </p:sp>
      <p:sp>
        <p:nvSpPr>
          <p:cNvPr id="31" name="Text Placeholder 12"/>
          <p:cNvSpPr>
            <a:spLocks noGrp="1"/>
          </p:cNvSpPr>
          <p:nvPr>
            <p:custDataLst>
              <p:tags r:id="rId25"/>
            </p:custDataLst>
          </p:nvPr>
        </p:nvSpPr>
        <p:spPr bwMode="gray">
          <a:xfrm>
            <a:off x="4645025" y="3857625"/>
            <a:ext cx="293687"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865146B4-B48C-4BD4-9987-3D9EA121778C}" type="datetime'''''''To''t''''''''''''''''''''''a''l'">
              <a:rPr lang="es-ES" altLang="en-US" sz="1000" smtClean="0">
                <a:solidFill>
                  <a:srgbClr val="000000"/>
                </a:solidFill>
              </a:rPr>
              <a:pPr marL="0" lvl="1" indent="0" algn="ctr">
                <a:spcBef>
                  <a:spcPct val="0"/>
                </a:spcBef>
                <a:spcAft>
                  <a:spcPct val="0"/>
                </a:spcAft>
                <a:buClr>
                  <a:srgbClr val="579CAD"/>
                </a:buClr>
                <a:buFont typeface="Arial" pitchFamily="34" charset="0"/>
                <a:buNone/>
              </a:pPr>
              <a:t>Total</a:t>
            </a:fld>
            <a:endParaRPr lang="es-ES" sz="1000" dirty="0">
              <a:solidFill>
                <a:srgbClr val="000000"/>
              </a:solidFill>
              <a:sym typeface="+mn-lt"/>
            </a:endParaRPr>
          </a:p>
        </p:txBody>
      </p:sp>
      <p:sp>
        <p:nvSpPr>
          <p:cNvPr id="48" name="Text Placeholder 12"/>
          <p:cNvSpPr>
            <a:spLocks noGrp="1"/>
          </p:cNvSpPr>
          <p:nvPr>
            <p:custDataLst>
              <p:tags r:id="rId26"/>
            </p:custDataLst>
          </p:nvPr>
        </p:nvSpPr>
        <p:spPr bwMode="gray">
          <a:xfrm>
            <a:off x="5335587" y="3857625"/>
            <a:ext cx="1023937"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321C1A86-38AD-482F-AEFB-15F791603794}" type="datetime'E''''''''fi''c''''''i''enci''as'' ''t''o''''t''a''''l''es'">
              <a:rPr lang="es-ES" altLang="en-US" sz="1000" smtClean="0">
                <a:solidFill>
                  <a:srgbClr val="000000"/>
                </a:solidFill>
              </a:rPr>
              <a:pPr marL="0" lvl="1" indent="0" algn="ctr">
                <a:spcBef>
                  <a:spcPct val="0"/>
                </a:spcBef>
                <a:spcAft>
                  <a:spcPct val="0"/>
                </a:spcAft>
                <a:buClr>
                  <a:srgbClr val="579CAD"/>
                </a:buClr>
                <a:buFont typeface="Arial" pitchFamily="34" charset="0"/>
                <a:buNone/>
              </a:pPr>
              <a:t>Eficiencias totales</a:t>
            </a:fld>
            <a:endParaRPr lang="es-ES" sz="1000" dirty="0">
              <a:solidFill>
                <a:srgbClr val="000000"/>
              </a:solidFill>
              <a:sym typeface="+mn-lt"/>
            </a:endParaRPr>
          </a:p>
        </p:txBody>
      </p:sp>
      <p:sp>
        <p:nvSpPr>
          <p:cNvPr id="32" name="Text Placeholder 12"/>
          <p:cNvSpPr>
            <a:spLocks noGrp="1"/>
          </p:cNvSpPr>
          <p:nvPr>
            <p:custDataLst>
              <p:tags r:id="rId27"/>
            </p:custDataLst>
          </p:nvPr>
        </p:nvSpPr>
        <p:spPr bwMode="gray">
          <a:xfrm>
            <a:off x="6521450" y="3857625"/>
            <a:ext cx="763587"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1484E1C5-8C10-4C3E-8DEF-ACFF2C0F266B}" type="datetime'Aumen''''''''to'''''' ''d''e ''pro''''''d''u''''c''tiv''idad'">
              <a:rPr lang="es-ES" altLang="en-US" sz="1000" smtClean="0">
                <a:solidFill>
                  <a:srgbClr val="000000"/>
                </a:solidFill>
              </a:rPr>
              <a:pPr marL="0" lvl="1" indent="0" algn="ctr">
                <a:spcBef>
                  <a:spcPct val="0"/>
                </a:spcBef>
                <a:spcAft>
                  <a:spcPct val="0"/>
                </a:spcAft>
                <a:buClr>
                  <a:srgbClr val="579CAD"/>
                </a:buClr>
                <a:buFont typeface="Arial" pitchFamily="34" charset="0"/>
                <a:buNone/>
              </a:pPr>
              <a:t>Aumento de productividad</a:t>
            </a:fld>
            <a:endParaRPr lang="es-ES" sz="1000" dirty="0">
              <a:solidFill>
                <a:srgbClr val="000000"/>
              </a:solidFill>
              <a:sym typeface="+mn-lt"/>
            </a:endParaRPr>
          </a:p>
        </p:txBody>
      </p:sp>
      <p:sp>
        <p:nvSpPr>
          <p:cNvPr id="44" name="Text Placeholder 12"/>
          <p:cNvSpPr>
            <a:spLocks noGrp="1"/>
          </p:cNvSpPr>
          <p:nvPr>
            <p:custDataLst>
              <p:tags r:id="rId28"/>
            </p:custDataLst>
          </p:nvPr>
        </p:nvSpPr>
        <p:spPr bwMode="gray">
          <a:xfrm>
            <a:off x="7653337" y="3857625"/>
            <a:ext cx="609600"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94CF3D8D-24FF-4275-9FAD-C7042166EF64}" type="datetime'Redu''''''c''''''''ción'''''''''' ''de'''' ''c''''''''ostes'''">
              <a:rPr lang="es-ES" altLang="en-US" sz="1000" smtClean="0">
                <a:solidFill>
                  <a:srgbClr val="000000"/>
                </a:solidFill>
              </a:rPr>
              <a:pPr marL="0" lvl="1" indent="0" algn="ctr">
                <a:spcBef>
                  <a:spcPct val="0"/>
                </a:spcBef>
                <a:spcAft>
                  <a:spcPct val="0"/>
                </a:spcAft>
                <a:buClr>
                  <a:srgbClr val="579CAD"/>
                </a:buClr>
                <a:buFont typeface="Arial" pitchFamily="34" charset="0"/>
                <a:buNone/>
              </a:pPr>
              <a:t>Reducción de costes</a:t>
            </a:fld>
            <a:endParaRPr lang="es-ES" sz="1000" dirty="0">
              <a:solidFill>
                <a:srgbClr val="000000"/>
              </a:solidFill>
              <a:sym typeface="+mn-lt"/>
            </a:endParaRPr>
          </a:p>
        </p:txBody>
      </p:sp>
      <p:sp>
        <p:nvSpPr>
          <p:cNvPr id="33" name="Text Placeholder 12"/>
          <p:cNvSpPr>
            <a:spLocks noGrp="1"/>
          </p:cNvSpPr>
          <p:nvPr>
            <p:custDataLst>
              <p:tags r:id="rId29"/>
            </p:custDataLst>
          </p:nvPr>
        </p:nvSpPr>
        <p:spPr bwMode="gray">
          <a:xfrm>
            <a:off x="8555037" y="3857625"/>
            <a:ext cx="917575"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A76CB41C-97A6-4F32-B3CC-4C4B2F7318DE}" type="datetime'''Re''s''''t''''''''''o'''''''''''''''''' d''e ''''''cost''es'">
              <a:rPr lang="es-ES" altLang="en-US" sz="1000" smtClean="0">
                <a:solidFill>
                  <a:srgbClr val="000000"/>
                </a:solidFill>
              </a:rPr>
              <a:pPr marL="0" lvl="1" indent="0" algn="ctr">
                <a:spcBef>
                  <a:spcPct val="0"/>
                </a:spcBef>
                <a:spcAft>
                  <a:spcPct val="0"/>
                </a:spcAft>
                <a:buClr>
                  <a:srgbClr val="579CAD"/>
                </a:buClr>
                <a:buFont typeface="Arial" pitchFamily="34" charset="0"/>
                <a:buNone/>
              </a:pPr>
              <a:t>Resto de costes</a:t>
            </a:fld>
            <a:endParaRPr lang="es-ES" sz="1000" dirty="0">
              <a:solidFill>
                <a:srgbClr val="000000"/>
              </a:solidFill>
              <a:sym typeface="+mn-lt"/>
            </a:endParaRPr>
          </a:p>
        </p:txBody>
      </p:sp>
      <p:graphicFrame>
        <p:nvGraphicFramePr>
          <p:cNvPr id="50" name="Object 49"/>
          <p:cNvGraphicFramePr>
            <a:graphicFrameLocks noChangeAspect="1"/>
          </p:cNvGraphicFramePr>
          <p:nvPr>
            <p:extLst/>
          </p:nvPr>
        </p:nvGraphicFramePr>
        <p:xfrm>
          <a:off x="4686301" y="4800600"/>
          <a:ext cx="2026861" cy="1097280"/>
        </p:xfrm>
        <a:graphic>
          <a:graphicData uri="http://schemas.openxmlformats.org/presentationml/2006/ole">
            <p:oleObj spid="_x0000_s44037" name="Chart" r:id="rId49" imgW="2026861" imgH="1097280" progId="MSGraph.Chart.8">
              <p:embed followColorScheme="full"/>
            </p:oleObj>
          </a:graphicData>
        </a:graphic>
      </p:graphicFrame>
      <p:sp>
        <p:nvSpPr>
          <p:cNvPr id="51" name="Text Placeholder 12"/>
          <p:cNvSpPr>
            <a:spLocks noGrp="1"/>
          </p:cNvSpPr>
          <p:nvPr>
            <p:custDataLst>
              <p:tags r:id="rId30"/>
            </p:custDataLst>
          </p:nvPr>
        </p:nvSpPr>
        <p:spPr bwMode="gray">
          <a:xfrm>
            <a:off x="4313237" y="5257800"/>
            <a:ext cx="4540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FEA71963-A85E-4E33-9C94-0C8BDCA7E218}" type="datetime'''2''''''''''00'',''''''''''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200,000</a:t>
            </a:fld>
            <a:endParaRPr lang="es-ES" sz="1000" dirty="0">
              <a:solidFill>
                <a:srgbClr val="000000"/>
              </a:solidFill>
              <a:sym typeface="+mn-lt"/>
            </a:endParaRPr>
          </a:p>
        </p:txBody>
      </p:sp>
      <p:sp>
        <p:nvSpPr>
          <p:cNvPr id="82" name="Text Placeholder 12"/>
          <p:cNvSpPr>
            <a:spLocks noGrp="1"/>
          </p:cNvSpPr>
          <p:nvPr>
            <p:custDataLst>
              <p:tags r:id="rId31"/>
            </p:custDataLst>
          </p:nvPr>
        </p:nvSpPr>
        <p:spPr bwMode="gray">
          <a:xfrm>
            <a:off x="4313237" y="4838700"/>
            <a:ext cx="454025"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4B6956E0-1788-44C1-B6EF-C4388516018D}" type="datetime'4''''''0''''''0'''''''''''''''''',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400,000</a:t>
            </a:fld>
            <a:endParaRPr lang="es-ES" sz="1000" dirty="0">
              <a:solidFill>
                <a:srgbClr val="000000"/>
              </a:solidFill>
              <a:sym typeface="+mn-lt"/>
            </a:endParaRPr>
          </a:p>
        </p:txBody>
      </p:sp>
      <p:sp>
        <p:nvSpPr>
          <p:cNvPr id="52" name="Text Placeholder 12"/>
          <p:cNvSpPr>
            <a:spLocks noGrp="1"/>
          </p:cNvSpPr>
          <p:nvPr>
            <p:custDataLst>
              <p:tags r:id="rId32"/>
            </p:custDataLst>
          </p:nvPr>
        </p:nvSpPr>
        <p:spPr bwMode="gray">
          <a:xfrm>
            <a:off x="4697412" y="5676900"/>
            <a:ext cx="698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EA050E76-D85C-414D-8827-B1D7F670BB21}" type="datetime'''''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0</a:t>
            </a:fld>
            <a:endParaRPr lang="es-ES" sz="1000" dirty="0">
              <a:solidFill>
                <a:srgbClr val="000000"/>
              </a:solidFill>
              <a:sym typeface="+mn-lt"/>
            </a:endParaRPr>
          </a:p>
        </p:txBody>
      </p:sp>
      <p:sp>
        <p:nvSpPr>
          <p:cNvPr id="54" name="Text Placeholder 12"/>
          <p:cNvSpPr>
            <a:spLocks noGrp="1"/>
          </p:cNvSpPr>
          <p:nvPr>
            <p:custDataLst>
              <p:tags r:id="rId33"/>
            </p:custDataLst>
          </p:nvPr>
        </p:nvSpPr>
        <p:spPr bwMode="gray">
          <a:xfrm>
            <a:off x="4313237" y="4554538"/>
            <a:ext cx="1698625" cy="182563"/>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ct val="0"/>
              </a:spcAft>
              <a:buClr>
                <a:srgbClr val="579CAD"/>
              </a:buClr>
              <a:buFont typeface="Arial" pitchFamily="34" charset="0"/>
              <a:buNone/>
            </a:pPr>
            <a:r>
              <a:rPr lang="es-ES" sz="1200" dirty="0" smtClean="0">
                <a:solidFill>
                  <a:srgbClr val="000000"/>
                </a:solidFill>
                <a:sym typeface="+mn-lt"/>
              </a:rPr>
              <a:t># de </a:t>
            </a:r>
            <a:r>
              <a:rPr lang="es-ES" sz="1200" smtClean="0">
                <a:solidFill>
                  <a:srgbClr val="000000"/>
                </a:solidFill>
                <a:sym typeface="+mn-lt"/>
              </a:rPr>
              <a:t>muertes prematuras</a:t>
            </a:r>
            <a:endParaRPr lang="es-ES" sz="1200" dirty="0">
              <a:solidFill>
                <a:srgbClr val="000000"/>
              </a:solidFill>
              <a:sym typeface="+mn-lt"/>
            </a:endParaRPr>
          </a:p>
        </p:txBody>
      </p:sp>
      <p:sp>
        <p:nvSpPr>
          <p:cNvPr id="55" name="Text Placeholder 12"/>
          <p:cNvSpPr>
            <a:spLocks noGrp="1"/>
          </p:cNvSpPr>
          <p:nvPr>
            <p:custDataLst>
              <p:tags r:id="rId34"/>
            </p:custDataLst>
          </p:nvPr>
        </p:nvSpPr>
        <p:spPr bwMode="gray">
          <a:xfrm>
            <a:off x="5165725" y="5870575"/>
            <a:ext cx="1144588"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66D8769E-A3FF-4C8C-A4DA-F54B20A0AC72}" type="datetime'Mue''rt''es ''''prematu''r''as prev''''''e''ni''das'' '''''''">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Muertes prematuras prevenidas </a:t>
            </a:fld>
            <a:endParaRPr lang="es-ES" sz="1000" dirty="0">
              <a:solidFill>
                <a:srgbClr val="000000"/>
              </a:solidFill>
              <a:sym typeface="+mn-lt"/>
            </a:endParaRPr>
          </a:p>
        </p:txBody>
      </p:sp>
      <p:sp>
        <p:nvSpPr>
          <p:cNvPr id="57" name="Text Placeholder 12"/>
          <p:cNvSpPr>
            <a:spLocks noGrp="1"/>
          </p:cNvSpPr>
          <p:nvPr>
            <p:custDataLst>
              <p:tags r:id="rId35"/>
            </p:custDataLst>
          </p:nvPr>
        </p:nvSpPr>
        <p:spPr bwMode="gray">
          <a:xfrm>
            <a:off x="5448300" y="5124450"/>
            <a:ext cx="579438"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r>
              <a:rPr lang="es-ES" altLang="en-US" sz="1000" smtClean="0">
                <a:solidFill>
                  <a:srgbClr val="000000"/>
                </a:solidFill>
                <a:sym typeface="+mn-lt"/>
              </a:rPr>
              <a:t>~</a:t>
            </a:r>
            <a:fld id="{5E9B78E9-FE6A-4FD3-ACCB-6EBE5F0EF355}" type="datetime'''''''''''''2''''1''5'',0''''''''''''''''0''''''''0'''''">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215,000</a:t>
            </a:fld>
            <a:endParaRPr lang="es-ES" sz="1000" dirty="0">
              <a:solidFill>
                <a:srgbClr val="000000"/>
              </a:solidFill>
              <a:sym typeface="+mn-lt"/>
            </a:endParaRPr>
          </a:p>
        </p:txBody>
      </p:sp>
      <p:graphicFrame>
        <p:nvGraphicFramePr>
          <p:cNvPr id="58" name="Object 57"/>
          <p:cNvGraphicFramePr>
            <a:graphicFrameLocks noChangeAspect="1"/>
          </p:cNvGraphicFramePr>
          <p:nvPr>
            <p:extLst/>
          </p:nvPr>
        </p:nvGraphicFramePr>
        <p:xfrm>
          <a:off x="7505699" y="4800600"/>
          <a:ext cx="2065112" cy="1097280"/>
        </p:xfrm>
        <a:graphic>
          <a:graphicData uri="http://schemas.openxmlformats.org/presentationml/2006/ole">
            <p:oleObj spid="_x0000_s44038" name="Chart" r:id="rId50" imgW="2065112" imgH="1097280" progId="MSGraph.Chart.8">
              <p:embed followColorScheme="full"/>
            </p:oleObj>
          </a:graphicData>
        </a:graphic>
      </p:graphicFrame>
      <p:sp>
        <p:nvSpPr>
          <p:cNvPr id="86" name="Text Placeholder 12"/>
          <p:cNvSpPr>
            <a:spLocks noGrp="1"/>
          </p:cNvSpPr>
          <p:nvPr>
            <p:custDataLst>
              <p:tags r:id="rId36"/>
            </p:custDataLst>
          </p:nvPr>
        </p:nvSpPr>
        <p:spPr bwMode="gray">
          <a:xfrm>
            <a:off x="7186612" y="5257800"/>
            <a:ext cx="3841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14DE950D-2B8D-4E0F-924F-6C92AA75C287}" type="datetime'''50'''''''',''''''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50,000</a:t>
            </a:fld>
            <a:endParaRPr lang="es-ES" sz="1000" dirty="0">
              <a:solidFill>
                <a:srgbClr val="000000"/>
              </a:solidFill>
              <a:sym typeface="+mn-lt"/>
            </a:endParaRPr>
          </a:p>
        </p:txBody>
      </p:sp>
      <p:sp>
        <p:nvSpPr>
          <p:cNvPr id="72" name="Text Placeholder 12"/>
          <p:cNvSpPr>
            <a:spLocks noGrp="1"/>
          </p:cNvSpPr>
          <p:nvPr>
            <p:custDataLst>
              <p:tags r:id="rId37"/>
            </p:custDataLst>
          </p:nvPr>
        </p:nvSpPr>
        <p:spPr bwMode="gray">
          <a:xfrm>
            <a:off x="7500937" y="5676900"/>
            <a:ext cx="698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5928328E-700F-44E8-858C-FAB7FBC5B9F7}" type="datetime'''''''''''''''''''''''''''''''''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0</a:t>
            </a:fld>
            <a:endParaRPr lang="es-ES" sz="1000" dirty="0">
              <a:solidFill>
                <a:srgbClr val="000000"/>
              </a:solidFill>
              <a:sym typeface="+mn-lt"/>
            </a:endParaRPr>
          </a:p>
        </p:txBody>
      </p:sp>
      <p:sp>
        <p:nvSpPr>
          <p:cNvPr id="89" name="Text Placeholder 12"/>
          <p:cNvSpPr>
            <a:spLocks noGrp="1"/>
          </p:cNvSpPr>
          <p:nvPr>
            <p:custDataLst>
              <p:tags r:id="rId38"/>
            </p:custDataLst>
          </p:nvPr>
        </p:nvSpPr>
        <p:spPr bwMode="gray">
          <a:xfrm>
            <a:off x="7116762" y="4838700"/>
            <a:ext cx="4540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296A392D-4001-4836-84B9-CF746280A086}" type="datetime'''1''0''''''''''''''''''''0,''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100,000</a:t>
            </a:fld>
            <a:endParaRPr lang="es-ES" sz="1000" dirty="0">
              <a:solidFill>
                <a:srgbClr val="000000"/>
              </a:solidFill>
              <a:sym typeface="+mn-lt"/>
            </a:endParaRPr>
          </a:p>
        </p:txBody>
      </p:sp>
      <p:sp>
        <p:nvSpPr>
          <p:cNvPr id="73" name="Text Placeholder 12"/>
          <p:cNvSpPr>
            <a:spLocks noGrp="1"/>
          </p:cNvSpPr>
          <p:nvPr>
            <p:custDataLst>
              <p:tags r:id="rId39"/>
            </p:custDataLst>
          </p:nvPr>
        </p:nvSpPr>
        <p:spPr bwMode="gray">
          <a:xfrm>
            <a:off x="7116762" y="4554538"/>
            <a:ext cx="1698625" cy="182563"/>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ct val="0"/>
              </a:spcAft>
              <a:buClr>
                <a:srgbClr val="579CAD"/>
              </a:buClr>
              <a:buFont typeface="Arial" pitchFamily="34" charset="0"/>
              <a:buNone/>
            </a:pPr>
            <a:r>
              <a:rPr lang="es-ES" sz="1200" dirty="0" smtClean="0">
                <a:solidFill>
                  <a:srgbClr val="000000"/>
                </a:solidFill>
                <a:sym typeface="+mn-lt"/>
              </a:rPr>
              <a:t># de </a:t>
            </a:r>
            <a:r>
              <a:rPr lang="es-ES" sz="1200" smtClean="0">
                <a:solidFill>
                  <a:srgbClr val="000000"/>
                </a:solidFill>
                <a:sym typeface="+mn-lt"/>
              </a:rPr>
              <a:t>muertes prematuras</a:t>
            </a:r>
            <a:endParaRPr lang="es-ES" sz="1200" dirty="0">
              <a:solidFill>
                <a:srgbClr val="000000"/>
              </a:solidFill>
              <a:sym typeface="+mn-lt"/>
            </a:endParaRPr>
          </a:p>
        </p:txBody>
      </p:sp>
      <p:sp>
        <p:nvSpPr>
          <p:cNvPr id="74" name="Text Placeholder 12"/>
          <p:cNvSpPr>
            <a:spLocks noGrp="1"/>
          </p:cNvSpPr>
          <p:nvPr>
            <p:custDataLst>
              <p:tags r:id="rId40"/>
            </p:custDataLst>
          </p:nvPr>
        </p:nvSpPr>
        <p:spPr bwMode="gray">
          <a:xfrm>
            <a:off x="7672387" y="5870575"/>
            <a:ext cx="1797050"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8697AE85-B6E8-41E3-9D96-78A37F1E2DEA}" type="datetime'''Mu''''e''''r''te''s p''''r''em''at''ura''''s prevenida''''s'">
              <a:rPr lang="es-ES" altLang="en-US" sz="1000" smtClean="0">
                <a:solidFill>
                  <a:srgbClr val="000000"/>
                </a:solidFill>
                <a:sym typeface="+mn-lt"/>
              </a:rPr>
              <a:pPr marL="0" lvl="1" indent="0" algn="ctr">
                <a:spcBef>
                  <a:spcPct val="0"/>
                </a:spcBef>
                <a:spcAft>
                  <a:spcPct val="0"/>
                </a:spcAft>
                <a:buClr>
                  <a:srgbClr val="579CAD"/>
                </a:buClr>
                <a:buFont typeface="Arial" pitchFamily="34" charset="0"/>
                <a:buNone/>
              </a:pPr>
              <a:t>Muertes prematuras prevenidas</a:t>
            </a:fld>
            <a:endParaRPr lang="es-ES" sz="1000" dirty="0">
              <a:solidFill>
                <a:srgbClr val="000000"/>
              </a:solidFill>
              <a:sym typeface="+mn-lt"/>
            </a:endParaRPr>
          </a:p>
        </p:txBody>
      </p:sp>
      <p:sp>
        <p:nvSpPr>
          <p:cNvPr id="75" name="Text Placeholder 12"/>
          <p:cNvSpPr>
            <a:spLocks noGrp="1"/>
          </p:cNvSpPr>
          <p:nvPr>
            <p:custDataLst>
              <p:tags r:id="rId41"/>
            </p:custDataLst>
          </p:nvPr>
        </p:nvSpPr>
        <p:spPr bwMode="gray">
          <a:xfrm>
            <a:off x="8316912" y="5368925"/>
            <a:ext cx="50958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r>
              <a:rPr lang="es-ES" altLang="en-US" sz="1000" smtClean="0">
                <a:solidFill>
                  <a:srgbClr val="000000"/>
                </a:solidFill>
                <a:sym typeface="+mn-lt"/>
              </a:rPr>
              <a:t>~</a:t>
            </a:r>
            <a:fld id="{C16B3112-F07D-4150-91A6-55BCD2DBA16B}" type="datetime'''''''''''2''''''''''5'''',''''''''0''0''''''0'''''''''''''">
              <a:rPr lang="es-ES" altLang="en-US" sz="1000" smtClean="0">
                <a:solidFill>
                  <a:srgbClr val="000000"/>
                </a:solidFill>
              </a:rPr>
              <a:pPr marL="0" lvl="1" indent="0" algn="ctr">
                <a:spcBef>
                  <a:spcPct val="0"/>
                </a:spcBef>
                <a:spcAft>
                  <a:spcPct val="0"/>
                </a:spcAft>
                <a:buClr>
                  <a:srgbClr val="579CAD"/>
                </a:buClr>
                <a:buFont typeface="Arial" pitchFamily="34" charset="0"/>
                <a:buNone/>
              </a:pPr>
              <a:t>25,000</a:t>
            </a:fld>
            <a:endParaRPr lang="es-ES" sz="1000" dirty="0">
              <a:solidFill>
                <a:srgbClr val="000000"/>
              </a:solidFill>
              <a:sym typeface="+mn-lt"/>
            </a:endParaRPr>
          </a:p>
        </p:txBody>
      </p:sp>
      <p:pic>
        <p:nvPicPr>
          <p:cNvPr id="77" name="Picture 9" descr="Image result for europa bandera"/>
          <p:cNvPicPr>
            <a:picLocks noChangeAspect="1" noChangeArrowheads="1"/>
          </p:cNvPicPr>
          <p:nvPr/>
        </p:nvPicPr>
        <p:blipFill>
          <a:blip r:embed="rId47" cstate="print"/>
          <a:srcRect/>
          <a:stretch>
            <a:fillRect/>
          </a:stretch>
        </p:blipFill>
        <p:spPr bwMode="auto">
          <a:xfrm>
            <a:off x="6246813" y="4815768"/>
            <a:ext cx="459646" cy="306560"/>
          </a:xfrm>
          <a:prstGeom prst="rect">
            <a:avLst/>
          </a:prstGeom>
          <a:noFill/>
        </p:spPr>
      </p:pic>
      <p:sp>
        <p:nvSpPr>
          <p:cNvPr id="78" name="FlowTriangle"/>
          <p:cNvSpPr>
            <a:spLocks noChangeArrowheads="1"/>
          </p:cNvSpPr>
          <p:nvPr/>
        </p:nvSpPr>
        <p:spPr bwMode="gray">
          <a:xfrm rot="5400000">
            <a:off x="6365469" y="5381771"/>
            <a:ext cx="1203532" cy="133121"/>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s-ES" sz="1400" b="1" dirty="0">
              <a:solidFill>
                <a:srgbClr val="000000"/>
              </a:solidFill>
              <a:cs typeface="Arial" pitchFamily="34" charset="0"/>
            </a:endParaRPr>
          </a:p>
        </p:txBody>
      </p:sp>
      <p:sp>
        <p:nvSpPr>
          <p:cNvPr id="83"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s-ES" sz="800" dirty="0" smtClean="0">
                <a:solidFill>
                  <a:srgbClr val="000000"/>
                </a:solidFill>
                <a:cs typeface="Arial" pitchFamily="34" charset="0"/>
              </a:rPr>
              <a:t>1. </a:t>
            </a:r>
            <a:r>
              <a:rPr lang="es-ES" sz="800" i="1" dirty="0" smtClean="0">
                <a:solidFill>
                  <a:srgbClr val="000000"/>
                </a:solidFill>
                <a:cs typeface="Arial" pitchFamily="34" charset="0"/>
              </a:rPr>
              <a:t>Incluye: Infarto de Miocardio Agudo, Fallo Cardíaco, Dolor </a:t>
            </a:r>
            <a:r>
              <a:rPr lang="es-ES" sz="800" i="1" dirty="0" err="1" smtClean="0">
                <a:solidFill>
                  <a:srgbClr val="000000"/>
                </a:solidFill>
                <a:cs typeface="Arial" pitchFamily="34" charset="0"/>
              </a:rPr>
              <a:t>dorsolumbar</a:t>
            </a:r>
            <a:r>
              <a:rPr lang="es-ES" sz="800" i="1" dirty="0" smtClean="0">
                <a:solidFill>
                  <a:srgbClr val="000000"/>
                </a:solidFill>
                <a:cs typeface="Arial" pitchFamily="34" charset="0"/>
              </a:rPr>
              <a:t>, Cáncer de Pulmón, Alzheimer, </a:t>
            </a:r>
            <a:r>
              <a:rPr lang="es-ES" sz="800" i="1" dirty="0" err="1" smtClean="0">
                <a:solidFill>
                  <a:srgbClr val="000000"/>
                </a:solidFill>
                <a:cs typeface="Arial" pitchFamily="34" charset="0"/>
              </a:rPr>
              <a:t>EPOC</a:t>
            </a:r>
            <a:r>
              <a:rPr lang="es-ES" sz="800" i="1" dirty="0" smtClean="0">
                <a:solidFill>
                  <a:srgbClr val="000000"/>
                </a:solidFill>
                <a:cs typeface="Arial" pitchFamily="34" charset="0"/>
              </a:rPr>
              <a:t>, Diabetes, Cáncer </a:t>
            </a:r>
            <a:r>
              <a:rPr lang="es-ES" sz="800" i="1" dirty="0" err="1" smtClean="0">
                <a:solidFill>
                  <a:srgbClr val="000000"/>
                </a:solidFill>
                <a:cs typeface="Arial" pitchFamily="34" charset="0"/>
              </a:rPr>
              <a:t>colorectal</a:t>
            </a:r>
            <a:r>
              <a:rPr lang="es-ES" sz="800" i="1" dirty="0" smtClean="0">
                <a:solidFill>
                  <a:srgbClr val="000000"/>
                </a:solidFill>
                <a:cs typeface="Arial" pitchFamily="34" charset="0"/>
              </a:rPr>
              <a:t>, Cirrosis</a:t>
            </a:r>
            <a:endParaRPr lang="es-ES" sz="800" dirty="0" smtClean="0">
              <a:solidFill>
                <a:srgbClr val="000000"/>
              </a:solidFill>
              <a:cs typeface="Arial" pitchFamily="34" charset="0"/>
            </a:endParaRPr>
          </a:p>
          <a:p>
            <a:pPr>
              <a:lnSpc>
                <a:spcPct val="90000"/>
              </a:lnSpc>
            </a:pPr>
            <a:r>
              <a:rPr lang="es-ES" sz="800" dirty="0" smtClean="0">
                <a:solidFill>
                  <a:srgbClr val="000000"/>
                </a:solidFill>
                <a:cs typeface="Arial" pitchFamily="34" charset="0"/>
              </a:rPr>
              <a:t>Nota: Se trata de una estimación a partir del modelo de valor de datos de BCG utilizado para medir el impacto Europeo de los modelos de valor en colaboración con EFPIA</a:t>
            </a:r>
          </a:p>
          <a:p>
            <a:pPr>
              <a:lnSpc>
                <a:spcPct val="90000"/>
              </a:lnSpc>
            </a:pPr>
            <a:r>
              <a:rPr lang="es-ES" sz="800" dirty="0" smtClean="0">
                <a:solidFill>
                  <a:srgbClr val="000000"/>
                </a:solidFill>
                <a:cs typeface="Arial" pitchFamily="34" charset="0"/>
              </a:rPr>
              <a:t>Fuente: BCG</a:t>
            </a:r>
            <a:endParaRPr lang="es-ES" sz="800" dirty="0">
              <a:solidFill>
                <a:srgbClr val="000000"/>
              </a:solidFill>
              <a:cs typeface="Arial" pitchFamily="34" charset="0"/>
            </a:endParaRPr>
          </a:p>
        </p:txBody>
      </p:sp>
      <p:pic>
        <p:nvPicPr>
          <p:cNvPr id="92" name="flag_spain" descr="Datei:Flag of Spain.svg"/>
          <p:cNvPicPr>
            <a:picLocks noChangeAspect="1" noChangeArrowheads="1"/>
          </p:cNvPicPr>
          <p:nvPr/>
        </p:nvPicPr>
        <p:blipFill>
          <a:blip r:embed="rId51" cstate="print"/>
          <a:srcRect/>
          <a:stretch>
            <a:fillRect/>
          </a:stretch>
        </p:blipFill>
        <p:spPr bwMode="auto">
          <a:xfrm>
            <a:off x="8989158" y="4815768"/>
            <a:ext cx="459839" cy="306559"/>
          </a:xfrm>
          <a:prstGeom prst="rect">
            <a:avLst/>
          </a:prstGeom>
          <a:noFill/>
        </p:spPr>
      </p:pic>
    </p:spTree>
    <p:extLst>
      <p:ext uri="{BB962C8B-B14F-4D97-AF65-F5344CB8AC3E}">
        <p14:creationId xmlns="" xmlns:p14="http://schemas.microsoft.com/office/powerpoint/2010/main" val="396776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 name="Object 149" hidden="1"/>
          <p:cNvGraphicFramePr>
            <a:graphicFrameLocks noChangeAspect="1"/>
          </p:cNvGraphicFramePr>
          <p:nvPr/>
        </p:nvGraphicFramePr>
        <p:xfrm>
          <a:off x="1587" y="1588"/>
          <a:ext cx="1587" cy="1587"/>
        </p:xfrm>
        <a:graphic>
          <a:graphicData uri="http://schemas.openxmlformats.org/presentationml/2006/ole">
            <p:oleObj spid="_x0000_s56322" name="think-cell Slide" r:id="rId4" imgW="360" imgH="360" progId="">
              <p:embed/>
            </p:oleObj>
          </a:graphicData>
        </a:graphic>
      </p:graphicFrame>
      <p:sp>
        <p:nvSpPr>
          <p:cNvPr id="47" name="Rectangle 46"/>
          <p:cNvSpPr/>
          <p:nvPr/>
        </p:nvSpPr>
        <p:spPr>
          <a:xfrm>
            <a:off x="3812697" y="2538995"/>
            <a:ext cx="2488581" cy="737674"/>
          </a:xfrm>
          <a:prstGeom prst="rect">
            <a:avLst/>
          </a:prstGeom>
          <a:solidFill>
            <a:schemeClr val="accent2"/>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r>
              <a:rPr lang="es-ES" sz="1400" b="1" dirty="0" smtClean="0">
                <a:solidFill>
                  <a:srgbClr val="000000"/>
                </a:solidFill>
                <a:cs typeface="Arial" pitchFamily="34" charset="0"/>
              </a:rPr>
              <a:t>Medición de resultados </a:t>
            </a:r>
            <a:r>
              <a:rPr lang="es-ES" sz="1400" b="1" smtClean="0">
                <a:solidFill>
                  <a:srgbClr val="000000"/>
                </a:solidFill>
                <a:cs typeface="Arial" pitchFamily="34" charset="0"/>
              </a:rPr>
              <a:t>en costes</a:t>
            </a:r>
            <a:endParaRPr lang="es-ES" sz="1400" b="1" dirty="0" smtClean="0">
              <a:solidFill>
                <a:srgbClr val="000000"/>
              </a:solidFill>
              <a:cs typeface="Arial" pitchFamily="34" charset="0"/>
            </a:endParaRPr>
          </a:p>
        </p:txBody>
      </p:sp>
      <p:sp>
        <p:nvSpPr>
          <p:cNvPr id="149" name="Rectangle 148"/>
          <p:cNvSpPr/>
          <p:nvPr/>
        </p:nvSpPr>
        <p:spPr>
          <a:xfrm>
            <a:off x="844004" y="1531918"/>
            <a:ext cx="8355949" cy="829042"/>
          </a:xfrm>
          <a:prstGeom prst="rect">
            <a:avLst/>
          </a:prstGeom>
          <a:solidFill>
            <a:schemeClr val="accent1">
              <a:alpha val="51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cs typeface="Arial" pitchFamily="34" charset="0"/>
            </a:endParaRPr>
          </a:p>
        </p:txBody>
      </p:sp>
      <p:sp>
        <p:nvSpPr>
          <p:cNvPr id="2" name="Title 1"/>
          <p:cNvSpPr>
            <a:spLocks noGrp="1"/>
          </p:cNvSpPr>
          <p:nvPr>
            <p:ph type="title"/>
          </p:nvPr>
        </p:nvSpPr>
        <p:spPr>
          <a:xfrm>
            <a:off x="457200" y="162000"/>
            <a:ext cx="8120043" cy="831600"/>
          </a:xfrm>
        </p:spPr>
        <p:txBody>
          <a:bodyPr/>
          <a:lstStyle/>
          <a:p>
            <a:r>
              <a:rPr lang="es-ES" dirty="0" smtClean="0"/>
              <a:t>La medición de valor de la prestación sanitaria se compone de cuatro elementos </a:t>
            </a:r>
            <a:r>
              <a:rPr lang="es-ES" smtClean="0"/>
              <a:t>clave...</a:t>
            </a:r>
            <a:endParaRPr lang="es-ES" dirty="0"/>
          </a:p>
        </p:txBody>
      </p:sp>
      <p:sp>
        <p:nvSpPr>
          <p:cNvPr id="17410" name="AutoShape 2" descr="Image result for españ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208" name="Callout"/>
          <p:cNvSpPr>
            <a:spLocks noChangeArrowheads="1"/>
          </p:cNvSpPr>
          <p:nvPr/>
        </p:nvSpPr>
        <p:spPr bwMode="gray">
          <a:xfrm>
            <a:off x="844005" y="3276668"/>
            <a:ext cx="2485154" cy="1461453"/>
          </a:xfrm>
          <a:prstGeom prst="rect">
            <a:avLst/>
          </a:prstGeom>
          <a:solidFill>
            <a:schemeClr val="accent1">
              <a:alpha val="21000"/>
            </a:schemeClr>
          </a:solidFill>
          <a:ln w="9525" algn="ctr">
            <a:solidFill>
              <a:schemeClr val="tx1"/>
            </a:solidFill>
            <a:miter lim="800000"/>
            <a:headEnd/>
            <a:tailEnd/>
          </a:ln>
          <a:extLst/>
        </p:spPr>
        <p:txBody>
          <a:bodyPr tIns="91440" bIns="91440" anchor="ctr"/>
          <a:lstStyle/>
          <a:p>
            <a:r>
              <a:rPr lang="es-ES" sz="1200" dirty="0" smtClean="0">
                <a:solidFill>
                  <a:srgbClr val="000000"/>
                </a:solidFill>
                <a:cs typeface="Arial" pitchFamily="34" charset="0"/>
              </a:rPr>
              <a:t>Existencia de </a:t>
            </a:r>
            <a:r>
              <a:rPr lang="es-ES" sz="1200" b="1" dirty="0" smtClean="0">
                <a:solidFill>
                  <a:srgbClr val="000000"/>
                </a:solidFill>
                <a:cs typeface="Arial" pitchFamily="34" charset="0"/>
              </a:rPr>
              <a:t>identificadores</a:t>
            </a:r>
            <a:r>
              <a:rPr lang="es-ES" sz="1200" dirty="0" smtClean="0">
                <a:solidFill>
                  <a:srgbClr val="000000"/>
                </a:solidFill>
                <a:cs typeface="Arial" pitchFamily="34" charset="0"/>
              </a:rPr>
              <a:t> de pacientes y de sus patologías (p.ej. número de identificación, diagnóstico CIE) en todo su proceso asistencial para así registrar actuaciones y prescripciones </a:t>
            </a:r>
          </a:p>
        </p:txBody>
      </p:sp>
      <p:sp>
        <p:nvSpPr>
          <p:cNvPr id="203" name="Callout"/>
          <p:cNvSpPr>
            <a:spLocks noChangeArrowheads="1"/>
          </p:cNvSpPr>
          <p:nvPr/>
        </p:nvSpPr>
        <p:spPr bwMode="gray">
          <a:xfrm>
            <a:off x="3821345" y="3276668"/>
            <a:ext cx="2485156" cy="1461453"/>
          </a:xfrm>
          <a:prstGeom prst="rect">
            <a:avLst/>
          </a:prstGeom>
          <a:solidFill>
            <a:schemeClr val="hlink">
              <a:alpha val="21000"/>
            </a:schemeClr>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91439" tIns="89999" rIns="91439" bIns="89999" rtlCol="0" anchor="ctr" anchorCtr="0"/>
          <a:lstStyle/>
          <a:p>
            <a:r>
              <a:rPr lang="es-ES" sz="1200" b="1" dirty="0" smtClean="0">
                <a:solidFill>
                  <a:srgbClr val="000000"/>
                </a:solidFill>
                <a:cs typeface="Arial" pitchFamily="34" charset="0"/>
              </a:rPr>
              <a:t>Asignación de actividad sanitaria y de suministro de productos </a:t>
            </a:r>
            <a:r>
              <a:rPr lang="es-ES" sz="1200" dirty="0" smtClean="0">
                <a:solidFill>
                  <a:srgbClr val="000000"/>
                </a:solidFill>
                <a:cs typeface="Arial" pitchFamily="34" charset="0"/>
              </a:rPr>
              <a:t>a nivel paciente y patología con un grado de granularidad adecuado. Capacidad de </a:t>
            </a:r>
            <a:r>
              <a:rPr lang="es-ES" sz="1200" b="1" dirty="0" smtClean="0">
                <a:solidFill>
                  <a:srgbClr val="000000"/>
                </a:solidFill>
                <a:cs typeface="Arial" pitchFamily="34" charset="0"/>
              </a:rPr>
              <a:t>estimación de coste </a:t>
            </a:r>
            <a:r>
              <a:rPr lang="es-ES" sz="1200" dirty="0" smtClean="0">
                <a:solidFill>
                  <a:srgbClr val="000000"/>
                </a:solidFill>
                <a:cs typeface="Arial" pitchFamily="34" charset="0"/>
              </a:rPr>
              <a:t>asociado a actividad</a:t>
            </a:r>
            <a:endParaRPr lang="es-ES" sz="1200" dirty="0">
              <a:solidFill>
                <a:srgbClr val="000000"/>
              </a:solidFill>
              <a:cs typeface="Arial" pitchFamily="34" charset="0"/>
            </a:endParaRPr>
          </a:p>
        </p:txBody>
      </p:sp>
      <p:sp>
        <p:nvSpPr>
          <p:cNvPr id="202" name="Callout"/>
          <p:cNvSpPr>
            <a:spLocks noChangeArrowheads="1"/>
          </p:cNvSpPr>
          <p:nvPr/>
        </p:nvSpPr>
        <p:spPr bwMode="gray">
          <a:xfrm>
            <a:off x="6727418" y="3284453"/>
            <a:ext cx="2472535" cy="1453668"/>
          </a:xfrm>
          <a:prstGeom prst="rect">
            <a:avLst/>
          </a:prstGeom>
          <a:solidFill>
            <a:schemeClr val="folHlink"/>
          </a:solidFill>
          <a:ln w="9525" algn="ctr">
            <a:solidFill>
              <a:schemeClr val="folHlink"/>
            </a:solidFill>
            <a:miter lim="800000"/>
            <a:headEnd/>
            <a:tailEnd/>
          </a:ln>
          <a:extLst/>
        </p:spPr>
        <p:txBody>
          <a:bodyPr tIns="91440" bIns="91440" anchor="ctr"/>
          <a:lstStyle/>
          <a:p>
            <a:r>
              <a:rPr lang="es-ES" sz="1200" dirty="0" smtClean="0">
                <a:solidFill>
                  <a:srgbClr val="FFFFFF"/>
                </a:solidFill>
                <a:cs typeface="Arial" pitchFamily="34" charset="0"/>
              </a:rPr>
              <a:t>Existencia de </a:t>
            </a:r>
            <a:r>
              <a:rPr lang="es-ES" sz="1200" b="1" dirty="0" smtClean="0">
                <a:solidFill>
                  <a:srgbClr val="FFFFFF"/>
                </a:solidFill>
                <a:cs typeface="Arial" pitchFamily="34" charset="0"/>
              </a:rPr>
              <a:t>indicadores estandarizados de resultados en salud</a:t>
            </a:r>
            <a:r>
              <a:rPr lang="es-ES" sz="1200" dirty="0" smtClean="0">
                <a:solidFill>
                  <a:srgbClr val="FFFFFF"/>
                </a:solidFill>
                <a:cs typeface="Arial" pitchFamily="34" charset="0"/>
              </a:rPr>
              <a:t> que sean relevantes para los pacientes para cada condición/patología</a:t>
            </a:r>
            <a:endParaRPr lang="es-ES" sz="1200" dirty="0">
              <a:solidFill>
                <a:srgbClr val="FFFFFF"/>
              </a:solidFill>
              <a:cs typeface="Arial" pitchFamily="34" charset="0"/>
            </a:endParaRPr>
          </a:p>
        </p:txBody>
      </p:sp>
      <p:sp>
        <p:nvSpPr>
          <p:cNvPr id="227" name="Rectangle 226"/>
          <p:cNvSpPr/>
          <p:nvPr/>
        </p:nvSpPr>
        <p:spPr>
          <a:xfrm>
            <a:off x="6727417" y="2538995"/>
            <a:ext cx="2475959" cy="73767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r>
              <a:rPr lang="es-ES" sz="1400" b="1" dirty="0" smtClean="0">
                <a:solidFill>
                  <a:srgbClr val="FFFFFF"/>
                </a:solidFill>
                <a:cs typeface="Arial" pitchFamily="34" charset="0"/>
              </a:rPr>
              <a:t>Medición de resultados </a:t>
            </a:r>
            <a:r>
              <a:rPr lang="es-ES" sz="1400" b="1" smtClean="0">
                <a:solidFill>
                  <a:srgbClr val="FFFFFF"/>
                </a:solidFill>
                <a:cs typeface="Arial" pitchFamily="34" charset="0"/>
              </a:rPr>
              <a:t>en salud</a:t>
            </a:r>
            <a:endParaRPr lang="es-ES" sz="1400" b="1" dirty="0" smtClean="0">
              <a:solidFill>
                <a:srgbClr val="FFFFFF"/>
              </a:solidFill>
              <a:cs typeface="Arial" pitchFamily="34" charset="0"/>
            </a:endParaRPr>
          </a:p>
        </p:txBody>
      </p:sp>
      <p:sp>
        <p:nvSpPr>
          <p:cNvPr id="235" name="Rectangle 234"/>
          <p:cNvSpPr/>
          <p:nvPr/>
        </p:nvSpPr>
        <p:spPr>
          <a:xfrm>
            <a:off x="844005" y="2538996"/>
            <a:ext cx="2485154" cy="737673"/>
          </a:xfrm>
          <a:prstGeom prst="rect">
            <a:avLst/>
          </a:prstGeom>
          <a:solidFill>
            <a:schemeClr val="accent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r>
              <a:rPr lang="es-ES" sz="1400" b="1" dirty="0" smtClean="0">
                <a:solidFill>
                  <a:srgbClr val="000000"/>
                </a:solidFill>
                <a:cs typeface="Arial" pitchFamily="34" charset="0"/>
              </a:rPr>
              <a:t>Identificación / clasificación </a:t>
            </a:r>
            <a:r>
              <a:rPr lang="es-ES" sz="1400" b="1" smtClean="0">
                <a:solidFill>
                  <a:srgbClr val="000000"/>
                </a:solidFill>
                <a:cs typeface="Arial" pitchFamily="34" charset="0"/>
              </a:rPr>
              <a:t>del paciente</a:t>
            </a:r>
            <a:endParaRPr lang="es-ES" sz="1400" b="1" dirty="0" smtClean="0">
              <a:solidFill>
                <a:srgbClr val="000000"/>
              </a:solidFill>
              <a:cs typeface="Arial" pitchFamily="34" charset="0"/>
            </a:endParaRPr>
          </a:p>
        </p:txBody>
      </p:sp>
      <p:sp>
        <p:nvSpPr>
          <p:cNvPr id="243" name="Flowchart: Connector 242"/>
          <p:cNvSpPr/>
          <p:nvPr/>
        </p:nvSpPr>
        <p:spPr>
          <a:xfrm>
            <a:off x="713315" y="2492439"/>
            <a:ext cx="324000" cy="324000"/>
          </a:xfrm>
          <a:prstGeom prst="flowChartConnector">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smtClean="0">
                <a:solidFill>
                  <a:srgbClr val="000000"/>
                </a:solidFill>
                <a:cs typeface="Arial" pitchFamily="34" charset="0"/>
              </a:rPr>
              <a:t>1</a:t>
            </a:r>
            <a:endParaRPr lang="es-ES" sz="1400" b="1" dirty="0" smtClean="0">
              <a:solidFill>
                <a:srgbClr val="000000"/>
              </a:solidFill>
              <a:cs typeface="Arial" pitchFamily="34" charset="0"/>
            </a:endParaRPr>
          </a:p>
        </p:txBody>
      </p:sp>
      <p:sp>
        <p:nvSpPr>
          <p:cNvPr id="244" name="Flowchart: Connector 243"/>
          <p:cNvSpPr/>
          <p:nvPr/>
        </p:nvSpPr>
        <p:spPr>
          <a:xfrm>
            <a:off x="3659344" y="2404242"/>
            <a:ext cx="324000" cy="324000"/>
          </a:xfrm>
          <a:prstGeom prst="flowChartConnector">
            <a:avLst/>
          </a:prstGeom>
          <a:solidFill>
            <a:schemeClr val="fo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smtClean="0">
                <a:solidFill>
                  <a:srgbClr val="000000"/>
                </a:solidFill>
                <a:cs typeface="Arial" pitchFamily="34" charset="0"/>
              </a:rPr>
              <a:t>2</a:t>
            </a:r>
            <a:endParaRPr lang="es-ES" sz="1400" b="1" dirty="0" smtClean="0">
              <a:solidFill>
                <a:srgbClr val="000000"/>
              </a:solidFill>
              <a:cs typeface="Arial" pitchFamily="34" charset="0"/>
            </a:endParaRPr>
          </a:p>
        </p:txBody>
      </p:sp>
      <p:sp>
        <p:nvSpPr>
          <p:cNvPr id="245" name="Flowchart: Connector 244"/>
          <p:cNvSpPr/>
          <p:nvPr/>
        </p:nvSpPr>
        <p:spPr>
          <a:xfrm>
            <a:off x="6565418" y="2376995"/>
            <a:ext cx="324000" cy="324000"/>
          </a:xfrm>
          <a:prstGeom prst="flowChartConnector">
            <a:avLst/>
          </a:prstGeom>
          <a:solidFill>
            <a:srgbClr val="34606A"/>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smtClean="0">
                <a:solidFill>
                  <a:srgbClr val="FFFFFF"/>
                </a:solidFill>
                <a:cs typeface="Arial" pitchFamily="34" charset="0"/>
              </a:rPr>
              <a:t>3</a:t>
            </a:r>
            <a:endParaRPr lang="es-ES" sz="1400" b="1" dirty="0" smtClean="0">
              <a:solidFill>
                <a:srgbClr val="FFFFFF"/>
              </a:solidFill>
              <a:cs typeface="Arial" pitchFamily="34" charset="0"/>
            </a:endParaRPr>
          </a:p>
        </p:txBody>
      </p:sp>
      <p:sp>
        <p:nvSpPr>
          <p:cNvPr id="350" name="TextBox 349"/>
          <p:cNvSpPr txBox="1"/>
          <p:nvPr/>
        </p:nvSpPr>
        <p:spPr>
          <a:xfrm>
            <a:off x="987646" y="1120188"/>
            <a:ext cx="7961844" cy="828089"/>
          </a:xfrm>
          <a:prstGeom prst="rect">
            <a:avLst/>
          </a:prstGeom>
          <a:noFill/>
        </p:spPr>
        <p:txBody>
          <a:bodyPr wrap="square" tIns="90000" bIns="90000" rtlCol="0" anchor="t">
            <a:spAutoFit/>
          </a:bodyPr>
          <a:lstStyle/>
          <a:p>
            <a:pPr algn="ctr"/>
            <a:r>
              <a:rPr lang="es-ES" sz="1400" b="1" i="1" dirty="0" smtClean="0">
                <a:solidFill>
                  <a:srgbClr val="000000"/>
                </a:solidFill>
                <a:cs typeface="Arial" pitchFamily="34" charset="0"/>
              </a:rPr>
              <a:t>La medición de datos se debe realizar en los distintos niveles del sistema sanitario:</a:t>
            </a:r>
          </a:p>
          <a:p>
            <a:pPr algn="ctr"/>
            <a:endParaRPr lang="es-ES" sz="1400" b="1" i="1" dirty="0" smtClean="0">
              <a:solidFill>
                <a:srgbClr val="000000"/>
              </a:solidFill>
              <a:cs typeface="Arial" pitchFamily="34" charset="0"/>
            </a:endParaRPr>
          </a:p>
          <a:p>
            <a:pPr algn="ctr"/>
            <a:r>
              <a:rPr lang="es-ES" sz="1400" b="1" i="1" dirty="0" smtClean="0">
                <a:solidFill>
                  <a:srgbClr val="579CAD"/>
                </a:solidFill>
                <a:cs typeface="Arial" pitchFamily="34" charset="0"/>
              </a:rPr>
              <a:t>Nivel de Atención Hospitalaria</a:t>
            </a:r>
            <a:r>
              <a:rPr lang="es-ES" sz="1400" i="1" dirty="0" smtClean="0">
                <a:solidFill>
                  <a:srgbClr val="000000"/>
                </a:solidFill>
                <a:cs typeface="Arial" pitchFamily="34" charset="0"/>
              </a:rPr>
              <a:t> -</a:t>
            </a:r>
            <a:r>
              <a:rPr lang="es-ES" sz="1400" i="1" dirty="0" smtClean="0">
                <a:solidFill>
                  <a:srgbClr val="579CAD"/>
                </a:solidFill>
                <a:cs typeface="Arial" pitchFamily="34" charset="0"/>
              </a:rPr>
              <a:t> </a:t>
            </a:r>
            <a:r>
              <a:rPr lang="es-ES" sz="1400" b="1" i="1" dirty="0" smtClean="0">
                <a:solidFill>
                  <a:srgbClr val="579CAD"/>
                </a:solidFill>
                <a:cs typeface="Arial" pitchFamily="34" charset="0"/>
              </a:rPr>
              <a:t>Nivel de </a:t>
            </a:r>
            <a:r>
              <a:rPr lang="es-ES" sz="1400" b="1" i="1" smtClean="0">
                <a:solidFill>
                  <a:srgbClr val="579CAD"/>
                </a:solidFill>
                <a:cs typeface="Arial" pitchFamily="34" charset="0"/>
              </a:rPr>
              <a:t>Atención Primaria</a:t>
            </a:r>
            <a:endParaRPr lang="es-ES" sz="1400" b="1" i="1" dirty="0" smtClean="0">
              <a:solidFill>
                <a:srgbClr val="579CAD"/>
              </a:solidFill>
              <a:cs typeface="Arial" pitchFamily="34" charset="0"/>
            </a:endParaRPr>
          </a:p>
        </p:txBody>
      </p:sp>
      <p:sp>
        <p:nvSpPr>
          <p:cNvPr id="354" name="Freeform 353"/>
          <p:cNvSpPr>
            <a:spLocks noEditPoints="1"/>
          </p:cNvSpPr>
          <p:nvPr/>
        </p:nvSpPr>
        <p:spPr bwMode="auto">
          <a:xfrm>
            <a:off x="5842470" y="1877372"/>
            <a:ext cx="495429" cy="412338"/>
          </a:xfrm>
          <a:custGeom>
            <a:avLst/>
            <a:gdLst>
              <a:gd name="T0" fmla="*/ 359 w 362"/>
              <a:gd name="T1" fmla="*/ 180 h 361"/>
              <a:gd name="T2" fmla="*/ 187 w 362"/>
              <a:gd name="T3" fmla="*/ 3 h 361"/>
              <a:gd name="T4" fmla="*/ 175 w 362"/>
              <a:gd name="T5" fmla="*/ 3 h 361"/>
              <a:gd name="T6" fmla="*/ 3 w 362"/>
              <a:gd name="T7" fmla="*/ 180 h 361"/>
              <a:gd name="T8" fmla="*/ 2 w 362"/>
              <a:gd name="T9" fmla="*/ 189 h 361"/>
              <a:gd name="T10" fmla="*/ 9 w 362"/>
              <a:gd name="T11" fmla="*/ 194 h 361"/>
              <a:gd name="T12" fmla="*/ 46 w 362"/>
              <a:gd name="T13" fmla="*/ 194 h 361"/>
              <a:gd name="T14" fmla="*/ 46 w 362"/>
              <a:gd name="T15" fmla="*/ 353 h 361"/>
              <a:gd name="T16" fmla="*/ 54 w 362"/>
              <a:gd name="T17" fmla="*/ 361 h 361"/>
              <a:gd name="T18" fmla="*/ 308 w 362"/>
              <a:gd name="T19" fmla="*/ 361 h 361"/>
              <a:gd name="T20" fmla="*/ 316 w 362"/>
              <a:gd name="T21" fmla="*/ 353 h 361"/>
              <a:gd name="T22" fmla="*/ 316 w 362"/>
              <a:gd name="T23" fmla="*/ 194 h 361"/>
              <a:gd name="T24" fmla="*/ 353 w 362"/>
              <a:gd name="T25" fmla="*/ 194 h 361"/>
              <a:gd name="T26" fmla="*/ 360 w 362"/>
              <a:gd name="T27" fmla="*/ 189 h 361"/>
              <a:gd name="T28" fmla="*/ 359 w 362"/>
              <a:gd name="T29" fmla="*/ 180 h 361"/>
              <a:gd name="T30" fmla="*/ 264 w 362"/>
              <a:gd name="T31" fmla="*/ 259 h 361"/>
              <a:gd name="T32" fmla="*/ 211 w 362"/>
              <a:gd name="T33" fmla="*/ 259 h 361"/>
              <a:gd name="T34" fmla="*/ 211 w 362"/>
              <a:gd name="T35" fmla="*/ 311 h 361"/>
              <a:gd name="T36" fmla="*/ 151 w 362"/>
              <a:gd name="T37" fmla="*/ 311 h 361"/>
              <a:gd name="T38" fmla="*/ 151 w 362"/>
              <a:gd name="T39" fmla="*/ 259 h 361"/>
              <a:gd name="T40" fmla="*/ 98 w 362"/>
              <a:gd name="T41" fmla="*/ 259 h 361"/>
              <a:gd name="T42" fmla="*/ 98 w 362"/>
              <a:gd name="T43" fmla="*/ 201 h 361"/>
              <a:gd name="T44" fmla="*/ 151 w 362"/>
              <a:gd name="T45" fmla="*/ 201 h 361"/>
              <a:gd name="T46" fmla="*/ 151 w 362"/>
              <a:gd name="T47" fmla="*/ 150 h 361"/>
              <a:gd name="T48" fmla="*/ 211 w 362"/>
              <a:gd name="T49" fmla="*/ 150 h 361"/>
              <a:gd name="T50" fmla="*/ 211 w 362"/>
              <a:gd name="T51" fmla="*/ 201 h 361"/>
              <a:gd name="T52" fmla="*/ 264 w 362"/>
              <a:gd name="T53" fmla="*/ 201 h 361"/>
              <a:gd name="T54" fmla="*/ 264 w 362"/>
              <a:gd name="T55" fmla="*/ 25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2" h="361">
                <a:moveTo>
                  <a:pt x="359" y="180"/>
                </a:moveTo>
                <a:cubicBezTo>
                  <a:pt x="187" y="3"/>
                  <a:pt x="187" y="3"/>
                  <a:pt x="187" y="3"/>
                </a:cubicBezTo>
                <a:cubicBezTo>
                  <a:pt x="184" y="0"/>
                  <a:pt x="178" y="0"/>
                  <a:pt x="175" y="3"/>
                </a:cubicBezTo>
                <a:cubicBezTo>
                  <a:pt x="3" y="180"/>
                  <a:pt x="3" y="180"/>
                  <a:pt x="3" y="180"/>
                </a:cubicBezTo>
                <a:cubicBezTo>
                  <a:pt x="1" y="183"/>
                  <a:pt x="0" y="186"/>
                  <a:pt x="2" y="189"/>
                </a:cubicBezTo>
                <a:cubicBezTo>
                  <a:pt x="3" y="192"/>
                  <a:pt x="6" y="194"/>
                  <a:pt x="9" y="194"/>
                </a:cubicBezTo>
                <a:cubicBezTo>
                  <a:pt x="46" y="194"/>
                  <a:pt x="46" y="194"/>
                  <a:pt x="46" y="194"/>
                </a:cubicBezTo>
                <a:cubicBezTo>
                  <a:pt x="46" y="353"/>
                  <a:pt x="46" y="353"/>
                  <a:pt x="46" y="353"/>
                </a:cubicBezTo>
                <a:cubicBezTo>
                  <a:pt x="46" y="357"/>
                  <a:pt x="50" y="361"/>
                  <a:pt x="54" y="361"/>
                </a:cubicBezTo>
                <a:cubicBezTo>
                  <a:pt x="308" y="361"/>
                  <a:pt x="308" y="361"/>
                  <a:pt x="308" y="361"/>
                </a:cubicBezTo>
                <a:cubicBezTo>
                  <a:pt x="312" y="361"/>
                  <a:pt x="316" y="357"/>
                  <a:pt x="316" y="353"/>
                </a:cubicBezTo>
                <a:cubicBezTo>
                  <a:pt x="316" y="194"/>
                  <a:pt x="316" y="194"/>
                  <a:pt x="316" y="194"/>
                </a:cubicBezTo>
                <a:cubicBezTo>
                  <a:pt x="353" y="194"/>
                  <a:pt x="353" y="194"/>
                  <a:pt x="353" y="194"/>
                </a:cubicBezTo>
                <a:cubicBezTo>
                  <a:pt x="356" y="194"/>
                  <a:pt x="359" y="192"/>
                  <a:pt x="360" y="189"/>
                </a:cubicBezTo>
                <a:cubicBezTo>
                  <a:pt x="362" y="186"/>
                  <a:pt x="361" y="183"/>
                  <a:pt x="359" y="180"/>
                </a:cubicBezTo>
                <a:close/>
                <a:moveTo>
                  <a:pt x="264" y="259"/>
                </a:moveTo>
                <a:cubicBezTo>
                  <a:pt x="211" y="259"/>
                  <a:pt x="211" y="259"/>
                  <a:pt x="211" y="259"/>
                </a:cubicBezTo>
                <a:cubicBezTo>
                  <a:pt x="211" y="311"/>
                  <a:pt x="211" y="311"/>
                  <a:pt x="211" y="311"/>
                </a:cubicBezTo>
                <a:cubicBezTo>
                  <a:pt x="151" y="311"/>
                  <a:pt x="151" y="311"/>
                  <a:pt x="151" y="311"/>
                </a:cubicBezTo>
                <a:cubicBezTo>
                  <a:pt x="151" y="259"/>
                  <a:pt x="151" y="259"/>
                  <a:pt x="151" y="259"/>
                </a:cubicBezTo>
                <a:cubicBezTo>
                  <a:pt x="98" y="259"/>
                  <a:pt x="98" y="259"/>
                  <a:pt x="98" y="259"/>
                </a:cubicBezTo>
                <a:cubicBezTo>
                  <a:pt x="98" y="201"/>
                  <a:pt x="98" y="201"/>
                  <a:pt x="98" y="201"/>
                </a:cubicBezTo>
                <a:cubicBezTo>
                  <a:pt x="151" y="201"/>
                  <a:pt x="151" y="201"/>
                  <a:pt x="151" y="201"/>
                </a:cubicBezTo>
                <a:cubicBezTo>
                  <a:pt x="151" y="150"/>
                  <a:pt x="151" y="150"/>
                  <a:pt x="151" y="150"/>
                </a:cubicBezTo>
                <a:cubicBezTo>
                  <a:pt x="211" y="150"/>
                  <a:pt x="211" y="150"/>
                  <a:pt x="211" y="150"/>
                </a:cubicBezTo>
                <a:cubicBezTo>
                  <a:pt x="211" y="201"/>
                  <a:pt x="211" y="201"/>
                  <a:pt x="211" y="201"/>
                </a:cubicBezTo>
                <a:cubicBezTo>
                  <a:pt x="264" y="201"/>
                  <a:pt x="264" y="201"/>
                  <a:pt x="264" y="201"/>
                </a:cubicBezTo>
                <a:cubicBezTo>
                  <a:pt x="264" y="259"/>
                  <a:pt x="264" y="259"/>
                  <a:pt x="264" y="259"/>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grpSp>
        <p:nvGrpSpPr>
          <p:cNvPr id="3" name="Group 132"/>
          <p:cNvGrpSpPr/>
          <p:nvPr/>
        </p:nvGrpSpPr>
        <p:grpSpPr>
          <a:xfrm>
            <a:off x="3592625" y="1868188"/>
            <a:ext cx="408354" cy="381575"/>
            <a:chOff x="4448175" y="-80963"/>
            <a:chExt cx="947738" cy="947738"/>
          </a:xfrm>
        </p:grpSpPr>
        <p:sp>
          <p:nvSpPr>
            <p:cNvPr id="363" name="Freeform 11"/>
            <p:cNvSpPr>
              <a:spLocks/>
            </p:cNvSpPr>
            <p:nvPr/>
          </p:nvSpPr>
          <p:spPr bwMode="auto">
            <a:xfrm>
              <a:off x="4645025" y="92075"/>
              <a:ext cx="204788" cy="201613"/>
            </a:xfrm>
            <a:custGeom>
              <a:avLst/>
              <a:gdLst>
                <a:gd name="T0" fmla="*/ 129 w 129"/>
                <a:gd name="T1" fmla="*/ 82 h 127"/>
                <a:gd name="T2" fmla="*/ 84 w 129"/>
                <a:gd name="T3" fmla="*/ 82 h 127"/>
                <a:gd name="T4" fmla="*/ 84 w 129"/>
                <a:gd name="T5" fmla="*/ 127 h 127"/>
                <a:gd name="T6" fmla="*/ 46 w 129"/>
                <a:gd name="T7" fmla="*/ 127 h 127"/>
                <a:gd name="T8" fmla="*/ 46 w 129"/>
                <a:gd name="T9" fmla="*/ 84 h 127"/>
                <a:gd name="T10" fmla="*/ 0 w 129"/>
                <a:gd name="T11" fmla="*/ 84 h 127"/>
                <a:gd name="T12" fmla="*/ 0 w 129"/>
                <a:gd name="T13" fmla="*/ 46 h 127"/>
                <a:gd name="T14" fmla="*/ 46 w 129"/>
                <a:gd name="T15" fmla="*/ 46 h 127"/>
                <a:gd name="T16" fmla="*/ 46 w 129"/>
                <a:gd name="T17" fmla="*/ 0 h 127"/>
                <a:gd name="T18" fmla="*/ 84 w 129"/>
                <a:gd name="T19" fmla="*/ 0 h 127"/>
                <a:gd name="T20" fmla="*/ 84 w 129"/>
                <a:gd name="T21" fmla="*/ 43 h 127"/>
                <a:gd name="T22" fmla="*/ 129 w 129"/>
                <a:gd name="T23" fmla="*/ 43 h 127"/>
                <a:gd name="T24" fmla="*/ 129 w 129"/>
                <a:gd name="T25" fmla="*/ 8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7">
                  <a:moveTo>
                    <a:pt x="129" y="82"/>
                  </a:moveTo>
                  <a:lnTo>
                    <a:pt x="84" y="82"/>
                  </a:lnTo>
                  <a:lnTo>
                    <a:pt x="84" y="127"/>
                  </a:lnTo>
                  <a:lnTo>
                    <a:pt x="46" y="127"/>
                  </a:lnTo>
                  <a:lnTo>
                    <a:pt x="46" y="84"/>
                  </a:lnTo>
                  <a:lnTo>
                    <a:pt x="0" y="84"/>
                  </a:lnTo>
                  <a:lnTo>
                    <a:pt x="0" y="46"/>
                  </a:lnTo>
                  <a:lnTo>
                    <a:pt x="46" y="46"/>
                  </a:lnTo>
                  <a:lnTo>
                    <a:pt x="46" y="0"/>
                  </a:lnTo>
                  <a:lnTo>
                    <a:pt x="84" y="0"/>
                  </a:lnTo>
                  <a:lnTo>
                    <a:pt x="84" y="43"/>
                  </a:lnTo>
                  <a:lnTo>
                    <a:pt x="129" y="43"/>
                  </a:lnTo>
                  <a:lnTo>
                    <a:pt x="129" y="8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64" name="Freeform 12"/>
            <p:cNvSpPr>
              <a:spLocks/>
            </p:cNvSpPr>
            <p:nvPr/>
          </p:nvSpPr>
          <p:spPr bwMode="auto">
            <a:xfrm>
              <a:off x="4846638" y="339725"/>
              <a:ext cx="65088" cy="98425"/>
            </a:xfrm>
            <a:custGeom>
              <a:avLst/>
              <a:gdLst>
                <a:gd name="T0" fmla="*/ 0 w 41"/>
                <a:gd name="T1" fmla="*/ 0 h 62"/>
                <a:gd name="T2" fmla="*/ 0 w 41"/>
                <a:gd name="T3" fmla="*/ 0 h 62"/>
                <a:gd name="T4" fmla="*/ 0 w 41"/>
                <a:gd name="T5" fmla="*/ 0 h 62"/>
                <a:gd name="T6" fmla="*/ 41 w 41"/>
                <a:gd name="T7" fmla="*/ 0 h 62"/>
                <a:gd name="T8" fmla="*/ 41 w 41"/>
                <a:gd name="T9" fmla="*/ 62 h 62"/>
                <a:gd name="T10" fmla="*/ 41 w 41"/>
                <a:gd name="T11" fmla="*/ 62 h 62"/>
                <a:gd name="T12" fmla="*/ 41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0" y="0"/>
                  </a:lnTo>
                  <a:lnTo>
                    <a:pt x="0" y="0"/>
                  </a:lnTo>
                  <a:lnTo>
                    <a:pt x="41" y="0"/>
                  </a:lnTo>
                  <a:lnTo>
                    <a:pt x="41" y="62"/>
                  </a:lnTo>
                  <a:lnTo>
                    <a:pt x="41" y="62"/>
                  </a:lnTo>
                  <a:lnTo>
                    <a:pt x="41"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65" name="Freeform 13"/>
            <p:cNvSpPr>
              <a:spLocks/>
            </p:cNvSpPr>
            <p:nvPr/>
          </p:nvSpPr>
          <p:spPr bwMode="auto">
            <a:xfrm>
              <a:off x="4846638" y="490538"/>
              <a:ext cx="65088" cy="103188"/>
            </a:xfrm>
            <a:custGeom>
              <a:avLst/>
              <a:gdLst>
                <a:gd name="T0" fmla="*/ 0 w 41"/>
                <a:gd name="T1" fmla="*/ 0 h 65"/>
                <a:gd name="T2" fmla="*/ 0 w 41"/>
                <a:gd name="T3" fmla="*/ 0 h 65"/>
                <a:gd name="T4" fmla="*/ 0 w 41"/>
                <a:gd name="T5" fmla="*/ 0 h 65"/>
                <a:gd name="T6" fmla="*/ 41 w 41"/>
                <a:gd name="T7" fmla="*/ 0 h 65"/>
                <a:gd name="T8" fmla="*/ 41 w 41"/>
                <a:gd name="T9" fmla="*/ 65 h 65"/>
                <a:gd name="T10" fmla="*/ 0 w 41"/>
                <a:gd name="T11" fmla="*/ 65 h 65"/>
                <a:gd name="T12" fmla="*/ 0 w 41"/>
                <a:gd name="T13" fmla="*/ 62 h 65"/>
                <a:gd name="T14" fmla="*/ 0 w 41"/>
                <a:gd name="T15" fmla="*/ 62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0" y="0"/>
                  </a:lnTo>
                  <a:lnTo>
                    <a:pt x="0" y="0"/>
                  </a:lnTo>
                  <a:lnTo>
                    <a:pt x="41" y="0"/>
                  </a:lnTo>
                  <a:lnTo>
                    <a:pt x="41" y="65"/>
                  </a:lnTo>
                  <a:lnTo>
                    <a:pt x="0" y="65"/>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66" name="Rectangle 14"/>
            <p:cNvSpPr>
              <a:spLocks noChangeArrowheads="1"/>
            </p:cNvSpPr>
            <p:nvPr/>
          </p:nvSpPr>
          <p:spPr bwMode="auto">
            <a:xfrm>
              <a:off x="4846638" y="642938"/>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67" name="Freeform 15"/>
            <p:cNvSpPr>
              <a:spLocks/>
            </p:cNvSpPr>
            <p:nvPr/>
          </p:nvSpPr>
          <p:spPr bwMode="auto">
            <a:xfrm>
              <a:off x="4718050" y="339725"/>
              <a:ext cx="63500" cy="98425"/>
            </a:xfrm>
            <a:custGeom>
              <a:avLst/>
              <a:gdLst>
                <a:gd name="T0" fmla="*/ 0 w 40"/>
                <a:gd name="T1" fmla="*/ 0 h 62"/>
                <a:gd name="T2" fmla="*/ 38 w 40"/>
                <a:gd name="T3" fmla="*/ 0 h 62"/>
                <a:gd name="T4" fmla="*/ 38 w 40"/>
                <a:gd name="T5" fmla="*/ 0 h 62"/>
                <a:gd name="T6" fmla="*/ 40 w 40"/>
                <a:gd name="T7" fmla="*/ 0 h 62"/>
                <a:gd name="T8" fmla="*/ 40 w 40"/>
                <a:gd name="T9" fmla="*/ 62 h 62"/>
                <a:gd name="T10" fmla="*/ 0 w 40"/>
                <a:gd name="T11" fmla="*/ 62 h 62"/>
                <a:gd name="T12" fmla="*/ 0 w 40"/>
                <a:gd name="T13" fmla="*/ 62 h 62"/>
                <a:gd name="T14" fmla="*/ 0 w 40"/>
                <a:gd name="T15" fmla="*/ 62 h 62"/>
                <a:gd name="T16" fmla="*/ 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0"/>
                  </a:moveTo>
                  <a:lnTo>
                    <a:pt x="38" y="0"/>
                  </a:lnTo>
                  <a:lnTo>
                    <a:pt x="38" y="0"/>
                  </a:lnTo>
                  <a:lnTo>
                    <a:pt x="40" y="0"/>
                  </a:lnTo>
                  <a:lnTo>
                    <a:pt x="40"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68" name="Freeform 16"/>
            <p:cNvSpPr>
              <a:spLocks/>
            </p:cNvSpPr>
            <p:nvPr/>
          </p:nvSpPr>
          <p:spPr bwMode="auto">
            <a:xfrm>
              <a:off x="4718050" y="490538"/>
              <a:ext cx="63500" cy="103188"/>
            </a:xfrm>
            <a:custGeom>
              <a:avLst/>
              <a:gdLst>
                <a:gd name="T0" fmla="*/ 0 w 17"/>
                <a:gd name="T1" fmla="*/ 0 h 27"/>
                <a:gd name="T2" fmla="*/ 0 w 17"/>
                <a:gd name="T3" fmla="*/ 0 h 27"/>
                <a:gd name="T4" fmla="*/ 17 w 17"/>
                <a:gd name="T5" fmla="*/ 0 h 27"/>
                <a:gd name="T6" fmla="*/ 17 w 17"/>
                <a:gd name="T7" fmla="*/ 26 h 27"/>
                <a:gd name="T8" fmla="*/ 17 w 17"/>
                <a:gd name="T9" fmla="*/ 26 h 27"/>
                <a:gd name="T10" fmla="*/ 17 w 17"/>
                <a:gd name="T11" fmla="*/ 27 h 27"/>
                <a:gd name="T12" fmla="*/ 1 w 17"/>
                <a:gd name="T13" fmla="*/ 27 h 27"/>
                <a:gd name="T14" fmla="*/ 1 w 17"/>
                <a:gd name="T15" fmla="*/ 26 h 27"/>
                <a:gd name="T16" fmla="*/ 0 w 17"/>
                <a:gd name="T17" fmla="*/ 26 h 27"/>
                <a:gd name="T18" fmla="*/ 0 w 17"/>
                <a:gd name="T19" fmla="*/ 26 h 27"/>
                <a:gd name="T20" fmla="*/ 0 w 17"/>
                <a:gd name="T21" fmla="*/ 25 h 27"/>
                <a:gd name="T22" fmla="*/ 0 w 1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7">
                  <a:moveTo>
                    <a:pt x="0" y="0"/>
                  </a:moveTo>
                  <a:cubicBezTo>
                    <a:pt x="0" y="0"/>
                    <a:pt x="0" y="0"/>
                    <a:pt x="0" y="0"/>
                  </a:cubicBezTo>
                  <a:cubicBezTo>
                    <a:pt x="17" y="0"/>
                    <a:pt x="17" y="0"/>
                    <a:pt x="17" y="0"/>
                  </a:cubicBezTo>
                  <a:cubicBezTo>
                    <a:pt x="17" y="26"/>
                    <a:pt x="17" y="26"/>
                    <a:pt x="17" y="26"/>
                  </a:cubicBezTo>
                  <a:cubicBezTo>
                    <a:pt x="17" y="26"/>
                    <a:pt x="17" y="26"/>
                    <a:pt x="17" y="26"/>
                  </a:cubicBezTo>
                  <a:cubicBezTo>
                    <a:pt x="17" y="27"/>
                    <a:pt x="17" y="27"/>
                    <a:pt x="17" y="27"/>
                  </a:cubicBezTo>
                  <a:cubicBezTo>
                    <a:pt x="11" y="27"/>
                    <a:pt x="6" y="27"/>
                    <a:pt x="1" y="27"/>
                  </a:cubicBezTo>
                  <a:cubicBezTo>
                    <a:pt x="1" y="27"/>
                    <a:pt x="1" y="27"/>
                    <a:pt x="1" y="26"/>
                  </a:cubicBezTo>
                  <a:cubicBezTo>
                    <a:pt x="0" y="26"/>
                    <a:pt x="0" y="26"/>
                    <a:pt x="0" y="26"/>
                  </a:cubicBezTo>
                  <a:cubicBezTo>
                    <a:pt x="0" y="26"/>
                    <a:pt x="0" y="26"/>
                    <a:pt x="0" y="26"/>
                  </a:cubicBezTo>
                  <a:cubicBezTo>
                    <a:pt x="0" y="26"/>
                    <a:pt x="0" y="25"/>
                    <a:pt x="0" y="25"/>
                  </a:cubicBezTo>
                  <a:cubicBezTo>
                    <a:pt x="0" y="17"/>
                    <a:pt x="0" y="9"/>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69" name="Rectangle 17"/>
            <p:cNvSpPr>
              <a:spLocks noChangeArrowheads="1"/>
            </p:cNvSpPr>
            <p:nvPr/>
          </p:nvSpPr>
          <p:spPr bwMode="auto">
            <a:xfrm>
              <a:off x="4718050" y="642938"/>
              <a:ext cx="63500"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0" name="Freeform 18"/>
            <p:cNvSpPr>
              <a:spLocks/>
            </p:cNvSpPr>
            <p:nvPr/>
          </p:nvSpPr>
          <p:spPr bwMode="auto">
            <a:xfrm>
              <a:off x="5180013" y="255588"/>
              <a:ext cx="65088" cy="103188"/>
            </a:xfrm>
            <a:custGeom>
              <a:avLst/>
              <a:gdLst>
                <a:gd name="T0" fmla="*/ 0 w 41"/>
                <a:gd name="T1" fmla="*/ 0 h 65"/>
                <a:gd name="T2" fmla="*/ 0 w 41"/>
                <a:gd name="T3" fmla="*/ 0 h 65"/>
                <a:gd name="T4" fmla="*/ 0 w 41"/>
                <a:gd name="T5" fmla="*/ 0 h 65"/>
                <a:gd name="T6" fmla="*/ 41 w 41"/>
                <a:gd name="T7" fmla="*/ 0 h 65"/>
                <a:gd name="T8" fmla="*/ 41 w 41"/>
                <a:gd name="T9" fmla="*/ 65 h 65"/>
                <a:gd name="T10" fmla="*/ 41 w 41"/>
                <a:gd name="T11" fmla="*/ 65 h 65"/>
                <a:gd name="T12" fmla="*/ 41 w 41"/>
                <a:gd name="T13" fmla="*/ 65 h 65"/>
                <a:gd name="T14" fmla="*/ 0 w 41"/>
                <a:gd name="T15" fmla="*/ 65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0" y="0"/>
                  </a:lnTo>
                  <a:lnTo>
                    <a:pt x="0" y="0"/>
                  </a:lnTo>
                  <a:lnTo>
                    <a:pt x="41" y="0"/>
                  </a:lnTo>
                  <a:lnTo>
                    <a:pt x="41" y="65"/>
                  </a:lnTo>
                  <a:lnTo>
                    <a:pt x="41" y="65"/>
                  </a:lnTo>
                  <a:lnTo>
                    <a:pt x="41" y="65"/>
                  </a:lnTo>
                  <a:lnTo>
                    <a:pt x="0" y="6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1" name="Freeform 19"/>
            <p:cNvSpPr>
              <a:spLocks/>
            </p:cNvSpPr>
            <p:nvPr/>
          </p:nvSpPr>
          <p:spPr bwMode="auto">
            <a:xfrm>
              <a:off x="5180013" y="415925"/>
              <a:ext cx="65088" cy="98425"/>
            </a:xfrm>
            <a:custGeom>
              <a:avLst/>
              <a:gdLst>
                <a:gd name="T0" fmla="*/ 0 w 41"/>
                <a:gd name="T1" fmla="*/ 0 h 62"/>
                <a:gd name="T2" fmla="*/ 0 w 41"/>
                <a:gd name="T3" fmla="*/ 0 h 62"/>
                <a:gd name="T4" fmla="*/ 0 w 41"/>
                <a:gd name="T5" fmla="*/ 0 h 62"/>
                <a:gd name="T6" fmla="*/ 41 w 41"/>
                <a:gd name="T7" fmla="*/ 0 h 62"/>
                <a:gd name="T8" fmla="*/ 41 w 41"/>
                <a:gd name="T9" fmla="*/ 62 h 62"/>
                <a:gd name="T10" fmla="*/ 0 w 41"/>
                <a:gd name="T11" fmla="*/ 62 h 62"/>
                <a:gd name="T12" fmla="*/ 0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0" y="0"/>
                  </a:lnTo>
                  <a:lnTo>
                    <a:pt x="0" y="0"/>
                  </a:lnTo>
                  <a:lnTo>
                    <a:pt x="41" y="0"/>
                  </a:lnTo>
                  <a:lnTo>
                    <a:pt x="41"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2" name="Rectangle 20"/>
            <p:cNvSpPr>
              <a:spLocks noChangeArrowheads="1"/>
            </p:cNvSpPr>
            <p:nvPr/>
          </p:nvSpPr>
          <p:spPr bwMode="auto">
            <a:xfrm>
              <a:off x="5180013" y="574675"/>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3" name="Freeform 21"/>
            <p:cNvSpPr>
              <a:spLocks/>
            </p:cNvSpPr>
            <p:nvPr/>
          </p:nvSpPr>
          <p:spPr bwMode="auto">
            <a:xfrm>
              <a:off x="5054600" y="255588"/>
              <a:ext cx="65088" cy="103188"/>
            </a:xfrm>
            <a:custGeom>
              <a:avLst/>
              <a:gdLst>
                <a:gd name="T0" fmla="*/ 0 w 41"/>
                <a:gd name="T1" fmla="*/ 0 h 65"/>
                <a:gd name="T2" fmla="*/ 41 w 41"/>
                <a:gd name="T3" fmla="*/ 0 h 65"/>
                <a:gd name="T4" fmla="*/ 41 w 41"/>
                <a:gd name="T5" fmla="*/ 0 h 65"/>
                <a:gd name="T6" fmla="*/ 41 w 41"/>
                <a:gd name="T7" fmla="*/ 0 h 65"/>
                <a:gd name="T8" fmla="*/ 41 w 41"/>
                <a:gd name="T9" fmla="*/ 65 h 65"/>
                <a:gd name="T10" fmla="*/ 0 w 41"/>
                <a:gd name="T11" fmla="*/ 65 h 65"/>
                <a:gd name="T12" fmla="*/ 0 w 41"/>
                <a:gd name="T13" fmla="*/ 65 h 65"/>
                <a:gd name="T14" fmla="*/ 0 w 41"/>
                <a:gd name="T15" fmla="*/ 65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41" y="0"/>
                  </a:lnTo>
                  <a:lnTo>
                    <a:pt x="41" y="0"/>
                  </a:lnTo>
                  <a:lnTo>
                    <a:pt x="41" y="0"/>
                  </a:lnTo>
                  <a:lnTo>
                    <a:pt x="41" y="65"/>
                  </a:lnTo>
                  <a:lnTo>
                    <a:pt x="0" y="65"/>
                  </a:lnTo>
                  <a:lnTo>
                    <a:pt x="0" y="65"/>
                  </a:lnTo>
                  <a:lnTo>
                    <a:pt x="0" y="6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4" name="Freeform 22"/>
            <p:cNvSpPr>
              <a:spLocks/>
            </p:cNvSpPr>
            <p:nvPr/>
          </p:nvSpPr>
          <p:spPr bwMode="auto">
            <a:xfrm>
              <a:off x="5054600" y="415925"/>
              <a:ext cx="65088" cy="101600"/>
            </a:xfrm>
            <a:custGeom>
              <a:avLst/>
              <a:gdLst>
                <a:gd name="T0" fmla="*/ 0 w 17"/>
                <a:gd name="T1" fmla="*/ 0 h 27"/>
                <a:gd name="T2" fmla="*/ 0 w 17"/>
                <a:gd name="T3" fmla="*/ 0 h 27"/>
                <a:gd name="T4" fmla="*/ 17 w 17"/>
                <a:gd name="T5" fmla="*/ 0 h 27"/>
                <a:gd name="T6" fmla="*/ 17 w 17"/>
                <a:gd name="T7" fmla="*/ 26 h 27"/>
                <a:gd name="T8" fmla="*/ 17 w 17"/>
                <a:gd name="T9" fmla="*/ 26 h 27"/>
                <a:gd name="T10" fmla="*/ 17 w 17"/>
                <a:gd name="T11" fmla="*/ 27 h 27"/>
                <a:gd name="T12" fmla="*/ 1 w 17"/>
                <a:gd name="T13" fmla="*/ 26 h 27"/>
                <a:gd name="T14" fmla="*/ 1 w 17"/>
                <a:gd name="T15" fmla="*/ 26 h 27"/>
                <a:gd name="T16" fmla="*/ 0 w 17"/>
                <a:gd name="T17" fmla="*/ 26 h 27"/>
                <a:gd name="T18" fmla="*/ 0 w 17"/>
                <a:gd name="T19" fmla="*/ 26 h 27"/>
                <a:gd name="T20" fmla="*/ 0 w 17"/>
                <a:gd name="T21" fmla="*/ 25 h 27"/>
                <a:gd name="T22" fmla="*/ 0 w 1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7">
                  <a:moveTo>
                    <a:pt x="0" y="0"/>
                  </a:moveTo>
                  <a:cubicBezTo>
                    <a:pt x="0" y="0"/>
                    <a:pt x="0" y="0"/>
                    <a:pt x="0" y="0"/>
                  </a:cubicBezTo>
                  <a:cubicBezTo>
                    <a:pt x="17" y="0"/>
                    <a:pt x="17" y="0"/>
                    <a:pt x="17" y="0"/>
                  </a:cubicBezTo>
                  <a:cubicBezTo>
                    <a:pt x="17" y="26"/>
                    <a:pt x="17" y="26"/>
                    <a:pt x="17" y="26"/>
                  </a:cubicBezTo>
                  <a:cubicBezTo>
                    <a:pt x="17" y="26"/>
                    <a:pt x="17" y="26"/>
                    <a:pt x="17" y="26"/>
                  </a:cubicBezTo>
                  <a:cubicBezTo>
                    <a:pt x="17" y="27"/>
                    <a:pt x="17" y="27"/>
                    <a:pt x="17" y="27"/>
                  </a:cubicBezTo>
                  <a:cubicBezTo>
                    <a:pt x="12" y="27"/>
                    <a:pt x="7" y="27"/>
                    <a:pt x="1" y="26"/>
                  </a:cubicBezTo>
                  <a:cubicBezTo>
                    <a:pt x="1" y="26"/>
                    <a:pt x="1" y="26"/>
                    <a:pt x="1" y="26"/>
                  </a:cubicBezTo>
                  <a:cubicBezTo>
                    <a:pt x="0" y="26"/>
                    <a:pt x="0" y="26"/>
                    <a:pt x="0" y="26"/>
                  </a:cubicBezTo>
                  <a:cubicBezTo>
                    <a:pt x="0" y="26"/>
                    <a:pt x="0" y="26"/>
                    <a:pt x="0" y="26"/>
                  </a:cubicBezTo>
                  <a:cubicBezTo>
                    <a:pt x="0" y="26"/>
                    <a:pt x="0" y="25"/>
                    <a:pt x="0" y="25"/>
                  </a:cubicBezTo>
                  <a:cubicBezTo>
                    <a:pt x="0" y="17"/>
                    <a:pt x="0" y="9"/>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5" name="Rectangle 23"/>
            <p:cNvSpPr>
              <a:spLocks noChangeArrowheads="1"/>
            </p:cNvSpPr>
            <p:nvPr/>
          </p:nvSpPr>
          <p:spPr bwMode="auto">
            <a:xfrm>
              <a:off x="5054600" y="574675"/>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6" name="Freeform 24"/>
            <p:cNvSpPr>
              <a:spLocks/>
            </p:cNvSpPr>
            <p:nvPr/>
          </p:nvSpPr>
          <p:spPr bwMode="auto">
            <a:xfrm>
              <a:off x="4587875" y="339725"/>
              <a:ext cx="65088" cy="98425"/>
            </a:xfrm>
            <a:custGeom>
              <a:avLst/>
              <a:gdLst>
                <a:gd name="T0" fmla="*/ 0 w 41"/>
                <a:gd name="T1" fmla="*/ 0 h 62"/>
                <a:gd name="T2" fmla="*/ 41 w 41"/>
                <a:gd name="T3" fmla="*/ 0 h 62"/>
                <a:gd name="T4" fmla="*/ 41 w 41"/>
                <a:gd name="T5" fmla="*/ 0 h 62"/>
                <a:gd name="T6" fmla="*/ 41 w 41"/>
                <a:gd name="T7" fmla="*/ 0 h 62"/>
                <a:gd name="T8" fmla="*/ 41 w 41"/>
                <a:gd name="T9" fmla="*/ 62 h 62"/>
                <a:gd name="T10" fmla="*/ 0 w 41"/>
                <a:gd name="T11" fmla="*/ 62 h 62"/>
                <a:gd name="T12" fmla="*/ 0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41" y="0"/>
                  </a:lnTo>
                  <a:lnTo>
                    <a:pt x="41" y="0"/>
                  </a:lnTo>
                  <a:lnTo>
                    <a:pt x="41" y="0"/>
                  </a:lnTo>
                  <a:lnTo>
                    <a:pt x="41"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7" name="Freeform 25"/>
            <p:cNvSpPr>
              <a:spLocks/>
            </p:cNvSpPr>
            <p:nvPr/>
          </p:nvSpPr>
          <p:spPr bwMode="auto">
            <a:xfrm>
              <a:off x="4587875" y="490538"/>
              <a:ext cx="65088" cy="103188"/>
            </a:xfrm>
            <a:custGeom>
              <a:avLst/>
              <a:gdLst>
                <a:gd name="T0" fmla="*/ 0 w 17"/>
                <a:gd name="T1" fmla="*/ 0 h 27"/>
                <a:gd name="T2" fmla="*/ 17 w 17"/>
                <a:gd name="T3" fmla="*/ 0 h 27"/>
                <a:gd name="T4" fmla="*/ 17 w 17"/>
                <a:gd name="T5" fmla="*/ 0 h 27"/>
                <a:gd name="T6" fmla="*/ 17 w 17"/>
                <a:gd name="T7" fmla="*/ 0 h 27"/>
                <a:gd name="T8" fmla="*/ 17 w 17"/>
                <a:gd name="T9" fmla="*/ 1 h 27"/>
                <a:gd name="T10" fmla="*/ 17 w 17"/>
                <a:gd name="T11" fmla="*/ 3 h 27"/>
                <a:gd name="T12" fmla="*/ 17 w 17"/>
                <a:gd name="T13" fmla="*/ 24 h 27"/>
                <a:gd name="T14" fmla="*/ 17 w 17"/>
                <a:gd name="T15" fmla="*/ 25 h 27"/>
                <a:gd name="T16" fmla="*/ 17 w 17"/>
                <a:gd name="T17" fmla="*/ 26 h 27"/>
                <a:gd name="T18" fmla="*/ 16 w 17"/>
                <a:gd name="T19" fmla="*/ 26 h 27"/>
                <a:gd name="T20" fmla="*/ 14 w 17"/>
                <a:gd name="T21" fmla="*/ 27 h 27"/>
                <a:gd name="T22" fmla="*/ 0 w 17"/>
                <a:gd name="T23" fmla="*/ 27 h 27"/>
                <a:gd name="T24" fmla="*/ 0 w 1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7">
                  <a:moveTo>
                    <a:pt x="0" y="0"/>
                  </a:moveTo>
                  <a:cubicBezTo>
                    <a:pt x="17" y="0"/>
                    <a:pt x="17" y="0"/>
                    <a:pt x="17" y="0"/>
                  </a:cubicBezTo>
                  <a:cubicBezTo>
                    <a:pt x="17" y="0"/>
                    <a:pt x="17" y="0"/>
                    <a:pt x="17" y="0"/>
                  </a:cubicBezTo>
                  <a:cubicBezTo>
                    <a:pt x="17" y="0"/>
                    <a:pt x="17" y="0"/>
                    <a:pt x="17" y="0"/>
                  </a:cubicBezTo>
                  <a:cubicBezTo>
                    <a:pt x="17" y="1"/>
                    <a:pt x="17" y="1"/>
                    <a:pt x="17" y="1"/>
                  </a:cubicBezTo>
                  <a:cubicBezTo>
                    <a:pt x="17" y="2"/>
                    <a:pt x="17" y="2"/>
                    <a:pt x="17" y="3"/>
                  </a:cubicBezTo>
                  <a:cubicBezTo>
                    <a:pt x="17" y="10"/>
                    <a:pt x="17" y="17"/>
                    <a:pt x="17" y="24"/>
                  </a:cubicBezTo>
                  <a:cubicBezTo>
                    <a:pt x="17" y="25"/>
                    <a:pt x="17" y="25"/>
                    <a:pt x="17" y="25"/>
                  </a:cubicBezTo>
                  <a:cubicBezTo>
                    <a:pt x="17" y="26"/>
                    <a:pt x="17" y="26"/>
                    <a:pt x="17" y="26"/>
                  </a:cubicBezTo>
                  <a:cubicBezTo>
                    <a:pt x="16" y="26"/>
                    <a:pt x="16" y="26"/>
                    <a:pt x="16" y="26"/>
                  </a:cubicBezTo>
                  <a:cubicBezTo>
                    <a:pt x="16" y="27"/>
                    <a:pt x="15" y="27"/>
                    <a:pt x="14" y="27"/>
                  </a:cubicBezTo>
                  <a:cubicBezTo>
                    <a:pt x="10" y="27"/>
                    <a:pt x="5" y="27"/>
                    <a:pt x="0" y="27"/>
                  </a:cubicBezTo>
                  <a:cubicBezTo>
                    <a:pt x="0" y="0"/>
                    <a:pt x="0" y="0"/>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8" name="Rectangle 26"/>
            <p:cNvSpPr>
              <a:spLocks noChangeArrowheads="1"/>
            </p:cNvSpPr>
            <p:nvPr/>
          </p:nvSpPr>
          <p:spPr bwMode="auto">
            <a:xfrm>
              <a:off x="4587875" y="642938"/>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sp>
          <p:nvSpPr>
            <p:cNvPr id="379" name="Freeform 27"/>
            <p:cNvSpPr>
              <a:spLocks noEditPoints="1"/>
            </p:cNvSpPr>
            <p:nvPr/>
          </p:nvSpPr>
          <p:spPr bwMode="auto">
            <a:xfrm>
              <a:off x="4448175" y="-80963"/>
              <a:ext cx="947738" cy="947738"/>
            </a:xfrm>
            <a:custGeom>
              <a:avLst/>
              <a:gdLst>
                <a:gd name="T0" fmla="*/ 245 w 250"/>
                <a:gd name="T1" fmla="*/ 232 h 250"/>
                <a:gd name="T2" fmla="*/ 241 w 250"/>
                <a:gd name="T3" fmla="*/ 75 h 250"/>
                <a:gd name="T4" fmla="*/ 203 w 250"/>
                <a:gd name="T5" fmla="*/ 36 h 250"/>
                <a:gd name="T6" fmla="*/ 203 w 250"/>
                <a:gd name="T7" fmla="*/ 36 h 250"/>
                <a:gd name="T8" fmla="*/ 200 w 250"/>
                <a:gd name="T9" fmla="*/ 36 h 250"/>
                <a:gd name="T10" fmla="*/ 188 w 250"/>
                <a:gd name="T11" fmla="*/ 30 h 250"/>
                <a:gd name="T12" fmla="*/ 179 w 250"/>
                <a:gd name="T13" fmla="*/ 0 h 250"/>
                <a:gd name="T14" fmla="*/ 170 w 250"/>
                <a:gd name="T15" fmla="*/ 32 h 250"/>
                <a:gd name="T16" fmla="*/ 149 w 250"/>
                <a:gd name="T17" fmla="*/ 36 h 250"/>
                <a:gd name="T18" fmla="*/ 140 w 250"/>
                <a:gd name="T19" fmla="*/ 21 h 250"/>
                <a:gd name="T20" fmla="*/ 136 w 250"/>
                <a:gd name="T21" fmla="*/ 21 h 250"/>
                <a:gd name="T22" fmla="*/ 39 w 250"/>
                <a:gd name="T23" fmla="*/ 11 h 250"/>
                <a:gd name="T24" fmla="*/ 29 w 250"/>
                <a:gd name="T25" fmla="*/ 21 h 250"/>
                <a:gd name="T26" fmla="*/ 15 w 250"/>
                <a:gd name="T27" fmla="*/ 30 h 250"/>
                <a:gd name="T28" fmla="*/ 12 w 250"/>
                <a:gd name="T29" fmla="*/ 56 h 250"/>
                <a:gd name="T30" fmla="*/ 4 w 250"/>
                <a:gd name="T31" fmla="*/ 77 h 250"/>
                <a:gd name="T32" fmla="*/ 4 w 250"/>
                <a:gd name="T33" fmla="*/ 79 h 250"/>
                <a:gd name="T34" fmla="*/ 0 w 250"/>
                <a:gd name="T35" fmla="*/ 231 h 250"/>
                <a:gd name="T36" fmla="*/ 4 w 250"/>
                <a:gd name="T37" fmla="*/ 250 h 250"/>
                <a:gd name="T38" fmla="*/ 165 w 250"/>
                <a:gd name="T39" fmla="*/ 250 h 250"/>
                <a:gd name="T40" fmla="*/ 228 w 250"/>
                <a:gd name="T41" fmla="*/ 250 h 250"/>
                <a:gd name="T42" fmla="*/ 250 w 250"/>
                <a:gd name="T43" fmla="*/ 245 h 250"/>
                <a:gd name="T44" fmla="*/ 136 w 250"/>
                <a:gd name="T45" fmla="*/ 231 h 250"/>
                <a:gd name="T46" fmla="*/ 18 w 250"/>
                <a:gd name="T47" fmla="*/ 79 h 250"/>
                <a:gd name="T48" fmla="*/ 18 w 250"/>
                <a:gd name="T49" fmla="*/ 69 h 250"/>
                <a:gd name="T50" fmla="*/ 29 w 250"/>
                <a:gd name="T51" fmla="*/ 53 h 250"/>
                <a:gd name="T52" fmla="*/ 28 w 250"/>
                <a:gd name="T53" fmla="*/ 35 h 250"/>
                <a:gd name="T54" fmla="*/ 136 w 250"/>
                <a:gd name="T55" fmla="*/ 62 h 250"/>
                <a:gd name="T56" fmla="*/ 136 w 250"/>
                <a:gd name="T57" fmla="*/ 231 h 250"/>
                <a:gd name="T58" fmla="*/ 223 w 250"/>
                <a:gd name="T59" fmla="*/ 80 h 250"/>
                <a:gd name="T60" fmla="*/ 223 w 250"/>
                <a:gd name="T61" fmla="*/ 98 h 250"/>
                <a:gd name="T62" fmla="*/ 223 w 250"/>
                <a:gd name="T63" fmla="*/ 107 h 250"/>
                <a:gd name="T64" fmla="*/ 170 w 250"/>
                <a:gd name="T65" fmla="*/ 214 h 250"/>
                <a:gd name="T66" fmla="*/ 149 w 250"/>
                <a:gd name="T67" fmla="*/ 71 h 250"/>
                <a:gd name="T68" fmla="*/ 223 w 250"/>
                <a:gd name="T69" fmla="*/ 7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250">
                  <a:moveTo>
                    <a:pt x="250" y="237"/>
                  </a:moveTo>
                  <a:cubicBezTo>
                    <a:pt x="250" y="233"/>
                    <a:pt x="248" y="232"/>
                    <a:pt x="245" y="232"/>
                  </a:cubicBezTo>
                  <a:cubicBezTo>
                    <a:pt x="244" y="232"/>
                    <a:pt x="242" y="232"/>
                    <a:pt x="241" y="232"/>
                  </a:cubicBezTo>
                  <a:cubicBezTo>
                    <a:pt x="241" y="75"/>
                    <a:pt x="241" y="75"/>
                    <a:pt x="241" y="75"/>
                  </a:cubicBezTo>
                  <a:cubicBezTo>
                    <a:pt x="241" y="62"/>
                    <a:pt x="236" y="56"/>
                    <a:pt x="223" y="53"/>
                  </a:cubicBezTo>
                  <a:cubicBezTo>
                    <a:pt x="221" y="40"/>
                    <a:pt x="214" y="36"/>
                    <a:pt x="203" y="36"/>
                  </a:cubicBezTo>
                  <a:cubicBezTo>
                    <a:pt x="203" y="36"/>
                    <a:pt x="203" y="36"/>
                    <a:pt x="203" y="36"/>
                  </a:cubicBezTo>
                  <a:cubicBezTo>
                    <a:pt x="203" y="36"/>
                    <a:pt x="203" y="36"/>
                    <a:pt x="203" y="36"/>
                  </a:cubicBezTo>
                  <a:cubicBezTo>
                    <a:pt x="202" y="36"/>
                    <a:pt x="202" y="36"/>
                    <a:pt x="201" y="36"/>
                  </a:cubicBezTo>
                  <a:cubicBezTo>
                    <a:pt x="201" y="36"/>
                    <a:pt x="201" y="36"/>
                    <a:pt x="200" y="36"/>
                  </a:cubicBezTo>
                  <a:cubicBezTo>
                    <a:pt x="188" y="36"/>
                    <a:pt x="188" y="36"/>
                    <a:pt x="188" y="36"/>
                  </a:cubicBezTo>
                  <a:cubicBezTo>
                    <a:pt x="188" y="30"/>
                    <a:pt x="188" y="30"/>
                    <a:pt x="188" y="30"/>
                  </a:cubicBezTo>
                  <a:cubicBezTo>
                    <a:pt x="188" y="23"/>
                    <a:pt x="188" y="16"/>
                    <a:pt x="188" y="10"/>
                  </a:cubicBezTo>
                  <a:cubicBezTo>
                    <a:pt x="188" y="4"/>
                    <a:pt x="184" y="0"/>
                    <a:pt x="179" y="0"/>
                  </a:cubicBezTo>
                  <a:cubicBezTo>
                    <a:pt x="174" y="0"/>
                    <a:pt x="170" y="4"/>
                    <a:pt x="170" y="10"/>
                  </a:cubicBezTo>
                  <a:cubicBezTo>
                    <a:pt x="170" y="17"/>
                    <a:pt x="170" y="25"/>
                    <a:pt x="170" y="32"/>
                  </a:cubicBezTo>
                  <a:cubicBezTo>
                    <a:pt x="170" y="36"/>
                    <a:pt x="170" y="36"/>
                    <a:pt x="170" y="36"/>
                  </a:cubicBezTo>
                  <a:cubicBezTo>
                    <a:pt x="149" y="36"/>
                    <a:pt x="149" y="36"/>
                    <a:pt x="149" y="36"/>
                  </a:cubicBezTo>
                  <a:cubicBezTo>
                    <a:pt x="149" y="30"/>
                    <a:pt x="149" y="30"/>
                    <a:pt x="149" y="30"/>
                  </a:cubicBezTo>
                  <a:cubicBezTo>
                    <a:pt x="149" y="25"/>
                    <a:pt x="145" y="21"/>
                    <a:pt x="140" y="21"/>
                  </a:cubicBezTo>
                  <a:cubicBezTo>
                    <a:pt x="136" y="21"/>
                    <a:pt x="136" y="21"/>
                    <a:pt x="136" y="21"/>
                  </a:cubicBezTo>
                  <a:cubicBezTo>
                    <a:pt x="136" y="21"/>
                    <a:pt x="136" y="21"/>
                    <a:pt x="136" y="21"/>
                  </a:cubicBezTo>
                  <a:cubicBezTo>
                    <a:pt x="136" y="16"/>
                    <a:pt x="131" y="11"/>
                    <a:pt x="126" y="11"/>
                  </a:cubicBezTo>
                  <a:cubicBezTo>
                    <a:pt x="39" y="11"/>
                    <a:pt x="39" y="11"/>
                    <a:pt x="39" y="11"/>
                  </a:cubicBezTo>
                  <a:cubicBezTo>
                    <a:pt x="33" y="11"/>
                    <a:pt x="29" y="16"/>
                    <a:pt x="29" y="21"/>
                  </a:cubicBezTo>
                  <a:cubicBezTo>
                    <a:pt x="29" y="21"/>
                    <a:pt x="29" y="21"/>
                    <a:pt x="29" y="21"/>
                  </a:cubicBezTo>
                  <a:cubicBezTo>
                    <a:pt x="23" y="21"/>
                    <a:pt x="23" y="21"/>
                    <a:pt x="23" y="21"/>
                  </a:cubicBezTo>
                  <a:cubicBezTo>
                    <a:pt x="18" y="21"/>
                    <a:pt x="15" y="25"/>
                    <a:pt x="15" y="30"/>
                  </a:cubicBezTo>
                  <a:cubicBezTo>
                    <a:pt x="15" y="53"/>
                    <a:pt x="15" y="53"/>
                    <a:pt x="15" y="53"/>
                  </a:cubicBezTo>
                  <a:cubicBezTo>
                    <a:pt x="15" y="54"/>
                    <a:pt x="15" y="54"/>
                    <a:pt x="12" y="56"/>
                  </a:cubicBezTo>
                  <a:cubicBezTo>
                    <a:pt x="10" y="57"/>
                    <a:pt x="8" y="59"/>
                    <a:pt x="6" y="62"/>
                  </a:cubicBezTo>
                  <a:cubicBezTo>
                    <a:pt x="3" y="66"/>
                    <a:pt x="4" y="72"/>
                    <a:pt x="4" y="77"/>
                  </a:cubicBezTo>
                  <a:cubicBezTo>
                    <a:pt x="4" y="77"/>
                    <a:pt x="4" y="77"/>
                    <a:pt x="4" y="77"/>
                  </a:cubicBezTo>
                  <a:cubicBezTo>
                    <a:pt x="4" y="78"/>
                    <a:pt x="4" y="79"/>
                    <a:pt x="4" y="79"/>
                  </a:cubicBezTo>
                  <a:cubicBezTo>
                    <a:pt x="4" y="231"/>
                    <a:pt x="4" y="231"/>
                    <a:pt x="4" y="231"/>
                  </a:cubicBezTo>
                  <a:cubicBezTo>
                    <a:pt x="0" y="231"/>
                    <a:pt x="0" y="231"/>
                    <a:pt x="0" y="231"/>
                  </a:cubicBezTo>
                  <a:cubicBezTo>
                    <a:pt x="0" y="250"/>
                    <a:pt x="0" y="250"/>
                    <a:pt x="0" y="250"/>
                  </a:cubicBezTo>
                  <a:cubicBezTo>
                    <a:pt x="4" y="250"/>
                    <a:pt x="4" y="250"/>
                    <a:pt x="4" y="250"/>
                  </a:cubicBezTo>
                  <a:cubicBezTo>
                    <a:pt x="149" y="250"/>
                    <a:pt x="149" y="250"/>
                    <a:pt x="149" y="250"/>
                  </a:cubicBezTo>
                  <a:cubicBezTo>
                    <a:pt x="165" y="250"/>
                    <a:pt x="165" y="250"/>
                    <a:pt x="165" y="250"/>
                  </a:cubicBezTo>
                  <a:cubicBezTo>
                    <a:pt x="165" y="250"/>
                    <a:pt x="165" y="250"/>
                    <a:pt x="165" y="250"/>
                  </a:cubicBezTo>
                  <a:cubicBezTo>
                    <a:pt x="186" y="250"/>
                    <a:pt x="207" y="250"/>
                    <a:pt x="228" y="250"/>
                  </a:cubicBezTo>
                  <a:cubicBezTo>
                    <a:pt x="233" y="250"/>
                    <a:pt x="239" y="250"/>
                    <a:pt x="245" y="250"/>
                  </a:cubicBezTo>
                  <a:cubicBezTo>
                    <a:pt x="248" y="250"/>
                    <a:pt x="250" y="248"/>
                    <a:pt x="250" y="245"/>
                  </a:cubicBezTo>
                  <a:cubicBezTo>
                    <a:pt x="250" y="242"/>
                    <a:pt x="250" y="240"/>
                    <a:pt x="250" y="237"/>
                  </a:cubicBezTo>
                  <a:close/>
                  <a:moveTo>
                    <a:pt x="136" y="231"/>
                  </a:moveTo>
                  <a:cubicBezTo>
                    <a:pt x="18" y="231"/>
                    <a:pt x="18" y="231"/>
                    <a:pt x="18" y="231"/>
                  </a:cubicBezTo>
                  <a:cubicBezTo>
                    <a:pt x="18" y="79"/>
                    <a:pt x="18" y="79"/>
                    <a:pt x="18" y="79"/>
                  </a:cubicBezTo>
                  <a:cubicBezTo>
                    <a:pt x="18" y="78"/>
                    <a:pt x="18" y="77"/>
                    <a:pt x="18" y="76"/>
                  </a:cubicBezTo>
                  <a:cubicBezTo>
                    <a:pt x="17" y="72"/>
                    <a:pt x="17" y="70"/>
                    <a:pt x="18" y="69"/>
                  </a:cubicBezTo>
                  <a:cubicBezTo>
                    <a:pt x="18" y="68"/>
                    <a:pt x="19" y="68"/>
                    <a:pt x="21" y="67"/>
                  </a:cubicBezTo>
                  <a:cubicBezTo>
                    <a:pt x="24" y="64"/>
                    <a:pt x="29" y="60"/>
                    <a:pt x="29" y="53"/>
                  </a:cubicBezTo>
                  <a:cubicBezTo>
                    <a:pt x="29" y="53"/>
                    <a:pt x="29" y="51"/>
                    <a:pt x="29" y="47"/>
                  </a:cubicBezTo>
                  <a:cubicBezTo>
                    <a:pt x="28" y="35"/>
                    <a:pt x="28" y="35"/>
                    <a:pt x="28" y="35"/>
                  </a:cubicBezTo>
                  <a:cubicBezTo>
                    <a:pt x="136" y="35"/>
                    <a:pt x="136" y="35"/>
                    <a:pt x="136" y="35"/>
                  </a:cubicBezTo>
                  <a:cubicBezTo>
                    <a:pt x="136" y="62"/>
                    <a:pt x="136" y="62"/>
                    <a:pt x="136" y="62"/>
                  </a:cubicBezTo>
                  <a:cubicBezTo>
                    <a:pt x="136" y="67"/>
                    <a:pt x="136" y="67"/>
                    <a:pt x="136" y="67"/>
                  </a:cubicBezTo>
                  <a:lnTo>
                    <a:pt x="136" y="231"/>
                  </a:lnTo>
                  <a:close/>
                  <a:moveTo>
                    <a:pt x="223" y="80"/>
                  </a:moveTo>
                  <a:cubicBezTo>
                    <a:pt x="223" y="80"/>
                    <a:pt x="223" y="80"/>
                    <a:pt x="223" y="80"/>
                  </a:cubicBezTo>
                  <a:cubicBezTo>
                    <a:pt x="223" y="98"/>
                    <a:pt x="223" y="98"/>
                    <a:pt x="223" y="98"/>
                  </a:cubicBezTo>
                  <a:cubicBezTo>
                    <a:pt x="223" y="98"/>
                    <a:pt x="223" y="98"/>
                    <a:pt x="223" y="98"/>
                  </a:cubicBezTo>
                  <a:cubicBezTo>
                    <a:pt x="223" y="107"/>
                    <a:pt x="223" y="107"/>
                    <a:pt x="223" y="107"/>
                  </a:cubicBezTo>
                  <a:cubicBezTo>
                    <a:pt x="223" y="107"/>
                    <a:pt x="223" y="107"/>
                    <a:pt x="223" y="107"/>
                  </a:cubicBezTo>
                  <a:cubicBezTo>
                    <a:pt x="223" y="214"/>
                    <a:pt x="223" y="214"/>
                    <a:pt x="223" y="214"/>
                  </a:cubicBezTo>
                  <a:cubicBezTo>
                    <a:pt x="170" y="214"/>
                    <a:pt x="170" y="214"/>
                    <a:pt x="170" y="214"/>
                  </a:cubicBezTo>
                  <a:cubicBezTo>
                    <a:pt x="149" y="214"/>
                    <a:pt x="149" y="214"/>
                    <a:pt x="149" y="214"/>
                  </a:cubicBezTo>
                  <a:cubicBezTo>
                    <a:pt x="149" y="71"/>
                    <a:pt x="149" y="71"/>
                    <a:pt x="149" y="71"/>
                  </a:cubicBezTo>
                  <a:cubicBezTo>
                    <a:pt x="203" y="71"/>
                    <a:pt x="203" y="71"/>
                    <a:pt x="203" y="71"/>
                  </a:cubicBezTo>
                  <a:cubicBezTo>
                    <a:pt x="223" y="71"/>
                    <a:pt x="223" y="71"/>
                    <a:pt x="223" y="71"/>
                  </a:cubicBezTo>
                  <a:lnTo>
                    <a:pt x="223" y="8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800" b="1" dirty="0">
                <a:solidFill>
                  <a:srgbClr val="000000"/>
                </a:solidFill>
              </a:endParaRPr>
            </a:p>
          </p:txBody>
        </p:sp>
      </p:grpSp>
      <p:sp>
        <p:nvSpPr>
          <p:cNvPr id="160" name="Rectangle 3"/>
          <p:cNvSpPr>
            <a:spLocks noChangeArrowheads="1"/>
          </p:cNvSpPr>
          <p:nvPr/>
        </p:nvSpPr>
        <p:spPr bwMode="gray">
          <a:xfrm>
            <a:off x="455613" y="6364792"/>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s-ES" sz="800" dirty="0" smtClean="0">
                <a:solidFill>
                  <a:srgbClr val="000000"/>
                </a:solidFill>
                <a:cs typeface="Arial" pitchFamily="34" charset="0"/>
              </a:rPr>
              <a:t>Nota: Se considera que en el ámbito hospitalario se incluye la dispensación farmacológica hospitalaria</a:t>
            </a:r>
            <a:endParaRPr lang="es-ES" sz="800" dirty="0">
              <a:solidFill>
                <a:srgbClr val="000000"/>
              </a:solidFill>
              <a:cs typeface="Arial" pitchFamily="34" charset="0"/>
            </a:endParaRPr>
          </a:p>
        </p:txBody>
      </p:sp>
      <p:sp>
        <p:nvSpPr>
          <p:cNvPr id="128" name="Callout"/>
          <p:cNvSpPr>
            <a:spLocks noChangeArrowheads="1"/>
          </p:cNvSpPr>
          <p:nvPr/>
        </p:nvSpPr>
        <p:spPr bwMode="gray">
          <a:xfrm>
            <a:off x="856623" y="5351833"/>
            <a:ext cx="8343330" cy="736502"/>
          </a:xfrm>
          <a:prstGeom prst="rect">
            <a:avLst/>
          </a:prstGeom>
          <a:solidFill>
            <a:srgbClr val="FAE3D2"/>
          </a:solidFill>
          <a:ln w="9525" algn="ctr">
            <a:solidFill>
              <a:srgbClr val="FAE3D2"/>
            </a:solidFill>
            <a:miter lim="800000"/>
            <a:headEnd/>
            <a:tailEnd/>
          </a:ln>
        </p:spPr>
        <p:txBody>
          <a:bodyPr tIns="91440" bIns="91440" anchor="ctr"/>
          <a:lstStyle/>
          <a:p>
            <a:pPr algn="ctr"/>
            <a:r>
              <a:rPr lang="es-ES" sz="1200" dirty="0" smtClean="0">
                <a:solidFill>
                  <a:srgbClr val="000000"/>
                </a:solidFill>
                <a:cs typeface="Arial" pitchFamily="34" charset="0"/>
              </a:rPr>
              <a:t>Existencia de </a:t>
            </a:r>
            <a:r>
              <a:rPr lang="es-ES" sz="1200" b="1" dirty="0" smtClean="0">
                <a:solidFill>
                  <a:srgbClr val="000000"/>
                </a:solidFill>
                <a:cs typeface="Arial" pitchFamily="34" charset="0"/>
              </a:rPr>
              <a:t>plataformas y herramientas</a:t>
            </a:r>
            <a:r>
              <a:rPr lang="es-ES" sz="1200" dirty="0" smtClean="0">
                <a:solidFill>
                  <a:srgbClr val="000000"/>
                </a:solidFill>
                <a:cs typeface="Arial" pitchFamily="34" charset="0"/>
              </a:rPr>
              <a:t> que permitan</a:t>
            </a:r>
            <a:r>
              <a:rPr lang="es-ES" sz="1200" b="1" dirty="0" smtClean="0">
                <a:solidFill>
                  <a:srgbClr val="000000"/>
                </a:solidFill>
                <a:cs typeface="Arial" pitchFamily="34" charset="0"/>
              </a:rPr>
              <a:t> agregar </a:t>
            </a:r>
            <a:r>
              <a:rPr lang="es-ES" sz="1200" dirty="0" smtClean="0">
                <a:solidFill>
                  <a:srgbClr val="000000"/>
                </a:solidFill>
                <a:cs typeface="Arial" pitchFamily="34" charset="0"/>
              </a:rPr>
              <a:t>(y analizar) la información generada por cada uno de los centros en base a </a:t>
            </a:r>
            <a:r>
              <a:rPr lang="es-ES" sz="1200" b="1" dirty="0" smtClean="0">
                <a:solidFill>
                  <a:srgbClr val="000000"/>
                </a:solidFill>
                <a:cs typeface="Arial" pitchFamily="34" charset="0"/>
              </a:rPr>
              <a:t>grupos de pacientes </a:t>
            </a:r>
            <a:r>
              <a:rPr lang="es-ES" sz="1200" dirty="0" smtClean="0">
                <a:solidFill>
                  <a:srgbClr val="000000"/>
                </a:solidFill>
                <a:cs typeface="Arial" pitchFamily="34" charset="0"/>
              </a:rPr>
              <a:t>(con condiciones o patologías específicas)</a:t>
            </a:r>
            <a:endParaRPr lang="es-ES" sz="1200" dirty="0">
              <a:solidFill>
                <a:srgbClr val="000000"/>
              </a:solidFill>
              <a:cs typeface="Arial" pitchFamily="34" charset="0"/>
            </a:endParaRPr>
          </a:p>
        </p:txBody>
      </p:sp>
      <p:sp>
        <p:nvSpPr>
          <p:cNvPr id="129" name="Rectangle 128"/>
          <p:cNvSpPr/>
          <p:nvPr/>
        </p:nvSpPr>
        <p:spPr>
          <a:xfrm>
            <a:off x="856623" y="4884082"/>
            <a:ext cx="8343330" cy="467750"/>
          </a:xfrm>
          <a:prstGeom prst="rect">
            <a:avLst/>
          </a:prstGeom>
          <a:solidFill>
            <a:srgbClr val="F4BD94"/>
          </a:solidFill>
          <a:ln w="9525">
            <a:solidFill>
              <a:srgbClr val="F4BD94"/>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r>
              <a:rPr lang="es-ES" sz="1400" b="1" dirty="0" smtClean="0">
                <a:solidFill>
                  <a:srgbClr val="000000"/>
                </a:solidFill>
                <a:cs typeface="Arial" pitchFamily="34" charset="0"/>
              </a:rPr>
              <a:t>Herramientas de agregación </a:t>
            </a:r>
            <a:r>
              <a:rPr lang="es-ES" sz="1400" b="1" smtClean="0">
                <a:solidFill>
                  <a:srgbClr val="000000"/>
                </a:solidFill>
                <a:cs typeface="Arial" pitchFamily="34" charset="0"/>
              </a:rPr>
              <a:t>de datos</a:t>
            </a:r>
            <a:endParaRPr lang="es-ES" sz="1400" b="1" dirty="0" smtClean="0">
              <a:solidFill>
                <a:srgbClr val="000000"/>
              </a:solidFill>
              <a:cs typeface="Arial" pitchFamily="34" charset="0"/>
            </a:endParaRPr>
          </a:p>
        </p:txBody>
      </p:sp>
      <p:sp>
        <p:nvSpPr>
          <p:cNvPr id="147" name="Flowchart: Connector 146"/>
          <p:cNvSpPr/>
          <p:nvPr/>
        </p:nvSpPr>
        <p:spPr>
          <a:xfrm>
            <a:off x="713315" y="4738121"/>
            <a:ext cx="324000" cy="324000"/>
          </a:xfrm>
          <a:prstGeom prst="flowChartConnector">
            <a:avLst/>
          </a:prstGeom>
          <a:solidFill>
            <a:srgbClr val="DB6C18"/>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smtClean="0">
                <a:solidFill>
                  <a:srgbClr val="FFFFFF"/>
                </a:solidFill>
                <a:cs typeface="Arial" pitchFamily="34" charset="0"/>
              </a:rPr>
              <a:t>4</a:t>
            </a:r>
            <a:endParaRPr lang="es-ES" sz="1400" b="1" dirty="0" smtClean="0">
              <a:solidFill>
                <a:srgbClr val="FFFFFF"/>
              </a:solidFill>
              <a:cs typeface="Arial" pitchFamily="34" charset="0"/>
            </a:endParaRPr>
          </a:p>
        </p:txBody>
      </p:sp>
    </p:spTree>
    <p:extLst>
      <p:ext uri="{BB962C8B-B14F-4D97-AF65-F5344CB8AC3E}">
        <p14:creationId xmlns="" xmlns:p14="http://schemas.microsoft.com/office/powerpoint/2010/main" val="3396721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77" hidden="1"/>
          <p:cNvGraphicFramePr>
            <a:graphicFrameLocks noChangeAspect="1"/>
          </p:cNvGraphicFramePr>
          <p:nvPr>
            <p:extLst/>
          </p:nvPr>
        </p:nvGraphicFramePr>
        <p:xfrm>
          <a:off x="1587" y="1588"/>
          <a:ext cx="1587" cy="1587"/>
        </p:xfrm>
        <a:graphic>
          <a:graphicData uri="http://schemas.openxmlformats.org/presentationml/2006/ole">
            <p:oleObj spid="_x0000_s58370" name="think-cell Slide" r:id="rId29" imgW="360" imgH="360" progId="">
              <p:embed/>
            </p:oleObj>
          </a:graphicData>
        </a:graphic>
      </p:graphicFrame>
      <p:sp>
        <p:nvSpPr>
          <p:cNvPr id="76" name="Rounded Rectangle 75"/>
          <p:cNvSpPr/>
          <p:nvPr/>
        </p:nvSpPr>
        <p:spPr>
          <a:xfrm>
            <a:off x="7619999" y="5249040"/>
            <a:ext cx="1441741" cy="1065410"/>
          </a:xfrm>
          <a:prstGeom prst="roundRect">
            <a:avLst>
              <a:gd name="adj" fmla="val 0"/>
            </a:avLst>
          </a:prstGeom>
          <a:solidFill>
            <a:schemeClr val="bg1"/>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050" b="1" i="1" dirty="0" smtClean="0">
                <a:solidFill>
                  <a:srgbClr val="000000"/>
                </a:solidFill>
                <a:cs typeface="Arial" pitchFamily="34" charset="0"/>
              </a:rPr>
              <a:t>Registros de </a:t>
            </a:r>
          </a:p>
          <a:p>
            <a:pPr algn="ctr">
              <a:buClr>
                <a:srgbClr val="579CAD"/>
              </a:buClr>
            </a:pPr>
            <a:r>
              <a:rPr lang="es-ES" sz="1050" b="1" i="1" dirty="0" smtClean="0">
                <a:solidFill>
                  <a:srgbClr val="000000"/>
                </a:solidFill>
                <a:cs typeface="Arial" pitchFamily="34" charset="0"/>
              </a:rPr>
              <a:t>pacientes</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Existencia y uso de los registros de pacientes</a:t>
            </a:r>
            <a:endParaRPr lang="es-ES" sz="1050" dirty="0" smtClean="0">
              <a:solidFill>
                <a:srgbClr val="000000"/>
              </a:solidFill>
              <a:cs typeface="Arial" pitchFamily="34" charset="0"/>
            </a:endParaRPr>
          </a:p>
        </p:txBody>
      </p:sp>
      <p:sp>
        <p:nvSpPr>
          <p:cNvPr id="73" name="Rounded Rectangle 72"/>
          <p:cNvSpPr/>
          <p:nvPr/>
        </p:nvSpPr>
        <p:spPr>
          <a:xfrm>
            <a:off x="954978" y="5249040"/>
            <a:ext cx="1441741" cy="1065410"/>
          </a:xfrm>
          <a:prstGeom prst="roundRect">
            <a:avLst>
              <a:gd name="adj" fmla="val 0"/>
            </a:avLst>
          </a:prstGeom>
          <a:solidFill>
            <a:schemeClr val="bg1"/>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050" b="1" i="1" dirty="0" smtClean="0">
                <a:solidFill>
                  <a:srgbClr val="000000"/>
                </a:solidFill>
                <a:cs typeface="Arial" pitchFamily="34" charset="0"/>
              </a:rPr>
              <a:t>Historia Clínica Compartida</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Existencia y uso de la Historia clínica electrónica</a:t>
            </a:r>
            <a:endParaRPr lang="es-ES" sz="1050" dirty="0" smtClean="0">
              <a:solidFill>
                <a:srgbClr val="000000"/>
              </a:solidFill>
              <a:cs typeface="Arial" pitchFamily="34" charset="0"/>
            </a:endParaRPr>
          </a:p>
        </p:txBody>
      </p:sp>
      <p:sp>
        <p:nvSpPr>
          <p:cNvPr id="74" name="Rounded Rectangle 73"/>
          <p:cNvSpPr/>
          <p:nvPr/>
        </p:nvSpPr>
        <p:spPr>
          <a:xfrm>
            <a:off x="2621233" y="5249040"/>
            <a:ext cx="1441741" cy="1065410"/>
          </a:xfrm>
          <a:prstGeom prst="roundRect">
            <a:avLst>
              <a:gd name="adj" fmla="val 0"/>
            </a:avLst>
          </a:prstGeom>
          <a:solidFill>
            <a:schemeClr val="bg1"/>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050" b="1" i="1" dirty="0" smtClean="0">
                <a:solidFill>
                  <a:srgbClr val="000000"/>
                </a:solidFill>
                <a:cs typeface="Arial" pitchFamily="34" charset="0"/>
              </a:rPr>
              <a:t>Base de datos de Atención Hospitalaria</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Existencia y uso de una base de datos</a:t>
            </a:r>
            <a:endParaRPr lang="es-ES" sz="1050" dirty="0" smtClean="0">
              <a:solidFill>
                <a:srgbClr val="000000"/>
              </a:solidFill>
              <a:cs typeface="Arial" pitchFamily="34" charset="0"/>
            </a:endParaRPr>
          </a:p>
        </p:txBody>
      </p:sp>
      <p:sp>
        <p:nvSpPr>
          <p:cNvPr id="75" name="Rounded Rectangle 74"/>
          <p:cNvSpPr/>
          <p:nvPr/>
        </p:nvSpPr>
        <p:spPr>
          <a:xfrm>
            <a:off x="4287488" y="5249040"/>
            <a:ext cx="1441741" cy="1065410"/>
          </a:xfrm>
          <a:prstGeom prst="roundRect">
            <a:avLst>
              <a:gd name="adj" fmla="val 0"/>
            </a:avLst>
          </a:prstGeom>
          <a:solidFill>
            <a:schemeClr val="bg1"/>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050" b="1" i="1" dirty="0" smtClean="0">
                <a:solidFill>
                  <a:srgbClr val="000000"/>
                </a:solidFill>
                <a:cs typeface="Arial" pitchFamily="34" charset="0"/>
              </a:rPr>
              <a:t>Base de datos de Atención Primaria</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Existencia y uso de una base de datos</a:t>
            </a:r>
            <a:endParaRPr lang="es-ES" sz="1050" b="1" i="1" dirty="0" smtClean="0">
              <a:solidFill>
                <a:srgbClr val="000000"/>
              </a:solidFill>
              <a:cs typeface="Arial" pitchFamily="34" charset="0"/>
            </a:endParaRPr>
          </a:p>
        </p:txBody>
      </p:sp>
      <p:sp>
        <p:nvSpPr>
          <p:cNvPr id="93" name="Rounded Rectangle 92"/>
          <p:cNvSpPr/>
          <p:nvPr/>
        </p:nvSpPr>
        <p:spPr>
          <a:xfrm>
            <a:off x="5953743" y="5249040"/>
            <a:ext cx="1441741" cy="1065410"/>
          </a:xfrm>
          <a:prstGeom prst="roundRect">
            <a:avLst>
              <a:gd name="adj" fmla="val 0"/>
            </a:avLst>
          </a:prstGeom>
          <a:no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050" b="1" i="1" dirty="0" smtClean="0">
                <a:solidFill>
                  <a:srgbClr val="000000"/>
                </a:solidFill>
                <a:cs typeface="Arial" pitchFamily="34" charset="0"/>
              </a:rPr>
              <a:t>Base de datos de Contabilidad Analítica</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Existencia y uso de una base de datos de costes</a:t>
            </a:r>
            <a:endParaRPr lang="es-ES" sz="1050" b="1" i="1" dirty="0" smtClean="0">
              <a:solidFill>
                <a:srgbClr val="000000"/>
              </a:solidFill>
              <a:cs typeface="Arial" pitchFamily="34" charset="0"/>
            </a:endParaRPr>
          </a:p>
        </p:txBody>
      </p:sp>
      <p:sp>
        <p:nvSpPr>
          <p:cNvPr id="2" name="Title 1"/>
          <p:cNvSpPr>
            <a:spLocks noGrp="1"/>
          </p:cNvSpPr>
          <p:nvPr>
            <p:ph type="title"/>
          </p:nvPr>
        </p:nvSpPr>
        <p:spPr/>
        <p:txBody>
          <a:bodyPr/>
          <a:lstStyle/>
          <a:p>
            <a:pPr>
              <a:buClr>
                <a:srgbClr val="579CAD"/>
              </a:buClr>
            </a:pPr>
            <a:r>
              <a:rPr lang="es-ES" dirty="0" smtClean="0"/>
              <a:t>...que a nivel nacional han sido </a:t>
            </a:r>
            <a:r>
              <a:rPr lang="es-ES" smtClean="0"/>
              <a:t>desarrollados parcialmente</a:t>
            </a:r>
            <a:endParaRPr lang="es-ES" dirty="0"/>
          </a:p>
        </p:txBody>
      </p:sp>
      <p:sp>
        <p:nvSpPr>
          <p:cNvPr id="4" name="Rectangle 3"/>
          <p:cNvSpPr/>
          <p:nvPr/>
        </p:nvSpPr>
        <p:spPr>
          <a:xfrm>
            <a:off x="844004" y="1223168"/>
            <a:ext cx="8355949" cy="829042"/>
          </a:xfrm>
          <a:prstGeom prst="rect">
            <a:avLst/>
          </a:prstGeom>
          <a:solidFill>
            <a:schemeClr val="accent1">
              <a:alpha val="51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endParaRPr lang="es-ES" sz="1400" dirty="0" smtClean="0">
              <a:solidFill>
                <a:srgbClr val="000000"/>
              </a:solidFill>
              <a:cs typeface="Arial" pitchFamily="34" charset="0"/>
            </a:endParaRPr>
          </a:p>
        </p:txBody>
      </p:sp>
      <p:sp>
        <p:nvSpPr>
          <p:cNvPr id="6" name="Callout"/>
          <p:cNvSpPr>
            <a:spLocks noChangeArrowheads="1"/>
          </p:cNvSpPr>
          <p:nvPr/>
        </p:nvSpPr>
        <p:spPr bwMode="gray">
          <a:xfrm>
            <a:off x="3702586" y="2778828"/>
            <a:ext cx="2635464" cy="1911794"/>
          </a:xfrm>
          <a:prstGeom prst="rect">
            <a:avLst/>
          </a:prstGeom>
          <a:no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91439" tIns="89999" rIns="91439" bIns="89999" rtlCol="0" anchor="ctr" anchorCtr="0"/>
          <a:lstStyle/>
          <a:p>
            <a:pPr>
              <a:buClr>
                <a:srgbClr val="579CAD"/>
              </a:buClr>
            </a:pPr>
            <a:endParaRPr lang="es-ES" sz="1200" dirty="0">
              <a:solidFill>
                <a:srgbClr val="000000"/>
              </a:solidFill>
              <a:cs typeface="Arial" pitchFamily="34" charset="0"/>
            </a:endParaRPr>
          </a:p>
        </p:txBody>
      </p:sp>
      <p:sp>
        <p:nvSpPr>
          <p:cNvPr id="8" name="Rectangle 7"/>
          <p:cNvSpPr/>
          <p:nvPr/>
        </p:nvSpPr>
        <p:spPr>
          <a:xfrm>
            <a:off x="3702586" y="2230245"/>
            <a:ext cx="2635464" cy="548582"/>
          </a:xfrm>
          <a:prstGeom prst="rect">
            <a:avLst/>
          </a:prstGeom>
          <a:solidFill>
            <a:schemeClr val="accent2"/>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400" b="1" dirty="0" smtClean="0">
                <a:solidFill>
                  <a:srgbClr val="000000"/>
                </a:solidFill>
                <a:cs typeface="Arial" pitchFamily="34" charset="0"/>
              </a:rPr>
              <a:t>Medición de resultados </a:t>
            </a:r>
            <a:r>
              <a:rPr lang="es-ES" sz="1400" b="1" smtClean="0">
                <a:solidFill>
                  <a:srgbClr val="000000"/>
                </a:solidFill>
                <a:cs typeface="Arial" pitchFamily="34" charset="0"/>
              </a:rPr>
              <a:t>en costes</a:t>
            </a:r>
            <a:endParaRPr lang="es-ES" sz="1400" b="1" dirty="0" smtClean="0">
              <a:solidFill>
                <a:srgbClr val="000000"/>
              </a:solidFill>
              <a:cs typeface="Arial" pitchFamily="34" charset="0"/>
            </a:endParaRPr>
          </a:p>
        </p:txBody>
      </p:sp>
      <p:sp>
        <p:nvSpPr>
          <p:cNvPr id="7" name="Callout"/>
          <p:cNvSpPr>
            <a:spLocks noChangeArrowheads="1"/>
          </p:cNvSpPr>
          <p:nvPr/>
        </p:nvSpPr>
        <p:spPr bwMode="gray">
          <a:xfrm>
            <a:off x="6561167" y="2787619"/>
            <a:ext cx="2635464" cy="1901610"/>
          </a:xfrm>
          <a:prstGeom prst="rect">
            <a:avLst/>
          </a:prstGeom>
          <a:noFill/>
          <a:ln w="9525" algn="ctr">
            <a:solidFill>
              <a:srgbClr val="B2B2B2"/>
            </a:solidFill>
            <a:miter lim="800000"/>
            <a:headEnd/>
            <a:tailEnd/>
          </a:ln>
          <a:extLst/>
        </p:spPr>
        <p:txBody>
          <a:bodyPr tIns="91440" bIns="91440" anchor="ctr"/>
          <a:lstStyle/>
          <a:p>
            <a:pPr>
              <a:buClr>
                <a:srgbClr val="579CAD"/>
              </a:buClr>
            </a:pPr>
            <a:endParaRPr lang="es-ES" sz="1200" dirty="0">
              <a:solidFill>
                <a:srgbClr val="FFFFFF"/>
              </a:solidFill>
              <a:cs typeface="Arial" pitchFamily="34" charset="0"/>
            </a:endParaRPr>
          </a:p>
        </p:txBody>
      </p:sp>
      <p:sp>
        <p:nvSpPr>
          <p:cNvPr id="9" name="Rectangle 8"/>
          <p:cNvSpPr/>
          <p:nvPr/>
        </p:nvSpPr>
        <p:spPr>
          <a:xfrm>
            <a:off x="6565419" y="2230245"/>
            <a:ext cx="2637958" cy="548581"/>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400" b="1" dirty="0" smtClean="0">
                <a:solidFill>
                  <a:srgbClr val="FFFFFF"/>
                </a:solidFill>
                <a:cs typeface="Arial" pitchFamily="34" charset="0"/>
              </a:rPr>
              <a:t>Medición de resultados</a:t>
            </a:r>
          </a:p>
          <a:p>
            <a:pPr algn="ctr">
              <a:buClr>
                <a:srgbClr val="579CAD"/>
              </a:buClr>
            </a:pPr>
            <a:r>
              <a:rPr lang="es-ES" sz="1400" b="1" dirty="0" smtClean="0">
                <a:solidFill>
                  <a:srgbClr val="FFFFFF"/>
                </a:solidFill>
                <a:cs typeface="Arial" pitchFamily="34" charset="0"/>
              </a:rPr>
              <a:t> de salud</a:t>
            </a:r>
          </a:p>
        </p:txBody>
      </p:sp>
      <p:sp>
        <p:nvSpPr>
          <p:cNvPr id="5" name="Callout"/>
          <p:cNvSpPr>
            <a:spLocks noChangeArrowheads="1"/>
          </p:cNvSpPr>
          <p:nvPr/>
        </p:nvSpPr>
        <p:spPr bwMode="gray">
          <a:xfrm>
            <a:off x="844004" y="2778828"/>
            <a:ext cx="2635465" cy="1911794"/>
          </a:xfrm>
          <a:prstGeom prst="rect">
            <a:avLst/>
          </a:prstGeom>
          <a:noFill/>
          <a:ln w="9525" algn="ctr">
            <a:solidFill>
              <a:srgbClr val="B2B2B2"/>
            </a:solidFill>
            <a:miter lim="800000"/>
            <a:headEnd/>
            <a:tailEnd/>
          </a:ln>
          <a:extLst/>
        </p:spPr>
        <p:txBody>
          <a:bodyPr tIns="91440" bIns="91440" anchor="ctr"/>
          <a:lstStyle/>
          <a:p>
            <a:pPr>
              <a:buClr>
                <a:srgbClr val="579CAD"/>
              </a:buClr>
            </a:pPr>
            <a:endParaRPr lang="es-ES" sz="1200" dirty="0" smtClean="0">
              <a:solidFill>
                <a:srgbClr val="000000"/>
              </a:solidFill>
              <a:cs typeface="Arial" pitchFamily="34" charset="0"/>
            </a:endParaRPr>
          </a:p>
        </p:txBody>
      </p:sp>
      <p:sp>
        <p:nvSpPr>
          <p:cNvPr id="10" name="Rectangle 9"/>
          <p:cNvSpPr/>
          <p:nvPr/>
        </p:nvSpPr>
        <p:spPr>
          <a:xfrm>
            <a:off x="844004" y="2230246"/>
            <a:ext cx="2635466" cy="548581"/>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400" b="1" dirty="0" smtClean="0">
                <a:solidFill>
                  <a:srgbClr val="000000"/>
                </a:solidFill>
                <a:cs typeface="Arial" pitchFamily="34" charset="0"/>
              </a:rPr>
              <a:t>Identificación / </a:t>
            </a:r>
            <a:br>
              <a:rPr lang="es-ES" sz="1400" b="1" dirty="0" smtClean="0">
                <a:solidFill>
                  <a:srgbClr val="000000"/>
                </a:solidFill>
                <a:cs typeface="Arial" pitchFamily="34" charset="0"/>
              </a:rPr>
            </a:br>
            <a:r>
              <a:rPr lang="es-ES" sz="1400" b="1" dirty="0" smtClean="0">
                <a:solidFill>
                  <a:srgbClr val="000000"/>
                </a:solidFill>
                <a:cs typeface="Arial" pitchFamily="34" charset="0"/>
              </a:rPr>
              <a:t>clasificación </a:t>
            </a:r>
            <a:r>
              <a:rPr lang="es-ES" sz="1400" b="1" smtClean="0">
                <a:solidFill>
                  <a:srgbClr val="000000"/>
                </a:solidFill>
                <a:cs typeface="Arial" pitchFamily="34" charset="0"/>
              </a:rPr>
              <a:t>del paciente</a:t>
            </a:r>
            <a:endParaRPr lang="es-ES" sz="1400" b="1" dirty="0" smtClean="0">
              <a:solidFill>
                <a:srgbClr val="000000"/>
              </a:solidFill>
              <a:cs typeface="Arial" pitchFamily="34" charset="0"/>
            </a:endParaRPr>
          </a:p>
        </p:txBody>
      </p:sp>
      <p:sp>
        <p:nvSpPr>
          <p:cNvPr id="14" name="Freeform 13"/>
          <p:cNvSpPr>
            <a:spLocks noEditPoints="1"/>
          </p:cNvSpPr>
          <p:nvPr/>
        </p:nvSpPr>
        <p:spPr bwMode="auto">
          <a:xfrm>
            <a:off x="5845296" y="1568622"/>
            <a:ext cx="495429" cy="412338"/>
          </a:xfrm>
          <a:custGeom>
            <a:avLst/>
            <a:gdLst>
              <a:gd name="T0" fmla="*/ 359 w 362"/>
              <a:gd name="T1" fmla="*/ 180 h 361"/>
              <a:gd name="T2" fmla="*/ 187 w 362"/>
              <a:gd name="T3" fmla="*/ 3 h 361"/>
              <a:gd name="T4" fmla="*/ 175 w 362"/>
              <a:gd name="T5" fmla="*/ 3 h 361"/>
              <a:gd name="T6" fmla="*/ 3 w 362"/>
              <a:gd name="T7" fmla="*/ 180 h 361"/>
              <a:gd name="T8" fmla="*/ 2 w 362"/>
              <a:gd name="T9" fmla="*/ 189 h 361"/>
              <a:gd name="T10" fmla="*/ 9 w 362"/>
              <a:gd name="T11" fmla="*/ 194 h 361"/>
              <a:gd name="T12" fmla="*/ 46 w 362"/>
              <a:gd name="T13" fmla="*/ 194 h 361"/>
              <a:gd name="T14" fmla="*/ 46 w 362"/>
              <a:gd name="T15" fmla="*/ 353 h 361"/>
              <a:gd name="T16" fmla="*/ 54 w 362"/>
              <a:gd name="T17" fmla="*/ 361 h 361"/>
              <a:gd name="T18" fmla="*/ 308 w 362"/>
              <a:gd name="T19" fmla="*/ 361 h 361"/>
              <a:gd name="T20" fmla="*/ 316 w 362"/>
              <a:gd name="T21" fmla="*/ 353 h 361"/>
              <a:gd name="T22" fmla="*/ 316 w 362"/>
              <a:gd name="T23" fmla="*/ 194 h 361"/>
              <a:gd name="T24" fmla="*/ 353 w 362"/>
              <a:gd name="T25" fmla="*/ 194 h 361"/>
              <a:gd name="T26" fmla="*/ 360 w 362"/>
              <a:gd name="T27" fmla="*/ 189 h 361"/>
              <a:gd name="T28" fmla="*/ 359 w 362"/>
              <a:gd name="T29" fmla="*/ 180 h 361"/>
              <a:gd name="T30" fmla="*/ 264 w 362"/>
              <a:gd name="T31" fmla="*/ 259 h 361"/>
              <a:gd name="T32" fmla="*/ 211 w 362"/>
              <a:gd name="T33" fmla="*/ 259 h 361"/>
              <a:gd name="T34" fmla="*/ 211 w 362"/>
              <a:gd name="T35" fmla="*/ 311 h 361"/>
              <a:gd name="T36" fmla="*/ 151 w 362"/>
              <a:gd name="T37" fmla="*/ 311 h 361"/>
              <a:gd name="T38" fmla="*/ 151 w 362"/>
              <a:gd name="T39" fmla="*/ 259 h 361"/>
              <a:gd name="T40" fmla="*/ 98 w 362"/>
              <a:gd name="T41" fmla="*/ 259 h 361"/>
              <a:gd name="T42" fmla="*/ 98 w 362"/>
              <a:gd name="T43" fmla="*/ 201 h 361"/>
              <a:gd name="T44" fmla="*/ 151 w 362"/>
              <a:gd name="T45" fmla="*/ 201 h 361"/>
              <a:gd name="T46" fmla="*/ 151 w 362"/>
              <a:gd name="T47" fmla="*/ 150 h 361"/>
              <a:gd name="T48" fmla="*/ 211 w 362"/>
              <a:gd name="T49" fmla="*/ 150 h 361"/>
              <a:gd name="T50" fmla="*/ 211 w 362"/>
              <a:gd name="T51" fmla="*/ 201 h 361"/>
              <a:gd name="T52" fmla="*/ 264 w 362"/>
              <a:gd name="T53" fmla="*/ 201 h 361"/>
              <a:gd name="T54" fmla="*/ 264 w 362"/>
              <a:gd name="T55" fmla="*/ 25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2" h="361">
                <a:moveTo>
                  <a:pt x="359" y="180"/>
                </a:moveTo>
                <a:cubicBezTo>
                  <a:pt x="187" y="3"/>
                  <a:pt x="187" y="3"/>
                  <a:pt x="187" y="3"/>
                </a:cubicBezTo>
                <a:cubicBezTo>
                  <a:pt x="184" y="0"/>
                  <a:pt x="178" y="0"/>
                  <a:pt x="175" y="3"/>
                </a:cubicBezTo>
                <a:cubicBezTo>
                  <a:pt x="3" y="180"/>
                  <a:pt x="3" y="180"/>
                  <a:pt x="3" y="180"/>
                </a:cubicBezTo>
                <a:cubicBezTo>
                  <a:pt x="1" y="183"/>
                  <a:pt x="0" y="186"/>
                  <a:pt x="2" y="189"/>
                </a:cubicBezTo>
                <a:cubicBezTo>
                  <a:pt x="3" y="192"/>
                  <a:pt x="6" y="194"/>
                  <a:pt x="9" y="194"/>
                </a:cubicBezTo>
                <a:cubicBezTo>
                  <a:pt x="46" y="194"/>
                  <a:pt x="46" y="194"/>
                  <a:pt x="46" y="194"/>
                </a:cubicBezTo>
                <a:cubicBezTo>
                  <a:pt x="46" y="353"/>
                  <a:pt x="46" y="353"/>
                  <a:pt x="46" y="353"/>
                </a:cubicBezTo>
                <a:cubicBezTo>
                  <a:pt x="46" y="357"/>
                  <a:pt x="50" y="361"/>
                  <a:pt x="54" y="361"/>
                </a:cubicBezTo>
                <a:cubicBezTo>
                  <a:pt x="308" y="361"/>
                  <a:pt x="308" y="361"/>
                  <a:pt x="308" y="361"/>
                </a:cubicBezTo>
                <a:cubicBezTo>
                  <a:pt x="312" y="361"/>
                  <a:pt x="316" y="357"/>
                  <a:pt x="316" y="353"/>
                </a:cubicBezTo>
                <a:cubicBezTo>
                  <a:pt x="316" y="194"/>
                  <a:pt x="316" y="194"/>
                  <a:pt x="316" y="194"/>
                </a:cubicBezTo>
                <a:cubicBezTo>
                  <a:pt x="353" y="194"/>
                  <a:pt x="353" y="194"/>
                  <a:pt x="353" y="194"/>
                </a:cubicBezTo>
                <a:cubicBezTo>
                  <a:pt x="356" y="194"/>
                  <a:pt x="359" y="192"/>
                  <a:pt x="360" y="189"/>
                </a:cubicBezTo>
                <a:cubicBezTo>
                  <a:pt x="362" y="186"/>
                  <a:pt x="361" y="183"/>
                  <a:pt x="359" y="180"/>
                </a:cubicBezTo>
                <a:close/>
                <a:moveTo>
                  <a:pt x="264" y="259"/>
                </a:moveTo>
                <a:cubicBezTo>
                  <a:pt x="211" y="259"/>
                  <a:pt x="211" y="259"/>
                  <a:pt x="211" y="259"/>
                </a:cubicBezTo>
                <a:cubicBezTo>
                  <a:pt x="211" y="311"/>
                  <a:pt x="211" y="311"/>
                  <a:pt x="211" y="311"/>
                </a:cubicBezTo>
                <a:cubicBezTo>
                  <a:pt x="151" y="311"/>
                  <a:pt x="151" y="311"/>
                  <a:pt x="151" y="311"/>
                </a:cubicBezTo>
                <a:cubicBezTo>
                  <a:pt x="151" y="259"/>
                  <a:pt x="151" y="259"/>
                  <a:pt x="151" y="259"/>
                </a:cubicBezTo>
                <a:cubicBezTo>
                  <a:pt x="98" y="259"/>
                  <a:pt x="98" y="259"/>
                  <a:pt x="98" y="259"/>
                </a:cubicBezTo>
                <a:cubicBezTo>
                  <a:pt x="98" y="201"/>
                  <a:pt x="98" y="201"/>
                  <a:pt x="98" y="201"/>
                </a:cubicBezTo>
                <a:cubicBezTo>
                  <a:pt x="151" y="201"/>
                  <a:pt x="151" y="201"/>
                  <a:pt x="151" y="201"/>
                </a:cubicBezTo>
                <a:cubicBezTo>
                  <a:pt x="151" y="150"/>
                  <a:pt x="151" y="150"/>
                  <a:pt x="151" y="150"/>
                </a:cubicBezTo>
                <a:cubicBezTo>
                  <a:pt x="211" y="150"/>
                  <a:pt x="211" y="150"/>
                  <a:pt x="211" y="150"/>
                </a:cubicBezTo>
                <a:cubicBezTo>
                  <a:pt x="211" y="201"/>
                  <a:pt x="211" y="201"/>
                  <a:pt x="211" y="201"/>
                </a:cubicBezTo>
                <a:cubicBezTo>
                  <a:pt x="264" y="201"/>
                  <a:pt x="264" y="201"/>
                  <a:pt x="264" y="201"/>
                </a:cubicBezTo>
                <a:cubicBezTo>
                  <a:pt x="264" y="259"/>
                  <a:pt x="264" y="259"/>
                  <a:pt x="264" y="259"/>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grpSp>
        <p:nvGrpSpPr>
          <p:cNvPr id="3" name="Group 132"/>
          <p:cNvGrpSpPr/>
          <p:nvPr/>
        </p:nvGrpSpPr>
        <p:grpSpPr>
          <a:xfrm>
            <a:off x="3482927" y="1559438"/>
            <a:ext cx="408354" cy="381575"/>
            <a:chOff x="4448175" y="-80963"/>
            <a:chExt cx="947738" cy="947738"/>
          </a:xfrm>
        </p:grpSpPr>
        <p:sp>
          <p:nvSpPr>
            <p:cNvPr id="23" name="Freeform 11"/>
            <p:cNvSpPr>
              <a:spLocks/>
            </p:cNvSpPr>
            <p:nvPr/>
          </p:nvSpPr>
          <p:spPr bwMode="auto">
            <a:xfrm>
              <a:off x="4645025" y="92075"/>
              <a:ext cx="204788" cy="201613"/>
            </a:xfrm>
            <a:custGeom>
              <a:avLst/>
              <a:gdLst>
                <a:gd name="T0" fmla="*/ 129 w 129"/>
                <a:gd name="T1" fmla="*/ 82 h 127"/>
                <a:gd name="T2" fmla="*/ 84 w 129"/>
                <a:gd name="T3" fmla="*/ 82 h 127"/>
                <a:gd name="T4" fmla="*/ 84 w 129"/>
                <a:gd name="T5" fmla="*/ 127 h 127"/>
                <a:gd name="T6" fmla="*/ 46 w 129"/>
                <a:gd name="T7" fmla="*/ 127 h 127"/>
                <a:gd name="T8" fmla="*/ 46 w 129"/>
                <a:gd name="T9" fmla="*/ 84 h 127"/>
                <a:gd name="T10" fmla="*/ 0 w 129"/>
                <a:gd name="T11" fmla="*/ 84 h 127"/>
                <a:gd name="T12" fmla="*/ 0 w 129"/>
                <a:gd name="T13" fmla="*/ 46 h 127"/>
                <a:gd name="T14" fmla="*/ 46 w 129"/>
                <a:gd name="T15" fmla="*/ 46 h 127"/>
                <a:gd name="T16" fmla="*/ 46 w 129"/>
                <a:gd name="T17" fmla="*/ 0 h 127"/>
                <a:gd name="T18" fmla="*/ 84 w 129"/>
                <a:gd name="T19" fmla="*/ 0 h 127"/>
                <a:gd name="T20" fmla="*/ 84 w 129"/>
                <a:gd name="T21" fmla="*/ 43 h 127"/>
                <a:gd name="T22" fmla="*/ 129 w 129"/>
                <a:gd name="T23" fmla="*/ 43 h 127"/>
                <a:gd name="T24" fmla="*/ 129 w 129"/>
                <a:gd name="T25" fmla="*/ 8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7">
                  <a:moveTo>
                    <a:pt x="129" y="82"/>
                  </a:moveTo>
                  <a:lnTo>
                    <a:pt x="84" y="82"/>
                  </a:lnTo>
                  <a:lnTo>
                    <a:pt x="84" y="127"/>
                  </a:lnTo>
                  <a:lnTo>
                    <a:pt x="46" y="127"/>
                  </a:lnTo>
                  <a:lnTo>
                    <a:pt x="46" y="84"/>
                  </a:lnTo>
                  <a:lnTo>
                    <a:pt x="0" y="84"/>
                  </a:lnTo>
                  <a:lnTo>
                    <a:pt x="0" y="46"/>
                  </a:lnTo>
                  <a:lnTo>
                    <a:pt x="46" y="46"/>
                  </a:lnTo>
                  <a:lnTo>
                    <a:pt x="46" y="0"/>
                  </a:lnTo>
                  <a:lnTo>
                    <a:pt x="84" y="0"/>
                  </a:lnTo>
                  <a:lnTo>
                    <a:pt x="84" y="43"/>
                  </a:lnTo>
                  <a:lnTo>
                    <a:pt x="129" y="43"/>
                  </a:lnTo>
                  <a:lnTo>
                    <a:pt x="129" y="8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24" name="Freeform 12"/>
            <p:cNvSpPr>
              <a:spLocks/>
            </p:cNvSpPr>
            <p:nvPr/>
          </p:nvSpPr>
          <p:spPr bwMode="auto">
            <a:xfrm>
              <a:off x="4846638" y="339725"/>
              <a:ext cx="65088" cy="98425"/>
            </a:xfrm>
            <a:custGeom>
              <a:avLst/>
              <a:gdLst>
                <a:gd name="T0" fmla="*/ 0 w 41"/>
                <a:gd name="T1" fmla="*/ 0 h 62"/>
                <a:gd name="T2" fmla="*/ 0 w 41"/>
                <a:gd name="T3" fmla="*/ 0 h 62"/>
                <a:gd name="T4" fmla="*/ 0 w 41"/>
                <a:gd name="T5" fmla="*/ 0 h 62"/>
                <a:gd name="T6" fmla="*/ 41 w 41"/>
                <a:gd name="T7" fmla="*/ 0 h 62"/>
                <a:gd name="T8" fmla="*/ 41 w 41"/>
                <a:gd name="T9" fmla="*/ 62 h 62"/>
                <a:gd name="T10" fmla="*/ 41 w 41"/>
                <a:gd name="T11" fmla="*/ 62 h 62"/>
                <a:gd name="T12" fmla="*/ 41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0" y="0"/>
                  </a:lnTo>
                  <a:lnTo>
                    <a:pt x="0" y="0"/>
                  </a:lnTo>
                  <a:lnTo>
                    <a:pt x="41" y="0"/>
                  </a:lnTo>
                  <a:lnTo>
                    <a:pt x="41" y="62"/>
                  </a:lnTo>
                  <a:lnTo>
                    <a:pt x="41" y="62"/>
                  </a:lnTo>
                  <a:lnTo>
                    <a:pt x="41"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25" name="Freeform 13"/>
            <p:cNvSpPr>
              <a:spLocks/>
            </p:cNvSpPr>
            <p:nvPr/>
          </p:nvSpPr>
          <p:spPr bwMode="auto">
            <a:xfrm>
              <a:off x="4846638" y="490538"/>
              <a:ext cx="65088" cy="103188"/>
            </a:xfrm>
            <a:custGeom>
              <a:avLst/>
              <a:gdLst>
                <a:gd name="T0" fmla="*/ 0 w 41"/>
                <a:gd name="T1" fmla="*/ 0 h 65"/>
                <a:gd name="T2" fmla="*/ 0 w 41"/>
                <a:gd name="T3" fmla="*/ 0 h 65"/>
                <a:gd name="T4" fmla="*/ 0 w 41"/>
                <a:gd name="T5" fmla="*/ 0 h 65"/>
                <a:gd name="T6" fmla="*/ 41 w 41"/>
                <a:gd name="T7" fmla="*/ 0 h 65"/>
                <a:gd name="T8" fmla="*/ 41 w 41"/>
                <a:gd name="T9" fmla="*/ 65 h 65"/>
                <a:gd name="T10" fmla="*/ 0 w 41"/>
                <a:gd name="T11" fmla="*/ 65 h 65"/>
                <a:gd name="T12" fmla="*/ 0 w 41"/>
                <a:gd name="T13" fmla="*/ 62 h 65"/>
                <a:gd name="T14" fmla="*/ 0 w 41"/>
                <a:gd name="T15" fmla="*/ 62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0" y="0"/>
                  </a:lnTo>
                  <a:lnTo>
                    <a:pt x="0" y="0"/>
                  </a:lnTo>
                  <a:lnTo>
                    <a:pt x="41" y="0"/>
                  </a:lnTo>
                  <a:lnTo>
                    <a:pt x="41" y="65"/>
                  </a:lnTo>
                  <a:lnTo>
                    <a:pt x="0" y="65"/>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26" name="Rectangle 14"/>
            <p:cNvSpPr>
              <a:spLocks noChangeArrowheads="1"/>
            </p:cNvSpPr>
            <p:nvPr/>
          </p:nvSpPr>
          <p:spPr bwMode="auto">
            <a:xfrm>
              <a:off x="4846638" y="642938"/>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27" name="Freeform 15"/>
            <p:cNvSpPr>
              <a:spLocks/>
            </p:cNvSpPr>
            <p:nvPr/>
          </p:nvSpPr>
          <p:spPr bwMode="auto">
            <a:xfrm>
              <a:off x="4718050" y="339725"/>
              <a:ext cx="63500" cy="98425"/>
            </a:xfrm>
            <a:custGeom>
              <a:avLst/>
              <a:gdLst>
                <a:gd name="T0" fmla="*/ 0 w 40"/>
                <a:gd name="T1" fmla="*/ 0 h 62"/>
                <a:gd name="T2" fmla="*/ 38 w 40"/>
                <a:gd name="T3" fmla="*/ 0 h 62"/>
                <a:gd name="T4" fmla="*/ 38 w 40"/>
                <a:gd name="T5" fmla="*/ 0 h 62"/>
                <a:gd name="T6" fmla="*/ 40 w 40"/>
                <a:gd name="T7" fmla="*/ 0 h 62"/>
                <a:gd name="T8" fmla="*/ 40 w 40"/>
                <a:gd name="T9" fmla="*/ 62 h 62"/>
                <a:gd name="T10" fmla="*/ 0 w 40"/>
                <a:gd name="T11" fmla="*/ 62 h 62"/>
                <a:gd name="T12" fmla="*/ 0 w 40"/>
                <a:gd name="T13" fmla="*/ 62 h 62"/>
                <a:gd name="T14" fmla="*/ 0 w 40"/>
                <a:gd name="T15" fmla="*/ 62 h 62"/>
                <a:gd name="T16" fmla="*/ 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0"/>
                  </a:moveTo>
                  <a:lnTo>
                    <a:pt x="38" y="0"/>
                  </a:lnTo>
                  <a:lnTo>
                    <a:pt x="38" y="0"/>
                  </a:lnTo>
                  <a:lnTo>
                    <a:pt x="40" y="0"/>
                  </a:lnTo>
                  <a:lnTo>
                    <a:pt x="40"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28" name="Freeform 16"/>
            <p:cNvSpPr>
              <a:spLocks/>
            </p:cNvSpPr>
            <p:nvPr/>
          </p:nvSpPr>
          <p:spPr bwMode="auto">
            <a:xfrm>
              <a:off x="4718050" y="490538"/>
              <a:ext cx="63500" cy="103188"/>
            </a:xfrm>
            <a:custGeom>
              <a:avLst/>
              <a:gdLst>
                <a:gd name="T0" fmla="*/ 0 w 17"/>
                <a:gd name="T1" fmla="*/ 0 h 27"/>
                <a:gd name="T2" fmla="*/ 0 w 17"/>
                <a:gd name="T3" fmla="*/ 0 h 27"/>
                <a:gd name="T4" fmla="*/ 17 w 17"/>
                <a:gd name="T5" fmla="*/ 0 h 27"/>
                <a:gd name="T6" fmla="*/ 17 w 17"/>
                <a:gd name="T7" fmla="*/ 26 h 27"/>
                <a:gd name="T8" fmla="*/ 17 w 17"/>
                <a:gd name="T9" fmla="*/ 26 h 27"/>
                <a:gd name="T10" fmla="*/ 17 w 17"/>
                <a:gd name="T11" fmla="*/ 27 h 27"/>
                <a:gd name="T12" fmla="*/ 1 w 17"/>
                <a:gd name="T13" fmla="*/ 27 h 27"/>
                <a:gd name="T14" fmla="*/ 1 w 17"/>
                <a:gd name="T15" fmla="*/ 26 h 27"/>
                <a:gd name="T16" fmla="*/ 0 w 17"/>
                <a:gd name="T17" fmla="*/ 26 h 27"/>
                <a:gd name="T18" fmla="*/ 0 w 17"/>
                <a:gd name="T19" fmla="*/ 26 h 27"/>
                <a:gd name="T20" fmla="*/ 0 w 17"/>
                <a:gd name="T21" fmla="*/ 25 h 27"/>
                <a:gd name="T22" fmla="*/ 0 w 1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7">
                  <a:moveTo>
                    <a:pt x="0" y="0"/>
                  </a:moveTo>
                  <a:cubicBezTo>
                    <a:pt x="0" y="0"/>
                    <a:pt x="0" y="0"/>
                    <a:pt x="0" y="0"/>
                  </a:cubicBezTo>
                  <a:cubicBezTo>
                    <a:pt x="17" y="0"/>
                    <a:pt x="17" y="0"/>
                    <a:pt x="17" y="0"/>
                  </a:cubicBezTo>
                  <a:cubicBezTo>
                    <a:pt x="17" y="26"/>
                    <a:pt x="17" y="26"/>
                    <a:pt x="17" y="26"/>
                  </a:cubicBezTo>
                  <a:cubicBezTo>
                    <a:pt x="17" y="26"/>
                    <a:pt x="17" y="26"/>
                    <a:pt x="17" y="26"/>
                  </a:cubicBezTo>
                  <a:cubicBezTo>
                    <a:pt x="17" y="27"/>
                    <a:pt x="17" y="27"/>
                    <a:pt x="17" y="27"/>
                  </a:cubicBezTo>
                  <a:cubicBezTo>
                    <a:pt x="11" y="27"/>
                    <a:pt x="6" y="27"/>
                    <a:pt x="1" y="27"/>
                  </a:cubicBezTo>
                  <a:cubicBezTo>
                    <a:pt x="1" y="27"/>
                    <a:pt x="1" y="27"/>
                    <a:pt x="1" y="26"/>
                  </a:cubicBezTo>
                  <a:cubicBezTo>
                    <a:pt x="0" y="26"/>
                    <a:pt x="0" y="26"/>
                    <a:pt x="0" y="26"/>
                  </a:cubicBezTo>
                  <a:cubicBezTo>
                    <a:pt x="0" y="26"/>
                    <a:pt x="0" y="26"/>
                    <a:pt x="0" y="26"/>
                  </a:cubicBezTo>
                  <a:cubicBezTo>
                    <a:pt x="0" y="26"/>
                    <a:pt x="0" y="25"/>
                    <a:pt x="0" y="25"/>
                  </a:cubicBezTo>
                  <a:cubicBezTo>
                    <a:pt x="0" y="17"/>
                    <a:pt x="0" y="9"/>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29" name="Rectangle 17"/>
            <p:cNvSpPr>
              <a:spLocks noChangeArrowheads="1"/>
            </p:cNvSpPr>
            <p:nvPr/>
          </p:nvSpPr>
          <p:spPr bwMode="auto">
            <a:xfrm>
              <a:off x="4718050" y="642938"/>
              <a:ext cx="63500"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0" name="Freeform 18"/>
            <p:cNvSpPr>
              <a:spLocks/>
            </p:cNvSpPr>
            <p:nvPr/>
          </p:nvSpPr>
          <p:spPr bwMode="auto">
            <a:xfrm>
              <a:off x="5180013" y="255588"/>
              <a:ext cx="65088" cy="103188"/>
            </a:xfrm>
            <a:custGeom>
              <a:avLst/>
              <a:gdLst>
                <a:gd name="T0" fmla="*/ 0 w 41"/>
                <a:gd name="T1" fmla="*/ 0 h 65"/>
                <a:gd name="T2" fmla="*/ 0 w 41"/>
                <a:gd name="T3" fmla="*/ 0 h 65"/>
                <a:gd name="T4" fmla="*/ 0 w 41"/>
                <a:gd name="T5" fmla="*/ 0 h 65"/>
                <a:gd name="T6" fmla="*/ 41 w 41"/>
                <a:gd name="T7" fmla="*/ 0 h 65"/>
                <a:gd name="T8" fmla="*/ 41 w 41"/>
                <a:gd name="T9" fmla="*/ 65 h 65"/>
                <a:gd name="T10" fmla="*/ 41 w 41"/>
                <a:gd name="T11" fmla="*/ 65 h 65"/>
                <a:gd name="T12" fmla="*/ 41 w 41"/>
                <a:gd name="T13" fmla="*/ 65 h 65"/>
                <a:gd name="T14" fmla="*/ 0 w 41"/>
                <a:gd name="T15" fmla="*/ 65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0" y="0"/>
                  </a:lnTo>
                  <a:lnTo>
                    <a:pt x="0" y="0"/>
                  </a:lnTo>
                  <a:lnTo>
                    <a:pt x="41" y="0"/>
                  </a:lnTo>
                  <a:lnTo>
                    <a:pt x="41" y="65"/>
                  </a:lnTo>
                  <a:lnTo>
                    <a:pt x="41" y="65"/>
                  </a:lnTo>
                  <a:lnTo>
                    <a:pt x="41" y="65"/>
                  </a:lnTo>
                  <a:lnTo>
                    <a:pt x="0" y="6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1" name="Freeform 19"/>
            <p:cNvSpPr>
              <a:spLocks/>
            </p:cNvSpPr>
            <p:nvPr/>
          </p:nvSpPr>
          <p:spPr bwMode="auto">
            <a:xfrm>
              <a:off x="5180013" y="415925"/>
              <a:ext cx="65088" cy="98425"/>
            </a:xfrm>
            <a:custGeom>
              <a:avLst/>
              <a:gdLst>
                <a:gd name="T0" fmla="*/ 0 w 41"/>
                <a:gd name="T1" fmla="*/ 0 h 62"/>
                <a:gd name="T2" fmla="*/ 0 w 41"/>
                <a:gd name="T3" fmla="*/ 0 h 62"/>
                <a:gd name="T4" fmla="*/ 0 w 41"/>
                <a:gd name="T5" fmla="*/ 0 h 62"/>
                <a:gd name="T6" fmla="*/ 41 w 41"/>
                <a:gd name="T7" fmla="*/ 0 h 62"/>
                <a:gd name="T8" fmla="*/ 41 w 41"/>
                <a:gd name="T9" fmla="*/ 62 h 62"/>
                <a:gd name="T10" fmla="*/ 0 w 41"/>
                <a:gd name="T11" fmla="*/ 62 h 62"/>
                <a:gd name="T12" fmla="*/ 0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0" y="0"/>
                  </a:lnTo>
                  <a:lnTo>
                    <a:pt x="0" y="0"/>
                  </a:lnTo>
                  <a:lnTo>
                    <a:pt x="41" y="0"/>
                  </a:lnTo>
                  <a:lnTo>
                    <a:pt x="41"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2" name="Rectangle 20"/>
            <p:cNvSpPr>
              <a:spLocks noChangeArrowheads="1"/>
            </p:cNvSpPr>
            <p:nvPr/>
          </p:nvSpPr>
          <p:spPr bwMode="auto">
            <a:xfrm>
              <a:off x="5180013" y="574675"/>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3" name="Freeform 21"/>
            <p:cNvSpPr>
              <a:spLocks/>
            </p:cNvSpPr>
            <p:nvPr/>
          </p:nvSpPr>
          <p:spPr bwMode="auto">
            <a:xfrm>
              <a:off x="5054600" y="255588"/>
              <a:ext cx="65088" cy="103188"/>
            </a:xfrm>
            <a:custGeom>
              <a:avLst/>
              <a:gdLst>
                <a:gd name="T0" fmla="*/ 0 w 41"/>
                <a:gd name="T1" fmla="*/ 0 h 65"/>
                <a:gd name="T2" fmla="*/ 41 w 41"/>
                <a:gd name="T3" fmla="*/ 0 h 65"/>
                <a:gd name="T4" fmla="*/ 41 w 41"/>
                <a:gd name="T5" fmla="*/ 0 h 65"/>
                <a:gd name="T6" fmla="*/ 41 w 41"/>
                <a:gd name="T7" fmla="*/ 0 h 65"/>
                <a:gd name="T8" fmla="*/ 41 w 41"/>
                <a:gd name="T9" fmla="*/ 65 h 65"/>
                <a:gd name="T10" fmla="*/ 0 w 41"/>
                <a:gd name="T11" fmla="*/ 65 h 65"/>
                <a:gd name="T12" fmla="*/ 0 w 41"/>
                <a:gd name="T13" fmla="*/ 65 h 65"/>
                <a:gd name="T14" fmla="*/ 0 w 41"/>
                <a:gd name="T15" fmla="*/ 65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41" y="0"/>
                  </a:lnTo>
                  <a:lnTo>
                    <a:pt x="41" y="0"/>
                  </a:lnTo>
                  <a:lnTo>
                    <a:pt x="41" y="0"/>
                  </a:lnTo>
                  <a:lnTo>
                    <a:pt x="41" y="65"/>
                  </a:lnTo>
                  <a:lnTo>
                    <a:pt x="0" y="65"/>
                  </a:lnTo>
                  <a:lnTo>
                    <a:pt x="0" y="65"/>
                  </a:lnTo>
                  <a:lnTo>
                    <a:pt x="0" y="6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4" name="Freeform 22"/>
            <p:cNvSpPr>
              <a:spLocks/>
            </p:cNvSpPr>
            <p:nvPr/>
          </p:nvSpPr>
          <p:spPr bwMode="auto">
            <a:xfrm>
              <a:off x="5054600" y="415925"/>
              <a:ext cx="65088" cy="101600"/>
            </a:xfrm>
            <a:custGeom>
              <a:avLst/>
              <a:gdLst>
                <a:gd name="T0" fmla="*/ 0 w 17"/>
                <a:gd name="T1" fmla="*/ 0 h 27"/>
                <a:gd name="T2" fmla="*/ 0 w 17"/>
                <a:gd name="T3" fmla="*/ 0 h 27"/>
                <a:gd name="T4" fmla="*/ 17 w 17"/>
                <a:gd name="T5" fmla="*/ 0 h 27"/>
                <a:gd name="T6" fmla="*/ 17 w 17"/>
                <a:gd name="T7" fmla="*/ 26 h 27"/>
                <a:gd name="T8" fmla="*/ 17 w 17"/>
                <a:gd name="T9" fmla="*/ 26 h 27"/>
                <a:gd name="T10" fmla="*/ 17 w 17"/>
                <a:gd name="T11" fmla="*/ 27 h 27"/>
                <a:gd name="T12" fmla="*/ 1 w 17"/>
                <a:gd name="T13" fmla="*/ 26 h 27"/>
                <a:gd name="T14" fmla="*/ 1 w 17"/>
                <a:gd name="T15" fmla="*/ 26 h 27"/>
                <a:gd name="T16" fmla="*/ 0 w 17"/>
                <a:gd name="T17" fmla="*/ 26 h 27"/>
                <a:gd name="T18" fmla="*/ 0 w 17"/>
                <a:gd name="T19" fmla="*/ 26 h 27"/>
                <a:gd name="T20" fmla="*/ 0 w 17"/>
                <a:gd name="T21" fmla="*/ 25 h 27"/>
                <a:gd name="T22" fmla="*/ 0 w 1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7">
                  <a:moveTo>
                    <a:pt x="0" y="0"/>
                  </a:moveTo>
                  <a:cubicBezTo>
                    <a:pt x="0" y="0"/>
                    <a:pt x="0" y="0"/>
                    <a:pt x="0" y="0"/>
                  </a:cubicBezTo>
                  <a:cubicBezTo>
                    <a:pt x="17" y="0"/>
                    <a:pt x="17" y="0"/>
                    <a:pt x="17" y="0"/>
                  </a:cubicBezTo>
                  <a:cubicBezTo>
                    <a:pt x="17" y="26"/>
                    <a:pt x="17" y="26"/>
                    <a:pt x="17" y="26"/>
                  </a:cubicBezTo>
                  <a:cubicBezTo>
                    <a:pt x="17" y="26"/>
                    <a:pt x="17" y="26"/>
                    <a:pt x="17" y="26"/>
                  </a:cubicBezTo>
                  <a:cubicBezTo>
                    <a:pt x="17" y="27"/>
                    <a:pt x="17" y="27"/>
                    <a:pt x="17" y="27"/>
                  </a:cubicBezTo>
                  <a:cubicBezTo>
                    <a:pt x="12" y="27"/>
                    <a:pt x="7" y="27"/>
                    <a:pt x="1" y="26"/>
                  </a:cubicBezTo>
                  <a:cubicBezTo>
                    <a:pt x="1" y="26"/>
                    <a:pt x="1" y="26"/>
                    <a:pt x="1" y="26"/>
                  </a:cubicBezTo>
                  <a:cubicBezTo>
                    <a:pt x="0" y="26"/>
                    <a:pt x="0" y="26"/>
                    <a:pt x="0" y="26"/>
                  </a:cubicBezTo>
                  <a:cubicBezTo>
                    <a:pt x="0" y="26"/>
                    <a:pt x="0" y="26"/>
                    <a:pt x="0" y="26"/>
                  </a:cubicBezTo>
                  <a:cubicBezTo>
                    <a:pt x="0" y="26"/>
                    <a:pt x="0" y="25"/>
                    <a:pt x="0" y="25"/>
                  </a:cubicBezTo>
                  <a:cubicBezTo>
                    <a:pt x="0" y="17"/>
                    <a:pt x="0" y="9"/>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5" name="Rectangle 23"/>
            <p:cNvSpPr>
              <a:spLocks noChangeArrowheads="1"/>
            </p:cNvSpPr>
            <p:nvPr/>
          </p:nvSpPr>
          <p:spPr bwMode="auto">
            <a:xfrm>
              <a:off x="5054600" y="574675"/>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6" name="Freeform 24"/>
            <p:cNvSpPr>
              <a:spLocks/>
            </p:cNvSpPr>
            <p:nvPr/>
          </p:nvSpPr>
          <p:spPr bwMode="auto">
            <a:xfrm>
              <a:off x="4587875" y="339725"/>
              <a:ext cx="65088" cy="98425"/>
            </a:xfrm>
            <a:custGeom>
              <a:avLst/>
              <a:gdLst>
                <a:gd name="T0" fmla="*/ 0 w 41"/>
                <a:gd name="T1" fmla="*/ 0 h 62"/>
                <a:gd name="T2" fmla="*/ 41 w 41"/>
                <a:gd name="T3" fmla="*/ 0 h 62"/>
                <a:gd name="T4" fmla="*/ 41 w 41"/>
                <a:gd name="T5" fmla="*/ 0 h 62"/>
                <a:gd name="T6" fmla="*/ 41 w 41"/>
                <a:gd name="T7" fmla="*/ 0 h 62"/>
                <a:gd name="T8" fmla="*/ 41 w 41"/>
                <a:gd name="T9" fmla="*/ 62 h 62"/>
                <a:gd name="T10" fmla="*/ 0 w 41"/>
                <a:gd name="T11" fmla="*/ 62 h 62"/>
                <a:gd name="T12" fmla="*/ 0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41" y="0"/>
                  </a:lnTo>
                  <a:lnTo>
                    <a:pt x="41" y="0"/>
                  </a:lnTo>
                  <a:lnTo>
                    <a:pt x="41" y="0"/>
                  </a:lnTo>
                  <a:lnTo>
                    <a:pt x="41"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7" name="Freeform 25"/>
            <p:cNvSpPr>
              <a:spLocks/>
            </p:cNvSpPr>
            <p:nvPr/>
          </p:nvSpPr>
          <p:spPr bwMode="auto">
            <a:xfrm>
              <a:off x="4587875" y="490538"/>
              <a:ext cx="65088" cy="103188"/>
            </a:xfrm>
            <a:custGeom>
              <a:avLst/>
              <a:gdLst>
                <a:gd name="T0" fmla="*/ 0 w 17"/>
                <a:gd name="T1" fmla="*/ 0 h 27"/>
                <a:gd name="T2" fmla="*/ 17 w 17"/>
                <a:gd name="T3" fmla="*/ 0 h 27"/>
                <a:gd name="T4" fmla="*/ 17 w 17"/>
                <a:gd name="T5" fmla="*/ 0 h 27"/>
                <a:gd name="T6" fmla="*/ 17 w 17"/>
                <a:gd name="T7" fmla="*/ 0 h 27"/>
                <a:gd name="T8" fmla="*/ 17 w 17"/>
                <a:gd name="T9" fmla="*/ 1 h 27"/>
                <a:gd name="T10" fmla="*/ 17 w 17"/>
                <a:gd name="T11" fmla="*/ 3 h 27"/>
                <a:gd name="T12" fmla="*/ 17 w 17"/>
                <a:gd name="T13" fmla="*/ 24 h 27"/>
                <a:gd name="T14" fmla="*/ 17 w 17"/>
                <a:gd name="T15" fmla="*/ 25 h 27"/>
                <a:gd name="T16" fmla="*/ 17 w 17"/>
                <a:gd name="T17" fmla="*/ 26 h 27"/>
                <a:gd name="T18" fmla="*/ 16 w 17"/>
                <a:gd name="T19" fmla="*/ 26 h 27"/>
                <a:gd name="T20" fmla="*/ 14 w 17"/>
                <a:gd name="T21" fmla="*/ 27 h 27"/>
                <a:gd name="T22" fmla="*/ 0 w 17"/>
                <a:gd name="T23" fmla="*/ 27 h 27"/>
                <a:gd name="T24" fmla="*/ 0 w 1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7">
                  <a:moveTo>
                    <a:pt x="0" y="0"/>
                  </a:moveTo>
                  <a:cubicBezTo>
                    <a:pt x="17" y="0"/>
                    <a:pt x="17" y="0"/>
                    <a:pt x="17" y="0"/>
                  </a:cubicBezTo>
                  <a:cubicBezTo>
                    <a:pt x="17" y="0"/>
                    <a:pt x="17" y="0"/>
                    <a:pt x="17" y="0"/>
                  </a:cubicBezTo>
                  <a:cubicBezTo>
                    <a:pt x="17" y="0"/>
                    <a:pt x="17" y="0"/>
                    <a:pt x="17" y="0"/>
                  </a:cubicBezTo>
                  <a:cubicBezTo>
                    <a:pt x="17" y="1"/>
                    <a:pt x="17" y="1"/>
                    <a:pt x="17" y="1"/>
                  </a:cubicBezTo>
                  <a:cubicBezTo>
                    <a:pt x="17" y="2"/>
                    <a:pt x="17" y="2"/>
                    <a:pt x="17" y="3"/>
                  </a:cubicBezTo>
                  <a:cubicBezTo>
                    <a:pt x="17" y="10"/>
                    <a:pt x="17" y="17"/>
                    <a:pt x="17" y="24"/>
                  </a:cubicBezTo>
                  <a:cubicBezTo>
                    <a:pt x="17" y="25"/>
                    <a:pt x="17" y="25"/>
                    <a:pt x="17" y="25"/>
                  </a:cubicBezTo>
                  <a:cubicBezTo>
                    <a:pt x="17" y="26"/>
                    <a:pt x="17" y="26"/>
                    <a:pt x="17" y="26"/>
                  </a:cubicBezTo>
                  <a:cubicBezTo>
                    <a:pt x="16" y="26"/>
                    <a:pt x="16" y="26"/>
                    <a:pt x="16" y="26"/>
                  </a:cubicBezTo>
                  <a:cubicBezTo>
                    <a:pt x="16" y="27"/>
                    <a:pt x="15" y="27"/>
                    <a:pt x="14" y="27"/>
                  </a:cubicBezTo>
                  <a:cubicBezTo>
                    <a:pt x="10" y="27"/>
                    <a:pt x="5" y="27"/>
                    <a:pt x="0" y="27"/>
                  </a:cubicBezTo>
                  <a:cubicBezTo>
                    <a:pt x="0" y="0"/>
                    <a:pt x="0" y="0"/>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8" name="Rectangle 26"/>
            <p:cNvSpPr>
              <a:spLocks noChangeArrowheads="1"/>
            </p:cNvSpPr>
            <p:nvPr/>
          </p:nvSpPr>
          <p:spPr bwMode="auto">
            <a:xfrm>
              <a:off x="4587875" y="642938"/>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sp>
          <p:nvSpPr>
            <p:cNvPr id="39" name="Freeform 27"/>
            <p:cNvSpPr>
              <a:spLocks noEditPoints="1"/>
            </p:cNvSpPr>
            <p:nvPr/>
          </p:nvSpPr>
          <p:spPr bwMode="auto">
            <a:xfrm>
              <a:off x="4448175" y="-80963"/>
              <a:ext cx="947738" cy="947738"/>
            </a:xfrm>
            <a:custGeom>
              <a:avLst/>
              <a:gdLst>
                <a:gd name="T0" fmla="*/ 245 w 250"/>
                <a:gd name="T1" fmla="*/ 232 h 250"/>
                <a:gd name="T2" fmla="*/ 241 w 250"/>
                <a:gd name="T3" fmla="*/ 75 h 250"/>
                <a:gd name="T4" fmla="*/ 203 w 250"/>
                <a:gd name="T5" fmla="*/ 36 h 250"/>
                <a:gd name="T6" fmla="*/ 203 w 250"/>
                <a:gd name="T7" fmla="*/ 36 h 250"/>
                <a:gd name="T8" fmla="*/ 200 w 250"/>
                <a:gd name="T9" fmla="*/ 36 h 250"/>
                <a:gd name="T10" fmla="*/ 188 w 250"/>
                <a:gd name="T11" fmla="*/ 30 h 250"/>
                <a:gd name="T12" fmla="*/ 179 w 250"/>
                <a:gd name="T13" fmla="*/ 0 h 250"/>
                <a:gd name="T14" fmla="*/ 170 w 250"/>
                <a:gd name="T15" fmla="*/ 32 h 250"/>
                <a:gd name="T16" fmla="*/ 149 w 250"/>
                <a:gd name="T17" fmla="*/ 36 h 250"/>
                <a:gd name="T18" fmla="*/ 140 w 250"/>
                <a:gd name="T19" fmla="*/ 21 h 250"/>
                <a:gd name="T20" fmla="*/ 136 w 250"/>
                <a:gd name="T21" fmla="*/ 21 h 250"/>
                <a:gd name="T22" fmla="*/ 39 w 250"/>
                <a:gd name="T23" fmla="*/ 11 h 250"/>
                <a:gd name="T24" fmla="*/ 29 w 250"/>
                <a:gd name="T25" fmla="*/ 21 h 250"/>
                <a:gd name="T26" fmla="*/ 15 w 250"/>
                <a:gd name="T27" fmla="*/ 30 h 250"/>
                <a:gd name="T28" fmla="*/ 12 w 250"/>
                <a:gd name="T29" fmla="*/ 56 h 250"/>
                <a:gd name="T30" fmla="*/ 4 w 250"/>
                <a:gd name="T31" fmla="*/ 77 h 250"/>
                <a:gd name="T32" fmla="*/ 4 w 250"/>
                <a:gd name="T33" fmla="*/ 79 h 250"/>
                <a:gd name="T34" fmla="*/ 0 w 250"/>
                <a:gd name="T35" fmla="*/ 231 h 250"/>
                <a:gd name="T36" fmla="*/ 4 w 250"/>
                <a:gd name="T37" fmla="*/ 250 h 250"/>
                <a:gd name="T38" fmla="*/ 165 w 250"/>
                <a:gd name="T39" fmla="*/ 250 h 250"/>
                <a:gd name="T40" fmla="*/ 228 w 250"/>
                <a:gd name="T41" fmla="*/ 250 h 250"/>
                <a:gd name="T42" fmla="*/ 250 w 250"/>
                <a:gd name="T43" fmla="*/ 245 h 250"/>
                <a:gd name="T44" fmla="*/ 136 w 250"/>
                <a:gd name="T45" fmla="*/ 231 h 250"/>
                <a:gd name="T46" fmla="*/ 18 w 250"/>
                <a:gd name="T47" fmla="*/ 79 h 250"/>
                <a:gd name="T48" fmla="*/ 18 w 250"/>
                <a:gd name="T49" fmla="*/ 69 h 250"/>
                <a:gd name="T50" fmla="*/ 29 w 250"/>
                <a:gd name="T51" fmla="*/ 53 h 250"/>
                <a:gd name="T52" fmla="*/ 28 w 250"/>
                <a:gd name="T53" fmla="*/ 35 h 250"/>
                <a:gd name="T54" fmla="*/ 136 w 250"/>
                <a:gd name="T55" fmla="*/ 62 h 250"/>
                <a:gd name="T56" fmla="*/ 136 w 250"/>
                <a:gd name="T57" fmla="*/ 231 h 250"/>
                <a:gd name="T58" fmla="*/ 223 w 250"/>
                <a:gd name="T59" fmla="*/ 80 h 250"/>
                <a:gd name="T60" fmla="*/ 223 w 250"/>
                <a:gd name="T61" fmla="*/ 98 h 250"/>
                <a:gd name="T62" fmla="*/ 223 w 250"/>
                <a:gd name="T63" fmla="*/ 107 h 250"/>
                <a:gd name="T64" fmla="*/ 170 w 250"/>
                <a:gd name="T65" fmla="*/ 214 h 250"/>
                <a:gd name="T66" fmla="*/ 149 w 250"/>
                <a:gd name="T67" fmla="*/ 71 h 250"/>
                <a:gd name="T68" fmla="*/ 223 w 250"/>
                <a:gd name="T69" fmla="*/ 7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250">
                  <a:moveTo>
                    <a:pt x="250" y="237"/>
                  </a:moveTo>
                  <a:cubicBezTo>
                    <a:pt x="250" y="233"/>
                    <a:pt x="248" y="232"/>
                    <a:pt x="245" y="232"/>
                  </a:cubicBezTo>
                  <a:cubicBezTo>
                    <a:pt x="244" y="232"/>
                    <a:pt x="242" y="232"/>
                    <a:pt x="241" y="232"/>
                  </a:cubicBezTo>
                  <a:cubicBezTo>
                    <a:pt x="241" y="75"/>
                    <a:pt x="241" y="75"/>
                    <a:pt x="241" y="75"/>
                  </a:cubicBezTo>
                  <a:cubicBezTo>
                    <a:pt x="241" y="62"/>
                    <a:pt x="236" y="56"/>
                    <a:pt x="223" y="53"/>
                  </a:cubicBezTo>
                  <a:cubicBezTo>
                    <a:pt x="221" y="40"/>
                    <a:pt x="214" y="36"/>
                    <a:pt x="203" y="36"/>
                  </a:cubicBezTo>
                  <a:cubicBezTo>
                    <a:pt x="203" y="36"/>
                    <a:pt x="203" y="36"/>
                    <a:pt x="203" y="36"/>
                  </a:cubicBezTo>
                  <a:cubicBezTo>
                    <a:pt x="203" y="36"/>
                    <a:pt x="203" y="36"/>
                    <a:pt x="203" y="36"/>
                  </a:cubicBezTo>
                  <a:cubicBezTo>
                    <a:pt x="202" y="36"/>
                    <a:pt x="202" y="36"/>
                    <a:pt x="201" y="36"/>
                  </a:cubicBezTo>
                  <a:cubicBezTo>
                    <a:pt x="201" y="36"/>
                    <a:pt x="201" y="36"/>
                    <a:pt x="200" y="36"/>
                  </a:cubicBezTo>
                  <a:cubicBezTo>
                    <a:pt x="188" y="36"/>
                    <a:pt x="188" y="36"/>
                    <a:pt x="188" y="36"/>
                  </a:cubicBezTo>
                  <a:cubicBezTo>
                    <a:pt x="188" y="30"/>
                    <a:pt x="188" y="30"/>
                    <a:pt x="188" y="30"/>
                  </a:cubicBezTo>
                  <a:cubicBezTo>
                    <a:pt x="188" y="23"/>
                    <a:pt x="188" y="16"/>
                    <a:pt x="188" y="10"/>
                  </a:cubicBezTo>
                  <a:cubicBezTo>
                    <a:pt x="188" y="4"/>
                    <a:pt x="184" y="0"/>
                    <a:pt x="179" y="0"/>
                  </a:cubicBezTo>
                  <a:cubicBezTo>
                    <a:pt x="174" y="0"/>
                    <a:pt x="170" y="4"/>
                    <a:pt x="170" y="10"/>
                  </a:cubicBezTo>
                  <a:cubicBezTo>
                    <a:pt x="170" y="17"/>
                    <a:pt x="170" y="25"/>
                    <a:pt x="170" y="32"/>
                  </a:cubicBezTo>
                  <a:cubicBezTo>
                    <a:pt x="170" y="36"/>
                    <a:pt x="170" y="36"/>
                    <a:pt x="170" y="36"/>
                  </a:cubicBezTo>
                  <a:cubicBezTo>
                    <a:pt x="149" y="36"/>
                    <a:pt x="149" y="36"/>
                    <a:pt x="149" y="36"/>
                  </a:cubicBezTo>
                  <a:cubicBezTo>
                    <a:pt x="149" y="30"/>
                    <a:pt x="149" y="30"/>
                    <a:pt x="149" y="30"/>
                  </a:cubicBezTo>
                  <a:cubicBezTo>
                    <a:pt x="149" y="25"/>
                    <a:pt x="145" y="21"/>
                    <a:pt x="140" y="21"/>
                  </a:cubicBezTo>
                  <a:cubicBezTo>
                    <a:pt x="136" y="21"/>
                    <a:pt x="136" y="21"/>
                    <a:pt x="136" y="21"/>
                  </a:cubicBezTo>
                  <a:cubicBezTo>
                    <a:pt x="136" y="21"/>
                    <a:pt x="136" y="21"/>
                    <a:pt x="136" y="21"/>
                  </a:cubicBezTo>
                  <a:cubicBezTo>
                    <a:pt x="136" y="16"/>
                    <a:pt x="131" y="11"/>
                    <a:pt x="126" y="11"/>
                  </a:cubicBezTo>
                  <a:cubicBezTo>
                    <a:pt x="39" y="11"/>
                    <a:pt x="39" y="11"/>
                    <a:pt x="39" y="11"/>
                  </a:cubicBezTo>
                  <a:cubicBezTo>
                    <a:pt x="33" y="11"/>
                    <a:pt x="29" y="16"/>
                    <a:pt x="29" y="21"/>
                  </a:cubicBezTo>
                  <a:cubicBezTo>
                    <a:pt x="29" y="21"/>
                    <a:pt x="29" y="21"/>
                    <a:pt x="29" y="21"/>
                  </a:cubicBezTo>
                  <a:cubicBezTo>
                    <a:pt x="23" y="21"/>
                    <a:pt x="23" y="21"/>
                    <a:pt x="23" y="21"/>
                  </a:cubicBezTo>
                  <a:cubicBezTo>
                    <a:pt x="18" y="21"/>
                    <a:pt x="15" y="25"/>
                    <a:pt x="15" y="30"/>
                  </a:cubicBezTo>
                  <a:cubicBezTo>
                    <a:pt x="15" y="53"/>
                    <a:pt x="15" y="53"/>
                    <a:pt x="15" y="53"/>
                  </a:cubicBezTo>
                  <a:cubicBezTo>
                    <a:pt x="15" y="54"/>
                    <a:pt x="15" y="54"/>
                    <a:pt x="12" y="56"/>
                  </a:cubicBezTo>
                  <a:cubicBezTo>
                    <a:pt x="10" y="57"/>
                    <a:pt x="8" y="59"/>
                    <a:pt x="6" y="62"/>
                  </a:cubicBezTo>
                  <a:cubicBezTo>
                    <a:pt x="3" y="66"/>
                    <a:pt x="4" y="72"/>
                    <a:pt x="4" y="77"/>
                  </a:cubicBezTo>
                  <a:cubicBezTo>
                    <a:pt x="4" y="77"/>
                    <a:pt x="4" y="77"/>
                    <a:pt x="4" y="77"/>
                  </a:cubicBezTo>
                  <a:cubicBezTo>
                    <a:pt x="4" y="78"/>
                    <a:pt x="4" y="79"/>
                    <a:pt x="4" y="79"/>
                  </a:cubicBezTo>
                  <a:cubicBezTo>
                    <a:pt x="4" y="231"/>
                    <a:pt x="4" y="231"/>
                    <a:pt x="4" y="231"/>
                  </a:cubicBezTo>
                  <a:cubicBezTo>
                    <a:pt x="0" y="231"/>
                    <a:pt x="0" y="231"/>
                    <a:pt x="0" y="231"/>
                  </a:cubicBezTo>
                  <a:cubicBezTo>
                    <a:pt x="0" y="250"/>
                    <a:pt x="0" y="250"/>
                    <a:pt x="0" y="250"/>
                  </a:cubicBezTo>
                  <a:cubicBezTo>
                    <a:pt x="4" y="250"/>
                    <a:pt x="4" y="250"/>
                    <a:pt x="4" y="250"/>
                  </a:cubicBezTo>
                  <a:cubicBezTo>
                    <a:pt x="149" y="250"/>
                    <a:pt x="149" y="250"/>
                    <a:pt x="149" y="250"/>
                  </a:cubicBezTo>
                  <a:cubicBezTo>
                    <a:pt x="165" y="250"/>
                    <a:pt x="165" y="250"/>
                    <a:pt x="165" y="250"/>
                  </a:cubicBezTo>
                  <a:cubicBezTo>
                    <a:pt x="165" y="250"/>
                    <a:pt x="165" y="250"/>
                    <a:pt x="165" y="250"/>
                  </a:cubicBezTo>
                  <a:cubicBezTo>
                    <a:pt x="186" y="250"/>
                    <a:pt x="207" y="250"/>
                    <a:pt x="228" y="250"/>
                  </a:cubicBezTo>
                  <a:cubicBezTo>
                    <a:pt x="233" y="250"/>
                    <a:pt x="239" y="250"/>
                    <a:pt x="245" y="250"/>
                  </a:cubicBezTo>
                  <a:cubicBezTo>
                    <a:pt x="248" y="250"/>
                    <a:pt x="250" y="248"/>
                    <a:pt x="250" y="245"/>
                  </a:cubicBezTo>
                  <a:cubicBezTo>
                    <a:pt x="250" y="242"/>
                    <a:pt x="250" y="240"/>
                    <a:pt x="250" y="237"/>
                  </a:cubicBezTo>
                  <a:close/>
                  <a:moveTo>
                    <a:pt x="136" y="231"/>
                  </a:moveTo>
                  <a:cubicBezTo>
                    <a:pt x="18" y="231"/>
                    <a:pt x="18" y="231"/>
                    <a:pt x="18" y="231"/>
                  </a:cubicBezTo>
                  <a:cubicBezTo>
                    <a:pt x="18" y="79"/>
                    <a:pt x="18" y="79"/>
                    <a:pt x="18" y="79"/>
                  </a:cubicBezTo>
                  <a:cubicBezTo>
                    <a:pt x="18" y="78"/>
                    <a:pt x="18" y="77"/>
                    <a:pt x="18" y="76"/>
                  </a:cubicBezTo>
                  <a:cubicBezTo>
                    <a:pt x="17" y="72"/>
                    <a:pt x="17" y="70"/>
                    <a:pt x="18" y="69"/>
                  </a:cubicBezTo>
                  <a:cubicBezTo>
                    <a:pt x="18" y="68"/>
                    <a:pt x="19" y="68"/>
                    <a:pt x="21" y="67"/>
                  </a:cubicBezTo>
                  <a:cubicBezTo>
                    <a:pt x="24" y="64"/>
                    <a:pt x="29" y="60"/>
                    <a:pt x="29" y="53"/>
                  </a:cubicBezTo>
                  <a:cubicBezTo>
                    <a:pt x="29" y="53"/>
                    <a:pt x="29" y="51"/>
                    <a:pt x="29" y="47"/>
                  </a:cubicBezTo>
                  <a:cubicBezTo>
                    <a:pt x="28" y="35"/>
                    <a:pt x="28" y="35"/>
                    <a:pt x="28" y="35"/>
                  </a:cubicBezTo>
                  <a:cubicBezTo>
                    <a:pt x="136" y="35"/>
                    <a:pt x="136" y="35"/>
                    <a:pt x="136" y="35"/>
                  </a:cubicBezTo>
                  <a:cubicBezTo>
                    <a:pt x="136" y="62"/>
                    <a:pt x="136" y="62"/>
                    <a:pt x="136" y="62"/>
                  </a:cubicBezTo>
                  <a:cubicBezTo>
                    <a:pt x="136" y="67"/>
                    <a:pt x="136" y="67"/>
                    <a:pt x="136" y="67"/>
                  </a:cubicBezTo>
                  <a:lnTo>
                    <a:pt x="136" y="231"/>
                  </a:lnTo>
                  <a:close/>
                  <a:moveTo>
                    <a:pt x="223" y="80"/>
                  </a:moveTo>
                  <a:cubicBezTo>
                    <a:pt x="223" y="80"/>
                    <a:pt x="223" y="80"/>
                    <a:pt x="223" y="80"/>
                  </a:cubicBezTo>
                  <a:cubicBezTo>
                    <a:pt x="223" y="98"/>
                    <a:pt x="223" y="98"/>
                    <a:pt x="223" y="98"/>
                  </a:cubicBezTo>
                  <a:cubicBezTo>
                    <a:pt x="223" y="98"/>
                    <a:pt x="223" y="98"/>
                    <a:pt x="223" y="98"/>
                  </a:cubicBezTo>
                  <a:cubicBezTo>
                    <a:pt x="223" y="107"/>
                    <a:pt x="223" y="107"/>
                    <a:pt x="223" y="107"/>
                  </a:cubicBezTo>
                  <a:cubicBezTo>
                    <a:pt x="223" y="107"/>
                    <a:pt x="223" y="107"/>
                    <a:pt x="223" y="107"/>
                  </a:cubicBezTo>
                  <a:cubicBezTo>
                    <a:pt x="223" y="214"/>
                    <a:pt x="223" y="214"/>
                    <a:pt x="223" y="214"/>
                  </a:cubicBezTo>
                  <a:cubicBezTo>
                    <a:pt x="170" y="214"/>
                    <a:pt x="170" y="214"/>
                    <a:pt x="170" y="214"/>
                  </a:cubicBezTo>
                  <a:cubicBezTo>
                    <a:pt x="149" y="214"/>
                    <a:pt x="149" y="214"/>
                    <a:pt x="149" y="214"/>
                  </a:cubicBezTo>
                  <a:cubicBezTo>
                    <a:pt x="149" y="71"/>
                    <a:pt x="149" y="71"/>
                    <a:pt x="149" y="71"/>
                  </a:cubicBezTo>
                  <a:cubicBezTo>
                    <a:pt x="203" y="71"/>
                    <a:pt x="203" y="71"/>
                    <a:pt x="203" y="71"/>
                  </a:cubicBezTo>
                  <a:cubicBezTo>
                    <a:pt x="223" y="71"/>
                    <a:pt x="223" y="71"/>
                    <a:pt x="223" y="71"/>
                  </a:cubicBezTo>
                  <a:lnTo>
                    <a:pt x="223" y="8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800" b="1" dirty="0">
                <a:solidFill>
                  <a:srgbClr val="000000"/>
                </a:solidFill>
              </a:endParaRPr>
            </a:p>
          </p:txBody>
        </p:sp>
      </p:grpSp>
      <p:sp>
        <p:nvSpPr>
          <p:cNvPr id="40" name="Callout"/>
          <p:cNvSpPr>
            <a:spLocks noChangeArrowheads="1"/>
          </p:cNvSpPr>
          <p:nvPr/>
        </p:nvSpPr>
        <p:spPr bwMode="gray">
          <a:xfrm>
            <a:off x="856623" y="5202241"/>
            <a:ext cx="8343330" cy="1222310"/>
          </a:xfrm>
          <a:prstGeom prst="rect">
            <a:avLst/>
          </a:prstGeom>
          <a:noFill/>
          <a:ln w="9525" algn="ctr">
            <a:solidFill>
              <a:srgbClr val="ED9655"/>
            </a:solidFill>
            <a:miter lim="800000"/>
            <a:headEnd/>
            <a:tailEnd/>
          </a:ln>
        </p:spPr>
        <p:txBody>
          <a:bodyPr tIns="91440" bIns="91440" anchor="ctr"/>
          <a:lstStyle/>
          <a:p>
            <a:pPr algn="ctr">
              <a:buClr>
                <a:srgbClr val="579CAD"/>
              </a:buClr>
            </a:pPr>
            <a:endParaRPr lang="es-ES" sz="1200" dirty="0">
              <a:solidFill>
                <a:srgbClr val="000000"/>
              </a:solidFill>
              <a:cs typeface="Arial" pitchFamily="34" charset="0"/>
            </a:endParaRPr>
          </a:p>
        </p:txBody>
      </p:sp>
      <p:sp>
        <p:nvSpPr>
          <p:cNvPr id="41" name="Rectangle 40"/>
          <p:cNvSpPr/>
          <p:nvPr/>
        </p:nvSpPr>
        <p:spPr>
          <a:xfrm>
            <a:off x="856623" y="4836582"/>
            <a:ext cx="8343330" cy="350980"/>
          </a:xfrm>
          <a:prstGeom prst="rect">
            <a:avLst/>
          </a:prstGeom>
          <a:solidFill>
            <a:srgbClr val="F4BD94"/>
          </a:solidFill>
          <a:ln w="9525">
            <a:solidFill>
              <a:srgbClr val="F4BD94"/>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400" b="1" dirty="0" smtClean="0">
                <a:solidFill>
                  <a:srgbClr val="000000"/>
                </a:solidFill>
                <a:cs typeface="Arial" pitchFamily="34" charset="0"/>
              </a:rPr>
              <a:t>Herramientas de agregación </a:t>
            </a:r>
            <a:r>
              <a:rPr lang="es-ES" sz="1400" b="1" smtClean="0">
                <a:solidFill>
                  <a:srgbClr val="000000"/>
                </a:solidFill>
                <a:cs typeface="Arial" pitchFamily="34" charset="0"/>
              </a:rPr>
              <a:t>de datos</a:t>
            </a:r>
            <a:endParaRPr lang="es-ES" sz="1400" b="1" dirty="0" smtClean="0">
              <a:solidFill>
                <a:srgbClr val="000000"/>
              </a:solidFill>
              <a:cs typeface="Arial" pitchFamily="34" charset="0"/>
            </a:endParaRPr>
          </a:p>
        </p:txBody>
      </p:sp>
      <p:sp>
        <p:nvSpPr>
          <p:cNvPr id="43" name="TextBox 42"/>
          <p:cNvSpPr txBox="1"/>
          <p:nvPr/>
        </p:nvSpPr>
        <p:spPr>
          <a:xfrm>
            <a:off x="987646" y="1179563"/>
            <a:ext cx="7961844" cy="397201"/>
          </a:xfrm>
          <a:prstGeom prst="rect">
            <a:avLst/>
          </a:prstGeom>
          <a:noFill/>
        </p:spPr>
        <p:txBody>
          <a:bodyPr wrap="square" tIns="90000" bIns="90000" rtlCol="0" anchor="t">
            <a:spAutoFit/>
          </a:bodyPr>
          <a:lstStyle/>
          <a:p>
            <a:pPr algn="ctr">
              <a:buClr>
                <a:srgbClr val="579CAD"/>
              </a:buClr>
            </a:pPr>
            <a:r>
              <a:rPr lang="es-ES" sz="1400" b="1" i="1" dirty="0" smtClean="0">
                <a:solidFill>
                  <a:srgbClr val="579CAD"/>
                </a:solidFill>
                <a:cs typeface="Arial" pitchFamily="34" charset="0"/>
              </a:rPr>
              <a:t>Nivel de Atención Hospitalaria</a:t>
            </a:r>
            <a:r>
              <a:rPr lang="es-ES" sz="1400" i="1" dirty="0" smtClean="0">
                <a:solidFill>
                  <a:srgbClr val="000000"/>
                </a:solidFill>
                <a:cs typeface="Arial" pitchFamily="34" charset="0"/>
              </a:rPr>
              <a:t> -</a:t>
            </a:r>
            <a:r>
              <a:rPr lang="es-ES" sz="1400" i="1" dirty="0" smtClean="0">
                <a:solidFill>
                  <a:srgbClr val="579CAD"/>
                </a:solidFill>
                <a:cs typeface="Arial" pitchFamily="34" charset="0"/>
              </a:rPr>
              <a:t> </a:t>
            </a:r>
            <a:r>
              <a:rPr lang="es-ES" sz="1400" b="1" i="1" dirty="0" smtClean="0">
                <a:solidFill>
                  <a:srgbClr val="579CAD"/>
                </a:solidFill>
                <a:cs typeface="Arial" pitchFamily="34" charset="0"/>
              </a:rPr>
              <a:t>Nivel de </a:t>
            </a:r>
            <a:r>
              <a:rPr lang="es-ES" sz="1400" b="1" i="1" smtClean="0">
                <a:solidFill>
                  <a:srgbClr val="579CAD"/>
                </a:solidFill>
                <a:cs typeface="Arial" pitchFamily="34" charset="0"/>
              </a:rPr>
              <a:t>Atención Primaria</a:t>
            </a:r>
            <a:endParaRPr lang="es-ES" sz="1400" b="1" i="1" dirty="0" smtClean="0">
              <a:solidFill>
                <a:srgbClr val="579CAD"/>
              </a:solidFill>
              <a:cs typeface="Arial" pitchFamily="34" charset="0"/>
            </a:endParaRPr>
          </a:p>
        </p:txBody>
      </p:sp>
      <p:sp>
        <p:nvSpPr>
          <p:cNvPr id="48" name="Rounded Rectangle 47"/>
          <p:cNvSpPr/>
          <p:nvPr/>
        </p:nvSpPr>
        <p:spPr>
          <a:xfrm>
            <a:off x="954977" y="2854899"/>
            <a:ext cx="2414659" cy="539999"/>
          </a:xfrm>
          <a:prstGeom prst="roundRect">
            <a:avLst>
              <a:gd name="adj" fmla="val 0"/>
            </a:avLst>
          </a:prstGeom>
          <a:no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050" b="1" i="1" dirty="0" smtClean="0">
                <a:solidFill>
                  <a:srgbClr val="000000"/>
                </a:solidFill>
                <a:cs typeface="Arial" pitchFamily="34" charset="0"/>
              </a:rPr>
              <a:t>Paciente único</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Identificar al paciente</a:t>
            </a:r>
            <a:endParaRPr lang="es-ES" sz="1050" dirty="0" smtClean="0">
              <a:solidFill>
                <a:srgbClr val="000000"/>
              </a:solidFill>
              <a:cs typeface="Arial" pitchFamily="34" charset="0"/>
            </a:endParaRPr>
          </a:p>
        </p:txBody>
      </p:sp>
      <p:sp>
        <p:nvSpPr>
          <p:cNvPr id="49" name="Rounded Rectangle 48"/>
          <p:cNvSpPr/>
          <p:nvPr/>
        </p:nvSpPr>
        <p:spPr>
          <a:xfrm>
            <a:off x="954977" y="3456940"/>
            <a:ext cx="2414659" cy="539999"/>
          </a:xfrm>
          <a:prstGeom prst="roundRect">
            <a:avLst>
              <a:gd name="adj" fmla="val 0"/>
            </a:avLst>
          </a:prstGeom>
          <a:no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050" b="1" i="1" dirty="0" smtClean="0">
                <a:solidFill>
                  <a:srgbClr val="000000"/>
                </a:solidFill>
                <a:cs typeface="Arial" pitchFamily="34" charset="0"/>
              </a:rPr>
              <a:t>Diagnóstico clínico</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Identificar el o los diagnósticos del paciente</a:t>
            </a:r>
            <a:endParaRPr lang="es-ES" sz="1050" dirty="0" smtClean="0">
              <a:solidFill>
                <a:srgbClr val="000000"/>
              </a:solidFill>
              <a:cs typeface="Arial" pitchFamily="34" charset="0"/>
            </a:endParaRPr>
          </a:p>
        </p:txBody>
      </p:sp>
      <p:sp>
        <p:nvSpPr>
          <p:cNvPr id="50" name="Rounded Rectangle 49"/>
          <p:cNvSpPr/>
          <p:nvPr/>
        </p:nvSpPr>
        <p:spPr>
          <a:xfrm>
            <a:off x="954977" y="4058981"/>
            <a:ext cx="2414659" cy="540000"/>
          </a:xfrm>
          <a:prstGeom prst="roundRect">
            <a:avLst>
              <a:gd name="adj" fmla="val 0"/>
            </a:avLst>
          </a:prstGeom>
          <a:no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050" b="1" i="1" dirty="0" smtClean="0">
                <a:solidFill>
                  <a:srgbClr val="000000"/>
                </a:solidFill>
                <a:cs typeface="Arial" pitchFamily="34" charset="0"/>
              </a:rPr>
              <a:t>Información socio demográfica</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Incluir datos básicos relevantes del paciente</a:t>
            </a:r>
            <a:endParaRPr lang="es-ES" sz="1050" dirty="0" smtClean="0">
              <a:solidFill>
                <a:srgbClr val="000000"/>
              </a:solidFill>
              <a:cs typeface="Arial" pitchFamily="34" charset="0"/>
            </a:endParaRPr>
          </a:p>
        </p:txBody>
      </p:sp>
      <p:sp>
        <p:nvSpPr>
          <p:cNvPr id="51" name="Rounded Rectangle 50"/>
          <p:cNvSpPr/>
          <p:nvPr/>
        </p:nvSpPr>
        <p:spPr>
          <a:xfrm>
            <a:off x="3828969" y="2866775"/>
            <a:ext cx="2405575" cy="826452"/>
          </a:xfrm>
          <a:prstGeom prst="roundRect">
            <a:avLst>
              <a:gd name="adj" fmla="val 0"/>
            </a:avLst>
          </a:prstGeom>
          <a:no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050" b="1" i="1" dirty="0" smtClean="0">
                <a:solidFill>
                  <a:srgbClr val="000000"/>
                </a:solidFill>
                <a:cs typeface="Arial" pitchFamily="34" charset="0"/>
              </a:rPr>
              <a:t>Medición de actividades</a:t>
            </a:r>
          </a:p>
          <a:p>
            <a:pPr marL="288925" lvl="1" indent="-174625" fontAlgn="base">
              <a:buClr>
                <a:srgbClr val="579CAD"/>
              </a:buClr>
              <a:buSzPct val="100000"/>
              <a:buFont typeface="Arial"/>
              <a:buChar char="•"/>
            </a:pPr>
            <a:r>
              <a:rPr lang="es-ES" sz="1050" i="1" dirty="0" smtClean="0">
                <a:solidFill>
                  <a:srgbClr val="000000"/>
                </a:solidFill>
                <a:cs typeface="Arial" pitchFamily="34" charset="0"/>
              </a:rPr>
              <a:t>Conocimiento de todas las actividades y consumos de un paciente</a:t>
            </a:r>
            <a:endParaRPr lang="es-ES" sz="1050" dirty="0" smtClean="0">
              <a:solidFill>
                <a:srgbClr val="000000"/>
              </a:solidFill>
              <a:cs typeface="Arial" pitchFamily="34" charset="0"/>
            </a:endParaRPr>
          </a:p>
        </p:txBody>
      </p:sp>
      <p:sp>
        <p:nvSpPr>
          <p:cNvPr id="52" name="Rounded Rectangle 51"/>
          <p:cNvSpPr/>
          <p:nvPr/>
        </p:nvSpPr>
        <p:spPr>
          <a:xfrm>
            <a:off x="3828969" y="3767279"/>
            <a:ext cx="2405575" cy="826451"/>
          </a:xfrm>
          <a:prstGeom prst="roundRect">
            <a:avLst>
              <a:gd name="adj" fmla="val 0"/>
            </a:avLst>
          </a:prstGeom>
          <a:no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050" b="1" i="1" dirty="0" smtClean="0">
                <a:solidFill>
                  <a:srgbClr val="C41300"/>
                </a:solidFill>
                <a:cs typeface="Arial" pitchFamily="34" charset="0"/>
              </a:rPr>
              <a:t>Asignación de costes a cada actividad</a:t>
            </a:r>
          </a:p>
          <a:p>
            <a:pPr marL="288925" lvl="1" indent="-174625" fontAlgn="base">
              <a:buClr>
                <a:srgbClr val="579CAD"/>
              </a:buClr>
              <a:buSzPct val="100000"/>
              <a:buFont typeface="Arial"/>
              <a:buChar char="•"/>
            </a:pPr>
            <a:r>
              <a:rPr lang="es-ES" sz="1050" i="1" dirty="0" smtClean="0">
                <a:solidFill>
                  <a:srgbClr val="C41300"/>
                </a:solidFill>
                <a:cs typeface="Arial" pitchFamily="34" charset="0"/>
              </a:rPr>
              <a:t>Conocimiento del coste de cada actividad y consumo de un paciente</a:t>
            </a:r>
            <a:endParaRPr lang="es-ES" sz="1050" dirty="0" smtClean="0">
              <a:solidFill>
                <a:srgbClr val="000000"/>
              </a:solidFill>
              <a:cs typeface="Arial" pitchFamily="34" charset="0"/>
            </a:endParaRPr>
          </a:p>
        </p:txBody>
      </p:sp>
      <p:sp>
        <p:nvSpPr>
          <p:cNvPr id="55" name="Rounded Rectangle 54"/>
          <p:cNvSpPr/>
          <p:nvPr/>
        </p:nvSpPr>
        <p:spPr>
          <a:xfrm>
            <a:off x="6656167" y="2878650"/>
            <a:ext cx="2405575" cy="826451"/>
          </a:xfrm>
          <a:prstGeom prst="roundRect">
            <a:avLst>
              <a:gd name="adj" fmla="val 0"/>
            </a:avLst>
          </a:prstGeom>
          <a:no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050" b="1" i="1" dirty="0" smtClean="0">
                <a:solidFill>
                  <a:srgbClr val="C41300"/>
                </a:solidFill>
                <a:cs typeface="Arial" pitchFamily="34" charset="0"/>
              </a:rPr>
              <a:t>Definición de resultados</a:t>
            </a:r>
          </a:p>
          <a:p>
            <a:pPr algn="ctr">
              <a:buClr>
                <a:srgbClr val="579CAD"/>
              </a:buClr>
            </a:pPr>
            <a:r>
              <a:rPr lang="es-ES" sz="1050" b="1" i="1" dirty="0" smtClean="0">
                <a:solidFill>
                  <a:srgbClr val="C41300"/>
                </a:solidFill>
                <a:cs typeface="Arial" pitchFamily="34" charset="0"/>
              </a:rPr>
              <a:t> de salud a medir</a:t>
            </a:r>
          </a:p>
          <a:p>
            <a:pPr marL="288925" lvl="1" indent="-174625" fontAlgn="base">
              <a:buClr>
                <a:srgbClr val="579CAD"/>
              </a:buClr>
              <a:buSzPct val="100000"/>
              <a:buFont typeface="Arial"/>
              <a:buChar char="•"/>
            </a:pPr>
            <a:r>
              <a:rPr lang="es-ES" sz="1050" i="1" dirty="0" smtClean="0">
                <a:solidFill>
                  <a:srgbClr val="C41300"/>
                </a:solidFill>
                <a:cs typeface="Arial" pitchFamily="34" charset="0"/>
              </a:rPr>
              <a:t>Objetivos a medir según la patología de un paciente</a:t>
            </a:r>
            <a:endParaRPr lang="es-ES" sz="1050" dirty="0" smtClean="0">
              <a:solidFill>
                <a:srgbClr val="000000"/>
              </a:solidFill>
              <a:cs typeface="Arial" pitchFamily="34" charset="0"/>
            </a:endParaRPr>
          </a:p>
        </p:txBody>
      </p:sp>
      <p:sp>
        <p:nvSpPr>
          <p:cNvPr id="56" name="Rounded Rectangle 55"/>
          <p:cNvSpPr/>
          <p:nvPr/>
        </p:nvSpPr>
        <p:spPr>
          <a:xfrm>
            <a:off x="6656167" y="3767279"/>
            <a:ext cx="2405575" cy="826451"/>
          </a:xfrm>
          <a:prstGeom prst="roundRect">
            <a:avLst>
              <a:gd name="adj" fmla="val 0"/>
            </a:avLst>
          </a:prstGeom>
          <a:no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050" b="1" i="1" dirty="0" smtClean="0">
                <a:solidFill>
                  <a:srgbClr val="C41300"/>
                </a:solidFill>
                <a:cs typeface="Arial" pitchFamily="34" charset="0"/>
              </a:rPr>
              <a:t>Medición y captura de </a:t>
            </a:r>
          </a:p>
          <a:p>
            <a:pPr algn="ctr">
              <a:buClr>
                <a:srgbClr val="579CAD"/>
              </a:buClr>
            </a:pPr>
            <a:r>
              <a:rPr lang="es-ES" sz="1050" b="1" i="1" dirty="0" smtClean="0">
                <a:solidFill>
                  <a:srgbClr val="C41300"/>
                </a:solidFill>
                <a:cs typeface="Arial" pitchFamily="34" charset="0"/>
              </a:rPr>
              <a:t>resultados en salud</a:t>
            </a:r>
          </a:p>
          <a:p>
            <a:pPr marL="288925" lvl="1" indent="-174625" fontAlgn="base">
              <a:buClr>
                <a:srgbClr val="579CAD"/>
              </a:buClr>
              <a:buSzPct val="100000"/>
              <a:buFont typeface="Arial"/>
              <a:buChar char="•"/>
            </a:pPr>
            <a:r>
              <a:rPr lang="es-ES" sz="1050" i="1" dirty="0" smtClean="0">
                <a:solidFill>
                  <a:srgbClr val="C41300"/>
                </a:solidFill>
                <a:cs typeface="Arial" pitchFamily="34" charset="0"/>
              </a:rPr>
              <a:t>Proceso de medición y captura de los datos</a:t>
            </a:r>
            <a:endParaRPr lang="es-ES" sz="1050" dirty="0" smtClean="0">
              <a:solidFill>
                <a:srgbClr val="000000"/>
              </a:solidFill>
              <a:cs typeface="Arial" pitchFamily="34" charset="0"/>
            </a:endParaRPr>
          </a:p>
        </p:txBody>
      </p:sp>
      <p:sp>
        <p:nvSpPr>
          <p:cNvPr id="77" name="Oval 76"/>
          <p:cNvSpPr/>
          <p:nvPr>
            <p:custDataLst>
              <p:tags r:id="rId2"/>
            </p:custDataLst>
          </p:nvPr>
        </p:nvSpPr>
        <p:spPr bwMode="gray">
          <a:xfrm>
            <a:off x="3173412" y="3087688"/>
            <a:ext cx="311150" cy="311150"/>
          </a:xfrm>
          <a:prstGeom prst="ellipse">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79" name="Oval 78"/>
          <p:cNvSpPr/>
          <p:nvPr>
            <p:custDataLst>
              <p:tags r:id="rId3"/>
            </p:custDataLst>
          </p:nvPr>
        </p:nvSpPr>
        <p:spPr bwMode="gray">
          <a:xfrm>
            <a:off x="3173412" y="3686175"/>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81" name="Arc 80"/>
          <p:cNvSpPr/>
          <p:nvPr>
            <p:custDataLst>
              <p:tags r:id="rId4"/>
            </p:custDataLst>
          </p:nvPr>
        </p:nvSpPr>
        <p:spPr bwMode="gray">
          <a:xfrm>
            <a:off x="3173413" y="3686175"/>
            <a:ext cx="311150" cy="311150"/>
          </a:xfrm>
          <a:prstGeom prst="arc">
            <a:avLst>
              <a:gd name="adj1" fmla="val 16200000"/>
              <a:gd name="adj2" fmla="val 108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0" name="Oval 79"/>
          <p:cNvSpPr/>
          <p:nvPr>
            <p:custDataLst>
              <p:tags r:id="rId5"/>
            </p:custDataLst>
          </p:nvPr>
        </p:nvSpPr>
        <p:spPr bwMode="gray">
          <a:xfrm>
            <a:off x="3173412" y="4291013"/>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82" name="Arc 81"/>
          <p:cNvSpPr/>
          <p:nvPr>
            <p:custDataLst>
              <p:tags r:id="rId6"/>
            </p:custDataLst>
          </p:nvPr>
        </p:nvSpPr>
        <p:spPr bwMode="gray">
          <a:xfrm>
            <a:off x="3173413" y="4291013"/>
            <a:ext cx="311150" cy="311150"/>
          </a:xfrm>
          <a:prstGeom prst="arc">
            <a:avLst>
              <a:gd name="adj1" fmla="val 16200000"/>
              <a:gd name="adj2" fmla="val 108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3" name="Oval 82"/>
          <p:cNvSpPr/>
          <p:nvPr>
            <p:custDataLst>
              <p:tags r:id="rId7"/>
            </p:custDataLst>
          </p:nvPr>
        </p:nvSpPr>
        <p:spPr bwMode="gray">
          <a:xfrm>
            <a:off x="6053137" y="3379787"/>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84" name="Arc 83"/>
          <p:cNvSpPr/>
          <p:nvPr>
            <p:custDataLst>
              <p:tags r:id="rId8"/>
            </p:custDataLst>
          </p:nvPr>
        </p:nvSpPr>
        <p:spPr bwMode="gray">
          <a:xfrm>
            <a:off x="6053137" y="3379787"/>
            <a:ext cx="311150" cy="311150"/>
          </a:xfrm>
          <a:prstGeom prst="arc">
            <a:avLst>
              <a:gd name="adj1" fmla="val 16200000"/>
              <a:gd name="adj2" fmla="val 108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5" name="Oval 84"/>
          <p:cNvSpPr/>
          <p:nvPr>
            <p:custDataLst>
              <p:tags r:id="rId9"/>
            </p:custDataLst>
          </p:nvPr>
        </p:nvSpPr>
        <p:spPr bwMode="gray">
          <a:xfrm>
            <a:off x="6053137" y="4265612"/>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86" name="Arc 85"/>
          <p:cNvSpPr/>
          <p:nvPr>
            <p:custDataLst>
              <p:tags r:id="rId10"/>
            </p:custDataLst>
          </p:nvPr>
        </p:nvSpPr>
        <p:spPr bwMode="gray">
          <a:xfrm>
            <a:off x="6053137" y="4265612"/>
            <a:ext cx="311150" cy="311150"/>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7" name="Oval 86"/>
          <p:cNvSpPr/>
          <p:nvPr>
            <p:custDataLst>
              <p:tags r:id="rId11"/>
            </p:custDataLst>
          </p:nvPr>
        </p:nvSpPr>
        <p:spPr bwMode="gray">
          <a:xfrm>
            <a:off x="8891587" y="3379787"/>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88" name="Arc 87"/>
          <p:cNvSpPr/>
          <p:nvPr>
            <p:custDataLst>
              <p:tags r:id="rId12"/>
            </p:custDataLst>
          </p:nvPr>
        </p:nvSpPr>
        <p:spPr bwMode="gray">
          <a:xfrm>
            <a:off x="8891587" y="3379787"/>
            <a:ext cx="311150" cy="311150"/>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9" name="Oval 88"/>
          <p:cNvSpPr/>
          <p:nvPr>
            <p:custDataLst>
              <p:tags r:id="rId13"/>
            </p:custDataLst>
          </p:nvPr>
        </p:nvSpPr>
        <p:spPr bwMode="gray">
          <a:xfrm>
            <a:off x="8891587" y="4265612"/>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90" name="Arc 89"/>
          <p:cNvSpPr/>
          <p:nvPr>
            <p:custDataLst>
              <p:tags r:id="rId14"/>
            </p:custDataLst>
          </p:nvPr>
        </p:nvSpPr>
        <p:spPr bwMode="gray">
          <a:xfrm>
            <a:off x="8891587" y="4265612"/>
            <a:ext cx="311150" cy="311150"/>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91" name="Oval 90"/>
          <p:cNvSpPr/>
          <p:nvPr>
            <p:custDataLst>
              <p:tags r:id="rId15"/>
            </p:custDataLst>
          </p:nvPr>
        </p:nvSpPr>
        <p:spPr bwMode="gray">
          <a:xfrm>
            <a:off x="2243138" y="6021388"/>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92" name="Arc 91"/>
          <p:cNvSpPr/>
          <p:nvPr>
            <p:custDataLst>
              <p:tags r:id="rId16"/>
            </p:custDataLst>
          </p:nvPr>
        </p:nvSpPr>
        <p:spPr bwMode="gray">
          <a:xfrm>
            <a:off x="2243138" y="6021388"/>
            <a:ext cx="311150" cy="311150"/>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95" name="Oval 94"/>
          <p:cNvSpPr/>
          <p:nvPr>
            <p:custDataLst>
              <p:tags r:id="rId17"/>
            </p:custDataLst>
          </p:nvPr>
        </p:nvSpPr>
        <p:spPr bwMode="gray">
          <a:xfrm>
            <a:off x="3932238" y="6035675"/>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96" name="Arc 95"/>
          <p:cNvSpPr/>
          <p:nvPr>
            <p:custDataLst>
              <p:tags r:id="rId18"/>
            </p:custDataLst>
          </p:nvPr>
        </p:nvSpPr>
        <p:spPr bwMode="gray">
          <a:xfrm>
            <a:off x="3932238" y="6035675"/>
            <a:ext cx="311150" cy="311150"/>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97" name="Oval 96"/>
          <p:cNvSpPr/>
          <p:nvPr>
            <p:custDataLst>
              <p:tags r:id="rId19"/>
            </p:custDataLst>
          </p:nvPr>
        </p:nvSpPr>
        <p:spPr bwMode="gray">
          <a:xfrm>
            <a:off x="5592763" y="6035675"/>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98" name="Arc 97"/>
          <p:cNvSpPr/>
          <p:nvPr>
            <p:custDataLst>
              <p:tags r:id="rId20"/>
            </p:custDataLst>
          </p:nvPr>
        </p:nvSpPr>
        <p:spPr bwMode="gray">
          <a:xfrm>
            <a:off x="5592763" y="6035675"/>
            <a:ext cx="311150" cy="311150"/>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99" name="Oval 98"/>
          <p:cNvSpPr/>
          <p:nvPr>
            <p:custDataLst>
              <p:tags r:id="rId21"/>
            </p:custDataLst>
          </p:nvPr>
        </p:nvSpPr>
        <p:spPr bwMode="gray">
          <a:xfrm>
            <a:off x="8912225" y="6022975"/>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100" name="Arc 99"/>
          <p:cNvSpPr/>
          <p:nvPr>
            <p:custDataLst>
              <p:tags r:id="rId22"/>
            </p:custDataLst>
          </p:nvPr>
        </p:nvSpPr>
        <p:spPr bwMode="gray">
          <a:xfrm>
            <a:off x="8912225" y="6022975"/>
            <a:ext cx="311150" cy="311150"/>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01" name="Oval 100"/>
          <p:cNvSpPr/>
          <p:nvPr>
            <p:custDataLst>
              <p:tags r:id="rId23"/>
            </p:custDataLst>
          </p:nvPr>
        </p:nvSpPr>
        <p:spPr bwMode="gray">
          <a:xfrm>
            <a:off x="901700" y="6456362"/>
            <a:ext cx="203200" cy="20320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102" name="Arc 101"/>
          <p:cNvSpPr/>
          <p:nvPr>
            <p:custDataLst>
              <p:tags r:id="rId24"/>
            </p:custDataLst>
          </p:nvPr>
        </p:nvSpPr>
        <p:spPr bwMode="gray">
          <a:xfrm>
            <a:off x="901701" y="6456362"/>
            <a:ext cx="203200" cy="203200"/>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03" name="TextBox 102"/>
          <p:cNvSpPr txBox="1"/>
          <p:nvPr/>
        </p:nvSpPr>
        <p:spPr>
          <a:xfrm>
            <a:off x="1123950" y="6375400"/>
            <a:ext cx="2233392" cy="366424"/>
          </a:xfrm>
          <a:prstGeom prst="rect">
            <a:avLst/>
          </a:prstGeom>
          <a:noFill/>
        </p:spPr>
        <p:txBody>
          <a:bodyPr wrap="square" tIns="90000" bIns="90000" rtlCol="0" anchor="t">
            <a:spAutoFit/>
          </a:bodyPr>
          <a:lstStyle/>
          <a:p>
            <a:pPr>
              <a:buClr>
                <a:srgbClr val="579CAD"/>
              </a:buClr>
            </a:pPr>
            <a:r>
              <a:rPr lang="es-ES" sz="1200" i="1" dirty="0" smtClean="0">
                <a:solidFill>
                  <a:srgbClr val="000000"/>
                </a:solidFill>
                <a:cs typeface="Arial" pitchFamily="34" charset="0"/>
              </a:rPr>
              <a:t>Avance </a:t>
            </a:r>
            <a:r>
              <a:rPr lang="es-ES" sz="1200" i="1" smtClean="0">
                <a:solidFill>
                  <a:srgbClr val="000000"/>
                </a:solidFill>
                <a:cs typeface="Arial" pitchFamily="34" charset="0"/>
              </a:rPr>
              <a:t>en España</a:t>
            </a:r>
            <a:endParaRPr lang="es-ES" sz="1200" i="1" dirty="0" smtClean="0">
              <a:solidFill>
                <a:srgbClr val="000000"/>
              </a:solidFill>
              <a:cs typeface="Arial" pitchFamily="34" charset="0"/>
            </a:endParaRPr>
          </a:p>
        </p:txBody>
      </p:sp>
      <p:sp>
        <p:nvSpPr>
          <p:cNvPr id="94" name="Oval 93"/>
          <p:cNvSpPr/>
          <p:nvPr>
            <p:custDataLst>
              <p:tags r:id="rId25"/>
            </p:custDataLst>
          </p:nvPr>
        </p:nvSpPr>
        <p:spPr bwMode="gray">
          <a:xfrm>
            <a:off x="7216775" y="6026150"/>
            <a:ext cx="311150" cy="311150"/>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104" name="Arc 103"/>
          <p:cNvSpPr/>
          <p:nvPr>
            <p:custDataLst>
              <p:tags r:id="rId26"/>
            </p:custDataLst>
          </p:nvPr>
        </p:nvSpPr>
        <p:spPr bwMode="gray">
          <a:xfrm>
            <a:off x="7216775" y="6026150"/>
            <a:ext cx="311150" cy="311150"/>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06" name="Flowchart: Connector 105"/>
          <p:cNvSpPr/>
          <p:nvPr/>
        </p:nvSpPr>
        <p:spPr>
          <a:xfrm>
            <a:off x="695897" y="2103081"/>
            <a:ext cx="324000" cy="324000"/>
          </a:xfrm>
          <a:prstGeom prst="flowChartConnector">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smtClean="0">
                <a:solidFill>
                  <a:srgbClr val="000000"/>
                </a:solidFill>
                <a:cs typeface="Arial" pitchFamily="34" charset="0"/>
              </a:rPr>
              <a:t>1</a:t>
            </a:r>
            <a:endParaRPr lang="es-ES" sz="1400" b="1" dirty="0" smtClean="0">
              <a:solidFill>
                <a:srgbClr val="000000"/>
              </a:solidFill>
              <a:cs typeface="Arial" pitchFamily="34" charset="0"/>
            </a:endParaRPr>
          </a:p>
        </p:txBody>
      </p:sp>
      <p:sp>
        <p:nvSpPr>
          <p:cNvPr id="107" name="Flowchart: Connector 106"/>
          <p:cNvSpPr/>
          <p:nvPr/>
        </p:nvSpPr>
        <p:spPr>
          <a:xfrm>
            <a:off x="3531096" y="2103081"/>
            <a:ext cx="324000" cy="324000"/>
          </a:xfrm>
          <a:prstGeom prst="flowChartConnector">
            <a:avLst/>
          </a:prstGeom>
          <a:solidFill>
            <a:schemeClr val="folHlink"/>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smtClean="0">
                <a:solidFill>
                  <a:srgbClr val="000000"/>
                </a:solidFill>
                <a:cs typeface="Arial" pitchFamily="34" charset="0"/>
              </a:rPr>
              <a:t>2</a:t>
            </a:r>
            <a:endParaRPr lang="es-ES" sz="1400" b="1" dirty="0" smtClean="0">
              <a:solidFill>
                <a:srgbClr val="000000"/>
              </a:solidFill>
              <a:cs typeface="Arial" pitchFamily="34" charset="0"/>
            </a:endParaRPr>
          </a:p>
        </p:txBody>
      </p:sp>
      <p:sp>
        <p:nvSpPr>
          <p:cNvPr id="108" name="Flowchart: Connector 107"/>
          <p:cNvSpPr/>
          <p:nvPr/>
        </p:nvSpPr>
        <p:spPr>
          <a:xfrm>
            <a:off x="6434793" y="2103081"/>
            <a:ext cx="324000" cy="324000"/>
          </a:xfrm>
          <a:prstGeom prst="flowChartConnector">
            <a:avLst/>
          </a:prstGeom>
          <a:solidFill>
            <a:srgbClr val="34606A"/>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dirty="0" smtClean="0">
                <a:solidFill>
                  <a:srgbClr val="FFFFFF"/>
                </a:solidFill>
                <a:cs typeface="Arial" pitchFamily="34" charset="0"/>
              </a:rPr>
              <a:t>3</a:t>
            </a:r>
          </a:p>
        </p:txBody>
      </p:sp>
      <p:sp>
        <p:nvSpPr>
          <p:cNvPr id="109" name="Flowchart: Connector 108"/>
          <p:cNvSpPr/>
          <p:nvPr/>
        </p:nvSpPr>
        <p:spPr>
          <a:xfrm>
            <a:off x="695897" y="4725988"/>
            <a:ext cx="324000" cy="324000"/>
          </a:xfrm>
          <a:prstGeom prst="flowChartConnector">
            <a:avLst/>
          </a:prstGeom>
          <a:solidFill>
            <a:srgbClr val="DB6C18"/>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smtClean="0">
                <a:solidFill>
                  <a:srgbClr val="FFFFFF"/>
                </a:solidFill>
                <a:cs typeface="Arial" pitchFamily="34" charset="0"/>
              </a:rPr>
              <a:t>4</a:t>
            </a:r>
            <a:endParaRPr lang="es-ES" sz="1400" b="1" dirty="0" smtClean="0">
              <a:solidFill>
                <a:srgbClr val="FFFFFF"/>
              </a:solidFill>
              <a:cs typeface="Arial" pitchFamily="34" charset="0"/>
            </a:endParaRPr>
          </a:p>
        </p:txBody>
      </p:sp>
      <p:grpSp>
        <p:nvGrpSpPr>
          <p:cNvPr id="11" name="Group 88"/>
          <p:cNvGrpSpPr/>
          <p:nvPr/>
        </p:nvGrpSpPr>
        <p:grpSpPr>
          <a:xfrm>
            <a:off x="9335292" y="21321"/>
            <a:ext cx="535662" cy="448430"/>
            <a:chOff x="8254595" y="4050993"/>
            <a:chExt cx="2479422" cy="2152360"/>
          </a:xfrm>
        </p:grpSpPr>
        <p:sp>
          <p:nvSpPr>
            <p:cNvPr id="128" name="Freeform 59"/>
            <p:cNvSpPr>
              <a:spLocks/>
            </p:cNvSpPr>
            <p:nvPr/>
          </p:nvSpPr>
          <p:spPr bwMode="gray">
            <a:xfrm>
              <a:off x="10120043" y="4307804"/>
              <a:ext cx="613974" cy="652206"/>
            </a:xfrm>
            <a:custGeom>
              <a:avLst/>
              <a:gdLst>
                <a:gd name="T0" fmla="*/ 776 w 809"/>
                <a:gd name="T1" fmla="*/ 301 h 833"/>
                <a:gd name="T2" fmla="*/ 776 w 809"/>
                <a:gd name="T3" fmla="*/ 246 h 833"/>
                <a:gd name="T4" fmla="*/ 768 w 809"/>
                <a:gd name="T5" fmla="*/ 206 h 833"/>
                <a:gd name="T6" fmla="*/ 760 w 809"/>
                <a:gd name="T7" fmla="*/ 166 h 833"/>
                <a:gd name="T8" fmla="*/ 792 w 809"/>
                <a:gd name="T9" fmla="*/ 174 h 833"/>
                <a:gd name="T10" fmla="*/ 784 w 809"/>
                <a:gd name="T11" fmla="*/ 127 h 833"/>
                <a:gd name="T12" fmla="*/ 768 w 809"/>
                <a:gd name="T13" fmla="*/ 103 h 833"/>
                <a:gd name="T14" fmla="*/ 713 w 809"/>
                <a:gd name="T15" fmla="*/ 95 h 833"/>
                <a:gd name="T16" fmla="*/ 642 w 809"/>
                <a:gd name="T17" fmla="*/ 151 h 833"/>
                <a:gd name="T18" fmla="*/ 594 w 809"/>
                <a:gd name="T19" fmla="*/ 158 h 833"/>
                <a:gd name="T20" fmla="*/ 499 w 809"/>
                <a:gd name="T21" fmla="*/ 143 h 833"/>
                <a:gd name="T22" fmla="*/ 380 w 809"/>
                <a:gd name="T23" fmla="*/ 119 h 833"/>
                <a:gd name="T24" fmla="*/ 309 w 809"/>
                <a:gd name="T25" fmla="*/ 135 h 833"/>
                <a:gd name="T26" fmla="*/ 285 w 809"/>
                <a:gd name="T27" fmla="*/ 48 h 833"/>
                <a:gd name="T28" fmla="*/ 214 w 809"/>
                <a:gd name="T29" fmla="*/ 24 h 833"/>
                <a:gd name="T30" fmla="*/ 111 w 809"/>
                <a:gd name="T31" fmla="*/ 8 h 833"/>
                <a:gd name="T32" fmla="*/ 127 w 809"/>
                <a:gd name="T33" fmla="*/ 87 h 833"/>
                <a:gd name="T34" fmla="*/ 127 w 809"/>
                <a:gd name="T35" fmla="*/ 230 h 833"/>
                <a:gd name="T36" fmla="*/ 111 w 809"/>
                <a:gd name="T37" fmla="*/ 333 h 833"/>
                <a:gd name="T38" fmla="*/ 48 w 809"/>
                <a:gd name="T39" fmla="*/ 388 h 833"/>
                <a:gd name="T40" fmla="*/ 71 w 809"/>
                <a:gd name="T41" fmla="*/ 460 h 833"/>
                <a:gd name="T42" fmla="*/ 40 w 809"/>
                <a:gd name="T43" fmla="*/ 523 h 833"/>
                <a:gd name="T44" fmla="*/ 55 w 809"/>
                <a:gd name="T45" fmla="*/ 571 h 833"/>
                <a:gd name="T46" fmla="*/ 8 w 809"/>
                <a:gd name="T47" fmla="*/ 634 h 833"/>
                <a:gd name="T48" fmla="*/ 16 w 809"/>
                <a:gd name="T49" fmla="*/ 721 h 833"/>
                <a:gd name="T50" fmla="*/ 48 w 809"/>
                <a:gd name="T51" fmla="*/ 777 h 833"/>
                <a:gd name="T52" fmla="*/ 48 w 809"/>
                <a:gd name="T53" fmla="*/ 816 h 833"/>
                <a:gd name="T54" fmla="*/ 103 w 809"/>
                <a:gd name="T55" fmla="*/ 824 h 833"/>
                <a:gd name="T56" fmla="*/ 158 w 809"/>
                <a:gd name="T57" fmla="*/ 792 h 833"/>
                <a:gd name="T58" fmla="*/ 135 w 809"/>
                <a:gd name="T59" fmla="*/ 808 h 833"/>
                <a:gd name="T60" fmla="*/ 151 w 809"/>
                <a:gd name="T61" fmla="*/ 832 h 833"/>
                <a:gd name="T62" fmla="*/ 174 w 809"/>
                <a:gd name="T63" fmla="*/ 784 h 833"/>
                <a:gd name="T64" fmla="*/ 158 w 809"/>
                <a:gd name="T65" fmla="*/ 729 h 833"/>
                <a:gd name="T66" fmla="*/ 214 w 809"/>
                <a:gd name="T67" fmla="*/ 642 h 833"/>
                <a:gd name="T68" fmla="*/ 269 w 809"/>
                <a:gd name="T69" fmla="*/ 634 h 833"/>
                <a:gd name="T70" fmla="*/ 317 w 809"/>
                <a:gd name="T71" fmla="*/ 610 h 833"/>
                <a:gd name="T72" fmla="*/ 396 w 809"/>
                <a:gd name="T73" fmla="*/ 571 h 833"/>
                <a:gd name="T74" fmla="*/ 452 w 809"/>
                <a:gd name="T75" fmla="*/ 563 h 833"/>
                <a:gd name="T76" fmla="*/ 499 w 809"/>
                <a:gd name="T77" fmla="*/ 547 h 833"/>
                <a:gd name="T78" fmla="*/ 539 w 809"/>
                <a:gd name="T79" fmla="*/ 491 h 833"/>
                <a:gd name="T80" fmla="*/ 689 w 809"/>
                <a:gd name="T81" fmla="*/ 380 h 8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833"/>
                <a:gd name="T125" fmla="*/ 809 w 809"/>
                <a:gd name="T126" fmla="*/ 833 h 8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833">
                  <a:moveTo>
                    <a:pt x="776" y="301"/>
                  </a:moveTo>
                  <a:lnTo>
                    <a:pt x="776" y="301"/>
                  </a:lnTo>
                  <a:lnTo>
                    <a:pt x="792" y="261"/>
                  </a:lnTo>
                  <a:lnTo>
                    <a:pt x="776" y="246"/>
                  </a:lnTo>
                  <a:lnTo>
                    <a:pt x="776" y="230"/>
                  </a:lnTo>
                  <a:lnTo>
                    <a:pt x="768" y="206"/>
                  </a:lnTo>
                  <a:lnTo>
                    <a:pt x="753" y="206"/>
                  </a:lnTo>
                  <a:lnTo>
                    <a:pt x="760" y="166"/>
                  </a:lnTo>
                  <a:lnTo>
                    <a:pt x="776" y="182"/>
                  </a:lnTo>
                  <a:lnTo>
                    <a:pt x="792" y="174"/>
                  </a:lnTo>
                  <a:lnTo>
                    <a:pt x="808" y="143"/>
                  </a:lnTo>
                  <a:lnTo>
                    <a:pt x="784" y="127"/>
                  </a:lnTo>
                  <a:lnTo>
                    <a:pt x="768" y="143"/>
                  </a:lnTo>
                  <a:lnTo>
                    <a:pt x="768" y="103"/>
                  </a:lnTo>
                  <a:lnTo>
                    <a:pt x="753" y="111"/>
                  </a:lnTo>
                  <a:lnTo>
                    <a:pt x="713" y="95"/>
                  </a:lnTo>
                  <a:lnTo>
                    <a:pt x="642" y="127"/>
                  </a:lnTo>
                  <a:lnTo>
                    <a:pt x="642" y="151"/>
                  </a:lnTo>
                  <a:lnTo>
                    <a:pt x="618" y="151"/>
                  </a:lnTo>
                  <a:lnTo>
                    <a:pt x="594" y="158"/>
                  </a:lnTo>
                  <a:lnTo>
                    <a:pt x="547" y="119"/>
                  </a:lnTo>
                  <a:lnTo>
                    <a:pt x="499" y="143"/>
                  </a:lnTo>
                  <a:lnTo>
                    <a:pt x="467" y="143"/>
                  </a:lnTo>
                  <a:lnTo>
                    <a:pt x="380" y="119"/>
                  </a:lnTo>
                  <a:lnTo>
                    <a:pt x="325" y="143"/>
                  </a:lnTo>
                  <a:lnTo>
                    <a:pt x="309" y="135"/>
                  </a:lnTo>
                  <a:lnTo>
                    <a:pt x="309" y="87"/>
                  </a:lnTo>
                  <a:lnTo>
                    <a:pt x="285" y="48"/>
                  </a:lnTo>
                  <a:lnTo>
                    <a:pt x="238" y="55"/>
                  </a:lnTo>
                  <a:lnTo>
                    <a:pt x="214" y="24"/>
                  </a:lnTo>
                  <a:lnTo>
                    <a:pt x="135" y="0"/>
                  </a:lnTo>
                  <a:lnTo>
                    <a:pt x="111" y="8"/>
                  </a:lnTo>
                  <a:lnTo>
                    <a:pt x="103" y="63"/>
                  </a:lnTo>
                  <a:lnTo>
                    <a:pt x="127" y="87"/>
                  </a:lnTo>
                  <a:lnTo>
                    <a:pt x="135" y="190"/>
                  </a:lnTo>
                  <a:lnTo>
                    <a:pt x="127" y="230"/>
                  </a:lnTo>
                  <a:lnTo>
                    <a:pt x="119" y="301"/>
                  </a:lnTo>
                  <a:lnTo>
                    <a:pt x="111" y="333"/>
                  </a:lnTo>
                  <a:lnTo>
                    <a:pt x="95" y="372"/>
                  </a:lnTo>
                  <a:lnTo>
                    <a:pt x="48" y="388"/>
                  </a:lnTo>
                  <a:lnTo>
                    <a:pt x="48" y="436"/>
                  </a:lnTo>
                  <a:lnTo>
                    <a:pt x="71" y="460"/>
                  </a:lnTo>
                  <a:lnTo>
                    <a:pt x="48" y="491"/>
                  </a:lnTo>
                  <a:lnTo>
                    <a:pt x="40" y="523"/>
                  </a:lnTo>
                  <a:lnTo>
                    <a:pt x="55" y="539"/>
                  </a:lnTo>
                  <a:lnTo>
                    <a:pt x="55" y="571"/>
                  </a:lnTo>
                  <a:lnTo>
                    <a:pt x="24" y="594"/>
                  </a:lnTo>
                  <a:lnTo>
                    <a:pt x="8" y="634"/>
                  </a:lnTo>
                  <a:lnTo>
                    <a:pt x="24" y="666"/>
                  </a:lnTo>
                  <a:lnTo>
                    <a:pt x="16" y="721"/>
                  </a:lnTo>
                  <a:lnTo>
                    <a:pt x="0" y="753"/>
                  </a:lnTo>
                  <a:lnTo>
                    <a:pt x="48" y="777"/>
                  </a:lnTo>
                  <a:lnTo>
                    <a:pt x="55" y="792"/>
                  </a:lnTo>
                  <a:lnTo>
                    <a:pt x="48" y="816"/>
                  </a:lnTo>
                  <a:lnTo>
                    <a:pt x="79" y="808"/>
                  </a:lnTo>
                  <a:lnTo>
                    <a:pt x="103" y="824"/>
                  </a:lnTo>
                  <a:lnTo>
                    <a:pt x="119" y="800"/>
                  </a:lnTo>
                  <a:lnTo>
                    <a:pt x="158" y="792"/>
                  </a:lnTo>
                  <a:lnTo>
                    <a:pt x="143" y="808"/>
                  </a:lnTo>
                  <a:lnTo>
                    <a:pt x="135" y="808"/>
                  </a:lnTo>
                  <a:lnTo>
                    <a:pt x="119" y="824"/>
                  </a:lnTo>
                  <a:lnTo>
                    <a:pt x="151" y="832"/>
                  </a:lnTo>
                  <a:lnTo>
                    <a:pt x="166" y="800"/>
                  </a:lnTo>
                  <a:lnTo>
                    <a:pt x="174" y="784"/>
                  </a:lnTo>
                  <a:lnTo>
                    <a:pt x="198" y="769"/>
                  </a:lnTo>
                  <a:lnTo>
                    <a:pt x="158" y="729"/>
                  </a:lnTo>
                  <a:lnTo>
                    <a:pt x="174" y="705"/>
                  </a:lnTo>
                  <a:lnTo>
                    <a:pt x="214" y="642"/>
                  </a:lnTo>
                  <a:lnTo>
                    <a:pt x="253" y="634"/>
                  </a:lnTo>
                  <a:lnTo>
                    <a:pt x="269" y="634"/>
                  </a:lnTo>
                  <a:lnTo>
                    <a:pt x="277" y="618"/>
                  </a:lnTo>
                  <a:lnTo>
                    <a:pt x="317" y="610"/>
                  </a:lnTo>
                  <a:lnTo>
                    <a:pt x="349" y="586"/>
                  </a:lnTo>
                  <a:lnTo>
                    <a:pt x="396" y="571"/>
                  </a:lnTo>
                  <a:lnTo>
                    <a:pt x="412" y="555"/>
                  </a:lnTo>
                  <a:lnTo>
                    <a:pt x="452" y="563"/>
                  </a:lnTo>
                  <a:lnTo>
                    <a:pt x="467" y="547"/>
                  </a:lnTo>
                  <a:lnTo>
                    <a:pt x="499" y="547"/>
                  </a:lnTo>
                  <a:lnTo>
                    <a:pt x="531" y="523"/>
                  </a:lnTo>
                  <a:lnTo>
                    <a:pt x="539" y="491"/>
                  </a:lnTo>
                  <a:lnTo>
                    <a:pt x="618" y="428"/>
                  </a:lnTo>
                  <a:lnTo>
                    <a:pt x="689" y="380"/>
                  </a:lnTo>
                  <a:lnTo>
                    <a:pt x="776" y="301"/>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29" name="Freeform 60"/>
            <p:cNvSpPr>
              <a:spLocks/>
            </p:cNvSpPr>
            <p:nvPr/>
          </p:nvSpPr>
          <p:spPr bwMode="gray">
            <a:xfrm>
              <a:off x="10466116" y="4395497"/>
              <a:ext cx="6831" cy="7047"/>
            </a:xfrm>
            <a:custGeom>
              <a:avLst/>
              <a:gdLst>
                <a:gd name="T0" fmla="*/ 4 w 9"/>
                <a:gd name="T1" fmla="*/ 0 h 9"/>
                <a:gd name="T2" fmla="*/ 4 w 9"/>
                <a:gd name="T3" fmla="*/ 0 h 9"/>
                <a:gd name="T4" fmla="*/ 0 w 9"/>
                <a:gd name="T5" fmla="*/ 4 h 9"/>
                <a:gd name="T6" fmla="*/ 4 w 9"/>
                <a:gd name="T7" fmla="*/ 8 h 9"/>
                <a:gd name="T8" fmla="*/ 8 w 9"/>
                <a:gd name="T9" fmla="*/ 8 h 9"/>
                <a:gd name="T10" fmla="*/ 8 w 9"/>
                <a:gd name="T11" fmla="*/ 4 h 9"/>
                <a:gd name="T12" fmla="*/ 4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4" y="0"/>
                  </a:moveTo>
                  <a:lnTo>
                    <a:pt x="4" y="0"/>
                  </a:lnTo>
                  <a:lnTo>
                    <a:pt x="0" y="4"/>
                  </a:lnTo>
                  <a:lnTo>
                    <a:pt x="4" y="8"/>
                  </a:lnTo>
                  <a:lnTo>
                    <a:pt x="8" y="8"/>
                  </a:lnTo>
                  <a:lnTo>
                    <a:pt x="8" y="4"/>
                  </a:lnTo>
                  <a:lnTo>
                    <a:pt x="4" y="0"/>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0" name="Freeform 61"/>
            <p:cNvSpPr>
              <a:spLocks/>
            </p:cNvSpPr>
            <p:nvPr/>
          </p:nvSpPr>
          <p:spPr bwMode="gray">
            <a:xfrm>
              <a:off x="8254595" y="4050993"/>
              <a:ext cx="486474" cy="539460"/>
            </a:xfrm>
            <a:custGeom>
              <a:avLst/>
              <a:gdLst>
                <a:gd name="T0" fmla="*/ 545 w 641"/>
                <a:gd name="T1" fmla="*/ 633 h 689"/>
                <a:gd name="T2" fmla="*/ 474 w 641"/>
                <a:gd name="T3" fmla="*/ 688 h 689"/>
                <a:gd name="T4" fmla="*/ 403 w 641"/>
                <a:gd name="T5" fmla="*/ 680 h 689"/>
                <a:gd name="T6" fmla="*/ 340 w 641"/>
                <a:gd name="T7" fmla="*/ 672 h 689"/>
                <a:gd name="T8" fmla="*/ 261 w 641"/>
                <a:gd name="T9" fmla="*/ 672 h 689"/>
                <a:gd name="T10" fmla="*/ 284 w 641"/>
                <a:gd name="T11" fmla="*/ 601 h 689"/>
                <a:gd name="T12" fmla="*/ 261 w 641"/>
                <a:gd name="T13" fmla="*/ 561 h 689"/>
                <a:gd name="T14" fmla="*/ 166 w 641"/>
                <a:gd name="T15" fmla="*/ 593 h 689"/>
                <a:gd name="T16" fmla="*/ 87 w 641"/>
                <a:gd name="T17" fmla="*/ 633 h 689"/>
                <a:gd name="T18" fmla="*/ 71 w 641"/>
                <a:gd name="T19" fmla="*/ 561 h 689"/>
                <a:gd name="T20" fmla="*/ 158 w 641"/>
                <a:gd name="T21" fmla="*/ 490 h 689"/>
                <a:gd name="T22" fmla="*/ 87 w 641"/>
                <a:gd name="T23" fmla="*/ 514 h 689"/>
                <a:gd name="T24" fmla="*/ 134 w 641"/>
                <a:gd name="T25" fmla="*/ 459 h 689"/>
                <a:gd name="T26" fmla="*/ 95 w 641"/>
                <a:gd name="T27" fmla="*/ 451 h 689"/>
                <a:gd name="T28" fmla="*/ 95 w 641"/>
                <a:gd name="T29" fmla="*/ 427 h 689"/>
                <a:gd name="T30" fmla="*/ 126 w 641"/>
                <a:gd name="T31" fmla="*/ 395 h 689"/>
                <a:gd name="T32" fmla="*/ 87 w 641"/>
                <a:gd name="T33" fmla="*/ 395 h 689"/>
                <a:gd name="T34" fmla="*/ 47 w 641"/>
                <a:gd name="T35" fmla="*/ 395 h 689"/>
                <a:gd name="T36" fmla="*/ 103 w 641"/>
                <a:gd name="T37" fmla="*/ 316 h 689"/>
                <a:gd name="T38" fmla="*/ 55 w 641"/>
                <a:gd name="T39" fmla="*/ 340 h 689"/>
                <a:gd name="T40" fmla="*/ 24 w 641"/>
                <a:gd name="T41" fmla="*/ 285 h 689"/>
                <a:gd name="T42" fmla="*/ 0 w 641"/>
                <a:gd name="T43" fmla="*/ 277 h 689"/>
                <a:gd name="T44" fmla="*/ 8 w 641"/>
                <a:gd name="T45" fmla="*/ 221 h 689"/>
                <a:gd name="T46" fmla="*/ 32 w 641"/>
                <a:gd name="T47" fmla="*/ 198 h 689"/>
                <a:gd name="T48" fmla="*/ 103 w 641"/>
                <a:gd name="T49" fmla="*/ 174 h 689"/>
                <a:gd name="T50" fmla="*/ 134 w 641"/>
                <a:gd name="T51" fmla="*/ 142 h 689"/>
                <a:gd name="T52" fmla="*/ 245 w 641"/>
                <a:gd name="T53" fmla="*/ 134 h 689"/>
                <a:gd name="T54" fmla="*/ 261 w 641"/>
                <a:gd name="T55" fmla="*/ 127 h 689"/>
                <a:gd name="T56" fmla="*/ 292 w 641"/>
                <a:gd name="T57" fmla="*/ 127 h 689"/>
                <a:gd name="T58" fmla="*/ 284 w 641"/>
                <a:gd name="T59" fmla="*/ 103 h 689"/>
                <a:gd name="T60" fmla="*/ 253 w 641"/>
                <a:gd name="T61" fmla="*/ 87 h 689"/>
                <a:gd name="T62" fmla="*/ 308 w 641"/>
                <a:gd name="T63" fmla="*/ 63 h 689"/>
                <a:gd name="T64" fmla="*/ 316 w 641"/>
                <a:gd name="T65" fmla="*/ 32 h 689"/>
                <a:gd name="T66" fmla="*/ 348 w 641"/>
                <a:gd name="T67" fmla="*/ 16 h 689"/>
                <a:gd name="T68" fmla="*/ 379 w 641"/>
                <a:gd name="T69" fmla="*/ 0 h 689"/>
                <a:gd name="T70" fmla="*/ 403 w 641"/>
                <a:gd name="T71" fmla="*/ 40 h 689"/>
                <a:gd name="T72" fmla="*/ 427 w 641"/>
                <a:gd name="T73" fmla="*/ 32 h 689"/>
                <a:gd name="T74" fmla="*/ 474 w 641"/>
                <a:gd name="T75" fmla="*/ 16 h 689"/>
                <a:gd name="T76" fmla="*/ 561 w 641"/>
                <a:gd name="T77" fmla="*/ 71 h 689"/>
                <a:gd name="T78" fmla="*/ 569 w 641"/>
                <a:gd name="T79" fmla="*/ 134 h 689"/>
                <a:gd name="T80" fmla="*/ 577 w 641"/>
                <a:gd name="T81" fmla="*/ 174 h 689"/>
                <a:gd name="T82" fmla="*/ 632 w 641"/>
                <a:gd name="T83" fmla="*/ 237 h 689"/>
                <a:gd name="T84" fmla="*/ 593 w 641"/>
                <a:gd name="T85" fmla="*/ 277 h 689"/>
                <a:gd name="T86" fmla="*/ 624 w 641"/>
                <a:gd name="T87" fmla="*/ 332 h 689"/>
                <a:gd name="T88" fmla="*/ 593 w 641"/>
                <a:gd name="T89" fmla="*/ 380 h 689"/>
                <a:gd name="T90" fmla="*/ 577 w 641"/>
                <a:gd name="T91" fmla="*/ 411 h 689"/>
                <a:gd name="T92" fmla="*/ 624 w 641"/>
                <a:gd name="T93" fmla="*/ 459 h 689"/>
                <a:gd name="T94" fmla="*/ 640 w 641"/>
                <a:gd name="T95" fmla="*/ 546 h 689"/>
                <a:gd name="T96" fmla="*/ 569 w 641"/>
                <a:gd name="T97" fmla="*/ 593 h 689"/>
                <a:gd name="T98" fmla="*/ 569 w 641"/>
                <a:gd name="T99" fmla="*/ 641 h 6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1"/>
                <a:gd name="T151" fmla="*/ 0 h 689"/>
                <a:gd name="T152" fmla="*/ 641 w 641"/>
                <a:gd name="T153" fmla="*/ 689 h 6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1" h="689">
                  <a:moveTo>
                    <a:pt x="553" y="648"/>
                  </a:moveTo>
                  <a:lnTo>
                    <a:pt x="553" y="648"/>
                  </a:lnTo>
                  <a:lnTo>
                    <a:pt x="545" y="633"/>
                  </a:lnTo>
                  <a:lnTo>
                    <a:pt x="521" y="641"/>
                  </a:lnTo>
                  <a:lnTo>
                    <a:pt x="521" y="672"/>
                  </a:lnTo>
                  <a:lnTo>
                    <a:pt x="474" y="688"/>
                  </a:lnTo>
                  <a:lnTo>
                    <a:pt x="442" y="672"/>
                  </a:lnTo>
                  <a:lnTo>
                    <a:pt x="419" y="680"/>
                  </a:lnTo>
                  <a:lnTo>
                    <a:pt x="403" y="680"/>
                  </a:lnTo>
                  <a:lnTo>
                    <a:pt x="395" y="664"/>
                  </a:lnTo>
                  <a:lnTo>
                    <a:pt x="371" y="664"/>
                  </a:lnTo>
                  <a:lnTo>
                    <a:pt x="340" y="672"/>
                  </a:lnTo>
                  <a:lnTo>
                    <a:pt x="332" y="648"/>
                  </a:lnTo>
                  <a:lnTo>
                    <a:pt x="308" y="672"/>
                  </a:lnTo>
                  <a:lnTo>
                    <a:pt x="261" y="672"/>
                  </a:lnTo>
                  <a:lnTo>
                    <a:pt x="253" y="648"/>
                  </a:lnTo>
                  <a:lnTo>
                    <a:pt x="261" y="625"/>
                  </a:lnTo>
                  <a:lnTo>
                    <a:pt x="284" y="601"/>
                  </a:lnTo>
                  <a:lnTo>
                    <a:pt x="284" y="577"/>
                  </a:lnTo>
                  <a:lnTo>
                    <a:pt x="261" y="577"/>
                  </a:lnTo>
                  <a:lnTo>
                    <a:pt x="261" y="561"/>
                  </a:lnTo>
                  <a:lnTo>
                    <a:pt x="221" y="577"/>
                  </a:lnTo>
                  <a:lnTo>
                    <a:pt x="182" y="577"/>
                  </a:lnTo>
                  <a:lnTo>
                    <a:pt x="166" y="593"/>
                  </a:lnTo>
                  <a:lnTo>
                    <a:pt x="150" y="601"/>
                  </a:lnTo>
                  <a:lnTo>
                    <a:pt x="111" y="633"/>
                  </a:lnTo>
                  <a:lnTo>
                    <a:pt x="87" y="633"/>
                  </a:lnTo>
                  <a:lnTo>
                    <a:pt x="71" y="641"/>
                  </a:lnTo>
                  <a:lnTo>
                    <a:pt x="79" y="585"/>
                  </a:lnTo>
                  <a:lnTo>
                    <a:pt x="71" y="561"/>
                  </a:lnTo>
                  <a:lnTo>
                    <a:pt x="111" y="530"/>
                  </a:lnTo>
                  <a:lnTo>
                    <a:pt x="150" y="514"/>
                  </a:lnTo>
                  <a:lnTo>
                    <a:pt x="158" y="490"/>
                  </a:lnTo>
                  <a:lnTo>
                    <a:pt x="142" y="506"/>
                  </a:lnTo>
                  <a:lnTo>
                    <a:pt x="119" y="514"/>
                  </a:lnTo>
                  <a:lnTo>
                    <a:pt x="87" y="514"/>
                  </a:lnTo>
                  <a:lnTo>
                    <a:pt x="95" y="490"/>
                  </a:lnTo>
                  <a:lnTo>
                    <a:pt x="119" y="490"/>
                  </a:lnTo>
                  <a:lnTo>
                    <a:pt x="134" y="459"/>
                  </a:lnTo>
                  <a:lnTo>
                    <a:pt x="119" y="467"/>
                  </a:lnTo>
                  <a:lnTo>
                    <a:pt x="103" y="474"/>
                  </a:lnTo>
                  <a:lnTo>
                    <a:pt x="95" y="451"/>
                  </a:lnTo>
                  <a:lnTo>
                    <a:pt x="71" y="451"/>
                  </a:lnTo>
                  <a:lnTo>
                    <a:pt x="79" y="427"/>
                  </a:lnTo>
                  <a:lnTo>
                    <a:pt x="95" y="427"/>
                  </a:lnTo>
                  <a:lnTo>
                    <a:pt x="103" y="451"/>
                  </a:lnTo>
                  <a:lnTo>
                    <a:pt x="119" y="427"/>
                  </a:lnTo>
                  <a:lnTo>
                    <a:pt x="126" y="395"/>
                  </a:lnTo>
                  <a:lnTo>
                    <a:pt x="119" y="380"/>
                  </a:lnTo>
                  <a:lnTo>
                    <a:pt x="95" y="403"/>
                  </a:lnTo>
                  <a:lnTo>
                    <a:pt x="87" y="395"/>
                  </a:lnTo>
                  <a:lnTo>
                    <a:pt x="71" y="403"/>
                  </a:lnTo>
                  <a:lnTo>
                    <a:pt x="63" y="427"/>
                  </a:lnTo>
                  <a:lnTo>
                    <a:pt x="47" y="395"/>
                  </a:lnTo>
                  <a:lnTo>
                    <a:pt x="55" y="356"/>
                  </a:lnTo>
                  <a:lnTo>
                    <a:pt x="79" y="348"/>
                  </a:lnTo>
                  <a:lnTo>
                    <a:pt x="103" y="316"/>
                  </a:lnTo>
                  <a:lnTo>
                    <a:pt x="87" y="324"/>
                  </a:lnTo>
                  <a:lnTo>
                    <a:pt x="71" y="324"/>
                  </a:lnTo>
                  <a:lnTo>
                    <a:pt x="55" y="340"/>
                  </a:lnTo>
                  <a:lnTo>
                    <a:pt x="47" y="332"/>
                  </a:lnTo>
                  <a:lnTo>
                    <a:pt x="47" y="285"/>
                  </a:lnTo>
                  <a:lnTo>
                    <a:pt x="24" y="285"/>
                  </a:lnTo>
                  <a:lnTo>
                    <a:pt x="16" y="293"/>
                  </a:lnTo>
                  <a:lnTo>
                    <a:pt x="0" y="293"/>
                  </a:lnTo>
                  <a:lnTo>
                    <a:pt x="0" y="277"/>
                  </a:lnTo>
                  <a:lnTo>
                    <a:pt x="16" y="269"/>
                  </a:lnTo>
                  <a:lnTo>
                    <a:pt x="8" y="245"/>
                  </a:lnTo>
                  <a:lnTo>
                    <a:pt x="8" y="221"/>
                  </a:lnTo>
                  <a:lnTo>
                    <a:pt x="40" y="221"/>
                  </a:lnTo>
                  <a:lnTo>
                    <a:pt x="47" y="214"/>
                  </a:lnTo>
                  <a:lnTo>
                    <a:pt x="32" y="198"/>
                  </a:lnTo>
                  <a:lnTo>
                    <a:pt x="47" y="182"/>
                  </a:lnTo>
                  <a:lnTo>
                    <a:pt x="79" y="174"/>
                  </a:lnTo>
                  <a:lnTo>
                    <a:pt x="103" y="174"/>
                  </a:lnTo>
                  <a:lnTo>
                    <a:pt x="87" y="158"/>
                  </a:lnTo>
                  <a:lnTo>
                    <a:pt x="103" y="142"/>
                  </a:lnTo>
                  <a:lnTo>
                    <a:pt x="134" y="142"/>
                  </a:lnTo>
                  <a:lnTo>
                    <a:pt x="158" y="158"/>
                  </a:lnTo>
                  <a:lnTo>
                    <a:pt x="237" y="127"/>
                  </a:lnTo>
                  <a:lnTo>
                    <a:pt x="245" y="134"/>
                  </a:lnTo>
                  <a:lnTo>
                    <a:pt x="253" y="134"/>
                  </a:lnTo>
                  <a:lnTo>
                    <a:pt x="245" y="127"/>
                  </a:lnTo>
                  <a:lnTo>
                    <a:pt x="261" y="127"/>
                  </a:lnTo>
                  <a:lnTo>
                    <a:pt x="277" y="142"/>
                  </a:lnTo>
                  <a:lnTo>
                    <a:pt x="277" y="127"/>
                  </a:lnTo>
                  <a:lnTo>
                    <a:pt x="292" y="127"/>
                  </a:lnTo>
                  <a:lnTo>
                    <a:pt x="269" y="119"/>
                  </a:lnTo>
                  <a:lnTo>
                    <a:pt x="284" y="111"/>
                  </a:lnTo>
                  <a:lnTo>
                    <a:pt x="284" y="103"/>
                  </a:lnTo>
                  <a:lnTo>
                    <a:pt x="261" y="111"/>
                  </a:lnTo>
                  <a:lnTo>
                    <a:pt x="261" y="95"/>
                  </a:lnTo>
                  <a:lnTo>
                    <a:pt x="253" y="87"/>
                  </a:lnTo>
                  <a:lnTo>
                    <a:pt x="269" y="79"/>
                  </a:lnTo>
                  <a:lnTo>
                    <a:pt x="261" y="63"/>
                  </a:lnTo>
                  <a:lnTo>
                    <a:pt x="308" y="63"/>
                  </a:lnTo>
                  <a:lnTo>
                    <a:pt x="308" y="47"/>
                  </a:lnTo>
                  <a:lnTo>
                    <a:pt x="300" y="32"/>
                  </a:lnTo>
                  <a:lnTo>
                    <a:pt x="316" y="32"/>
                  </a:lnTo>
                  <a:lnTo>
                    <a:pt x="332" y="47"/>
                  </a:lnTo>
                  <a:lnTo>
                    <a:pt x="324" y="32"/>
                  </a:lnTo>
                  <a:lnTo>
                    <a:pt x="348" y="16"/>
                  </a:lnTo>
                  <a:lnTo>
                    <a:pt x="363" y="32"/>
                  </a:lnTo>
                  <a:lnTo>
                    <a:pt x="356" y="8"/>
                  </a:lnTo>
                  <a:lnTo>
                    <a:pt x="379" y="0"/>
                  </a:lnTo>
                  <a:lnTo>
                    <a:pt x="395" y="8"/>
                  </a:lnTo>
                  <a:lnTo>
                    <a:pt x="379" y="40"/>
                  </a:lnTo>
                  <a:lnTo>
                    <a:pt x="403" y="40"/>
                  </a:lnTo>
                  <a:lnTo>
                    <a:pt x="403" y="24"/>
                  </a:lnTo>
                  <a:lnTo>
                    <a:pt x="442" y="8"/>
                  </a:lnTo>
                  <a:lnTo>
                    <a:pt x="427" y="32"/>
                  </a:lnTo>
                  <a:lnTo>
                    <a:pt x="450" y="24"/>
                  </a:lnTo>
                  <a:lnTo>
                    <a:pt x="450" y="40"/>
                  </a:lnTo>
                  <a:lnTo>
                    <a:pt x="474" y="16"/>
                  </a:lnTo>
                  <a:lnTo>
                    <a:pt x="498" y="16"/>
                  </a:lnTo>
                  <a:lnTo>
                    <a:pt x="545" y="79"/>
                  </a:lnTo>
                  <a:lnTo>
                    <a:pt x="561" y="71"/>
                  </a:lnTo>
                  <a:lnTo>
                    <a:pt x="593" y="79"/>
                  </a:lnTo>
                  <a:lnTo>
                    <a:pt x="593" y="111"/>
                  </a:lnTo>
                  <a:lnTo>
                    <a:pt x="569" y="134"/>
                  </a:lnTo>
                  <a:lnTo>
                    <a:pt x="553" y="119"/>
                  </a:lnTo>
                  <a:lnTo>
                    <a:pt x="553" y="142"/>
                  </a:lnTo>
                  <a:lnTo>
                    <a:pt x="577" y="174"/>
                  </a:lnTo>
                  <a:lnTo>
                    <a:pt x="608" y="237"/>
                  </a:lnTo>
                  <a:lnTo>
                    <a:pt x="624" y="221"/>
                  </a:lnTo>
                  <a:lnTo>
                    <a:pt x="632" y="237"/>
                  </a:lnTo>
                  <a:lnTo>
                    <a:pt x="624" y="261"/>
                  </a:lnTo>
                  <a:lnTo>
                    <a:pt x="600" y="253"/>
                  </a:lnTo>
                  <a:lnTo>
                    <a:pt x="593" y="277"/>
                  </a:lnTo>
                  <a:lnTo>
                    <a:pt x="616" y="285"/>
                  </a:lnTo>
                  <a:lnTo>
                    <a:pt x="632" y="316"/>
                  </a:lnTo>
                  <a:lnTo>
                    <a:pt x="624" y="332"/>
                  </a:lnTo>
                  <a:lnTo>
                    <a:pt x="616" y="340"/>
                  </a:lnTo>
                  <a:lnTo>
                    <a:pt x="616" y="356"/>
                  </a:lnTo>
                  <a:lnTo>
                    <a:pt x="593" y="380"/>
                  </a:lnTo>
                  <a:lnTo>
                    <a:pt x="585" y="380"/>
                  </a:lnTo>
                  <a:lnTo>
                    <a:pt x="569" y="387"/>
                  </a:lnTo>
                  <a:lnTo>
                    <a:pt x="577" y="411"/>
                  </a:lnTo>
                  <a:lnTo>
                    <a:pt x="561" y="443"/>
                  </a:lnTo>
                  <a:lnTo>
                    <a:pt x="585" y="459"/>
                  </a:lnTo>
                  <a:lnTo>
                    <a:pt x="624" y="459"/>
                  </a:lnTo>
                  <a:lnTo>
                    <a:pt x="624" y="490"/>
                  </a:lnTo>
                  <a:lnTo>
                    <a:pt x="624" y="514"/>
                  </a:lnTo>
                  <a:lnTo>
                    <a:pt x="640" y="546"/>
                  </a:lnTo>
                  <a:lnTo>
                    <a:pt x="600" y="554"/>
                  </a:lnTo>
                  <a:lnTo>
                    <a:pt x="585" y="577"/>
                  </a:lnTo>
                  <a:lnTo>
                    <a:pt x="569" y="593"/>
                  </a:lnTo>
                  <a:lnTo>
                    <a:pt x="577" y="617"/>
                  </a:lnTo>
                  <a:lnTo>
                    <a:pt x="569" y="633"/>
                  </a:lnTo>
                  <a:lnTo>
                    <a:pt x="569" y="641"/>
                  </a:lnTo>
                  <a:lnTo>
                    <a:pt x="553" y="6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1" name="Freeform 62"/>
            <p:cNvSpPr>
              <a:spLocks/>
            </p:cNvSpPr>
            <p:nvPr/>
          </p:nvSpPr>
          <p:spPr bwMode="gray">
            <a:xfrm>
              <a:off x="8675042" y="4105800"/>
              <a:ext cx="516831" cy="194958"/>
            </a:xfrm>
            <a:custGeom>
              <a:avLst/>
              <a:gdLst>
                <a:gd name="T0" fmla="*/ 585 w 681"/>
                <a:gd name="T1" fmla="*/ 147 h 249"/>
                <a:gd name="T2" fmla="*/ 664 w 681"/>
                <a:gd name="T3" fmla="*/ 124 h 249"/>
                <a:gd name="T4" fmla="*/ 680 w 681"/>
                <a:gd name="T5" fmla="*/ 78 h 249"/>
                <a:gd name="T6" fmla="*/ 593 w 681"/>
                <a:gd name="T7" fmla="*/ 54 h 249"/>
                <a:gd name="T8" fmla="*/ 530 w 681"/>
                <a:gd name="T9" fmla="*/ 62 h 249"/>
                <a:gd name="T10" fmla="*/ 482 w 681"/>
                <a:gd name="T11" fmla="*/ 39 h 249"/>
                <a:gd name="T12" fmla="*/ 443 w 681"/>
                <a:gd name="T13" fmla="*/ 31 h 249"/>
                <a:gd name="T14" fmla="*/ 372 w 681"/>
                <a:gd name="T15" fmla="*/ 39 h 249"/>
                <a:gd name="T16" fmla="*/ 324 w 681"/>
                <a:gd name="T17" fmla="*/ 0 h 249"/>
                <a:gd name="T18" fmla="*/ 324 w 681"/>
                <a:gd name="T19" fmla="*/ 23 h 249"/>
                <a:gd name="T20" fmla="*/ 300 w 681"/>
                <a:gd name="T21" fmla="*/ 16 h 249"/>
                <a:gd name="T22" fmla="*/ 261 w 681"/>
                <a:gd name="T23" fmla="*/ 23 h 249"/>
                <a:gd name="T24" fmla="*/ 213 w 681"/>
                <a:gd name="T25" fmla="*/ 16 h 249"/>
                <a:gd name="T26" fmla="*/ 166 w 681"/>
                <a:gd name="T27" fmla="*/ 23 h 249"/>
                <a:gd name="T28" fmla="*/ 119 w 681"/>
                <a:gd name="T29" fmla="*/ 16 h 249"/>
                <a:gd name="T30" fmla="*/ 55 w 681"/>
                <a:gd name="T31" fmla="*/ 0 h 249"/>
                <a:gd name="T32" fmla="*/ 40 w 681"/>
                <a:gd name="T33" fmla="*/ 47 h 249"/>
                <a:gd name="T34" fmla="*/ 0 w 681"/>
                <a:gd name="T35" fmla="*/ 54 h 249"/>
                <a:gd name="T36" fmla="*/ 24 w 681"/>
                <a:gd name="T37" fmla="*/ 109 h 249"/>
                <a:gd name="T38" fmla="*/ 71 w 681"/>
                <a:gd name="T39" fmla="*/ 155 h 249"/>
                <a:gd name="T40" fmla="*/ 71 w 681"/>
                <a:gd name="T41" fmla="*/ 194 h 249"/>
                <a:gd name="T42" fmla="*/ 40 w 681"/>
                <a:gd name="T43" fmla="*/ 209 h 249"/>
                <a:gd name="T44" fmla="*/ 79 w 681"/>
                <a:gd name="T45" fmla="*/ 248 h 249"/>
                <a:gd name="T46" fmla="*/ 166 w 681"/>
                <a:gd name="T47" fmla="*/ 233 h 249"/>
                <a:gd name="T48" fmla="*/ 213 w 681"/>
                <a:gd name="T49" fmla="*/ 202 h 249"/>
                <a:gd name="T50" fmla="*/ 269 w 681"/>
                <a:gd name="T51" fmla="*/ 202 h 249"/>
                <a:gd name="T52" fmla="*/ 316 w 681"/>
                <a:gd name="T53" fmla="*/ 217 h 249"/>
                <a:gd name="T54" fmla="*/ 372 w 681"/>
                <a:gd name="T55" fmla="*/ 209 h 249"/>
                <a:gd name="T56" fmla="*/ 451 w 681"/>
                <a:gd name="T57" fmla="*/ 194 h 249"/>
                <a:gd name="T58" fmla="*/ 490 w 681"/>
                <a:gd name="T59" fmla="*/ 178 h 249"/>
                <a:gd name="T60" fmla="*/ 546 w 681"/>
                <a:gd name="T61" fmla="*/ 155 h 249"/>
                <a:gd name="T62" fmla="*/ 585 w 681"/>
                <a:gd name="T63" fmla="*/ 14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1"/>
                <a:gd name="T97" fmla="*/ 0 h 249"/>
                <a:gd name="T98" fmla="*/ 681 w 68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1" h="249">
                  <a:moveTo>
                    <a:pt x="585" y="147"/>
                  </a:moveTo>
                  <a:lnTo>
                    <a:pt x="585" y="147"/>
                  </a:lnTo>
                  <a:lnTo>
                    <a:pt x="625" y="124"/>
                  </a:lnTo>
                  <a:lnTo>
                    <a:pt x="664" y="124"/>
                  </a:lnTo>
                  <a:lnTo>
                    <a:pt x="672" y="101"/>
                  </a:lnTo>
                  <a:lnTo>
                    <a:pt x="680" y="78"/>
                  </a:lnTo>
                  <a:lnTo>
                    <a:pt x="656" y="78"/>
                  </a:lnTo>
                  <a:lnTo>
                    <a:pt x="593" y="54"/>
                  </a:lnTo>
                  <a:lnTo>
                    <a:pt x="546" y="47"/>
                  </a:lnTo>
                  <a:lnTo>
                    <a:pt x="530" y="62"/>
                  </a:lnTo>
                  <a:lnTo>
                    <a:pt x="498" y="54"/>
                  </a:lnTo>
                  <a:lnTo>
                    <a:pt x="482" y="39"/>
                  </a:lnTo>
                  <a:lnTo>
                    <a:pt x="459" y="47"/>
                  </a:lnTo>
                  <a:lnTo>
                    <a:pt x="443" y="31"/>
                  </a:lnTo>
                  <a:lnTo>
                    <a:pt x="411" y="39"/>
                  </a:lnTo>
                  <a:lnTo>
                    <a:pt x="372" y="39"/>
                  </a:lnTo>
                  <a:lnTo>
                    <a:pt x="348" y="0"/>
                  </a:lnTo>
                  <a:lnTo>
                    <a:pt x="324" y="0"/>
                  </a:lnTo>
                  <a:lnTo>
                    <a:pt x="316" y="16"/>
                  </a:lnTo>
                  <a:lnTo>
                    <a:pt x="324" y="23"/>
                  </a:lnTo>
                  <a:lnTo>
                    <a:pt x="316" y="31"/>
                  </a:lnTo>
                  <a:lnTo>
                    <a:pt x="300" y="16"/>
                  </a:lnTo>
                  <a:lnTo>
                    <a:pt x="277" y="16"/>
                  </a:lnTo>
                  <a:lnTo>
                    <a:pt x="261" y="23"/>
                  </a:lnTo>
                  <a:lnTo>
                    <a:pt x="237" y="0"/>
                  </a:lnTo>
                  <a:lnTo>
                    <a:pt x="213" y="16"/>
                  </a:lnTo>
                  <a:lnTo>
                    <a:pt x="182" y="8"/>
                  </a:lnTo>
                  <a:lnTo>
                    <a:pt x="166" y="23"/>
                  </a:lnTo>
                  <a:lnTo>
                    <a:pt x="142" y="16"/>
                  </a:lnTo>
                  <a:lnTo>
                    <a:pt x="119" y="16"/>
                  </a:lnTo>
                  <a:lnTo>
                    <a:pt x="87" y="8"/>
                  </a:lnTo>
                  <a:lnTo>
                    <a:pt x="55" y="0"/>
                  </a:lnTo>
                  <a:lnTo>
                    <a:pt x="40" y="16"/>
                  </a:lnTo>
                  <a:lnTo>
                    <a:pt x="40" y="47"/>
                  </a:lnTo>
                  <a:lnTo>
                    <a:pt x="16" y="70"/>
                  </a:lnTo>
                  <a:lnTo>
                    <a:pt x="0" y="54"/>
                  </a:lnTo>
                  <a:lnTo>
                    <a:pt x="0" y="78"/>
                  </a:lnTo>
                  <a:lnTo>
                    <a:pt x="24" y="109"/>
                  </a:lnTo>
                  <a:lnTo>
                    <a:pt x="55" y="171"/>
                  </a:lnTo>
                  <a:lnTo>
                    <a:pt x="71" y="155"/>
                  </a:lnTo>
                  <a:lnTo>
                    <a:pt x="79" y="171"/>
                  </a:lnTo>
                  <a:lnTo>
                    <a:pt x="71" y="194"/>
                  </a:lnTo>
                  <a:lnTo>
                    <a:pt x="47" y="186"/>
                  </a:lnTo>
                  <a:lnTo>
                    <a:pt x="40" y="209"/>
                  </a:lnTo>
                  <a:lnTo>
                    <a:pt x="63" y="217"/>
                  </a:lnTo>
                  <a:lnTo>
                    <a:pt x="79" y="248"/>
                  </a:lnTo>
                  <a:lnTo>
                    <a:pt x="150" y="248"/>
                  </a:lnTo>
                  <a:lnTo>
                    <a:pt x="166" y="233"/>
                  </a:lnTo>
                  <a:lnTo>
                    <a:pt x="190" y="209"/>
                  </a:lnTo>
                  <a:lnTo>
                    <a:pt x="213" y="202"/>
                  </a:lnTo>
                  <a:lnTo>
                    <a:pt x="237" y="217"/>
                  </a:lnTo>
                  <a:lnTo>
                    <a:pt x="269" y="202"/>
                  </a:lnTo>
                  <a:lnTo>
                    <a:pt x="293" y="217"/>
                  </a:lnTo>
                  <a:lnTo>
                    <a:pt x="316" y="217"/>
                  </a:lnTo>
                  <a:lnTo>
                    <a:pt x="340" y="233"/>
                  </a:lnTo>
                  <a:lnTo>
                    <a:pt x="372" y="209"/>
                  </a:lnTo>
                  <a:lnTo>
                    <a:pt x="411" y="209"/>
                  </a:lnTo>
                  <a:lnTo>
                    <a:pt x="451" y="194"/>
                  </a:lnTo>
                  <a:lnTo>
                    <a:pt x="482" y="194"/>
                  </a:lnTo>
                  <a:lnTo>
                    <a:pt x="490" y="178"/>
                  </a:lnTo>
                  <a:lnTo>
                    <a:pt x="514" y="186"/>
                  </a:lnTo>
                  <a:lnTo>
                    <a:pt x="546" y="155"/>
                  </a:lnTo>
                  <a:lnTo>
                    <a:pt x="569" y="132"/>
                  </a:lnTo>
                  <a:lnTo>
                    <a:pt x="585"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2" name="Freeform 63"/>
            <p:cNvSpPr>
              <a:spLocks/>
            </p:cNvSpPr>
            <p:nvPr/>
          </p:nvSpPr>
          <p:spPr bwMode="gray">
            <a:xfrm>
              <a:off x="9113704" y="4149647"/>
              <a:ext cx="334688" cy="194958"/>
            </a:xfrm>
            <a:custGeom>
              <a:avLst/>
              <a:gdLst>
                <a:gd name="T0" fmla="*/ 31 w 441"/>
                <a:gd name="T1" fmla="*/ 147 h 249"/>
                <a:gd name="T2" fmla="*/ 31 w 441"/>
                <a:gd name="T3" fmla="*/ 147 h 249"/>
                <a:gd name="T4" fmla="*/ 0 w 441"/>
                <a:gd name="T5" fmla="*/ 124 h 249"/>
                <a:gd name="T6" fmla="*/ 8 w 441"/>
                <a:gd name="T7" fmla="*/ 93 h 249"/>
                <a:gd name="T8" fmla="*/ 47 w 441"/>
                <a:gd name="T9" fmla="*/ 70 h 249"/>
                <a:gd name="T10" fmla="*/ 86 w 441"/>
                <a:gd name="T11" fmla="*/ 70 h 249"/>
                <a:gd name="T12" fmla="*/ 94 w 441"/>
                <a:gd name="T13" fmla="*/ 47 h 249"/>
                <a:gd name="T14" fmla="*/ 102 w 441"/>
                <a:gd name="T15" fmla="*/ 23 h 249"/>
                <a:gd name="T16" fmla="*/ 118 w 441"/>
                <a:gd name="T17" fmla="*/ 16 h 249"/>
                <a:gd name="T18" fmla="*/ 134 w 441"/>
                <a:gd name="T19" fmla="*/ 31 h 249"/>
                <a:gd name="T20" fmla="*/ 149 w 441"/>
                <a:gd name="T21" fmla="*/ 16 h 249"/>
                <a:gd name="T22" fmla="*/ 165 w 441"/>
                <a:gd name="T23" fmla="*/ 23 h 249"/>
                <a:gd name="T24" fmla="*/ 204 w 441"/>
                <a:gd name="T25" fmla="*/ 8 h 249"/>
                <a:gd name="T26" fmla="*/ 212 w 441"/>
                <a:gd name="T27" fmla="*/ 23 h 249"/>
                <a:gd name="T28" fmla="*/ 251 w 441"/>
                <a:gd name="T29" fmla="*/ 8 h 249"/>
                <a:gd name="T30" fmla="*/ 291 w 441"/>
                <a:gd name="T31" fmla="*/ 0 h 249"/>
                <a:gd name="T32" fmla="*/ 299 w 441"/>
                <a:gd name="T33" fmla="*/ 16 h 249"/>
                <a:gd name="T34" fmla="*/ 354 w 441"/>
                <a:gd name="T35" fmla="*/ 0 h 249"/>
                <a:gd name="T36" fmla="*/ 369 w 441"/>
                <a:gd name="T37" fmla="*/ 16 h 249"/>
                <a:gd name="T38" fmla="*/ 354 w 441"/>
                <a:gd name="T39" fmla="*/ 23 h 249"/>
                <a:gd name="T40" fmla="*/ 361 w 441"/>
                <a:gd name="T41" fmla="*/ 39 h 249"/>
                <a:gd name="T42" fmla="*/ 377 w 441"/>
                <a:gd name="T43" fmla="*/ 47 h 249"/>
                <a:gd name="T44" fmla="*/ 377 w 441"/>
                <a:gd name="T45" fmla="*/ 31 h 249"/>
                <a:gd name="T46" fmla="*/ 440 w 441"/>
                <a:gd name="T47" fmla="*/ 54 h 249"/>
                <a:gd name="T48" fmla="*/ 440 w 441"/>
                <a:gd name="T49" fmla="*/ 62 h 249"/>
                <a:gd name="T50" fmla="*/ 385 w 441"/>
                <a:gd name="T51" fmla="*/ 70 h 249"/>
                <a:gd name="T52" fmla="*/ 369 w 441"/>
                <a:gd name="T53" fmla="*/ 85 h 249"/>
                <a:gd name="T54" fmla="*/ 369 w 441"/>
                <a:gd name="T55" fmla="*/ 109 h 249"/>
                <a:gd name="T56" fmla="*/ 354 w 441"/>
                <a:gd name="T57" fmla="*/ 116 h 249"/>
                <a:gd name="T58" fmla="*/ 330 w 441"/>
                <a:gd name="T59" fmla="*/ 116 h 249"/>
                <a:gd name="T60" fmla="*/ 299 w 441"/>
                <a:gd name="T61" fmla="*/ 124 h 249"/>
                <a:gd name="T62" fmla="*/ 259 w 441"/>
                <a:gd name="T63" fmla="*/ 140 h 249"/>
                <a:gd name="T64" fmla="*/ 244 w 441"/>
                <a:gd name="T65" fmla="*/ 163 h 249"/>
                <a:gd name="T66" fmla="*/ 267 w 441"/>
                <a:gd name="T67" fmla="*/ 171 h 249"/>
                <a:gd name="T68" fmla="*/ 267 w 441"/>
                <a:gd name="T69" fmla="*/ 186 h 249"/>
                <a:gd name="T70" fmla="*/ 251 w 441"/>
                <a:gd name="T71" fmla="*/ 186 h 249"/>
                <a:gd name="T72" fmla="*/ 244 w 441"/>
                <a:gd name="T73" fmla="*/ 194 h 249"/>
                <a:gd name="T74" fmla="*/ 259 w 441"/>
                <a:gd name="T75" fmla="*/ 202 h 249"/>
                <a:gd name="T76" fmla="*/ 251 w 441"/>
                <a:gd name="T77" fmla="*/ 233 h 249"/>
                <a:gd name="T78" fmla="*/ 236 w 441"/>
                <a:gd name="T79" fmla="*/ 240 h 249"/>
                <a:gd name="T80" fmla="*/ 220 w 441"/>
                <a:gd name="T81" fmla="*/ 248 h 249"/>
                <a:gd name="T82" fmla="*/ 220 w 441"/>
                <a:gd name="T83" fmla="*/ 233 h 249"/>
                <a:gd name="T84" fmla="*/ 212 w 441"/>
                <a:gd name="T85" fmla="*/ 233 h 249"/>
                <a:gd name="T86" fmla="*/ 212 w 441"/>
                <a:gd name="T87" fmla="*/ 248 h 249"/>
                <a:gd name="T88" fmla="*/ 196 w 441"/>
                <a:gd name="T89" fmla="*/ 240 h 249"/>
                <a:gd name="T90" fmla="*/ 189 w 441"/>
                <a:gd name="T91" fmla="*/ 233 h 249"/>
                <a:gd name="T92" fmla="*/ 196 w 441"/>
                <a:gd name="T93" fmla="*/ 217 h 249"/>
                <a:gd name="T94" fmla="*/ 189 w 441"/>
                <a:gd name="T95" fmla="*/ 209 h 249"/>
                <a:gd name="T96" fmla="*/ 173 w 441"/>
                <a:gd name="T97" fmla="*/ 217 h 249"/>
                <a:gd name="T98" fmla="*/ 173 w 441"/>
                <a:gd name="T99" fmla="*/ 194 h 249"/>
                <a:gd name="T100" fmla="*/ 157 w 441"/>
                <a:gd name="T101" fmla="*/ 171 h 249"/>
                <a:gd name="T102" fmla="*/ 141 w 441"/>
                <a:gd name="T103" fmla="*/ 163 h 249"/>
                <a:gd name="T104" fmla="*/ 126 w 441"/>
                <a:gd name="T105" fmla="*/ 147 h 249"/>
                <a:gd name="T106" fmla="*/ 63 w 441"/>
                <a:gd name="T107" fmla="*/ 147 h 249"/>
                <a:gd name="T108" fmla="*/ 31 w 441"/>
                <a:gd name="T109" fmla="*/ 1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249"/>
                <a:gd name="T167" fmla="*/ 441 w 441"/>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249">
                  <a:moveTo>
                    <a:pt x="31" y="147"/>
                  </a:moveTo>
                  <a:lnTo>
                    <a:pt x="31" y="147"/>
                  </a:lnTo>
                  <a:lnTo>
                    <a:pt x="0" y="124"/>
                  </a:lnTo>
                  <a:lnTo>
                    <a:pt x="8" y="93"/>
                  </a:lnTo>
                  <a:lnTo>
                    <a:pt x="47" y="70"/>
                  </a:lnTo>
                  <a:lnTo>
                    <a:pt x="86" y="70"/>
                  </a:lnTo>
                  <a:lnTo>
                    <a:pt x="94" y="47"/>
                  </a:lnTo>
                  <a:lnTo>
                    <a:pt x="102" y="23"/>
                  </a:lnTo>
                  <a:lnTo>
                    <a:pt x="118" y="16"/>
                  </a:lnTo>
                  <a:lnTo>
                    <a:pt x="134" y="31"/>
                  </a:lnTo>
                  <a:lnTo>
                    <a:pt x="149" y="16"/>
                  </a:lnTo>
                  <a:lnTo>
                    <a:pt x="165" y="23"/>
                  </a:lnTo>
                  <a:lnTo>
                    <a:pt x="204" y="8"/>
                  </a:lnTo>
                  <a:lnTo>
                    <a:pt x="212" y="23"/>
                  </a:lnTo>
                  <a:lnTo>
                    <a:pt x="251" y="8"/>
                  </a:lnTo>
                  <a:lnTo>
                    <a:pt x="291" y="0"/>
                  </a:lnTo>
                  <a:lnTo>
                    <a:pt x="299" y="16"/>
                  </a:lnTo>
                  <a:lnTo>
                    <a:pt x="354" y="0"/>
                  </a:lnTo>
                  <a:lnTo>
                    <a:pt x="369" y="16"/>
                  </a:lnTo>
                  <a:lnTo>
                    <a:pt x="354" y="23"/>
                  </a:lnTo>
                  <a:lnTo>
                    <a:pt x="361" y="39"/>
                  </a:lnTo>
                  <a:lnTo>
                    <a:pt x="377" y="47"/>
                  </a:lnTo>
                  <a:lnTo>
                    <a:pt x="377" y="31"/>
                  </a:lnTo>
                  <a:lnTo>
                    <a:pt x="440" y="54"/>
                  </a:lnTo>
                  <a:lnTo>
                    <a:pt x="440" y="62"/>
                  </a:lnTo>
                  <a:lnTo>
                    <a:pt x="385" y="70"/>
                  </a:lnTo>
                  <a:lnTo>
                    <a:pt x="369" y="85"/>
                  </a:lnTo>
                  <a:lnTo>
                    <a:pt x="369" y="109"/>
                  </a:lnTo>
                  <a:lnTo>
                    <a:pt x="354" y="116"/>
                  </a:lnTo>
                  <a:lnTo>
                    <a:pt x="330" y="116"/>
                  </a:lnTo>
                  <a:lnTo>
                    <a:pt x="299" y="124"/>
                  </a:lnTo>
                  <a:lnTo>
                    <a:pt x="259" y="140"/>
                  </a:lnTo>
                  <a:lnTo>
                    <a:pt x="244" y="163"/>
                  </a:lnTo>
                  <a:lnTo>
                    <a:pt x="267" y="171"/>
                  </a:lnTo>
                  <a:lnTo>
                    <a:pt x="267" y="186"/>
                  </a:lnTo>
                  <a:lnTo>
                    <a:pt x="251" y="186"/>
                  </a:lnTo>
                  <a:lnTo>
                    <a:pt x="244" y="194"/>
                  </a:lnTo>
                  <a:lnTo>
                    <a:pt x="259" y="202"/>
                  </a:lnTo>
                  <a:lnTo>
                    <a:pt x="251" y="233"/>
                  </a:lnTo>
                  <a:lnTo>
                    <a:pt x="236" y="240"/>
                  </a:lnTo>
                  <a:lnTo>
                    <a:pt x="220" y="248"/>
                  </a:lnTo>
                  <a:lnTo>
                    <a:pt x="220" y="233"/>
                  </a:lnTo>
                  <a:lnTo>
                    <a:pt x="212" y="233"/>
                  </a:lnTo>
                  <a:lnTo>
                    <a:pt x="212" y="248"/>
                  </a:lnTo>
                  <a:lnTo>
                    <a:pt x="196" y="240"/>
                  </a:lnTo>
                  <a:lnTo>
                    <a:pt x="189" y="233"/>
                  </a:lnTo>
                  <a:lnTo>
                    <a:pt x="196" y="217"/>
                  </a:lnTo>
                  <a:lnTo>
                    <a:pt x="189" y="209"/>
                  </a:lnTo>
                  <a:lnTo>
                    <a:pt x="173" y="217"/>
                  </a:lnTo>
                  <a:lnTo>
                    <a:pt x="173" y="194"/>
                  </a:lnTo>
                  <a:lnTo>
                    <a:pt x="157" y="171"/>
                  </a:lnTo>
                  <a:lnTo>
                    <a:pt x="141" y="163"/>
                  </a:lnTo>
                  <a:lnTo>
                    <a:pt x="126" y="147"/>
                  </a:lnTo>
                  <a:lnTo>
                    <a:pt x="63" y="147"/>
                  </a:lnTo>
                  <a:lnTo>
                    <a:pt x="31"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3" name="Freeform 64"/>
            <p:cNvSpPr>
              <a:spLocks/>
            </p:cNvSpPr>
            <p:nvPr/>
          </p:nvSpPr>
          <p:spPr bwMode="gray">
            <a:xfrm>
              <a:off x="9399061" y="4162173"/>
              <a:ext cx="340760" cy="270122"/>
            </a:xfrm>
            <a:custGeom>
              <a:avLst/>
              <a:gdLst>
                <a:gd name="T0" fmla="*/ 118 w 449"/>
                <a:gd name="T1" fmla="*/ 195 h 345"/>
                <a:gd name="T2" fmla="*/ 134 w 449"/>
                <a:gd name="T3" fmla="*/ 211 h 345"/>
                <a:gd name="T4" fmla="*/ 102 w 449"/>
                <a:gd name="T5" fmla="*/ 195 h 345"/>
                <a:gd name="T6" fmla="*/ 63 w 449"/>
                <a:gd name="T7" fmla="*/ 188 h 345"/>
                <a:gd name="T8" fmla="*/ 71 w 449"/>
                <a:gd name="T9" fmla="*/ 227 h 345"/>
                <a:gd name="T10" fmla="*/ 94 w 449"/>
                <a:gd name="T11" fmla="*/ 219 h 345"/>
                <a:gd name="T12" fmla="*/ 110 w 449"/>
                <a:gd name="T13" fmla="*/ 242 h 345"/>
                <a:gd name="T14" fmla="*/ 149 w 449"/>
                <a:gd name="T15" fmla="*/ 266 h 345"/>
                <a:gd name="T16" fmla="*/ 173 w 449"/>
                <a:gd name="T17" fmla="*/ 321 h 345"/>
                <a:gd name="T18" fmla="*/ 189 w 449"/>
                <a:gd name="T19" fmla="*/ 305 h 345"/>
                <a:gd name="T20" fmla="*/ 212 w 449"/>
                <a:gd name="T21" fmla="*/ 321 h 345"/>
                <a:gd name="T22" fmla="*/ 220 w 449"/>
                <a:gd name="T23" fmla="*/ 336 h 345"/>
                <a:gd name="T24" fmla="*/ 252 w 449"/>
                <a:gd name="T25" fmla="*/ 336 h 345"/>
                <a:gd name="T26" fmla="*/ 275 w 449"/>
                <a:gd name="T27" fmla="*/ 328 h 345"/>
                <a:gd name="T28" fmla="*/ 259 w 449"/>
                <a:gd name="T29" fmla="*/ 297 h 345"/>
                <a:gd name="T30" fmla="*/ 299 w 449"/>
                <a:gd name="T31" fmla="*/ 297 h 345"/>
                <a:gd name="T32" fmla="*/ 291 w 449"/>
                <a:gd name="T33" fmla="*/ 266 h 345"/>
                <a:gd name="T34" fmla="*/ 299 w 449"/>
                <a:gd name="T35" fmla="*/ 227 h 345"/>
                <a:gd name="T36" fmla="*/ 307 w 449"/>
                <a:gd name="T37" fmla="*/ 180 h 345"/>
                <a:gd name="T38" fmla="*/ 354 w 449"/>
                <a:gd name="T39" fmla="*/ 164 h 345"/>
                <a:gd name="T40" fmla="*/ 362 w 449"/>
                <a:gd name="T41" fmla="*/ 133 h 345"/>
                <a:gd name="T42" fmla="*/ 385 w 449"/>
                <a:gd name="T43" fmla="*/ 117 h 345"/>
                <a:gd name="T44" fmla="*/ 417 w 449"/>
                <a:gd name="T45" fmla="*/ 70 h 345"/>
                <a:gd name="T46" fmla="*/ 448 w 449"/>
                <a:gd name="T47" fmla="*/ 47 h 345"/>
                <a:gd name="T48" fmla="*/ 417 w 449"/>
                <a:gd name="T49" fmla="*/ 23 h 345"/>
                <a:gd name="T50" fmla="*/ 338 w 449"/>
                <a:gd name="T51" fmla="*/ 63 h 345"/>
                <a:gd name="T52" fmla="*/ 267 w 449"/>
                <a:gd name="T53" fmla="*/ 63 h 345"/>
                <a:gd name="T54" fmla="*/ 212 w 449"/>
                <a:gd name="T55" fmla="*/ 31 h 345"/>
                <a:gd name="T56" fmla="*/ 196 w 449"/>
                <a:gd name="T57" fmla="*/ 23 h 345"/>
                <a:gd name="T58" fmla="*/ 181 w 449"/>
                <a:gd name="T59" fmla="*/ 0 h 345"/>
                <a:gd name="T60" fmla="*/ 126 w 449"/>
                <a:gd name="T61" fmla="*/ 16 h 345"/>
                <a:gd name="T62" fmla="*/ 110 w 449"/>
                <a:gd name="T63" fmla="*/ 55 h 345"/>
                <a:gd name="T64" fmla="*/ 71 w 449"/>
                <a:gd name="T65" fmla="*/ 39 h 345"/>
                <a:gd name="T66" fmla="*/ 16 w 449"/>
                <a:gd name="T67" fmla="*/ 55 h 345"/>
                <a:gd name="T68" fmla="*/ 0 w 449"/>
                <a:gd name="T69" fmla="*/ 94 h 345"/>
                <a:gd name="T70" fmla="*/ 55 w 449"/>
                <a:gd name="T71" fmla="*/ 86 h 345"/>
                <a:gd name="T72" fmla="*/ 86 w 449"/>
                <a:gd name="T73" fmla="*/ 109 h 345"/>
                <a:gd name="T74" fmla="*/ 110 w 449"/>
                <a:gd name="T75" fmla="*/ 164 h 345"/>
                <a:gd name="T76" fmla="*/ 118 w 449"/>
                <a:gd name="T77" fmla="*/ 195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9"/>
                <a:gd name="T118" fmla="*/ 0 h 345"/>
                <a:gd name="T119" fmla="*/ 449 w 449"/>
                <a:gd name="T120" fmla="*/ 345 h 3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9" h="345">
                  <a:moveTo>
                    <a:pt x="118" y="195"/>
                  </a:moveTo>
                  <a:lnTo>
                    <a:pt x="118" y="195"/>
                  </a:lnTo>
                  <a:lnTo>
                    <a:pt x="134" y="195"/>
                  </a:lnTo>
                  <a:lnTo>
                    <a:pt x="134" y="211"/>
                  </a:lnTo>
                  <a:lnTo>
                    <a:pt x="118" y="211"/>
                  </a:lnTo>
                  <a:lnTo>
                    <a:pt x="102" y="195"/>
                  </a:lnTo>
                  <a:lnTo>
                    <a:pt x="79" y="188"/>
                  </a:lnTo>
                  <a:lnTo>
                    <a:pt x="63" y="188"/>
                  </a:lnTo>
                  <a:lnTo>
                    <a:pt x="55" y="211"/>
                  </a:lnTo>
                  <a:lnTo>
                    <a:pt x="71" y="227"/>
                  </a:lnTo>
                  <a:lnTo>
                    <a:pt x="94" y="211"/>
                  </a:lnTo>
                  <a:lnTo>
                    <a:pt x="94" y="219"/>
                  </a:lnTo>
                  <a:lnTo>
                    <a:pt x="94" y="235"/>
                  </a:lnTo>
                  <a:lnTo>
                    <a:pt x="110" y="242"/>
                  </a:lnTo>
                  <a:lnTo>
                    <a:pt x="126" y="266"/>
                  </a:lnTo>
                  <a:lnTo>
                    <a:pt x="149" y="266"/>
                  </a:lnTo>
                  <a:lnTo>
                    <a:pt x="157" y="297"/>
                  </a:lnTo>
                  <a:lnTo>
                    <a:pt x="173" y="321"/>
                  </a:lnTo>
                  <a:lnTo>
                    <a:pt x="189" y="321"/>
                  </a:lnTo>
                  <a:lnTo>
                    <a:pt x="189" y="305"/>
                  </a:lnTo>
                  <a:lnTo>
                    <a:pt x="204" y="297"/>
                  </a:lnTo>
                  <a:lnTo>
                    <a:pt x="212" y="321"/>
                  </a:lnTo>
                  <a:lnTo>
                    <a:pt x="204" y="336"/>
                  </a:lnTo>
                  <a:lnTo>
                    <a:pt x="220" y="336"/>
                  </a:lnTo>
                  <a:lnTo>
                    <a:pt x="228" y="344"/>
                  </a:lnTo>
                  <a:lnTo>
                    <a:pt x="252" y="336"/>
                  </a:lnTo>
                  <a:lnTo>
                    <a:pt x="275" y="344"/>
                  </a:lnTo>
                  <a:lnTo>
                    <a:pt x="275" y="328"/>
                  </a:lnTo>
                  <a:lnTo>
                    <a:pt x="267" y="313"/>
                  </a:lnTo>
                  <a:lnTo>
                    <a:pt x="259" y="297"/>
                  </a:lnTo>
                  <a:lnTo>
                    <a:pt x="275" y="289"/>
                  </a:lnTo>
                  <a:lnTo>
                    <a:pt x="299" y="297"/>
                  </a:lnTo>
                  <a:lnTo>
                    <a:pt x="291" y="281"/>
                  </a:lnTo>
                  <a:lnTo>
                    <a:pt x="291" y="266"/>
                  </a:lnTo>
                  <a:lnTo>
                    <a:pt x="299" y="258"/>
                  </a:lnTo>
                  <a:lnTo>
                    <a:pt x="299" y="227"/>
                  </a:lnTo>
                  <a:lnTo>
                    <a:pt x="307" y="203"/>
                  </a:lnTo>
                  <a:lnTo>
                    <a:pt x="307" y="180"/>
                  </a:lnTo>
                  <a:lnTo>
                    <a:pt x="307" y="172"/>
                  </a:lnTo>
                  <a:lnTo>
                    <a:pt x="354" y="164"/>
                  </a:lnTo>
                  <a:lnTo>
                    <a:pt x="369" y="149"/>
                  </a:lnTo>
                  <a:lnTo>
                    <a:pt x="362" y="133"/>
                  </a:lnTo>
                  <a:lnTo>
                    <a:pt x="377" y="133"/>
                  </a:lnTo>
                  <a:lnTo>
                    <a:pt x="385" y="117"/>
                  </a:lnTo>
                  <a:lnTo>
                    <a:pt x="393" y="94"/>
                  </a:lnTo>
                  <a:lnTo>
                    <a:pt x="417" y="70"/>
                  </a:lnTo>
                  <a:lnTo>
                    <a:pt x="424" y="55"/>
                  </a:lnTo>
                  <a:lnTo>
                    <a:pt x="448" y="47"/>
                  </a:lnTo>
                  <a:lnTo>
                    <a:pt x="440" y="23"/>
                  </a:lnTo>
                  <a:lnTo>
                    <a:pt x="417" y="23"/>
                  </a:lnTo>
                  <a:lnTo>
                    <a:pt x="401" y="39"/>
                  </a:lnTo>
                  <a:lnTo>
                    <a:pt x="338" y="63"/>
                  </a:lnTo>
                  <a:lnTo>
                    <a:pt x="322" y="55"/>
                  </a:lnTo>
                  <a:lnTo>
                    <a:pt x="267" y="63"/>
                  </a:lnTo>
                  <a:lnTo>
                    <a:pt x="244" y="31"/>
                  </a:lnTo>
                  <a:lnTo>
                    <a:pt x="212" y="31"/>
                  </a:lnTo>
                  <a:lnTo>
                    <a:pt x="212" y="23"/>
                  </a:lnTo>
                  <a:lnTo>
                    <a:pt x="196" y="23"/>
                  </a:lnTo>
                  <a:lnTo>
                    <a:pt x="196" y="31"/>
                  </a:lnTo>
                  <a:lnTo>
                    <a:pt x="181" y="0"/>
                  </a:lnTo>
                  <a:lnTo>
                    <a:pt x="165" y="16"/>
                  </a:lnTo>
                  <a:lnTo>
                    <a:pt x="126" y="16"/>
                  </a:lnTo>
                  <a:lnTo>
                    <a:pt x="110" y="31"/>
                  </a:lnTo>
                  <a:lnTo>
                    <a:pt x="110" y="55"/>
                  </a:lnTo>
                  <a:lnTo>
                    <a:pt x="94" y="39"/>
                  </a:lnTo>
                  <a:lnTo>
                    <a:pt x="71" y="39"/>
                  </a:lnTo>
                  <a:lnTo>
                    <a:pt x="71" y="47"/>
                  </a:lnTo>
                  <a:lnTo>
                    <a:pt x="16" y="55"/>
                  </a:lnTo>
                  <a:lnTo>
                    <a:pt x="0" y="70"/>
                  </a:lnTo>
                  <a:lnTo>
                    <a:pt x="0" y="94"/>
                  </a:lnTo>
                  <a:lnTo>
                    <a:pt x="31" y="94"/>
                  </a:lnTo>
                  <a:lnTo>
                    <a:pt x="55" y="86"/>
                  </a:lnTo>
                  <a:lnTo>
                    <a:pt x="71" y="102"/>
                  </a:lnTo>
                  <a:lnTo>
                    <a:pt x="86" y="109"/>
                  </a:lnTo>
                  <a:lnTo>
                    <a:pt x="86" y="133"/>
                  </a:lnTo>
                  <a:lnTo>
                    <a:pt x="110" y="164"/>
                  </a:lnTo>
                  <a:lnTo>
                    <a:pt x="118" y="172"/>
                  </a:lnTo>
                  <a:lnTo>
                    <a:pt x="118" y="19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4" name="Freeform 65"/>
            <p:cNvSpPr>
              <a:spLocks/>
            </p:cNvSpPr>
            <p:nvPr/>
          </p:nvSpPr>
          <p:spPr bwMode="gray">
            <a:xfrm>
              <a:off x="9594865" y="4201322"/>
              <a:ext cx="340760" cy="389132"/>
            </a:xfrm>
            <a:custGeom>
              <a:avLst/>
              <a:gdLst>
                <a:gd name="T0" fmla="*/ 157 w 449"/>
                <a:gd name="T1" fmla="*/ 472 h 497"/>
                <a:gd name="T2" fmla="*/ 141 w 449"/>
                <a:gd name="T3" fmla="*/ 441 h 497"/>
                <a:gd name="T4" fmla="*/ 141 w 449"/>
                <a:gd name="T5" fmla="*/ 417 h 497"/>
                <a:gd name="T6" fmla="*/ 204 w 449"/>
                <a:gd name="T7" fmla="*/ 409 h 497"/>
                <a:gd name="T8" fmla="*/ 157 w 449"/>
                <a:gd name="T9" fmla="*/ 370 h 497"/>
                <a:gd name="T10" fmla="*/ 102 w 449"/>
                <a:gd name="T11" fmla="*/ 331 h 497"/>
                <a:gd name="T12" fmla="*/ 63 w 449"/>
                <a:gd name="T13" fmla="*/ 315 h 497"/>
                <a:gd name="T14" fmla="*/ 16 w 449"/>
                <a:gd name="T15" fmla="*/ 299 h 497"/>
                <a:gd name="T16" fmla="*/ 8 w 449"/>
                <a:gd name="T17" fmla="*/ 268 h 497"/>
                <a:gd name="T18" fmla="*/ 16 w 449"/>
                <a:gd name="T19" fmla="*/ 244 h 497"/>
                <a:gd name="T20" fmla="*/ 31 w 449"/>
                <a:gd name="T21" fmla="*/ 236 h 497"/>
                <a:gd name="T22" fmla="*/ 39 w 449"/>
                <a:gd name="T23" fmla="*/ 213 h 497"/>
                <a:gd name="T24" fmla="*/ 47 w 449"/>
                <a:gd name="T25" fmla="*/ 157 h 497"/>
                <a:gd name="T26" fmla="*/ 47 w 449"/>
                <a:gd name="T27" fmla="*/ 126 h 497"/>
                <a:gd name="T28" fmla="*/ 110 w 449"/>
                <a:gd name="T29" fmla="*/ 102 h 497"/>
                <a:gd name="T30" fmla="*/ 118 w 449"/>
                <a:gd name="T31" fmla="*/ 87 h 497"/>
                <a:gd name="T32" fmla="*/ 134 w 449"/>
                <a:gd name="T33" fmla="*/ 47 h 497"/>
                <a:gd name="T34" fmla="*/ 165 w 449"/>
                <a:gd name="T35" fmla="*/ 8 h 497"/>
                <a:gd name="T36" fmla="*/ 196 w 449"/>
                <a:gd name="T37" fmla="*/ 8 h 497"/>
                <a:gd name="T38" fmla="*/ 228 w 449"/>
                <a:gd name="T39" fmla="*/ 24 h 497"/>
                <a:gd name="T40" fmla="*/ 267 w 449"/>
                <a:gd name="T41" fmla="*/ 16 h 497"/>
                <a:gd name="T42" fmla="*/ 252 w 449"/>
                <a:gd name="T43" fmla="*/ 87 h 497"/>
                <a:gd name="T44" fmla="*/ 275 w 449"/>
                <a:gd name="T45" fmla="*/ 102 h 497"/>
                <a:gd name="T46" fmla="*/ 307 w 449"/>
                <a:gd name="T47" fmla="*/ 63 h 497"/>
                <a:gd name="T48" fmla="*/ 338 w 449"/>
                <a:gd name="T49" fmla="*/ 94 h 497"/>
                <a:gd name="T50" fmla="*/ 354 w 449"/>
                <a:gd name="T51" fmla="*/ 102 h 497"/>
                <a:gd name="T52" fmla="*/ 440 w 449"/>
                <a:gd name="T53" fmla="*/ 126 h 497"/>
                <a:gd name="T54" fmla="*/ 432 w 449"/>
                <a:gd name="T55" fmla="*/ 157 h 497"/>
                <a:gd name="T56" fmla="*/ 393 w 449"/>
                <a:gd name="T57" fmla="*/ 197 h 497"/>
                <a:gd name="T58" fmla="*/ 369 w 449"/>
                <a:gd name="T59" fmla="*/ 228 h 497"/>
                <a:gd name="T60" fmla="*/ 322 w 449"/>
                <a:gd name="T61" fmla="*/ 252 h 497"/>
                <a:gd name="T62" fmla="*/ 314 w 449"/>
                <a:gd name="T63" fmla="*/ 276 h 497"/>
                <a:gd name="T64" fmla="*/ 299 w 449"/>
                <a:gd name="T65" fmla="*/ 339 h 497"/>
                <a:gd name="T66" fmla="*/ 283 w 449"/>
                <a:gd name="T67" fmla="*/ 441 h 497"/>
                <a:gd name="T68" fmla="*/ 283 w 449"/>
                <a:gd name="T69" fmla="*/ 480 h 497"/>
                <a:gd name="T70" fmla="*/ 236 w 449"/>
                <a:gd name="T71" fmla="*/ 496 h 497"/>
                <a:gd name="T72" fmla="*/ 181 w 449"/>
                <a:gd name="T73" fmla="*/ 488 h 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9"/>
                <a:gd name="T112" fmla="*/ 0 h 497"/>
                <a:gd name="T113" fmla="*/ 449 w 449"/>
                <a:gd name="T114" fmla="*/ 497 h 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9" h="497">
                  <a:moveTo>
                    <a:pt x="157" y="472"/>
                  </a:moveTo>
                  <a:lnTo>
                    <a:pt x="157" y="472"/>
                  </a:lnTo>
                  <a:lnTo>
                    <a:pt x="157" y="457"/>
                  </a:lnTo>
                  <a:lnTo>
                    <a:pt x="141" y="441"/>
                  </a:lnTo>
                  <a:lnTo>
                    <a:pt x="126" y="433"/>
                  </a:lnTo>
                  <a:lnTo>
                    <a:pt x="141" y="417"/>
                  </a:lnTo>
                  <a:lnTo>
                    <a:pt x="189" y="425"/>
                  </a:lnTo>
                  <a:lnTo>
                    <a:pt x="204" y="409"/>
                  </a:lnTo>
                  <a:lnTo>
                    <a:pt x="181" y="386"/>
                  </a:lnTo>
                  <a:lnTo>
                    <a:pt x="157" y="370"/>
                  </a:lnTo>
                  <a:lnTo>
                    <a:pt x="118" y="339"/>
                  </a:lnTo>
                  <a:lnTo>
                    <a:pt x="102" y="331"/>
                  </a:lnTo>
                  <a:lnTo>
                    <a:pt x="94" y="315"/>
                  </a:lnTo>
                  <a:lnTo>
                    <a:pt x="63" y="315"/>
                  </a:lnTo>
                  <a:lnTo>
                    <a:pt x="39" y="307"/>
                  </a:lnTo>
                  <a:lnTo>
                    <a:pt x="16" y="299"/>
                  </a:lnTo>
                  <a:lnTo>
                    <a:pt x="16" y="283"/>
                  </a:lnTo>
                  <a:lnTo>
                    <a:pt x="8" y="268"/>
                  </a:lnTo>
                  <a:lnTo>
                    <a:pt x="0" y="252"/>
                  </a:lnTo>
                  <a:lnTo>
                    <a:pt x="16" y="244"/>
                  </a:lnTo>
                  <a:lnTo>
                    <a:pt x="39" y="252"/>
                  </a:lnTo>
                  <a:lnTo>
                    <a:pt x="31" y="236"/>
                  </a:lnTo>
                  <a:lnTo>
                    <a:pt x="31" y="220"/>
                  </a:lnTo>
                  <a:lnTo>
                    <a:pt x="39" y="213"/>
                  </a:lnTo>
                  <a:lnTo>
                    <a:pt x="39" y="181"/>
                  </a:lnTo>
                  <a:lnTo>
                    <a:pt x="47" y="157"/>
                  </a:lnTo>
                  <a:lnTo>
                    <a:pt x="47" y="134"/>
                  </a:lnTo>
                  <a:lnTo>
                    <a:pt x="47" y="126"/>
                  </a:lnTo>
                  <a:lnTo>
                    <a:pt x="94" y="118"/>
                  </a:lnTo>
                  <a:lnTo>
                    <a:pt x="110" y="102"/>
                  </a:lnTo>
                  <a:lnTo>
                    <a:pt x="102" y="87"/>
                  </a:lnTo>
                  <a:lnTo>
                    <a:pt x="118" y="87"/>
                  </a:lnTo>
                  <a:lnTo>
                    <a:pt x="126" y="71"/>
                  </a:lnTo>
                  <a:lnTo>
                    <a:pt x="134" y="47"/>
                  </a:lnTo>
                  <a:lnTo>
                    <a:pt x="157" y="24"/>
                  </a:lnTo>
                  <a:lnTo>
                    <a:pt x="165" y="8"/>
                  </a:lnTo>
                  <a:lnTo>
                    <a:pt x="189" y="0"/>
                  </a:lnTo>
                  <a:lnTo>
                    <a:pt x="196" y="8"/>
                  </a:lnTo>
                  <a:lnTo>
                    <a:pt x="220" y="8"/>
                  </a:lnTo>
                  <a:lnTo>
                    <a:pt x="228" y="24"/>
                  </a:lnTo>
                  <a:lnTo>
                    <a:pt x="244" y="8"/>
                  </a:lnTo>
                  <a:lnTo>
                    <a:pt x="267" y="16"/>
                  </a:lnTo>
                  <a:lnTo>
                    <a:pt x="275" y="31"/>
                  </a:lnTo>
                  <a:lnTo>
                    <a:pt x="252" y="87"/>
                  </a:lnTo>
                  <a:lnTo>
                    <a:pt x="259" y="102"/>
                  </a:lnTo>
                  <a:lnTo>
                    <a:pt x="275" y="102"/>
                  </a:lnTo>
                  <a:lnTo>
                    <a:pt x="283" y="71"/>
                  </a:lnTo>
                  <a:lnTo>
                    <a:pt x="307" y="63"/>
                  </a:lnTo>
                  <a:lnTo>
                    <a:pt x="307" y="94"/>
                  </a:lnTo>
                  <a:lnTo>
                    <a:pt x="338" y="94"/>
                  </a:lnTo>
                  <a:lnTo>
                    <a:pt x="338" y="118"/>
                  </a:lnTo>
                  <a:lnTo>
                    <a:pt x="354" y="102"/>
                  </a:lnTo>
                  <a:lnTo>
                    <a:pt x="385" y="126"/>
                  </a:lnTo>
                  <a:lnTo>
                    <a:pt x="440" y="126"/>
                  </a:lnTo>
                  <a:lnTo>
                    <a:pt x="448" y="150"/>
                  </a:lnTo>
                  <a:lnTo>
                    <a:pt x="432" y="157"/>
                  </a:lnTo>
                  <a:lnTo>
                    <a:pt x="409" y="189"/>
                  </a:lnTo>
                  <a:lnTo>
                    <a:pt x="393" y="197"/>
                  </a:lnTo>
                  <a:lnTo>
                    <a:pt x="393" y="205"/>
                  </a:lnTo>
                  <a:lnTo>
                    <a:pt x="369" y="228"/>
                  </a:lnTo>
                  <a:lnTo>
                    <a:pt x="330" y="236"/>
                  </a:lnTo>
                  <a:lnTo>
                    <a:pt x="322" y="252"/>
                  </a:lnTo>
                  <a:lnTo>
                    <a:pt x="330" y="276"/>
                  </a:lnTo>
                  <a:lnTo>
                    <a:pt x="314" y="276"/>
                  </a:lnTo>
                  <a:lnTo>
                    <a:pt x="291" y="299"/>
                  </a:lnTo>
                  <a:lnTo>
                    <a:pt x="299" y="339"/>
                  </a:lnTo>
                  <a:lnTo>
                    <a:pt x="283" y="386"/>
                  </a:lnTo>
                  <a:lnTo>
                    <a:pt x="283" y="441"/>
                  </a:lnTo>
                  <a:lnTo>
                    <a:pt x="291" y="465"/>
                  </a:lnTo>
                  <a:lnTo>
                    <a:pt x="283" y="480"/>
                  </a:lnTo>
                  <a:lnTo>
                    <a:pt x="267" y="496"/>
                  </a:lnTo>
                  <a:lnTo>
                    <a:pt x="236" y="496"/>
                  </a:lnTo>
                  <a:lnTo>
                    <a:pt x="212" y="488"/>
                  </a:lnTo>
                  <a:lnTo>
                    <a:pt x="181" y="488"/>
                  </a:lnTo>
                  <a:lnTo>
                    <a:pt x="157" y="472"/>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5" name="Freeform 66"/>
            <p:cNvSpPr>
              <a:spLocks/>
            </p:cNvSpPr>
            <p:nvPr/>
          </p:nvSpPr>
          <p:spPr bwMode="gray">
            <a:xfrm>
              <a:off x="9644954" y="4314068"/>
              <a:ext cx="577545" cy="827591"/>
            </a:xfrm>
            <a:custGeom>
              <a:avLst/>
              <a:gdLst>
                <a:gd name="T0" fmla="*/ 649 w 761"/>
                <a:gd name="T1" fmla="*/ 659 h 1057"/>
                <a:gd name="T2" fmla="*/ 625 w 761"/>
                <a:gd name="T3" fmla="*/ 746 h 1057"/>
                <a:gd name="T4" fmla="*/ 538 w 761"/>
                <a:gd name="T5" fmla="*/ 746 h 1057"/>
                <a:gd name="T6" fmla="*/ 523 w 761"/>
                <a:gd name="T7" fmla="*/ 786 h 1057"/>
                <a:gd name="T8" fmla="*/ 515 w 761"/>
                <a:gd name="T9" fmla="*/ 818 h 1057"/>
                <a:gd name="T10" fmla="*/ 491 w 761"/>
                <a:gd name="T11" fmla="*/ 858 h 1057"/>
                <a:gd name="T12" fmla="*/ 507 w 761"/>
                <a:gd name="T13" fmla="*/ 889 h 1057"/>
                <a:gd name="T14" fmla="*/ 483 w 761"/>
                <a:gd name="T15" fmla="*/ 921 h 1057"/>
                <a:gd name="T16" fmla="*/ 412 w 761"/>
                <a:gd name="T17" fmla="*/ 977 h 1057"/>
                <a:gd name="T18" fmla="*/ 388 w 761"/>
                <a:gd name="T19" fmla="*/ 1024 h 1057"/>
                <a:gd name="T20" fmla="*/ 372 w 761"/>
                <a:gd name="T21" fmla="*/ 1040 h 1057"/>
                <a:gd name="T22" fmla="*/ 356 w 761"/>
                <a:gd name="T23" fmla="*/ 1032 h 1057"/>
                <a:gd name="T24" fmla="*/ 301 w 761"/>
                <a:gd name="T25" fmla="*/ 1032 h 1057"/>
                <a:gd name="T26" fmla="*/ 301 w 761"/>
                <a:gd name="T27" fmla="*/ 1000 h 1057"/>
                <a:gd name="T28" fmla="*/ 245 w 761"/>
                <a:gd name="T29" fmla="*/ 961 h 1057"/>
                <a:gd name="T30" fmla="*/ 198 w 761"/>
                <a:gd name="T31" fmla="*/ 945 h 1057"/>
                <a:gd name="T32" fmla="*/ 158 w 761"/>
                <a:gd name="T33" fmla="*/ 921 h 1057"/>
                <a:gd name="T34" fmla="*/ 119 w 761"/>
                <a:gd name="T35" fmla="*/ 881 h 1057"/>
                <a:gd name="T36" fmla="*/ 135 w 761"/>
                <a:gd name="T37" fmla="*/ 858 h 1057"/>
                <a:gd name="T38" fmla="*/ 135 w 761"/>
                <a:gd name="T39" fmla="*/ 826 h 1057"/>
                <a:gd name="T40" fmla="*/ 166 w 761"/>
                <a:gd name="T41" fmla="*/ 810 h 1057"/>
                <a:gd name="T42" fmla="*/ 150 w 761"/>
                <a:gd name="T43" fmla="*/ 738 h 1057"/>
                <a:gd name="T44" fmla="*/ 127 w 761"/>
                <a:gd name="T45" fmla="*/ 667 h 1057"/>
                <a:gd name="T46" fmla="*/ 103 w 761"/>
                <a:gd name="T47" fmla="*/ 635 h 1057"/>
                <a:gd name="T48" fmla="*/ 40 w 761"/>
                <a:gd name="T49" fmla="*/ 611 h 1057"/>
                <a:gd name="T50" fmla="*/ 8 w 761"/>
                <a:gd name="T51" fmla="*/ 580 h 1057"/>
                <a:gd name="T52" fmla="*/ 24 w 761"/>
                <a:gd name="T53" fmla="*/ 516 h 1057"/>
                <a:gd name="T54" fmla="*/ 48 w 761"/>
                <a:gd name="T55" fmla="*/ 532 h 1057"/>
                <a:gd name="T56" fmla="*/ 55 w 761"/>
                <a:gd name="T57" fmla="*/ 476 h 1057"/>
                <a:gd name="T58" fmla="*/ 79 w 761"/>
                <a:gd name="T59" fmla="*/ 461 h 1057"/>
                <a:gd name="T60" fmla="*/ 103 w 761"/>
                <a:gd name="T61" fmla="*/ 413 h 1057"/>
                <a:gd name="T62" fmla="*/ 103 w 761"/>
                <a:gd name="T63" fmla="*/ 365 h 1057"/>
                <a:gd name="T64" fmla="*/ 87 w 761"/>
                <a:gd name="T65" fmla="*/ 326 h 1057"/>
                <a:gd name="T66" fmla="*/ 143 w 761"/>
                <a:gd name="T67" fmla="*/ 341 h 1057"/>
                <a:gd name="T68" fmla="*/ 198 w 761"/>
                <a:gd name="T69" fmla="*/ 349 h 1057"/>
                <a:gd name="T70" fmla="*/ 214 w 761"/>
                <a:gd name="T71" fmla="*/ 294 h 1057"/>
                <a:gd name="T72" fmla="*/ 230 w 761"/>
                <a:gd name="T73" fmla="*/ 191 h 1057"/>
                <a:gd name="T74" fmla="*/ 245 w 761"/>
                <a:gd name="T75" fmla="*/ 127 h 1057"/>
                <a:gd name="T76" fmla="*/ 253 w 761"/>
                <a:gd name="T77" fmla="*/ 103 h 1057"/>
                <a:gd name="T78" fmla="*/ 301 w 761"/>
                <a:gd name="T79" fmla="*/ 79 h 1057"/>
                <a:gd name="T80" fmla="*/ 325 w 761"/>
                <a:gd name="T81" fmla="*/ 48 h 1057"/>
                <a:gd name="T82" fmla="*/ 364 w 761"/>
                <a:gd name="T83" fmla="*/ 8 h 1057"/>
                <a:gd name="T84" fmla="*/ 420 w 761"/>
                <a:gd name="T85" fmla="*/ 40 h 1057"/>
                <a:gd name="T86" fmla="*/ 467 w 761"/>
                <a:gd name="T87" fmla="*/ 32 h 1057"/>
                <a:gd name="T88" fmla="*/ 530 w 761"/>
                <a:gd name="T89" fmla="*/ 40 h 1057"/>
                <a:gd name="T90" fmla="*/ 610 w 761"/>
                <a:gd name="T91" fmla="*/ 48 h 1057"/>
                <a:gd name="T92" fmla="*/ 657 w 761"/>
                <a:gd name="T93" fmla="*/ 48 h 1057"/>
                <a:gd name="T94" fmla="*/ 728 w 761"/>
                <a:gd name="T95" fmla="*/ 56 h 1057"/>
                <a:gd name="T96" fmla="*/ 760 w 761"/>
                <a:gd name="T97" fmla="*/ 183 h 1057"/>
                <a:gd name="T98" fmla="*/ 744 w 761"/>
                <a:gd name="T99" fmla="*/ 294 h 1057"/>
                <a:gd name="T100" fmla="*/ 720 w 761"/>
                <a:gd name="T101" fmla="*/ 365 h 1057"/>
                <a:gd name="T102" fmla="*/ 673 w 761"/>
                <a:gd name="T103" fmla="*/ 429 h 1057"/>
                <a:gd name="T104" fmla="*/ 673 w 761"/>
                <a:gd name="T105" fmla="*/ 484 h 1057"/>
                <a:gd name="T106" fmla="*/ 681 w 761"/>
                <a:gd name="T107" fmla="*/ 532 h 1057"/>
                <a:gd name="T108" fmla="*/ 649 w 761"/>
                <a:gd name="T109" fmla="*/ 588 h 1057"/>
                <a:gd name="T110" fmla="*/ 649 w 761"/>
                <a:gd name="T111" fmla="*/ 659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1"/>
                <a:gd name="T169" fmla="*/ 0 h 1057"/>
                <a:gd name="T170" fmla="*/ 761 w 761"/>
                <a:gd name="T171" fmla="*/ 1057 h 10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1" h="1057">
                  <a:moveTo>
                    <a:pt x="649" y="659"/>
                  </a:moveTo>
                  <a:lnTo>
                    <a:pt x="649" y="659"/>
                  </a:lnTo>
                  <a:lnTo>
                    <a:pt x="641" y="715"/>
                  </a:lnTo>
                  <a:lnTo>
                    <a:pt x="625" y="746"/>
                  </a:lnTo>
                  <a:lnTo>
                    <a:pt x="570" y="762"/>
                  </a:lnTo>
                  <a:lnTo>
                    <a:pt x="538" y="746"/>
                  </a:lnTo>
                  <a:lnTo>
                    <a:pt x="538" y="770"/>
                  </a:lnTo>
                  <a:lnTo>
                    <a:pt x="523" y="786"/>
                  </a:lnTo>
                  <a:lnTo>
                    <a:pt x="523" y="810"/>
                  </a:lnTo>
                  <a:lnTo>
                    <a:pt x="515" y="818"/>
                  </a:lnTo>
                  <a:lnTo>
                    <a:pt x="515" y="858"/>
                  </a:lnTo>
                  <a:lnTo>
                    <a:pt x="491" y="858"/>
                  </a:lnTo>
                  <a:lnTo>
                    <a:pt x="483" y="873"/>
                  </a:lnTo>
                  <a:lnTo>
                    <a:pt x="507" y="889"/>
                  </a:lnTo>
                  <a:lnTo>
                    <a:pt x="491" y="897"/>
                  </a:lnTo>
                  <a:lnTo>
                    <a:pt x="483" y="921"/>
                  </a:lnTo>
                  <a:lnTo>
                    <a:pt x="435" y="929"/>
                  </a:lnTo>
                  <a:lnTo>
                    <a:pt x="412" y="977"/>
                  </a:lnTo>
                  <a:lnTo>
                    <a:pt x="404" y="1000"/>
                  </a:lnTo>
                  <a:lnTo>
                    <a:pt x="388" y="1024"/>
                  </a:lnTo>
                  <a:lnTo>
                    <a:pt x="372" y="1032"/>
                  </a:lnTo>
                  <a:lnTo>
                    <a:pt x="372" y="1040"/>
                  </a:lnTo>
                  <a:lnTo>
                    <a:pt x="364" y="1056"/>
                  </a:lnTo>
                  <a:lnTo>
                    <a:pt x="356" y="1032"/>
                  </a:lnTo>
                  <a:lnTo>
                    <a:pt x="317" y="1024"/>
                  </a:lnTo>
                  <a:lnTo>
                    <a:pt x="301" y="1032"/>
                  </a:lnTo>
                  <a:lnTo>
                    <a:pt x="293" y="1016"/>
                  </a:lnTo>
                  <a:lnTo>
                    <a:pt x="301" y="1000"/>
                  </a:lnTo>
                  <a:lnTo>
                    <a:pt x="277" y="977"/>
                  </a:lnTo>
                  <a:lnTo>
                    <a:pt x="245" y="961"/>
                  </a:lnTo>
                  <a:lnTo>
                    <a:pt x="214" y="969"/>
                  </a:lnTo>
                  <a:lnTo>
                    <a:pt x="198" y="945"/>
                  </a:lnTo>
                  <a:lnTo>
                    <a:pt x="166" y="937"/>
                  </a:lnTo>
                  <a:lnTo>
                    <a:pt x="158" y="921"/>
                  </a:lnTo>
                  <a:lnTo>
                    <a:pt x="119" y="905"/>
                  </a:lnTo>
                  <a:lnTo>
                    <a:pt x="119" y="881"/>
                  </a:lnTo>
                  <a:lnTo>
                    <a:pt x="103" y="865"/>
                  </a:lnTo>
                  <a:lnTo>
                    <a:pt x="135" y="858"/>
                  </a:lnTo>
                  <a:lnTo>
                    <a:pt x="135" y="842"/>
                  </a:lnTo>
                  <a:lnTo>
                    <a:pt x="135" y="826"/>
                  </a:lnTo>
                  <a:lnTo>
                    <a:pt x="150" y="826"/>
                  </a:lnTo>
                  <a:lnTo>
                    <a:pt x="166" y="810"/>
                  </a:lnTo>
                  <a:lnTo>
                    <a:pt x="174" y="762"/>
                  </a:lnTo>
                  <a:lnTo>
                    <a:pt x="150" y="738"/>
                  </a:lnTo>
                  <a:lnTo>
                    <a:pt x="150" y="699"/>
                  </a:lnTo>
                  <a:lnTo>
                    <a:pt x="127" y="667"/>
                  </a:lnTo>
                  <a:lnTo>
                    <a:pt x="103" y="651"/>
                  </a:lnTo>
                  <a:lnTo>
                    <a:pt x="103" y="635"/>
                  </a:lnTo>
                  <a:lnTo>
                    <a:pt x="63" y="603"/>
                  </a:lnTo>
                  <a:lnTo>
                    <a:pt x="40" y="611"/>
                  </a:lnTo>
                  <a:lnTo>
                    <a:pt x="16" y="603"/>
                  </a:lnTo>
                  <a:lnTo>
                    <a:pt x="8" y="580"/>
                  </a:lnTo>
                  <a:lnTo>
                    <a:pt x="0" y="556"/>
                  </a:lnTo>
                  <a:lnTo>
                    <a:pt x="24" y="516"/>
                  </a:lnTo>
                  <a:lnTo>
                    <a:pt x="32" y="532"/>
                  </a:lnTo>
                  <a:lnTo>
                    <a:pt x="48" y="532"/>
                  </a:lnTo>
                  <a:lnTo>
                    <a:pt x="63" y="500"/>
                  </a:lnTo>
                  <a:lnTo>
                    <a:pt x="55" y="476"/>
                  </a:lnTo>
                  <a:lnTo>
                    <a:pt x="71" y="453"/>
                  </a:lnTo>
                  <a:lnTo>
                    <a:pt x="79" y="461"/>
                  </a:lnTo>
                  <a:lnTo>
                    <a:pt x="103" y="445"/>
                  </a:lnTo>
                  <a:lnTo>
                    <a:pt x="103" y="413"/>
                  </a:lnTo>
                  <a:lnTo>
                    <a:pt x="95" y="389"/>
                  </a:lnTo>
                  <a:lnTo>
                    <a:pt x="103" y="365"/>
                  </a:lnTo>
                  <a:lnTo>
                    <a:pt x="79" y="333"/>
                  </a:lnTo>
                  <a:lnTo>
                    <a:pt x="87" y="326"/>
                  </a:lnTo>
                  <a:lnTo>
                    <a:pt x="111" y="341"/>
                  </a:lnTo>
                  <a:lnTo>
                    <a:pt x="143" y="341"/>
                  </a:lnTo>
                  <a:lnTo>
                    <a:pt x="166" y="349"/>
                  </a:lnTo>
                  <a:lnTo>
                    <a:pt x="198" y="349"/>
                  </a:lnTo>
                  <a:lnTo>
                    <a:pt x="222" y="318"/>
                  </a:lnTo>
                  <a:lnTo>
                    <a:pt x="214" y="294"/>
                  </a:lnTo>
                  <a:lnTo>
                    <a:pt x="214" y="238"/>
                  </a:lnTo>
                  <a:lnTo>
                    <a:pt x="230" y="191"/>
                  </a:lnTo>
                  <a:lnTo>
                    <a:pt x="222" y="151"/>
                  </a:lnTo>
                  <a:lnTo>
                    <a:pt x="245" y="127"/>
                  </a:lnTo>
                  <a:lnTo>
                    <a:pt x="261" y="127"/>
                  </a:lnTo>
                  <a:lnTo>
                    <a:pt x="253" y="103"/>
                  </a:lnTo>
                  <a:lnTo>
                    <a:pt x="261" y="87"/>
                  </a:lnTo>
                  <a:lnTo>
                    <a:pt x="301" y="79"/>
                  </a:lnTo>
                  <a:lnTo>
                    <a:pt x="325" y="56"/>
                  </a:lnTo>
                  <a:lnTo>
                    <a:pt x="325" y="48"/>
                  </a:lnTo>
                  <a:lnTo>
                    <a:pt x="340" y="40"/>
                  </a:lnTo>
                  <a:lnTo>
                    <a:pt x="364" y="8"/>
                  </a:lnTo>
                  <a:lnTo>
                    <a:pt x="380" y="0"/>
                  </a:lnTo>
                  <a:lnTo>
                    <a:pt x="420" y="40"/>
                  </a:lnTo>
                  <a:lnTo>
                    <a:pt x="443" y="32"/>
                  </a:lnTo>
                  <a:lnTo>
                    <a:pt x="467" y="32"/>
                  </a:lnTo>
                  <a:lnTo>
                    <a:pt x="483" y="16"/>
                  </a:lnTo>
                  <a:lnTo>
                    <a:pt x="530" y="40"/>
                  </a:lnTo>
                  <a:lnTo>
                    <a:pt x="562" y="64"/>
                  </a:lnTo>
                  <a:lnTo>
                    <a:pt x="610" y="48"/>
                  </a:lnTo>
                  <a:lnTo>
                    <a:pt x="641" y="64"/>
                  </a:lnTo>
                  <a:lnTo>
                    <a:pt x="657" y="48"/>
                  </a:lnTo>
                  <a:lnTo>
                    <a:pt x="681" y="56"/>
                  </a:lnTo>
                  <a:lnTo>
                    <a:pt x="728" y="56"/>
                  </a:lnTo>
                  <a:lnTo>
                    <a:pt x="752" y="79"/>
                  </a:lnTo>
                  <a:lnTo>
                    <a:pt x="760" y="183"/>
                  </a:lnTo>
                  <a:lnTo>
                    <a:pt x="752" y="222"/>
                  </a:lnTo>
                  <a:lnTo>
                    <a:pt x="744" y="294"/>
                  </a:lnTo>
                  <a:lnTo>
                    <a:pt x="736" y="326"/>
                  </a:lnTo>
                  <a:lnTo>
                    <a:pt x="720" y="365"/>
                  </a:lnTo>
                  <a:lnTo>
                    <a:pt x="673" y="381"/>
                  </a:lnTo>
                  <a:lnTo>
                    <a:pt x="673" y="429"/>
                  </a:lnTo>
                  <a:lnTo>
                    <a:pt x="697" y="453"/>
                  </a:lnTo>
                  <a:lnTo>
                    <a:pt x="673" y="484"/>
                  </a:lnTo>
                  <a:lnTo>
                    <a:pt x="665" y="516"/>
                  </a:lnTo>
                  <a:lnTo>
                    <a:pt x="681" y="532"/>
                  </a:lnTo>
                  <a:lnTo>
                    <a:pt x="681" y="564"/>
                  </a:lnTo>
                  <a:lnTo>
                    <a:pt x="649" y="588"/>
                  </a:lnTo>
                  <a:lnTo>
                    <a:pt x="633" y="627"/>
                  </a:lnTo>
                  <a:lnTo>
                    <a:pt x="649" y="6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6" name="Freeform 67"/>
            <p:cNvSpPr>
              <a:spLocks/>
            </p:cNvSpPr>
            <p:nvPr/>
          </p:nvSpPr>
          <p:spPr bwMode="gray">
            <a:xfrm>
              <a:off x="8987720" y="4766619"/>
              <a:ext cx="935760" cy="902754"/>
            </a:xfrm>
            <a:custGeom>
              <a:avLst/>
              <a:gdLst>
                <a:gd name="T0" fmla="*/ 143 w 1233"/>
                <a:gd name="T1" fmla="*/ 636 h 1153"/>
                <a:gd name="T2" fmla="*/ 79 w 1233"/>
                <a:gd name="T3" fmla="*/ 588 h 1153"/>
                <a:gd name="T4" fmla="*/ 24 w 1233"/>
                <a:gd name="T5" fmla="*/ 469 h 1153"/>
                <a:gd name="T6" fmla="*/ 0 w 1233"/>
                <a:gd name="T7" fmla="*/ 381 h 1153"/>
                <a:gd name="T8" fmla="*/ 119 w 1233"/>
                <a:gd name="T9" fmla="*/ 389 h 1153"/>
                <a:gd name="T10" fmla="*/ 199 w 1233"/>
                <a:gd name="T11" fmla="*/ 358 h 1153"/>
                <a:gd name="T12" fmla="*/ 270 w 1233"/>
                <a:gd name="T13" fmla="*/ 358 h 1153"/>
                <a:gd name="T14" fmla="*/ 334 w 1233"/>
                <a:gd name="T15" fmla="*/ 350 h 1153"/>
                <a:gd name="T16" fmla="*/ 461 w 1233"/>
                <a:gd name="T17" fmla="*/ 397 h 1153"/>
                <a:gd name="T18" fmla="*/ 445 w 1233"/>
                <a:gd name="T19" fmla="*/ 445 h 1153"/>
                <a:gd name="T20" fmla="*/ 445 w 1233"/>
                <a:gd name="T21" fmla="*/ 485 h 1153"/>
                <a:gd name="T22" fmla="*/ 548 w 1233"/>
                <a:gd name="T23" fmla="*/ 429 h 1153"/>
                <a:gd name="T24" fmla="*/ 588 w 1233"/>
                <a:gd name="T25" fmla="*/ 350 h 1153"/>
                <a:gd name="T26" fmla="*/ 517 w 1233"/>
                <a:gd name="T27" fmla="*/ 199 h 1153"/>
                <a:gd name="T28" fmla="*/ 501 w 1233"/>
                <a:gd name="T29" fmla="*/ 56 h 1153"/>
                <a:gd name="T30" fmla="*/ 564 w 1233"/>
                <a:gd name="T31" fmla="*/ 8 h 1153"/>
                <a:gd name="T32" fmla="*/ 668 w 1233"/>
                <a:gd name="T33" fmla="*/ 0 h 1153"/>
                <a:gd name="T34" fmla="*/ 771 w 1233"/>
                <a:gd name="T35" fmla="*/ 16 h 1153"/>
                <a:gd name="T36" fmla="*/ 874 w 1233"/>
                <a:gd name="T37" fmla="*/ 48 h 1153"/>
                <a:gd name="T38" fmla="*/ 930 w 1233"/>
                <a:gd name="T39" fmla="*/ 24 h 1153"/>
                <a:gd name="T40" fmla="*/ 1017 w 1233"/>
                <a:gd name="T41" fmla="*/ 119 h 1153"/>
                <a:gd name="T42" fmla="*/ 1017 w 1233"/>
                <a:gd name="T43" fmla="*/ 246 h 1153"/>
                <a:gd name="T44" fmla="*/ 970 w 1233"/>
                <a:gd name="T45" fmla="*/ 286 h 1153"/>
                <a:gd name="T46" fmla="*/ 1033 w 1233"/>
                <a:gd name="T47" fmla="*/ 358 h 1153"/>
                <a:gd name="T48" fmla="*/ 1089 w 1233"/>
                <a:gd name="T49" fmla="*/ 421 h 1153"/>
                <a:gd name="T50" fmla="*/ 1160 w 1233"/>
                <a:gd name="T51" fmla="*/ 461 h 1153"/>
                <a:gd name="T52" fmla="*/ 1121 w 1233"/>
                <a:gd name="T53" fmla="*/ 548 h 1153"/>
                <a:gd name="T54" fmla="*/ 1049 w 1233"/>
                <a:gd name="T55" fmla="*/ 628 h 1153"/>
                <a:gd name="T56" fmla="*/ 1105 w 1233"/>
                <a:gd name="T57" fmla="*/ 675 h 1153"/>
                <a:gd name="T58" fmla="*/ 1160 w 1233"/>
                <a:gd name="T59" fmla="*/ 723 h 1153"/>
                <a:gd name="T60" fmla="*/ 1216 w 1233"/>
                <a:gd name="T61" fmla="*/ 818 h 1153"/>
                <a:gd name="T62" fmla="*/ 1224 w 1233"/>
                <a:gd name="T63" fmla="*/ 914 h 1153"/>
                <a:gd name="T64" fmla="*/ 1137 w 1233"/>
                <a:gd name="T65" fmla="*/ 898 h 1153"/>
                <a:gd name="T66" fmla="*/ 1073 w 1233"/>
                <a:gd name="T67" fmla="*/ 961 h 1153"/>
                <a:gd name="T68" fmla="*/ 1025 w 1233"/>
                <a:gd name="T69" fmla="*/ 1025 h 1153"/>
                <a:gd name="T70" fmla="*/ 898 w 1233"/>
                <a:gd name="T71" fmla="*/ 1080 h 1153"/>
                <a:gd name="T72" fmla="*/ 787 w 1233"/>
                <a:gd name="T73" fmla="*/ 1104 h 1153"/>
                <a:gd name="T74" fmla="*/ 803 w 1233"/>
                <a:gd name="T75" fmla="*/ 1009 h 1153"/>
                <a:gd name="T76" fmla="*/ 723 w 1233"/>
                <a:gd name="T77" fmla="*/ 961 h 1153"/>
                <a:gd name="T78" fmla="*/ 668 w 1233"/>
                <a:gd name="T79" fmla="*/ 977 h 1153"/>
                <a:gd name="T80" fmla="*/ 596 w 1233"/>
                <a:gd name="T81" fmla="*/ 993 h 1153"/>
                <a:gd name="T82" fmla="*/ 533 w 1233"/>
                <a:gd name="T83" fmla="*/ 1001 h 1153"/>
                <a:gd name="T84" fmla="*/ 469 w 1233"/>
                <a:gd name="T85" fmla="*/ 1009 h 1153"/>
                <a:gd name="T86" fmla="*/ 382 w 1233"/>
                <a:gd name="T87" fmla="*/ 1017 h 1153"/>
                <a:gd name="T88" fmla="*/ 278 w 1233"/>
                <a:gd name="T89" fmla="*/ 1009 h 1153"/>
                <a:gd name="T90" fmla="*/ 183 w 1233"/>
                <a:gd name="T91" fmla="*/ 945 h 1153"/>
                <a:gd name="T92" fmla="*/ 127 w 1233"/>
                <a:gd name="T93" fmla="*/ 898 h 1153"/>
                <a:gd name="T94" fmla="*/ 119 w 1233"/>
                <a:gd name="T95" fmla="*/ 810 h 1153"/>
                <a:gd name="T96" fmla="*/ 191 w 1233"/>
                <a:gd name="T97" fmla="*/ 723 h 1153"/>
                <a:gd name="T98" fmla="*/ 175 w 1233"/>
                <a:gd name="T99" fmla="*/ 636 h 1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3"/>
                <a:gd name="T151" fmla="*/ 0 h 1153"/>
                <a:gd name="T152" fmla="*/ 1233 w 1233"/>
                <a:gd name="T153" fmla="*/ 1153 h 1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3" h="1153">
                  <a:moveTo>
                    <a:pt x="175" y="636"/>
                  </a:moveTo>
                  <a:lnTo>
                    <a:pt x="175" y="636"/>
                  </a:lnTo>
                  <a:lnTo>
                    <a:pt x="159" y="644"/>
                  </a:lnTo>
                  <a:lnTo>
                    <a:pt x="143" y="636"/>
                  </a:lnTo>
                  <a:lnTo>
                    <a:pt x="127" y="636"/>
                  </a:lnTo>
                  <a:lnTo>
                    <a:pt x="111" y="628"/>
                  </a:lnTo>
                  <a:lnTo>
                    <a:pt x="95" y="620"/>
                  </a:lnTo>
                  <a:lnTo>
                    <a:pt x="79" y="588"/>
                  </a:lnTo>
                  <a:lnTo>
                    <a:pt x="56" y="556"/>
                  </a:lnTo>
                  <a:lnTo>
                    <a:pt x="40" y="508"/>
                  </a:lnTo>
                  <a:lnTo>
                    <a:pt x="32" y="493"/>
                  </a:lnTo>
                  <a:lnTo>
                    <a:pt x="24" y="469"/>
                  </a:lnTo>
                  <a:lnTo>
                    <a:pt x="8" y="469"/>
                  </a:lnTo>
                  <a:lnTo>
                    <a:pt x="16" y="405"/>
                  </a:lnTo>
                  <a:lnTo>
                    <a:pt x="8" y="397"/>
                  </a:lnTo>
                  <a:lnTo>
                    <a:pt x="0" y="381"/>
                  </a:lnTo>
                  <a:lnTo>
                    <a:pt x="48" y="381"/>
                  </a:lnTo>
                  <a:lnTo>
                    <a:pt x="87" y="373"/>
                  </a:lnTo>
                  <a:lnTo>
                    <a:pt x="103" y="381"/>
                  </a:lnTo>
                  <a:lnTo>
                    <a:pt x="119" y="389"/>
                  </a:lnTo>
                  <a:lnTo>
                    <a:pt x="135" y="365"/>
                  </a:lnTo>
                  <a:lnTo>
                    <a:pt x="151" y="365"/>
                  </a:lnTo>
                  <a:lnTo>
                    <a:pt x="175" y="342"/>
                  </a:lnTo>
                  <a:lnTo>
                    <a:pt x="199" y="358"/>
                  </a:lnTo>
                  <a:lnTo>
                    <a:pt x="207" y="373"/>
                  </a:lnTo>
                  <a:lnTo>
                    <a:pt x="231" y="365"/>
                  </a:lnTo>
                  <a:lnTo>
                    <a:pt x="246" y="373"/>
                  </a:lnTo>
                  <a:lnTo>
                    <a:pt x="270" y="358"/>
                  </a:lnTo>
                  <a:lnTo>
                    <a:pt x="286" y="358"/>
                  </a:lnTo>
                  <a:lnTo>
                    <a:pt x="302" y="365"/>
                  </a:lnTo>
                  <a:lnTo>
                    <a:pt x="310" y="350"/>
                  </a:lnTo>
                  <a:lnTo>
                    <a:pt x="334" y="350"/>
                  </a:lnTo>
                  <a:lnTo>
                    <a:pt x="366" y="381"/>
                  </a:lnTo>
                  <a:lnTo>
                    <a:pt x="397" y="373"/>
                  </a:lnTo>
                  <a:lnTo>
                    <a:pt x="421" y="397"/>
                  </a:lnTo>
                  <a:lnTo>
                    <a:pt x="461" y="397"/>
                  </a:lnTo>
                  <a:lnTo>
                    <a:pt x="469" y="413"/>
                  </a:lnTo>
                  <a:lnTo>
                    <a:pt x="461" y="421"/>
                  </a:lnTo>
                  <a:lnTo>
                    <a:pt x="461" y="429"/>
                  </a:lnTo>
                  <a:lnTo>
                    <a:pt x="445" y="445"/>
                  </a:lnTo>
                  <a:lnTo>
                    <a:pt x="445" y="469"/>
                  </a:lnTo>
                  <a:lnTo>
                    <a:pt x="421" y="469"/>
                  </a:lnTo>
                  <a:lnTo>
                    <a:pt x="413" y="485"/>
                  </a:lnTo>
                  <a:lnTo>
                    <a:pt x="445" y="485"/>
                  </a:lnTo>
                  <a:lnTo>
                    <a:pt x="469" y="461"/>
                  </a:lnTo>
                  <a:lnTo>
                    <a:pt x="477" y="437"/>
                  </a:lnTo>
                  <a:lnTo>
                    <a:pt x="509" y="437"/>
                  </a:lnTo>
                  <a:lnTo>
                    <a:pt x="548" y="429"/>
                  </a:lnTo>
                  <a:lnTo>
                    <a:pt x="572" y="429"/>
                  </a:lnTo>
                  <a:lnTo>
                    <a:pt x="596" y="413"/>
                  </a:lnTo>
                  <a:lnTo>
                    <a:pt x="604" y="389"/>
                  </a:lnTo>
                  <a:lnTo>
                    <a:pt x="588" y="350"/>
                  </a:lnTo>
                  <a:lnTo>
                    <a:pt x="596" y="310"/>
                  </a:lnTo>
                  <a:lnTo>
                    <a:pt x="548" y="254"/>
                  </a:lnTo>
                  <a:lnTo>
                    <a:pt x="540" y="222"/>
                  </a:lnTo>
                  <a:lnTo>
                    <a:pt x="517" y="199"/>
                  </a:lnTo>
                  <a:lnTo>
                    <a:pt x="509" y="151"/>
                  </a:lnTo>
                  <a:lnTo>
                    <a:pt x="525" y="103"/>
                  </a:lnTo>
                  <a:lnTo>
                    <a:pt x="517" y="79"/>
                  </a:lnTo>
                  <a:lnTo>
                    <a:pt x="501" y="56"/>
                  </a:lnTo>
                  <a:lnTo>
                    <a:pt x="469" y="48"/>
                  </a:lnTo>
                  <a:lnTo>
                    <a:pt x="517" y="32"/>
                  </a:lnTo>
                  <a:lnTo>
                    <a:pt x="540" y="0"/>
                  </a:lnTo>
                  <a:lnTo>
                    <a:pt x="564" y="8"/>
                  </a:lnTo>
                  <a:lnTo>
                    <a:pt x="580" y="0"/>
                  </a:lnTo>
                  <a:lnTo>
                    <a:pt x="620" y="0"/>
                  </a:lnTo>
                  <a:lnTo>
                    <a:pt x="644" y="8"/>
                  </a:lnTo>
                  <a:lnTo>
                    <a:pt x="668" y="0"/>
                  </a:lnTo>
                  <a:lnTo>
                    <a:pt x="699" y="16"/>
                  </a:lnTo>
                  <a:lnTo>
                    <a:pt x="731" y="0"/>
                  </a:lnTo>
                  <a:lnTo>
                    <a:pt x="747" y="16"/>
                  </a:lnTo>
                  <a:lnTo>
                    <a:pt x="771" y="16"/>
                  </a:lnTo>
                  <a:lnTo>
                    <a:pt x="771" y="40"/>
                  </a:lnTo>
                  <a:lnTo>
                    <a:pt x="795" y="56"/>
                  </a:lnTo>
                  <a:lnTo>
                    <a:pt x="827" y="56"/>
                  </a:lnTo>
                  <a:lnTo>
                    <a:pt x="874" y="48"/>
                  </a:lnTo>
                  <a:lnTo>
                    <a:pt x="898" y="56"/>
                  </a:lnTo>
                  <a:lnTo>
                    <a:pt x="914" y="48"/>
                  </a:lnTo>
                  <a:lnTo>
                    <a:pt x="906" y="32"/>
                  </a:lnTo>
                  <a:lnTo>
                    <a:pt x="930" y="24"/>
                  </a:lnTo>
                  <a:lnTo>
                    <a:pt x="970" y="56"/>
                  </a:lnTo>
                  <a:lnTo>
                    <a:pt x="970" y="72"/>
                  </a:lnTo>
                  <a:lnTo>
                    <a:pt x="994" y="87"/>
                  </a:lnTo>
                  <a:lnTo>
                    <a:pt x="1017" y="119"/>
                  </a:lnTo>
                  <a:lnTo>
                    <a:pt x="1017" y="159"/>
                  </a:lnTo>
                  <a:lnTo>
                    <a:pt x="1041" y="183"/>
                  </a:lnTo>
                  <a:lnTo>
                    <a:pt x="1033" y="230"/>
                  </a:lnTo>
                  <a:lnTo>
                    <a:pt x="1017" y="246"/>
                  </a:lnTo>
                  <a:lnTo>
                    <a:pt x="1001" y="246"/>
                  </a:lnTo>
                  <a:lnTo>
                    <a:pt x="1001" y="262"/>
                  </a:lnTo>
                  <a:lnTo>
                    <a:pt x="1001" y="278"/>
                  </a:lnTo>
                  <a:lnTo>
                    <a:pt x="970" y="286"/>
                  </a:lnTo>
                  <a:lnTo>
                    <a:pt x="986" y="302"/>
                  </a:lnTo>
                  <a:lnTo>
                    <a:pt x="986" y="326"/>
                  </a:lnTo>
                  <a:lnTo>
                    <a:pt x="1025" y="342"/>
                  </a:lnTo>
                  <a:lnTo>
                    <a:pt x="1033" y="358"/>
                  </a:lnTo>
                  <a:lnTo>
                    <a:pt x="1065" y="365"/>
                  </a:lnTo>
                  <a:lnTo>
                    <a:pt x="1081" y="389"/>
                  </a:lnTo>
                  <a:lnTo>
                    <a:pt x="1089" y="405"/>
                  </a:lnTo>
                  <a:lnTo>
                    <a:pt x="1089" y="421"/>
                  </a:lnTo>
                  <a:lnTo>
                    <a:pt x="1105" y="437"/>
                  </a:lnTo>
                  <a:lnTo>
                    <a:pt x="1160" y="437"/>
                  </a:lnTo>
                  <a:lnTo>
                    <a:pt x="1168" y="453"/>
                  </a:lnTo>
                  <a:lnTo>
                    <a:pt x="1160" y="461"/>
                  </a:lnTo>
                  <a:lnTo>
                    <a:pt x="1129" y="461"/>
                  </a:lnTo>
                  <a:lnTo>
                    <a:pt x="1129" y="493"/>
                  </a:lnTo>
                  <a:lnTo>
                    <a:pt x="1145" y="516"/>
                  </a:lnTo>
                  <a:lnTo>
                    <a:pt x="1121" y="548"/>
                  </a:lnTo>
                  <a:lnTo>
                    <a:pt x="1089" y="556"/>
                  </a:lnTo>
                  <a:lnTo>
                    <a:pt x="1081" y="588"/>
                  </a:lnTo>
                  <a:lnTo>
                    <a:pt x="1057" y="612"/>
                  </a:lnTo>
                  <a:lnTo>
                    <a:pt x="1049" y="628"/>
                  </a:lnTo>
                  <a:lnTo>
                    <a:pt x="1065" y="651"/>
                  </a:lnTo>
                  <a:lnTo>
                    <a:pt x="1081" y="667"/>
                  </a:lnTo>
                  <a:lnTo>
                    <a:pt x="1097" y="659"/>
                  </a:lnTo>
                  <a:lnTo>
                    <a:pt x="1105" y="675"/>
                  </a:lnTo>
                  <a:lnTo>
                    <a:pt x="1113" y="675"/>
                  </a:lnTo>
                  <a:lnTo>
                    <a:pt x="1129" y="683"/>
                  </a:lnTo>
                  <a:lnTo>
                    <a:pt x="1160" y="691"/>
                  </a:lnTo>
                  <a:lnTo>
                    <a:pt x="1160" y="723"/>
                  </a:lnTo>
                  <a:lnTo>
                    <a:pt x="1160" y="747"/>
                  </a:lnTo>
                  <a:lnTo>
                    <a:pt x="1145" y="779"/>
                  </a:lnTo>
                  <a:lnTo>
                    <a:pt x="1160" y="802"/>
                  </a:lnTo>
                  <a:lnTo>
                    <a:pt x="1216" y="818"/>
                  </a:lnTo>
                  <a:lnTo>
                    <a:pt x="1224" y="858"/>
                  </a:lnTo>
                  <a:lnTo>
                    <a:pt x="1216" y="874"/>
                  </a:lnTo>
                  <a:lnTo>
                    <a:pt x="1232" y="898"/>
                  </a:lnTo>
                  <a:lnTo>
                    <a:pt x="1224" y="914"/>
                  </a:lnTo>
                  <a:lnTo>
                    <a:pt x="1216" y="922"/>
                  </a:lnTo>
                  <a:lnTo>
                    <a:pt x="1192" y="914"/>
                  </a:lnTo>
                  <a:lnTo>
                    <a:pt x="1192" y="890"/>
                  </a:lnTo>
                  <a:lnTo>
                    <a:pt x="1137" y="898"/>
                  </a:lnTo>
                  <a:lnTo>
                    <a:pt x="1113" y="898"/>
                  </a:lnTo>
                  <a:lnTo>
                    <a:pt x="1097" y="922"/>
                  </a:lnTo>
                  <a:lnTo>
                    <a:pt x="1081" y="930"/>
                  </a:lnTo>
                  <a:lnTo>
                    <a:pt x="1073" y="961"/>
                  </a:lnTo>
                  <a:lnTo>
                    <a:pt x="1073" y="1009"/>
                  </a:lnTo>
                  <a:lnTo>
                    <a:pt x="1049" y="1041"/>
                  </a:lnTo>
                  <a:lnTo>
                    <a:pt x="1033" y="1041"/>
                  </a:lnTo>
                  <a:lnTo>
                    <a:pt x="1025" y="1025"/>
                  </a:lnTo>
                  <a:lnTo>
                    <a:pt x="1009" y="1017"/>
                  </a:lnTo>
                  <a:lnTo>
                    <a:pt x="986" y="1041"/>
                  </a:lnTo>
                  <a:lnTo>
                    <a:pt x="930" y="1033"/>
                  </a:lnTo>
                  <a:lnTo>
                    <a:pt x="898" y="1080"/>
                  </a:lnTo>
                  <a:lnTo>
                    <a:pt x="890" y="1080"/>
                  </a:lnTo>
                  <a:lnTo>
                    <a:pt x="843" y="1152"/>
                  </a:lnTo>
                  <a:lnTo>
                    <a:pt x="819" y="1128"/>
                  </a:lnTo>
                  <a:lnTo>
                    <a:pt x="787" y="1104"/>
                  </a:lnTo>
                  <a:lnTo>
                    <a:pt x="819" y="1073"/>
                  </a:lnTo>
                  <a:lnTo>
                    <a:pt x="819" y="1049"/>
                  </a:lnTo>
                  <a:lnTo>
                    <a:pt x="803" y="1041"/>
                  </a:lnTo>
                  <a:lnTo>
                    <a:pt x="803" y="1009"/>
                  </a:lnTo>
                  <a:lnTo>
                    <a:pt x="787" y="1001"/>
                  </a:lnTo>
                  <a:lnTo>
                    <a:pt x="787" y="985"/>
                  </a:lnTo>
                  <a:lnTo>
                    <a:pt x="763" y="961"/>
                  </a:lnTo>
                  <a:lnTo>
                    <a:pt x="723" y="961"/>
                  </a:lnTo>
                  <a:lnTo>
                    <a:pt x="699" y="985"/>
                  </a:lnTo>
                  <a:lnTo>
                    <a:pt x="692" y="1001"/>
                  </a:lnTo>
                  <a:lnTo>
                    <a:pt x="692" y="985"/>
                  </a:lnTo>
                  <a:lnTo>
                    <a:pt x="668" y="977"/>
                  </a:lnTo>
                  <a:lnTo>
                    <a:pt x="652" y="1001"/>
                  </a:lnTo>
                  <a:lnTo>
                    <a:pt x="636" y="993"/>
                  </a:lnTo>
                  <a:lnTo>
                    <a:pt x="620" y="985"/>
                  </a:lnTo>
                  <a:lnTo>
                    <a:pt x="596" y="993"/>
                  </a:lnTo>
                  <a:lnTo>
                    <a:pt x="580" y="985"/>
                  </a:lnTo>
                  <a:lnTo>
                    <a:pt x="564" y="977"/>
                  </a:lnTo>
                  <a:lnTo>
                    <a:pt x="540" y="985"/>
                  </a:lnTo>
                  <a:lnTo>
                    <a:pt x="533" y="1001"/>
                  </a:lnTo>
                  <a:lnTo>
                    <a:pt x="485" y="1001"/>
                  </a:lnTo>
                  <a:lnTo>
                    <a:pt x="485" y="985"/>
                  </a:lnTo>
                  <a:lnTo>
                    <a:pt x="461" y="985"/>
                  </a:lnTo>
                  <a:lnTo>
                    <a:pt x="469" y="1009"/>
                  </a:lnTo>
                  <a:lnTo>
                    <a:pt x="453" y="1009"/>
                  </a:lnTo>
                  <a:lnTo>
                    <a:pt x="437" y="993"/>
                  </a:lnTo>
                  <a:lnTo>
                    <a:pt x="405" y="993"/>
                  </a:lnTo>
                  <a:lnTo>
                    <a:pt x="382" y="1017"/>
                  </a:lnTo>
                  <a:lnTo>
                    <a:pt x="374" y="1009"/>
                  </a:lnTo>
                  <a:lnTo>
                    <a:pt x="358" y="1017"/>
                  </a:lnTo>
                  <a:lnTo>
                    <a:pt x="326" y="1009"/>
                  </a:lnTo>
                  <a:lnTo>
                    <a:pt x="278" y="1009"/>
                  </a:lnTo>
                  <a:lnTo>
                    <a:pt x="246" y="1001"/>
                  </a:lnTo>
                  <a:lnTo>
                    <a:pt x="231" y="985"/>
                  </a:lnTo>
                  <a:lnTo>
                    <a:pt x="199" y="977"/>
                  </a:lnTo>
                  <a:lnTo>
                    <a:pt x="183" y="945"/>
                  </a:lnTo>
                  <a:lnTo>
                    <a:pt x="175" y="945"/>
                  </a:lnTo>
                  <a:lnTo>
                    <a:pt x="151" y="930"/>
                  </a:lnTo>
                  <a:lnTo>
                    <a:pt x="135" y="922"/>
                  </a:lnTo>
                  <a:lnTo>
                    <a:pt x="127" y="898"/>
                  </a:lnTo>
                  <a:lnTo>
                    <a:pt x="95" y="898"/>
                  </a:lnTo>
                  <a:lnTo>
                    <a:pt x="72" y="882"/>
                  </a:lnTo>
                  <a:lnTo>
                    <a:pt x="103" y="858"/>
                  </a:lnTo>
                  <a:lnTo>
                    <a:pt x="119" y="810"/>
                  </a:lnTo>
                  <a:lnTo>
                    <a:pt x="119" y="794"/>
                  </a:lnTo>
                  <a:lnTo>
                    <a:pt x="143" y="747"/>
                  </a:lnTo>
                  <a:lnTo>
                    <a:pt x="151" y="731"/>
                  </a:lnTo>
                  <a:lnTo>
                    <a:pt x="191" y="723"/>
                  </a:lnTo>
                  <a:lnTo>
                    <a:pt x="191" y="667"/>
                  </a:lnTo>
                  <a:lnTo>
                    <a:pt x="215" y="644"/>
                  </a:lnTo>
                  <a:lnTo>
                    <a:pt x="207" y="628"/>
                  </a:lnTo>
                  <a:lnTo>
                    <a:pt x="175" y="63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7" name="Freeform 68"/>
            <p:cNvSpPr>
              <a:spLocks/>
            </p:cNvSpPr>
            <p:nvPr/>
          </p:nvSpPr>
          <p:spPr bwMode="gray">
            <a:xfrm>
              <a:off x="9174418" y="4808900"/>
              <a:ext cx="273974" cy="339023"/>
            </a:xfrm>
            <a:custGeom>
              <a:avLst/>
              <a:gdLst>
                <a:gd name="T0" fmla="*/ 110 w 361"/>
                <a:gd name="T1" fmla="*/ 126 h 433"/>
                <a:gd name="T2" fmla="*/ 110 w 361"/>
                <a:gd name="T3" fmla="*/ 126 h 433"/>
                <a:gd name="T4" fmla="*/ 125 w 361"/>
                <a:gd name="T5" fmla="*/ 126 h 433"/>
                <a:gd name="T6" fmla="*/ 157 w 361"/>
                <a:gd name="T7" fmla="*/ 102 h 433"/>
                <a:gd name="T8" fmla="*/ 196 w 361"/>
                <a:gd name="T9" fmla="*/ 55 h 433"/>
                <a:gd name="T10" fmla="*/ 203 w 361"/>
                <a:gd name="T11" fmla="*/ 31 h 433"/>
                <a:gd name="T12" fmla="*/ 196 w 361"/>
                <a:gd name="T13" fmla="*/ 24 h 433"/>
                <a:gd name="T14" fmla="*/ 219 w 361"/>
                <a:gd name="T15" fmla="*/ 16 h 433"/>
                <a:gd name="T16" fmla="*/ 227 w 361"/>
                <a:gd name="T17" fmla="*/ 0 h 433"/>
                <a:gd name="T18" fmla="*/ 258 w 361"/>
                <a:gd name="T19" fmla="*/ 8 h 433"/>
                <a:gd name="T20" fmla="*/ 274 w 361"/>
                <a:gd name="T21" fmla="*/ 31 h 433"/>
                <a:gd name="T22" fmla="*/ 282 w 361"/>
                <a:gd name="T23" fmla="*/ 55 h 433"/>
                <a:gd name="T24" fmla="*/ 266 w 361"/>
                <a:gd name="T25" fmla="*/ 102 h 433"/>
                <a:gd name="T26" fmla="*/ 274 w 361"/>
                <a:gd name="T27" fmla="*/ 149 h 433"/>
                <a:gd name="T28" fmla="*/ 297 w 361"/>
                <a:gd name="T29" fmla="*/ 173 h 433"/>
                <a:gd name="T30" fmla="*/ 305 w 361"/>
                <a:gd name="T31" fmla="*/ 204 h 433"/>
                <a:gd name="T32" fmla="*/ 352 w 361"/>
                <a:gd name="T33" fmla="*/ 259 h 433"/>
                <a:gd name="T34" fmla="*/ 344 w 361"/>
                <a:gd name="T35" fmla="*/ 298 h 433"/>
                <a:gd name="T36" fmla="*/ 360 w 361"/>
                <a:gd name="T37" fmla="*/ 338 h 433"/>
                <a:gd name="T38" fmla="*/ 352 w 361"/>
                <a:gd name="T39" fmla="*/ 361 h 433"/>
                <a:gd name="T40" fmla="*/ 329 w 361"/>
                <a:gd name="T41" fmla="*/ 377 h 433"/>
                <a:gd name="T42" fmla="*/ 305 w 361"/>
                <a:gd name="T43" fmla="*/ 377 h 433"/>
                <a:gd name="T44" fmla="*/ 266 w 361"/>
                <a:gd name="T45" fmla="*/ 385 h 433"/>
                <a:gd name="T46" fmla="*/ 235 w 361"/>
                <a:gd name="T47" fmla="*/ 385 h 433"/>
                <a:gd name="T48" fmla="*/ 227 w 361"/>
                <a:gd name="T49" fmla="*/ 408 h 433"/>
                <a:gd name="T50" fmla="*/ 203 w 361"/>
                <a:gd name="T51" fmla="*/ 432 h 433"/>
                <a:gd name="T52" fmla="*/ 172 w 361"/>
                <a:gd name="T53" fmla="*/ 432 h 433"/>
                <a:gd name="T54" fmla="*/ 180 w 361"/>
                <a:gd name="T55" fmla="*/ 416 h 433"/>
                <a:gd name="T56" fmla="*/ 203 w 361"/>
                <a:gd name="T57" fmla="*/ 416 h 433"/>
                <a:gd name="T58" fmla="*/ 203 w 361"/>
                <a:gd name="T59" fmla="*/ 393 h 433"/>
                <a:gd name="T60" fmla="*/ 219 w 361"/>
                <a:gd name="T61" fmla="*/ 377 h 433"/>
                <a:gd name="T62" fmla="*/ 219 w 361"/>
                <a:gd name="T63" fmla="*/ 369 h 433"/>
                <a:gd name="T64" fmla="*/ 227 w 361"/>
                <a:gd name="T65" fmla="*/ 361 h 433"/>
                <a:gd name="T66" fmla="*/ 219 w 361"/>
                <a:gd name="T67" fmla="*/ 346 h 433"/>
                <a:gd name="T68" fmla="*/ 180 w 361"/>
                <a:gd name="T69" fmla="*/ 346 h 433"/>
                <a:gd name="T70" fmla="*/ 157 w 361"/>
                <a:gd name="T71" fmla="*/ 322 h 433"/>
                <a:gd name="T72" fmla="*/ 125 w 361"/>
                <a:gd name="T73" fmla="*/ 330 h 433"/>
                <a:gd name="T74" fmla="*/ 94 w 361"/>
                <a:gd name="T75" fmla="*/ 298 h 433"/>
                <a:gd name="T76" fmla="*/ 70 w 361"/>
                <a:gd name="T77" fmla="*/ 298 h 433"/>
                <a:gd name="T78" fmla="*/ 63 w 361"/>
                <a:gd name="T79" fmla="*/ 314 h 433"/>
                <a:gd name="T80" fmla="*/ 47 w 361"/>
                <a:gd name="T81" fmla="*/ 306 h 433"/>
                <a:gd name="T82" fmla="*/ 31 w 361"/>
                <a:gd name="T83" fmla="*/ 306 h 433"/>
                <a:gd name="T84" fmla="*/ 8 w 361"/>
                <a:gd name="T85" fmla="*/ 322 h 433"/>
                <a:gd name="T86" fmla="*/ 0 w 361"/>
                <a:gd name="T87" fmla="*/ 291 h 433"/>
                <a:gd name="T88" fmla="*/ 47 w 361"/>
                <a:gd name="T89" fmla="*/ 236 h 433"/>
                <a:gd name="T90" fmla="*/ 63 w 361"/>
                <a:gd name="T91" fmla="*/ 181 h 433"/>
                <a:gd name="T92" fmla="*/ 86 w 361"/>
                <a:gd name="T93" fmla="*/ 173 h 433"/>
                <a:gd name="T94" fmla="*/ 86 w 361"/>
                <a:gd name="T95" fmla="*/ 157 h 433"/>
                <a:gd name="T96" fmla="*/ 110 w 361"/>
                <a:gd name="T97" fmla="*/ 126 h 4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33"/>
                <a:gd name="T149" fmla="*/ 361 w 361"/>
                <a:gd name="T150" fmla="*/ 433 h 4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33">
                  <a:moveTo>
                    <a:pt x="110" y="126"/>
                  </a:moveTo>
                  <a:lnTo>
                    <a:pt x="110" y="126"/>
                  </a:lnTo>
                  <a:lnTo>
                    <a:pt x="125" y="126"/>
                  </a:lnTo>
                  <a:lnTo>
                    <a:pt x="157" y="102"/>
                  </a:lnTo>
                  <a:lnTo>
                    <a:pt x="196" y="55"/>
                  </a:lnTo>
                  <a:lnTo>
                    <a:pt x="203" y="31"/>
                  </a:lnTo>
                  <a:lnTo>
                    <a:pt x="196" y="24"/>
                  </a:lnTo>
                  <a:lnTo>
                    <a:pt x="219" y="16"/>
                  </a:lnTo>
                  <a:lnTo>
                    <a:pt x="227" y="0"/>
                  </a:lnTo>
                  <a:lnTo>
                    <a:pt x="258" y="8"/>
                  </a:lnTo>
                  <a:lnTo>
                    <a:pt x="274" y="31"/>
                  </a:lnTo>
                  <a:lnTo>
                    <a:pt x="282" y="55"/>
                  </a:lnTo>
                  <a:lnTo>
                    <a:pt x="266" y="102"/>
                  </a:lnTo>
                  <a:lnTo>
                    <a:pt x="274" y="149"/>
                  </a:lnTo>
                  <a:lnTo>
                    <a:pt x="297" y="173"/>
                  </a:lnTo>
                  <a:lnTo>
                    <a:pt x="305" y="204"/>
                  </a:lnTo>
                  <a:lnTo>
                    <a:pt x="352" y="259"/>
                  </a:lnTo>
                  <a:lnTo>
                    <a:pt x="344" y="298"/>
                  </a:lnTo>
                  <a:lnTo>
                    <a:pt x="360" y="338"/>
                  </a:lnTo>
                  <a:lnTo>
                    <a:pt x="352" y="361"/>
                  </a:lnTo>
                  <a:lnTo>
                    <a:pt x="329" y="377"/>
                  </a:lnTo>
                  <a:lnTo>
                    <a:pt x="305" y="377"/>
                  </a:lnTo>
                  <a:lnTo>
                    <a:pt x="266" y="385"/>
                  </a:lnTo>
                  <a:lnTo>
                    <a:pt x="235" y="385"/>
                  </a:lnTo>
                  <a:lnTo>
                    <a:pt x="227" y="408"/>
                  </a:lnTo>
                  <a:lnTo>
                    <a:pt x="203" y="432"/>
                  </a:lnTo>
                  <a:lnTo>
                    <a:pt x="172" y="432"/>
                  </a:lnTo>
                  <a:lnTo>
                    <a:pt x="180" y="416"/>
                  </a:lnTo>
                  <a:lnTo>
                    <a:pt x="203" y="416"/>
                  </a:lnTo>
                  <a:lnTo>
                    <a:pt x="203" y="393"/>
                  </a:lnTo>
                  <a:lnTo>
                    <a:pt x="219" y="377"/>
                  </a:lnTo>
                  <a:lnTo>
                    <a:pt x="219" y="369"/>
                  </a:lnTo>
                  <a:lnTo>
                    <a:pt x="227" y="361"/>
                  </a:lnTo>
                  <a:lnTo>
                    <a:pt x="219" y="346"/>
                  </a:lnTo>
                  <a:lnTo>
                    <a:pt x="180" y="346"/>
                  </a:lnTo>
                  <a:lnTo>
                    <a:pt x="157" y="322"/>
                  </a:lnTo>
                  <a:lnTo>
                    <a:pt x="125" y="330"/>
                  </a:lnTo>
                  <a:lnTo>
                    <a:pt x="94" y="298"/>
                  </a:lnTo>
                  <a:lnTo>
                    <a:pt x="70" y="298"/>
                  </a:lnTo>
                  <a:lnTo>
                    <a:pt x="63" y="314"/>
                  </a:lnTo>
                  <a:lnTo>
                    <a:pt x="47" y="306"/>
                  </a:lnTo>
                  <a:lnTo>
                    <a:pt x="31" y="306"/>
                  </a:lnTo>
                  <a:lnTo>
                    <a:pt x="8" y="322"/>
                  </a:lnTo>
                  <a:lnTo>
                    <a:pt x="0" y="291"/>
                  </a:lnTo>
                  <a:lnTo>
                    <a:pt x="47" y="236"/>
                  </a:lnTo>
                  <a:lnTo>
                    <a:pt x="63" y="181"/>
                  </a:lnTo>
                  <a:lnTo>
                    <a:pt x="86" y="173"/>
                  </a:lnTo>
                  <a:lnTo>
                    <a:pt x="86" y="157"/>
                  </a:lnTo>
                  <a:lnTo>
                    <a:pt x="110" y="12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8" name="Freeform 69"/>
            <p:cNvSpPr>
              <a:spLocks/>
            </p:cNvSpPr>
            <p:nvPr/>
          </p:nvSpPr>
          <p:spPr bwMode="gray">
            <a:xfrm>
              <a:off x="8541470" y="4973321"/>
              <a:ext cx="613974" cy="689789"/>
            </a:xfrm>
            <a:custGeom>
              <a:avLst/>
              <a:gdLst>
                <a:gd name="T0" fmla="*/ 87 w 809"/>
                <a:gd name="T1" fmla="*/ 444 h 881"/>
                <a:gd name="T2" fmla="*/ 135 w 809"/>
                <a:gd name="T3" fmla="*/ 476 h 881"/>
                <a:gd name="T4" fmla="*/ 119 w 809"/>
                <a:gd name="T5" fmla="*/ 531 h 881"/>
                <a:gd name="T6" fmla="*/ 87 w 809"/>
                <a:gd name="T7" fmla="*/ 579 h 881"/>
                <a:gd name="T8" fmla="*/ 55 w 809"/>
                <a:gd name="T9" fmla="*/ 634 h 881"/>
                <a:gd name="T10" fmla="*/ 87 w 809"/>
                <a:gd name="T11" fmla="*/ 761 h 881"/>
                <a:gd name="T12" fmla="*/ 135 w 809"/>
                <a:gd name="T13" fmla="*/ 777 h 881"/>
                <a:gd name="T14" fmla="*/ 182 w 809"/>
                <a:gd name="T15" fmla="*/ 809 h 881"/>
                <a:gd name="T16" fmla="*/ 246 w 809"/>
                <a:gd name="T17" fmla="*/ 817 h 881"/>
                <a:gd name="T18" fmla="*/ 277 w 809"/>
                <a:gd name="T19" fmla="*/ 840 h 881"/>
                <a:gd name="T20" fmla="*/ 309 w 809"/>
                <a:gd name="T21" fmla="*/ 840 h 881"/>
                <a:gd name="T22" fmla="*/ 317 w 809"/>
                <a:gd name="T23" fmla="*/ 864 h 881"/>
                <a:gd name="T24" fmla="*/ 356 w 809"/>
                <a:gd name="T25" fmla="*/ 880 h 881"/>
                <a:gd name="T26" fmla="*/ 412 w 809"/>
                <a:gd name="T27" fmla="*/ 856 h 881"/>
                <a:gd name="T28" fmla="*/ 467 w 809"/>
                <a:gd name="T29" fmla="*/ 817 h 881"/>
                <a:gd name="T30" fmla="*/ 507 w 809"/>
                <a:gd name="T31" fmla="*/ 832 h 881"/>
                <a:gd name="T32" fmla="*/ 531 w 809"/>
                <a:gd name="T33" fmla="*/ 777 h 881"/>
                <a:gd name="T34" fmla="*/ 539 w 809"/>
                <a:gd name="T35" fmla="*/ 714 h 881"/>
                <a:gd name="T36" fmla="*/ 578 w 809"/>
                <a:gd name="T37" fmla="*/ 674 h 881"/>
                <a:gd name="T38" fmla="*/ 618 w 809"/>
                <a:gd name="T39" fmla="*/ 634 h 881"/>
                <a:gd name="T40" fmla="*/ 665 w 809"/>
                <a:gd name="T41" fmla="*/ 618 h 881"/>
                <a:gd name="T42" fmla="*/ 713 w 809"/>
                <a:gd name="T43" fmla="*/ 547 h 881"/>
                <a:gd name="T44" fmla="*/ 737 w 809"/>
                <a:gd name="T45" fmla="*/ 484 h 881"/>
                <a:gd name="T46" fmla="*/ 784 w 809"/>
                <a:gd name="T47" fmla="*/ 460 h 881"/>
                <a:gd name="T48" fmla="*/ 808 w 809"/>
                <a:gd name="T49" fmla="*/ 381 h 881"/>
                <a:gd name="T50" fmla="*/ 768 w 809"/>
                <a:gd name="T51" fmla="*/ 373 h 881"/>
                <a:gd name="T52" fmla="*/ 737 w 809"/>
                <a:gd name="T53" fmla="*/ 373 h 881"/>
                <a:gd name="T54" fmla="*/ 705 w 809"/>
                <a:gd name="T55" fmla="*/ 365 h 881"/>
                <a:gd name="T56" fmla="*/ 673 w 809"/>
                <a:gd name="T57" fmla="*/ 325 h 881"/>
                <a:gd name="T58" fmla="*/ 634 w 809"/>
                <a:gd name="T59" fmla="*/ 246 h 881"/>
                <a:gd name="T60" fmla="*/ 618 w 809"/>
                <a:gd name="T61" fmla="*/ 206 h 881"/>
                <a:gd name="T62" fmla="*/ 610 w 809"/>
                <a:gd name="T63" fmla="*/ 143 h 881"/>
                <a:gd name="T64" fmla="*/ 594 w 809"/>
                <a:gd name="T65" fmla="*/ 119 h 881"/>
                <a:gd name="T66" fmla="*/ 602 w 809"/>
                <a:gd name="T67" fmla="*/ 71 h 881"/>
                <a:gd name="T68" fmla="*/ 531 w 809"/>
                <a:gd name="T69" fmla="*/ 71 h 881"/>
                <a:gd name="T70" fmla="*/ 491 w 809"/>
                <a:gd name="T71" fmla="*/ 55 h 881"/>
                <a:gd name="T72" fmla="*/ 396 w 809"/>
                <a:gd name="T73" fmla="*/ 16 h 881"/>
                <a:gd name="T74" fmla="*/ 309 w 809"/>
                <a:gd name="T75" fmla="*/ 32 h 881"/>
                <a:gd name="T76" fmla="*/ 253 w 809"/>
                <a:gd name="T77" fmla="*/ 71 h 881"/>
                <a:gd name="T78" fmla="*/ 190 w 809"/>
                <a:gd name="T79" fmla="*/ 63 h 881"/>
                <a:gd name="T80" fmla="*/ 158 w 809"/>
                <a:gd name="T81" fmla="*/ 95 h 881"/>
                <a:gd name="T82" fmla="*/ 174 w 809"/>
                <a:gd name="T83" fmla="*/ 151 h 881"/>
                <a:gd name="T84" fmla="*/ 151 w 809"/>
                <a:gd name="T85" fmla="*/ 206 h 881"/>
                <a:gd name="T86" fmla="*/ 135 w 809"/>
                <a:gd name="T87" fmla="*/ 254 h 881"/>
                <a:gd name="T88" fmla="*/ 71 w 809"/>
                <a:gd name="T89" fmla="*/ 262 h 881"/>
                <a:gd name="T90" fmla="*/ 63 w 809"/>
                <a:gd name="T91" fmla="*/ 341 h 881"/>
                <a:gd name="T92" fmla="*/ 71 w 809"/>
                <a:gd name="T93" fmla="*/ 396 h 8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881"/>
                <a:gd name="T143" fmla="*/ 809 w 809"/>
                <a:gd name="T144" fmla="*/ 881 h 8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881">
                  <a:moveTo>
                    <a:pt x="87" y="444"/>
                  </a:moveTo>
                  <a:lnTo>
                    <a:pt x="87" y="444"/>
                  </a:lnTo>
                  <a:lnTo>
                    <a:pt x="111" y="460"/>
                  </a:lnTo>
                  <a:lnTo>
                    <a:pt x="135" y="476"/>
                  </a:lnTo>
                  <a:lnTo>
                    <a:pt x="135" y="499"/>
                  </a:lnTo>
                  <a:lnTo>
                    <a:pt x="119" y="531"/>
                  </a:lnTo>
                  <a:lnTo>
                    <a:pt x="111" y="555"/>
                  </a:lnTo>
                  <a:lnTo>
                    <a:pt x="87" y="579"/>
                  </a:lnTo>
                  <a:lnTo>
                    <a:pt x="63" y="610"/>
                  </a:lnTo>
                  <a:lnTo>
                    <a:pt x="55" y="634"/>
                  </a:lnTo>
                  <a:lnTo>
                    <a:pt x="55" y="682"/>
                  </a:lnTo>
                  <a:lnTo>
                    <a:pt x="87" y="761"/>
                  </a:lnTo>
                  <a:lnTo>
                    <a:pt x="119" y="761"/>
                  </a:lnTo>
                  <a:lnTo>
                    <a:pt x="135" y="777"/>
                  </a:lnTo>
                  <a:lnTo>
                    <a:pt x="166" y="785"/>
                  </a:lnTo>
                  <a:lnTo>
                    <a:pt x="182" y="809"/>
                  </a:lnTo>
                  <a:lnTo>
                    <a:pt x="214" y="809"/>
                  </a:lnTo>
                  <a:lnTo>
                    <a:pt x="246" y="817"/>
                  </a:lnTo>
                  <a:lnTo>
                    <a:pt x="261" y="840"/>
                  </a:lnTo>
                  <a:lnTo>
                    <a:pt x="277" y="840"/>
                  </a:lnTo>
                  <a:lnTo>
                    <a:pt x="293" y="832"/>
                  </a:lnTo>
                  <a:lnTo>
                    <a:pt x="309" y="840"/>
                  </a:lnTo>
                  <a:lnTo>
                    <a:pt x="301" y="848"/>
                  </a:lnTo>
                  <a:lnTo>
                    <a:pt x="317" y="864"/>
                  </a:lnTo>
                  <a:lnTo>
                    <a:pt x="341" y="864"/>
                  </a:lnTo>
                  <a:lnTo>
                    <a:pt x="356" y="880"/>
                  </a:lnTo>
                  <a:lnTo>
                    <a:pt x="404" y="872"/>
                  </a:lnTo>
                  <a:lnTo>
                    <a:pt x="412" y="856"/>
                  </a:lnTo>
                  <a:lnTo>
                    <a:pt x="428" y="825"/>
                  </a:lnTo>
                  <a:lnTo>
                    <a:pt x="467" y="817"/>
                  </a:lnTo>
                  <a:lnTo>
                    <a:pt x="491" y="840"/>
                  </a:lnTo>
                  <a:lnTo>
                    <a:pt x="507" y="832"/>
                  </a:lnTo>
                  <a:lnTo>
                    <a:pt x="523" y="809"/>
                  </a:lnTo>
                  <a:lnTo>
                    <a:pt x="531" y="777"/>
                  </a:lnTo>
                  <a:lnTo>
                    <a:pt x="523" y="745"/>
                  </a:lnTo>
                  <a:lnTo>
                    <a:pt x="539" y="714"/>
                  </a:lnTo>
                  <a:lnTo>
                    <a:pt x="539" y="698"/>
                  </a:lnTo>
                  <a:lnTo>
                    <a:pt x="578" y="674"/>
                  </a:lnTo>
                  <a:lnTo>
                    <a:pt x="602" y="666"/>
                  </a:lnTo>
                  <a:lnTo>
                    <a:pt x="618" y="634"/>
                  </a:lnTo>
                  <a:lnTo>
                    <a:pt x="650" y="634"/>
                  </a:lnTo>
                  <a:lnTo>
                    <a:pt x="665" y="618"/>
                  </a:lnTo>
                  <a:lnTo>
                    <a:pt x="697" y="595"/>
                  </a:lnTo>
                  <a:lnTo>
                    <a:pt x="713" y="547"/>
                  </a:lnTo>
                  <a:lnTo>
                    <a:pt x="713" y="531"/>
                  </a:lnTo>
                  <a:lnTo>
                    <a:pt x="737" y="484"/>
                  </a:lnTo>
                  <a:lnTo>
                    <a:pt x="745" y="468"/>
                  </a:lnTo>
                  <a:lnTo>
                    <a:pt x="784" y="460"/>
                  </a:lnTo>
                  <a:lnTo>
                    <a:pt x="784" y="404"/>
                  </a:lnTo>
                  <a:lnTo>
                    <a:pt x="808" y="381"/>
                  </a:lnTo>
                  <a:lnTo>
                    <a:pt x="800" y="365"/>
                  </a:lnTo>
                  <a:lnTo>
                    <a:pt x="768" y="373"/>
                  </a:lnTo>
                  <a:lnTo>
                    <a:pt x="753" y="381"/>
                  </a:lnTo>
                  <a:lnTo>
                    <a:pt x="737" y="373"/>
                  </a:lnTo>
                  <a:lnTo>
                    <a:pt x="721" y="373"/>
                  </a:lnTo>
                  <a:lnTo>
                    <a:pt x="705" y="365"/>
                  </a:lnTo>
                  <a:lnTo>
                    <a:pt x="689" y="357"/>
                  </a:lnTo>
                  <a:lnTo>
                    <a:pt x="673" y="325"/>
                  </a:lnTo>
                  <a:lnTo>
                    <a:pt x="650" y="293"/>
                  </a:lnTo>
                  <a:lnTo>
                    <a:pt x="634" y="246"/>
                  </a:lnTo>
                  <a:lnTo>
                    <a:pt x="626" y="230"/>
                  </a:lnTo>
                  <a:lnTo>
                    <a:pt x="618" y="206"/>
                  </a:lnTo>
                  <a:lnTo>
                    <a:pt x="602" y="206"/>
                  </a:lnTo>
                  <a:lnTo>
                    <a:pt x="610" y="143"/>
                  </a:lnTo>
                  <a:lnTo>
                    <a:pt x="602" y="135"/>
                  </a:lnTo>
                  <a:lnTo>
                    <a:pt x="594" y="119"/>
                  </a:lnTo>
                  <a:lnTo>
                    <a:pt x="594" y="95"/>
                  </a:lnTo>
                  <a:lnTo>
                    <a:pt x="602" y="71"/>
                  </a:lnTo>
                  <a:lnTo>
                    <a:pt x="555" y="71"/>
                  </a:lnTo>
                  <a:lnTo>
                    <a:pt x="531" y="71"/>
                  </a:lnTo>
                  <a:lnTo>
                    <a:pt x="507" y="63"/>
                  </a:lnTo>
                  <a:lnTo>
                    <a:pt x="491" y="55"/>
                  </a:lnTo>
                  <a:lnTo>
                    <a:pt x="436" y="48"/>
                  </a:lnTo>
                  <a:lnTo>
                    <a:pt x="396" y="16"/>
                  </a:lnTo>
                  <a:lnTo>
                    <a:pt x="364" y="0"/>
                  </a:lnTo>
                  <a:lnTo>
                    <a:pt x="309" y="32"/>
                  </a:lnTo>
                  <a:lnTo>
                    <a:pt x="285" y="40"/>
                  </a:lnTo>
                  <a:lnTo>
                    <a:pt x="253" y="71"/>
                  </a:lnTo>
                  <a:lnTo>
                    <a:pt x="214" y="79"/>
                  </a:lnTo>
                  <a:lnTo>
                    <a:pt x="190" y="63"/>
                  </a:lnTo>
                  <a:lnTo>
                    <a:pt x="158" y="71"/>
                  </a:lnTo>
                  <a:lnTo>
                    <a:pt x="158" y="95"/>
                  </a:lnTo>
                  <a:lnTo>
                    <a:pt x="174" y="127"/>
                  </a:lnTo>
                  <a:lnTo>
                    <a:pt x="174" y="151"/>
                  </a:lnTo>
                  <a:lnTo>
                    <a:pt x="174" y="190"/>
                  </a:lnTo>
                  <a:lnTo>
                    <a:pt x="151" y="206"/>
                  </a:lnTo>
                  <a:lnTo>
                    <a:pt x="143" y="238"/>
                  </a:lnTo>
                  <a:lnTo>
                    <a:pt x="135" y="254"/>
                  </a:lnTo>
                  <a:lnTo>
                    <a:pt x="103" y="270"/>
                  </a:lnTo>
                  <a:lnTo>
                    <a:pt x="71" y="262"/>
                  </a:lnTo>
                  <a:lnTo>
                    <a:pt x="0" y="262"/>
                  </a:lnTo>
                  <a:lnTo>
                    <a:pt x="63" y="341"/>
                  </a:lnTo>
                  <a:lnTo>
                    <a:pt x="55" y="381"/>
                  </a:lnTo>
                  <a:lnTo>
                    <a:pt x="71" y="396"/>
                  </a:lnTo>
                  <a:lnTo>
                    <a:pt x="87" y="44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39" name="Freeform 82"/>
            <p:cNvSpPr>
              <a:spLocks/>
            </p:cNvSpPr>
            <p:nvPr/>
          </p:nvSpPr>
          <p:spPr bwMode="gray">
            <a:xfrm>
              <a:off x="9784597" y="4898157"/>
              <a:ext cx="413616" cy="796271"/>
            </a:xfrm>
            <a:custGeom>
              <a:avLst/>
              <a:gdLst>
                <a:gd name="T0" fmla="*/ 481 w 545"/>
                <a:gd name="T1" fmla="*/ 683 h 1017"/>
                <a:gd name="T2" fmla="*/ 505 w 545"/>
                <a:gd name="T3" fmla="*/ 714 h 1017"/>
                <a:gd name="T4" fmla="*/ 465 w 545"/>
                <a:gd name="T5" fmla="*/ 738 h 1017"/>
                <a:gd name="T6" fmla="*/ 426 w 545"/>
                <a:gd name="T7" fmla="*/ 786 h 1017"/>
                <a:gd name="T8" fmla="*/ 347 w 545"/>
                <a:gd name="T9" fmla="*/ 810 h 1017"/>
                <a:gd name="T10" fmla="*/ 315 w 545"/>
                <a:gd name="T11" fmla="*/ 849 h 1017"/>
                <a:gd name="T12" fmla="*/ 300 w 545"/>
                <a:gd name="T13" fmla="*/ 897 h 1017"/>
                <a:gd name="T14" fmla="*/ 260 w 545"/>
                <a:gd name="T15" fmla="*/ 937 h 1017"/>
                <a:gd name="T16" fmla="*/ 252 w 545"/>
                <a:gd name="T17" fmla="*/ 992 h 1017"/>
                <a:gd name="T18" fmla="*/ 205 w 545"/>
                <a:gd name="T19" fmla="*/ 1008 h 1017"/>
                <a:gd name="T20" fmla="*/ 166 w 545"/>
                <a:gd name="T21" fmla="*/ 953 h 1017"/>
                <a:gd name="T22" fmla="*/ 166 w 545"/>
                <a:gd name="T23" fmla="*/ 913 h 1017"/>
                <a:gd name="T24" fmla="*/ 166 w 545"/>
                <a:gd name="T25" fmla="*/ 865 h 1017"/>
                <a:gd name="T26" fmla="*/ 150 w 545"/>
                <a:gd name="T27" fmla="*/ 810 h 1017"/>
                <a:gd name="T28" fmla="*/ 166 w 545"/>
                <a:gd name="T29" fmla="*/ 754 h 1017"/>
                <a:gd name="T30" fmla="*/ 181 w 545"/>
                <a:gd name="T31" fmla="*/ 730 h 1017"/>
                <a:gd name="T32" fmla="*/ 173 w 545"/>
                <a:gd name="T33" fmla="*/ 691 h 1017"/>
                <a:gd name="T34" fmla="*/ 110 w 545"/>
                <a:gd name="T35" fmla="*/ 635 h 1017"/>
                <a:gd name="T36" fmla="*/ 110 w 545"/>
                <a:gd name="T37" fmla="*/ 579 h 1017"/>
                <a:gd name="T38" fmla="*/ 110 w 545"/>
                <a:gd name="T39" fmla="*/ 524 h 1017"/>
                <a:gd name="T40" fmla="*/ 63 w 545"/>
                <a:gd name="T41" fmla="*/ 508 h 1017"/>
                <a:gd name="T42" fmla="*/ 47 w 545"/>
                <a:gd name="T43" fmla="*/ 492 h 1017"/>
                <a:gd name="T44" fmla="*/ 16 w 545"/>
                <a:gd name="T45" fmla="*/ 484 h 1017"/>
                <a:gd name="T46" fmla="*/ 8 w 545"/>
                <a:gd name="T47" fmla="*/ 445 h 1017"/>
                <a:gd name="T48" fmla="*/ 39 w 545"/>
                <a:gd name="T49" fmla="*/ 389 h 1017"/>
                <a:gd name="T50" fmla="*/ 95 w 545"/>
                <a:gd name="T51" fmla="*/ 349 h 1017"/>
                <a:gd name="T52" fmla="*/ 79 w 545"/>
                <a:gd name="T53" fmla="*/ 294 h 1017"/>
                <a:gd name="T54" fmla="*/ 118 w 545"/>
                <a:gd name="T55" fmla="*/ 286 h 1017"/>
                <a:gd name="T56" fmla="*/ 173 w 545"/>
                <a:gd name="T57" fmla="*/ 286 h 1017"/>
                <a:gd name="T58" fmla="*/ 189 w 545"/>
                <a:gd name="T59" fmla="*/ 294 h 1017"/>
                <a:gd name="T60" fmla="*/ 205 w 545"/>
                <a:gd name="T61" fmla="*/ 278 h 1017"/>
                <a:gd name="T62" fmla="*/ 229 w 545"/>
                <a:gd name="T63" fmla="*/ 230 h 1017"/>
                <a:gd name="T64" fmla="*/ 300 w 545"/>
                <a:gd name="T65" fmla="*/ 175 h 1017"/>
                <a:gd name="T66" fmla="*/ 323 w 545"/>
                <a:gd name="T67" fmla="*/ 143 h 1017"/>
                <a:gd name="T68" fmla="*/ 307 w 545"/>
                <a:gd name="T69" fmla="*/ 111 h 1017"/>
                <a:gd name="T70" fmla="*/ 331 w 545"/>
                <a:gd name="T71" fmla="*/ 71 h 1017"/>
                <a:gd name="T72" fmla="*/ 339 w 545"/>
                <a:gd name="T73" fmla="*/ 40 h 1017"/>
                <a:gd name="T74" fmla="*/ 355 w 545"/>
                <a:gd name="T75" fmla="*/ 0 h 1017"/>
                <a:gd name="T76" fmla="*/ 442 w 545"/>
                <a:gd name="T77" fmla="*/ 0 h 1017"/>
                <a:gd name="T78" fmla="*/ 497 w 545"/>
                <a:gd name="T79" fmla="*/ 40 h 1017"/>
                <a:gd name="T80" fmla="*/ 520 w 545"/>
                <a:gd name="T81" fmla="*/ 56 h 1017"/>
                <a:gd name="T82" fmla="*/ 442 w 545"/>
                <a:gd name="T83" fmla="*/ 246 h 1017"/>
                <a:gd name="T84" fmla="*/ 410 w 545"/>
                <a:gd name="T85" fmla="*/ 294 h 1017"/>
                <a:gd name="T86" fmla="*/ 371 w 545"/>
                <a:gd name="T87" fmla="*/ 357 h 1017"/>
                <a:gd name="T88" fmla="*/ 339 w 545"/>
                <a:gd name="T89" fmla="*/ 476 h 1017"/>
                <a:gd name="T90" fmla="*/ 378 w 545"/>
                <a:gd name="T91" fmla="*/ 579 h 1017"/>
                <a:gd name="T92" fmla="*/ 481 w 545"/>
                <a:gd name="T93" fmla="*/ 683 h 10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1017"/>
                <a:gd name="T143" fmla="*/ 545 w 545"/>
                <a:gd name="T144" fmla="*/ 1017 h 10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1017">
                  <a:moveTo>
                    <a:pt x="481" y="683"/>
                  </a:moveTo>
                  <a:lnTo>
                    <a:pt x="481" y="683"/>
                  </a:lnTo>
                  <a:lnTo>
                    <a:pt x="481" y="699"/>
                  </a:lnTo>
                  <a:lnTo>
                    <a:pt x="505" y="714"/>
                  </a:lnTo>
                  <a:lnTo>
                    <a:pt x="465" y="730"/>
                  </a:lnTo>
                  <a:lnTo>
                    <a:pt x="465" y="738"/>
                  </a:lnTo>
                  <a:lnTo>
                    <a:pt x="434" y="754"/>
                  </a:lnTo>
                  <a:lnTo>
                    <a:pt x="426" y="786"/>
                  </a:lnTo>
                  <a:lnTo>
                    <a:pt x="410" y="778"/>
                  </a:lnTo>
                  <a:lnTo>
                    <a:pt x="347" y="810"/>
                  </a:lnTo>
                  <a:lnTo>
                    <a:pt x="339" y="849"/>
                  </a:lnTo>
                  <a:lnTo>
                    <a:pt x="315" y="849"/>
                  </a:lnTo>
                  <a:lnTo>
                    <a:pt x="300" y="857"/>
                  </a:lnTo>
                  <a:lnTo>
                    <a:pt x="300" y="897"/>
                  </a:lnTo>
                  <a:lnTo>
                    <a:pt x="276" y="913"/>
                  </a:lnTo>
                  <a:lnTo>
                    <a:pt x="260" y="937"/>
                  </a:lnTo>
                  <a:lnTo>
                    <a:pt x="276" y="976"/>
                  </a:lnTo>
                  <a:lnTo>
                    <a:pt x="252" y="992"/>
                  </a:lnTo>
                  <a:lnTo>
                    <a:pt x="229" y="1016"/>
                  </a:lnTo>
                  <a:lnTo>
                    <a:pt x="205" y="1008"/>
                  </a:lnTo>
                  <a:lnTo>
                    <a:pt x="189" y="976"/>
                  </a:lnTo>
                  <a:lnTo>
                    <a:pt x="166" y="953"/>
                  </a:lnTo>
                  <a:lnTo>
                    <a:pt x="158" y="929"/>
                  </a:lnTo>
                  <a:lnTo>
                    <a:pt x="166" y="913"/>
                  </a:lnTo>
                  <a:lnTo>
                    <a:pt x="166" y="889"/>
                  </a:lnTo>
                  <a:lnTo>
                    <a:pt x="166" y="865"/>
                  </a:lnTo>
                  <a:lnTo>
                    <a:pt x="150" y="849"/>
                  </a:lnTo>
                  <a:lnTo>
                    <a:pt x="150" y="810"/>
                  </a:lnTo>
                  <a:lnTo>
                    <a:pt x="166" y="770"/>
                  </a:lnTo>
                  <a:lnTo>
                    <a:pt x="166" y="754"/>
                  </a:lnTo>
                  <a:lnTo>
                    <a:pt x="173" y="746"/>
                  </a:lnTo>
                  <a:lnTo>
                    <a:pt x="181" y="730"/>
                  </a:lnTo>
                  <a:lnTo>
                    <a:pt x="166" y="706"/>
                  </a:lnTo>
                  <a:lnTo>
                    <a:pt x="173" y="691"/>
                  </a:lnTo>
                  <a:lnTo>
                    <a:pt x="166" y="651"/>
                  </a:lnTo>
                  <a:lnTo>
                    <a:pt x="110" y="635"/>
                  </a:lnTo>
                  <a:lnTo>
                    <a:pt x="95" y="611"/>
                  </a:lnTo>
                  <a:lnTo>
                    <a:pt x="110" y="579"/>
                  </a:lnTo>
                  <a:lnTo>
                    <a:pt x="110" y="556"/>
                  </a:lnTo>
                  <a:lnTo>
                    <a:pt x="110" y="524"/>
                  </a:lnTo>
                  <a:lnTo>
                    <a:pt x="79" y="516"/>
                  </a:lnTo>
                  <a:lnTo>
                    <a:pt x="63" y="508"/>
                  </a:lnTo>
                  <a:lnTo>
                    <a:pt x="55" y="508"/>
                  </a:lnTo>
                  <a:lnTo>
                    <a:pt x="47" y="492"/>
                  </a:lnTo>
                  <a:lnTo>
                    <a:pt x="32" y="500"/>
                  </a:lnTo>
                  <a:lnTo>
                    <a:pt x="16" y="484"/>
                  </a:lnTo>
                  <a:lnTo>
                    <a:pt x="0" y="460"/>
                  </a:lnTo>
                  <a:lnTo>
                    <a:pt x="8" y="445"/>
                  </a:lnTo>
                  <a:lnTo>
                    <a:pt x="32" y="421"/>
                  </a:lnTo>
                  <a:lnTo>
                    <a:pt x="39" y="389"/>
                  </a:lnTo>
                  <a:lnTo>
                    <a:pt x="71" y="381"/>
                  </a:lnTo>
                  <a:lnTo>
                    <a:pt x="95" y="349"/>
                  </a:lnTo>
                  <a:lnTo>
                    <a:pt x="79" y="325"/>
                  </a:lnTo>
                  <a:lnTo>
                    <a:pt x="79" y="294"/>
                  </a:lnTo>
                  <a:lnTo>
                    <a:pt x="110" y="294"/>
                  </a:lnTo>
                  <a:lnTo>
                    <a:pt x="118" y="286"/>
                  </a:lnTo>
                  <a:lnTo>
                    <a:pt x="134" y="278"/>
                  </a:lnTo>
                  <a:lnTo>
                    <a:pt x="173" y="286"/>
                  </a:lnTo>
                  <a:lnTo>
                    <a:pt x="181" y="310"/>
                  </a:lnTo>
                  <a:lnTo>
                    <a:pt x="189" y="294"/>
                  </a:lnTo>
                  <a:lnTo>
                    <a:pt x="189" y="286"/>
                  </a:lnTo>
                  <a:lnTo>
                    <a:pt x="205" y="278"/>
                  </a:lnTo>
                  <a:lnTo>
                    <a:pt x="221" y="254"/>
                  </a:lnTo>
                  <a:lnTo>
                    <a:pt x="229" y="230"/>
                  </a:lnTo>
                  <a:lnTo>
                    <a:pt x="252" y="183"/>
                  </a:lnTo>
                  <a:lnTo>
                    <a:pt x="300" y="175"/>
                  </a:lnTo>
                  <a:lnTo>
                    <a:pt x="307" y="151"/>
                  </a:lnTo>
                  <a:lnTo>
                    <a:pt x="323" y="143"/>
                  </a:lnTo>
                  <a:lnTo>
                    <a:pt x="300" y="127"/>
                  </a:lnTo>
                  <a:lnTo>
                    <a:pt x="307" y="111"/>
                  </a:lnTo>
                  <a:lnTo>
                    <a:pt x="331" y="111"/>
                  </a:lnTo>
                  <a:lnTo>
                    <a:pt x="331" y="71"/>
                  </a:lnTo>
                  <a:lnTo>
                    <a:pt x="339" y="64"/>
                  </a:lnTo>
                  <a:lnTo>
                    <a:pt x="339" y="40"/>
                  </a:lnTo>
                  <a:lnTo>
                    <a:pt x="355" y="24"/>
                  </a:lnTo>
                  <a:lnTo>
                    <a:pt x="355" y="0"/>
                  </a:lnTo>
                  <a:lnTo>
                    <a:pt x="386" y="16"/>
                  </a:lnTo>
                  <a:lnTo>
                    <a:pt x="442" y="0"/>
                  </a:lnTo>
                  <a:lnTo>
                    <a:pt x="489" y="24"/>
                  </a:lnTo>
                  <a:lnTo>
                    <a:pt x="497" y="40"/>
                  </a:lnTo>
                  <a:lnTo>
                    <a:pt x="489" y="64"/>
                  </a:lnTo>
                  <a:lnTo>
                    <a:pt x="520" y="56"/>
                  </a:lnTo>
                  <a:lnTo>
                    <a:pt x="544" y="71"/>
                  </a:lnTo>
                  <a:lnTo>
                    <a:pt x="442" y="246"/>
                  </a:lnTo>
                  <a:lnTo>
                    <a:pt x="426" y="246"/>
                  </a:lnTo>
                  <a:lnTo>
                    <a:pt x="410" y="294"/>
                  </a:lnTo>
                  <a:lnTo>
                    <a:pt x="410" y="310"/>
                  </a:lnTo>
                  <a:lnTo>
                    <a:pt x="371" y="357"/>
                  </a:lnTo>
                  <a:lnTo>
                    <a:pt x="355" y="405"/>
                  </a:lnTo>
                  <a:lnTo>
                    <a:pt x="339" y="476"/>
                  </a:lnTo>
                  <a:lnTo>
                    <a:pt x="371" y="548"/>
                  </a:lnTo>
                  <a:lnTo>
                    <a:pt x="378" y="579"/>
                  </a:lnTo>
                  <a:lnTo>
                    <a:pt x="434" y="659"/>
                  </a:lnTo>
                  <a:lnTo>
                    <a:pt x="481" y="683"/>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40" name="Freeform 83"/>
            <p:cNvSpPr>
              <a:spLocks/>
            </p:cNvSpPr>
            <p:nvPr/>
          </p:nvSpPr>
          <p:spPr bwMode="gray">
            <a:xfrm>
              <a:off x="9808883" y="5067276"/>
              <a:ext cx="61473" cy="38366"/>
            </a:xfrm>
            <a:custGeom>
              <a:avLst/>
              <a:gdLst>
                <a:gd name="T0" fmla="*/ 73 w 81"/>
                <a:gd name="T1" fmla="*/ 48 h 49"/>
                <a:gd name="T2" fmla="*/ 73 w 81"/>
                <a:gd name="T3" fmla="*/ 48 h 49"/>
                <a:gd name="T4" fmla="*/ 80 w 81"/>
                <a:gd name="T5" fmla="*/ 34 h 49"/>
                <a:gd name="T6" fmla="*/ 58 w 81"/>
                <a:gd name="T7" fmla="*/ 14 h 49"/>
                <a:gd name="T8" fmla="*/ 29 w 81"/>
                <a:gd name="T9" fmla="*/ 0 h 49"/>
                <a:gd name="T10" fmla="*/ 0 w 81"/>
                <a:gd name="T11" fmla="*/ 7 h 49"/>
                <a:gd name="T12" fmla="*/ 7 w 81"/>
                <a:gd name="T13" fmla="*/ 21 h 49"/>
                <a:gd name="T14" fmla="*/ 7 w 81"/>
                <a:gd name="T15" fmla="*/ 34 h 49"/>
                <a:gd name="T16" fmla="*/ 22 w 81"/>
                <a:gd name="T17" fmla="*/ 48 h 49"/>
                <a:gd name="T18" fmla="*/ 73 w 81"/>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9"/>
                <a:gd name="T32" fmla="*/ 81 w 8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9">
                  <a:moveTo>
                    <a:pt x="73" y="48"/>
                  </a:moveTo>
                  <a:lnTo>
                    <a:pt x="73" y="48"/>
                  </a:lnTo>
                  <a:lnTo>
                    <a:pt x="80" y="34"/>
                  </a:lnTo>
                  <a:lnTo>
                    <a:pt x="58" y="14"/>
                  </a:lnTo>
                  <a:lnTo>
                    <a:pt x="29" y="0"/>
                  </a:lnTo>
                  <a:lnTo>
                    <a:pt x="0" y="7"/>
                  </a:lnTo>
                  <a:lnTo>
                    <a:pt x="7" y="21"/>
                  </a:lnTo>
                  <a:lnTo>
                    <a:pt x="7" y="34"/>
                  </a:lnTo>
                  <a:lnTo>
                    <a:pt x="22" y="48"/>
                  </a:lnTo>
                  <a:lnTo>
                    <a:pt x="73" y="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41" name="Freeform 84"/>
            <p:cNvSpPr>
              <a:spLocks/>
            </p:cNvSpPr>
            <p:nvPr/>
          </p:nvSpPr>
          <p:spPr bwMode="gray">
            <a:xfrm>
              <a:off x="9465847" y="4393931"/>
              <a:ext cx="286116" cy="194958"/>
            </a:xfrm>
            <a:custGeom>
              <a:avLst/>
              <a:gdLst>
                <a:gd name="T0" fmla="*/ 329 w 377"/>
                <a:gd name="T1" fmla="*/ 225 h 249"/>
                <a:gd name="T2" fmla="*/ 329 w 377"/>
                <a:gd name="T3" fmla="*/ 225 h 249"/>
                <a:gd name="T4" fmla="*/ 321 w 377"/>
                <a:gd name="T5" fmla="*/ 233 h 249"/>
                <a:gd name="T6" fmla="*/ 313 w 377"/>
                <a:gd name="T7" fmla="*/ 240 h 249"/>
                <a:gd name="T8" fmla="*/ 290 w 377"/>
                <a:gd name="T9" fmla="*/ 248 h 249"/>
                <a:gd name="T10" fmla="*/ 266 w 377"/>
                <a:gd name="T11" fmla="*/ 217 h 249"/>
                <a:gd name="T12" fmla="*/ 259 w 377"/>
                <a:gd name="T13" fmla="*/ 194 h 249"/>
                <a:gd name="T14" fmla="*/ 212 w 377"/>
                <a:gd name="T15" fmla="*/ 163 h 249"/>
                <a:gd name="T16" fmla="*/ 188 w 377"/>
                <a:gd name="T17" fmla="*/ 171 h 249"/>
                <a:gd name="T18" fmla="*/ 157 w 377"/>
                <a:gd name="T19" fmla="*/ 209 h 249"/>
                <a:gd name="T20" fmla="*/ 125 w 377"/>
                <a:gd name="T21" fmla="*/ 225 h 249"/>
                <a:gd name="T22" fmla="*/ 102 w 377"/>
                <a:gd name="T23" fmla="*/ 217 h 249"/>
                <a:gd name="T24" fmla="*/ 102 w 377"/>
                <a:gd name="T25" fmla="*/ 202 h 249"/>
                <a:gd name="T26" fmla="*/ 86 w 377"/>
                <a:gd name="T27" fmla="*/ 178 h 249"/>
                <a:gd name="T28" fmla="*/ 71 w 377"/>
                <a:gd name="T29" fmla="*/ 178 h 249"/>
                <a:gd name="T30" fmla="*/ 71 w 377"/>
                <a:gd name="T31" fmla="*/ 194 h 249"/>
                <a:gd name="T32" fmla="*/ 55 w 377"/>
                <a:gd name="T33" fmla="*/ 217 h 249"/>
                <a:gd name="T34" fmla="*/ 39 w 377"/>
                <a:gd name="T35" fmla="*/ 209 h 249"/>
                <a:gd name="T36" fmla="*/ 24 w 377"/>
                <a:gd name="T37" fmla="*/ 186 h 249"/>
                <a:gd name="T38" fmla="*/ 8 w 377"/>
                <a:gd name="T39" fmla="*/ 163 h 249"/>
                <a:gd name="T40" fmla="*/ 0 w 377"/>
                <a:gd name="T41" fmla="*/ 140 h 249"/>
                <a:gd name="T42" fmla="*/ 16 w 377"/>
                <a:gd name="T43" fmla="*/ 124 h 249"/>
                <a:gd name="T44" fmla="*/ 8 w 377"/>
                <a:gd name="T45" fmla="*/ 109 h 249"/>
                <a:gd name="T46" fmla="*/ 24 w 377"/>
                <a:gd name="T47" fmla="*/ 101 h 249"/>
                <a:gd name="T48" fmla="*/ 24 w 377"/>
                <a:gd name="T49" fmla="*/ 85 h 249"/>
                <a:gd name="T50" fmla="*/ 16 w 377"/>
                <a:gd name="T51" fmla="*/ 78 h 249"/>
                <a:gd name="T52" fmla="*/ 16 w 377"/>
                <a:gd name="T53" fmla="*/ 54 h 249"/>
                <a:gd name="T54" fmla="*/ 0 w 377"/>
                <a:gd name="T55" fmla="*/ 47 h 249"/>
                <a:gd name="T56" fmla="*/ 8 w 377"/>
                <a:gd name="T57" fmla="*/ 31 h 249"/>
                <a:gd name="T58" fmla="*/ 24 w 377"/>
                <a:gd name="T59" fmla="*/ 23 h 249"/>
                <a:gd name="T60" fmla="*/ 16 w 377"/>
                <a:gd name="T61" fmla="*/ 0 h 249"/>
                <a:gd name="T62" fmla="*/ 63 w 377"/>
                <a:gd name="T63" fmla="*/ 8 h 249"/>
                <a:gd name="T64" fmla="*/ 71 w 377"/>
                <a:gd name="T65" fmla="*/ 8 h 249"/>
                <a:gd name="T66" fmla="*/ 86 w 377"/>
                <a:gd name="T67" fmla="*/ 31 h 249"/>
                <a:gd name="T68" fmla="*/ 102 w 377"/>
                <a:gd name="T69" fmla="*/ 31 h 249"/>
                <a:gd name="T70" fmla="*/ 102 w 377"/>
                <a:gd name="T71" fmla="*/ 16 h 249"/>
                <a:gd name="T72" fmla="*/ 118 w 377"/>
                <a:gd name="T73" fmla="*/ 8 h 249"/>
                <a:gd name="T74" fmla="*/ 125 w 377"/>
                <a:gd name="T75" fmla="*/ 31 h 249"/>
                <a:gd name="T76" fmla="*/ 118 w 377"/>
                <a:gd name="T77" fmla="*/ 47 h 249"/>
                <a:gd name="T78" fmla="*/ 133 w 377"/>
                <a:gd name="T79" fmla="*/ 47 h 249"/>
                <a:gd name="T80" fmla="*/ 141 w 377"/>
                <a:gd name="T81" fmla="*/ 54 h 249"/>
                <a:gd name="T82" fmla="*/ 165 w 377"/>
                <a:gd name="T83" fmla="*/ 47 h 249"/>
                <a:gd name="T84" fmla="*/ 188 w 377"/>
                <a:gd name="T85" fmla="*/ 54 h 249"/>
                <a:gd name="T86" fmla="*/ 212 w 377"/>
                <a:gd name="T87" fmla="*/ 62 h 249"/>
                <a:gd name="T88" fmla="*/ 235 w 377"/>
                <a:gd name="T89" fmla="*/ 70 h 249"/>
                <a:gd name="T90" fmla="*/ 266 w 377"/>
                <a:gd name="T91" fmla="*/ 70 h 249"/>
                <a:gd name="T92" fmla="*/ 274 w 377"/>
                <a:gd name="T93" fmla="*/ 85 h 249"/>
                <a:gd name="T94" fmla="*/ 290 w 377"/>
                <a:gd name="T95" fmla="*/ 93 h 249"/>
                <a:gd name="T96" fmla="*/ 329 w 377"/>
                <a:gd name="T97" fmla="*/ 124 h 249"/>
                <a:gd name="T98" fmla="*/ 353 w 377"/>
                <a:gd name="T99" fmla="*/ 140 h 249"/>
                <a:gd name="T100" fmla="*/ 376 w 377"/>
                <a:gd name="T101" fmla="*/ 163 h 249"/>
                <a:gd name="T102" fmla="*/ 360 w 377"/>
                <a:gd name="T103" fmla="*/ 178 h 249"/>
                <a:gd name="T104" fmla="*/ 313 w 377"/>
                <a:gd name="T105" fmla="*/ 171 h 249"/>
                <a:gd name="T106" fmla="*/ 298 w 377"/>
                <a:gd name="T107" fmla="*/ 186 h 249"/>
                <a:gd name="T108" fmla="*/ 313 w 377"/>
                <a:gd name="T109" fmla="*/ 194 h 249"/>
                <a:gd name="T110" fmla="*/ 329 w 377"/>
                <a:gd name="T111" fmla="*/ 209 h 249"/>
                <a:gd name="T112" fmla="*/ 329 w 377"/>
                <a:gd name="T113" fmla="*/ 225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9"/>
                <a:gd name="T173" fmla="*/ 377 w 37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9">
                  <a:moveTo>
                    <a:pt x="329" y="225"/>
                  </a:moveTo>
                  <a:lnTo>
                    <a:pt x="329" y="225"/>
                  </a:lnTo>
                  <a:lnTo>
                    <a:pt x="321" y="233"/>
                  </a:lnTo>
                  <a:lnTo>
                    <a:pt x="313" y="240"/>
                  </a:lnTo>
                  <a:lnTo>
                    <a:pt x="290" y="248"/>
                  </a:lnTo>
                  <a:lnTo>
                    <a:pt x="266" y="217"/>
                  </a:lnTo>
                  <a:lnTo>
                    <a:pt x="259" y="194"/>
                  </a:lnTo>
                  <a:lnTo>
                    <a:pt x="212" y="163"/>
                  </a:lnTo>
                  <a:lnTo>
                    <a:pt x="188" y="171"/>
                  </a:lnTo>
                  <a:lnTo>
                    <a:pt x="157" y="209"/>
                  </a:lnTo>
                  <a:lnTo>
                    <a:pt x="125" y="225"/>
                  </a:lnTo>
                  <a:lnTo>
                    <a:pt x="102" y="217"/>
                  </a:lnTo>
                  <a:lnTo>
                    <a:pt x="102" y="202"/>
                  </a:lnTo>
                  <a:lnTo>
                    <a:pt x="86" y="178"/>
                  </a:lnTo>
                  <a:lnTo>
                    <a:pt x="71" y="178"/>
                  </a:lnTo>
                  <a:lnTo>
                    <a:pt x="71" y="194"/>
                  </a:lnTo>
                  <a:lnTo>
                    <a:pt x="55" y="217"/>
                  </a:lnTo>
                  <a:lnTo>
                    <a:pt x="39" y="209"/>
                  </a:lnTo>
                  <a:lnTo>
                    <a:pt x="24" y="186"/>
                  </a:lnTo>
                  <a:lnTo>
                    <a:pt x="8" y="163"/>
                  </a:lnTo>
                  <a:lnTo>
                    <a:pt x="0" y="140"/>
                  </a:lnTo>
                  <a:lnTo>
                    <a:pt x="16" y="124"/>
                  </a:lnTo>
                  <a:lnTo>
                    <a:pt x="8" y="109"/>
                  </a:lnTo>
                  <a:lnTo>
                    <a:pt x="24" y="101"/>
                  </a:lnTo>
                  <a:lnTo>
                    <a:pt x="24" y="85"/>
                  </a:lnTo>
                  <a:lnTo>
                    <a:pt x="16" y="78"/>
                  </a:lnTo>
                  <a:lnTo>
                    <a:pt x="16" y="54"/>
                  </a:lnTo>
                  <a:lnTo>
                    <a:pt x="0" y="47"/>
                  </a:lnTo>
                  <a:lnTo>
                    <a:pt x="8" y="31"/>
                  </a:lnTo>
                  <a:lnTo>
                    <a:pt x="24" y="23"/>
                  </a:lnTo>
                  <a:lnTo>
                    <a:pt x="16" y="0"/>
                  </a:lnTo>
                  <a:lnTo>
                    <a:pt x="63" y="8"/>
                  </a:lnTo>
                  <a:lnTo>
                    <a:pt x="71" y="8"/>
                  </a:lnTo>
                  <a:lnTo>
                    <a:pt x="86" y="31"/>
                  </a:lnTo>
                  <a:lnTo>
                    <a:pt x="102" y="31"/>
                  </a:lnTo>
                  <a:lnTo>
                    <a:pt x="102" y="16"/>
                  </a:lnTo>
                  <a:lnTo>
                    <a:pt x="118" y="8"/>
                  </a:lnTo>
                  <a:lnTo>
                    <a:pt x="125" y="31"/>
                  </a:lnTo>
                  <a:lnTo>
                    <a:pt x="118" y="47"/>
                  </a:lnTo>
                  <a:lnTo>
                    <a:pt x="133" y="47"/>
                  </a:lnTo>
                  <a:lnTo>
                    <a:pt x="141" y="54"/>
                  </a:lnTo>
                  <a:lnTo>
                    <a:pt x="165" y="47"/>
                  </a:lnTo>
                  <a:lnTo>
                    <a:pt x="188" y="54"/>
                  </a:lnTo>
                  <a:lnTo>
                    <a:pt x="212" y="62"/>
                  </a:lnTo>
                  <a:lnTo>
                    <a:pt x="235" y="70"/>
                  </a:lnTo>
                  <a:lnTo>
                    <a:pt x="266" y="70"/>
                  </a:lnTo>
                  <a:lnTo>
                    <a:pt x="274" y="85"/>
                  </a:lnTo>
                  <a:lnTo>
                    <a:pt x="290" y="93"/>
                  </a:lnTo>
                  <a:lnTo>
                    <a:pt x="329" y="124"/>
                  </a:lnTo>
                  <a:lnTo>
                    <a:pt x="353" y="140"/>
                  </a:lnTo>
                  <a:lnTo>
                    <a:pt x="376" y="163"/>
                  </a:lnTo>
                  <a:lnTo>
                    <a:pt x="360" y="178"/>
                  </a:lnTo>
                  <a:lnTo>
                    <a:pt x="313" y="171"/>
                  </a:lnTo>
                  <a:lnTo>
                    <a:pt x="298" y="186"/>
                  </a:lnTo>
                  <a:lnTo>
                    <a:pt x="313" y="194"/>
                  </a:lnTo>
                  <a:lnTo>
                    <a:pt x="329" y="209"/>
                  </a:lnTo>
                  <a:lnTo>
                    <a:pt x="329" y="22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42" name="Freeform 86"/>
            <p:cNvSpPr>
              <a:spLocks/>
            </p:cNvSpPr>
            <p:nvPr/>
          </p:nvSpPr>
          <p:spPr bwMode="gray">
            <a:xfrm>
              <a:off x="8681114" y="4207586"/>
              <a:ext cx="1051118" cy="865172"/>
            </a:xfrm>
            <a:custGeom>
              <a:avLst/>
              <a:gdLst>
                <a:gd name="T0" fmla="*/ 764 w 1385"/>
                <a:gd name="T1" fmla="*/ 135 h 1105"/>
                <a:gd name="T2" fmla="*/ 716 w 1385"/>
                <a:gd name="T3" fmla="*/ 87 h 1105"/>
                <a:gd name="T4" fmla="*/ 573 w 1385"/>
                <a:gd name="T5" fmla="*/ 48 h 1105"/>
                <a:gd name="T6" fmla="*/ 509 w 1385"/>
                <a:gd name="T7" fmla="*/ 56 h 1105"/>
                <a:gd name="T8" fmla="*/ 406 w 1385"/>
                <a:gd name="T9" fmla="*/ 79 h 1105"/>
                <a:gd name="T10" fmla="*/ 286 w 1385"/>
                <a:gd name="T11" fmla="*/ 87 h 1105"/>
                <a:gd name="T12" fmla="*/ 183 w 1385"/>
                <a:gd name="T13" fmla="*/ 79 h 1105"/>
                <a:gd name="T14" fmla="*/ 64 w 1385"/>
                <a:gd name="T15" fmla="*/ 135 h 1105"/>
                <a:gd name="T16" fmla="*/ 24 w 1385"/>
                <a:gd name="T17" fmla="*/ 183 h 1105"/>
                <a:gd name="T18" fmla="*/ 24 w 1385"/>
                <a:gd name="T19" fmla="*/ 262 h 1105"/>
                <a:gd name="T20" fmla="*/ 80 w 1385"/>
                <a:gd name="T21" fmla="*/ 349 h 1105"/>
                <a:gd name="T22" fmla="*/ 16 w 1385"/>
                <a:gd name="T23" fmla="*/ 421 h 1105"/>
                <a:gd name="T24" fmla="*/ 40 w 1385"/>
                <a:gd name="T25" fmla="*/ 453 h 1105"/>
                <a:gd name="T26" fmla="*/ 119 w 1385"/>
                <a:gd name="T27" fmla="*/ 453 h 1105"/>
                <a:gd name="T28" fmla="*/ 127 w 1385"/>
                <a:gd name="T29" fmla="*/ 556 h 1105"/>
                <a:gd name="T30" fmla="*/ 199 w 1385"/>
                <a:gd name="T31" fmla="*/ 612 h 1105"/>
                <a:gd name="T32" fmla="*/ 167 w 1385"/>
                <a:gd name="T33" fmla="*/ 659 h 1105"/>
                <a:gd name="T34" fmla="*/ 135 w 1385"/>
                <a:gd name="T35" fmla="*/ 675 h 1105"/>
                <a:gd name="T36" fmla="*/ 56 w 1385"/>
                <a:gd name="T37" fmla="*/ 762 h 1105"/>
                <a:gd name="T38" fmla="*/ 32 w 1385"/>
                <a:gd name="T39" fmla="*/ 802 h 1105"/>
                <a:gd name="T40" fmla="*/ 32 w 1385"/>
                <a:gd name="T41" fmla="*/ 929 h 1105"/>
                <a:gd name="T42" fmla="*/ 32 w 1385"/>
                <a:gd name="T43" fmla="*/ 1025 h 1105"/>
                <a:gd name="T44" fmla="*/ 72 w 1385"/>
                <a:gd name="T45" fmla="*/ 1048 h 1105"/>
                <a:gd name="T46" fmla="*/ 215 w 1385"/>
                <a:gd name="T47" fmla="*/ 993 h 1105"/>
                <a:gd name="T48" fmla="*/ 350 w 1385"/>
                <a:gd name="T49" fmla="*/ 1048 h 1105"/>
                <a:gd name="T50" fmla="*/ 414 w 1385"/>
                <a:gd name="T51" fmla="*/ 1096 h 1105"/>
                <a:gd name="T52" fmla="*/ 533 w 1385"/>
                <a:gd name="T53" fmla="*/ 1104 h 1105"/>
                <a:gd name="T54" fmla="*/ 612 w 1385"/>
                <a:gd name="T55" fmla="*/ 1072 h 1105"/>
                <a:gd name="T56" fmla="*/ 652 w 1385"/>
                <a:gd name="T57" fmla="*/ 1056 h 1105"/>
                <a:gd name="T58" fmla="*/ 740 w 1385"/>
                <a:gd name="T59" fmla="*/ 921 h 1105"/>
                <a:gd name="T60" fmla="*/ 851 w 1385"/>
                <a:gd name="T61" fmla="*/ 818 h 1105"/>
                <a:gd name="T62" fmla="*/ 883 w 1385"/>
                <a:gd name="T63" fmla="*/ 762 h 1105"/>
                <a:gd name="T64" fmla="*/ 994 w 1385"/>
                <a:gd name="T65" fmla="*/ 715 h 1105"/>
                <a:gd name="T66" fmla="*/ 1114 w 1385"/>
                <a:gd name="T67" fmla="*/ 731 h 1105"/>
                <a:gd name="T68" fmla="*/ 1185 w 1385"/>
                <a:gd name="T69" fmla="*/ 755 h 1105"/>
                <a:gd name="T70" fmla="*/ 1312 w 1385"/>
                <a:gd name="T71" fmla="*/ 770 h 1105"/>
                <a:gd name="T72" fmla="*/ 1289 w 1385"/>
                <a:gd name="T73" fmla="*/ 715 h 1105"/>
                <a:gd name="T74" fmla="*/ 1328 w 1385"/>
                <a:gd name="T75" fmla="*/ 667 h 1105"/>
                <a:gd name="T76" fmla="*/ 1360 w 1385"/>
                <a:gd name="T77" fmla="*/ 596 h 1105"/>
                <a:gd name="T78" fmla="*/ 1384 w 1385"/>
                <a:gd name="T79" fmla="*/ 500 h 1105"/>
                <a:gd name="T80" fmla="*/ 1304 w 1385"/>
                <a:gd name="T81" fmla="*/ 453 h 1105"/>
                <a:gd name="T82" fmla="*/ 1193 w 1385"/>
                <a:gd name="T83" fmla="*/ 445 h 1105"/>
                <a:gd name="T84" fmla="*/ 1122 w 1385"/>
                <a:gd name="T85" fmla="*/ 413 h 1105"/>
                <a:gd name="T86" fmla="*/ 1074 w 1385"/>
                <a:gd name="T87" fmla="*/ 445 h 1105"/>
                <a:gd name="T88" fmla="*/ 1050 w 1385"/>
                <a:gd name="T89" fmla="*/ 357 h 1105"/>
                <a:gd name="T90" fmla="*/ 1050 w 1385"/>
                <a:gd name="T91" fmla="*/ 310 h 1105"/>
                <a:gd name="T92" fmla="*/ 1058 w 1385"/>
                <a:gd name="T93" fmla="*/ 254 h 1105"/>
                <a:gd name="T94" fmla="*/ 1098 w 1385"/>
                <a:gd name="T95" fmla="*/ 207 h 1105"/>
                <a:gd name="T96" fmla="*/ 1042 w 1385"/>
                <a:gd name="T97" fmla="*/ 159 h 1105"/>
                <a:gd name="T98" fmla="*/ 1010 w 1385"/>
                <a:gd name="T99" fmla="*/ 127 h 1105"/>
                <a:gd name="T100" fmla="*/ 1082 w 1385"/>
                <a:gd name="T101" fmla="*/ 151 h 1105"/>
                <a:gd name="T102" fmla="*/ 1058 w 1385"/>
                <a:gd name="T103" fmla="*/ 103 h 1105"/>
                <a:gd name="T104" fmla="*/ 1002 w 1385"/>
                <a:gd name="T105" fmla="*/ 24 h 1105"/>
                <a:gd name="T106" fmla="*/ 907 w 1385"/>
                <a:gd name="T107" fmla="*/ 40 h 1105"/>
                <a:gd name="T108" fmla="*/ 843 w 1385"/>
                <a:gd name="T109" fmla="*/ 95 h 1105"/>
                <a:gd name="T110" fmla="*/ 835 w 1385"/>
                <a:gd name="T111" fmla="*/ 127 h 1105"/>
                <a:gd name="T112" fmla="*/ 795 w 1385"/>
                <a:gd name="T113" fmla="*/ 159 h 1105"/>
                <a:gd name="T114" fmla="*/ 764 w 1385"/>
                <a:gd name="T115" fmla="*/ 159 h 1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105"/>
                <a:gd name="T176" fmla="*/ 1385 w 1385"/>
                <a:gd name="T177" fmla="*/ 1105 h 1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105">
                  <a:moveTo>
                    <a:pt x="764" y="159"/>
                  </a:moveTo>
                  <a:lnTo>
                    <a:pt x="764" y="159"/>
                  </a:lnTo>
                  <a:lnTo>
                    <a:pt x="772" y="143"/>
                  </a:lnTo>
                  <a:lnTo>
                    <a:pt x="764" y="135"/>
                  </a:lnTo>
                  <a:lnTo>
                    <a:pt x="748" y="143"/>
                  </a:lnTo>
                  <a:lnTo>
                    <a:pt x="748" y="119"/>
                  </a:lnTo>
                  <a:lnTo>
                    <a:pt x="732" y="95"/>
                  </a:lnTo>
                  <a:lnTo>
                    <a:pt x="716" y="87"/>
                  </a:lnTo>
                  <a:lnTo>
                    <a:pt x="700" y="71"/>
                  </a:lnTo>
                  <a:lnTo>
                    <a:pt x="636" y="71"/>
                  </a:lnTo>
                  <a:lnTo>
                    <a:pt x="605" y="71"/>
                  </a:lnTo>
                  <a:lnTo>
                    <a:pt x="573" y="48"/>
                  </a:lnTo>
                  <a:lnTo>
                    <a:pt x="581" y="16"/>
                  </a:lnTo>
                  <a:lnTo>
                    <a:pt x="565" y="0"/>
                  </a:lnTo>
                  <a:lnTo>
                    <a:pt x="541" y="24"/>
                  </a:lnTo>
                  <a:lnTo>
                    <a:pt x="509" y="56"/>
                  </a:lnTo>
                  <a:lnTo>
                    <a:pt x="485" y="48"/>
                  </a:lnTo>
                  <a:lnTo>
                    <a:pt x="477" y="64"/>
                  </a:lnTo>
                  <a:lnTo>
                    <a:pt x="445" y="64"/>
                  </a:lnTo>
                  <a:lnTo>
                    <a:pt x="406" y="79"/>
                  </a:lnTo>
                  <a:lnTo>
                    <a:pt x="366" y="79"/>
                  </a:lnTo>
                  <a:lnTo>
                    <a:pt x="334" y="103"/>
                  </a:lnTo>
                  <a:lnTo>
                    <a:pt x="310" y="87"/>
                  </a:lnTo>
                  <a:lnTo>
                    <a:pt x="286" y="87"/>
                  </a:lnTo>
                  <a:lnTo>
                    <a:pt x="262" y="71"/>
                  </a:lnTo>
                  <a:lnTo>
                    <a:pt x="231" y="87"/>
                  </a:lnTo>
                  <a:lnTo>
                    <a:pt x="207" y="71"/>
                  </a:lnTo>
                  <a:lnTo>
                    <a:pt x="183" y="79"/>
                  </a:lnTo>
                  <a:lnTo>
                    <a:pt x="159" y="103"/>
                  </a:lnTo>
                  <a:lnTo>
                    <a:pt x="143" y="119"/>
                  </a:lnTo>
                  <a:lnTo>
                    <a:pt x="72" y="119"/>
                  </a:lnTo>
                  <a:lnTo>
                    <a:pt x="64" y="135"/>
                  </a:lnTo>
                  <a:lnTo>
                    <a:pt x="56" y="143"/>
                  </a:lnTo>
                  <a:lnTo>
                    <a:pt x="56" y="159"/>
                  </a:lnTo>
                  <a:lnTo>
                    <a:pt x="32" y="183"/>
                  </a:lnTo>
                  <a:lnTo>
                    <a:pt x="24" y="183"/>
                  </a:lnTo>
                  <a:lnTo>
                    <a:pt x="8" y="191"/>
                  </a:lnTo>
                  <a:lnTo>
                    <a:pt x="16" y="214"/>
                  </a:lnTo>
                  <a:lnTo>
                    <a:pt x="0" y="246"/>
                  </a:lnTo>
                  <a:lnTo>
                    <a:pt x="24" y="262"/>
                  </a:lnTo>
                  <a:lnTo>
                    <a:pt x="64" y="262"/>
                  </a:lnTo>
                  <a:lnTo>
                    <a:pt x="64" y="294"/>
                  </a:lnTo>
                  <a:lnTo>
                    <a:pt x="64" y="318"/>
                  </a:lnTo>
                  <a:lnTo>
                    <a:pt x="80" y="349"/>
                  </a:lnTo>
                  <a:lnTo>
                    <a:pt x="40" y="357"/>
                  </a:lnTo>
                  <a:lnTo>
                    <a:pt x="24" y="381"/>
                  </a:lnTo>
                  <a:lnTo>
                    <a:pt x="8" y="397"/>
                  </a:lnTo>
                  <a:lnTo>
                    <a:pt x="16" y="421"/>
                  </a:lnTo>
                  <a:lnTo>
                    <a:pt x="8" y="437"/>
                  </a:lnTo>
                  <a:lnTo>
                    <a:pt x="8" y="445"/>
                  </a:lnTo>
                  <a:lnTo>
                    <a:pt x="24" y="445"/>
                  </a:lnTo>
                  <a:lnTo>
                    <a:pt x="40" y="453"/>
                  </a:lnTo>
                  <a:lnTo>
                    <a:pt x="56" y="445"/>
                  </a:lnTo>
                  <a:lnTo>
                    <a:pt x="95" y="453"/>
                  </a:lnTo>
                  <a:lnTo>
                    <a:pt x="103" y="445"/>
                  </a:lnTo>
                  <a:lnTo>
                    <a:pt x="119" y="453"/>
                  </a:lnTo>
                  <a:lnTo>
                    <a:pt x="111" y="477"/>
                  </a:lnTo>
                  <a:lnTo>
                    <a:pt x="135" y="500"/>
                  </a:lnTo>
                  <a:lnTo>
                    <a:pt x="119" y="540"/>
                  </a:lnTo>
                  <a:lnTo>
                    <a:pt x="127" y="556"/>
                  </a:lnTo>
                  <a:lnTo>
                    <a:pt x="159" y="556"/>
                  </a:lnTo>
                  <a:lnTo>
                    <a:pt x="199" y="556"/>
                  </a:lnTo>
                  <a:lnTo>
                    <a:pt x="215" y="580"/>
                  </a:lnTo>
                  <a:lnTo>
                    <a:pt x="199" y="612"/>
                  </a:lnTo>
                  <a:lnTo>
                    <a:pt x="183" y="620"/>
                  </a:lnTo>
                  <a:lnTo>
                    <a:pt x="183" y="635"/>
                  </a:lnTo>
                  <a:lnTo>
                    <a:pt x="159" y="643"/>
                  </a:lnTo>
                  <a:lnTo>
                    <a:pt x="167" y="659"/>
                  </a:lnTo>
                  <a:lnTo>
                    <a:pt x="151" y="651"/>
                  </a:lnTo>
                  <a:lnTo>
                    <a:pt x="143" y="667"/>
                  </a:lnTo>
                  <a:lnTo>
                    <a:pt x="135" y="667"/>
                  </a:lnTo>
                  <a:lnTo>
                    <a:pt x="135" y="675"/>
                  </a:lnTo>
                  <a:lnTo>
                    <a:pt x="95" y="699"/>
                  </a:lnTo>
                  <a:lnTo>
                    <a:pt x="80" y="715"/>
                  </a:lnTo>
                  <a:lnTo>
                    <a:pt x="56" y="739"/>
                  </a:lnTo>
                  <a:lnTo>
                    <a:pt x="56" y="762"/>
                  </a:lnTo>
                  <a:lnTo>
                    <a:pt x="40" y="770"/>
                  </a:lnTo>
                  <a:lnTo>
                    <a:pt x="16" y="770"/>
                  </a:lnTo>
                  <a:lnTo>
                    <a:pt x="16" y="794"/>
                  </a:lnTo>
                  <a:lnTo>
                    <a:pt x="32" y="802"/>
                  </a:lnTo>
                  <a:lnTo>
                    <a:pt x="40" y="826"/>
                  </a:lnTo>
                  <a:lnTo>
                    <a:pt x="32" y="866"/>
                  </a:lnTo>
                  <a:lnTo>
                    <a:pt x="40" y="913"/>
                  </a:lnTo>
                  <a:lnTo>
                    <a:pt x="32" y="929"/>
                  </a:lnTo>
                  <a:lnTo>
                    <a:pt x="32" y="953"/>
                  </a:lnTo>
                  <a:lnTo>
                    <a:pt x="24" y="993"/>
                  </a:lnTo>
                  <a:lnTo>
                    <a:pt x="32" y="1001"/>
                  </a:lnTo>
                  <a:lnTo>
                    <a:pt x="32" y="1025"/>
                  </a:lnTo>
                  <a:lnTo>
                    <a:pt x="16" y="1033"/>
                  </a:lnTo>
                  <a:lnTo>
                    <a:pt x="8" y="1040"/>
                  </a:lnTo>
                  <a:lnTo>
                    <a:pt x="32" y="1056"/>
                  </a:lnTo>
                  <a:lnTo>
                    <a:pt x="72" y="1048"/>
                  </a:lnTo>
                  <a:lnTo>
                    <a:pt x="103" y="1017"/>
                  </a:lnTo>
                  <a:lnTo>
                    <a:pt x="127" y="1009"/>
                  </a:lnTo>
                  <a:lnTo>
                    <a:pt x="183" y="977"/>
                  </a:lnTo>
                  <a:lnTo>
                    <a:pt x="215" y="993"/>
                  </a:lnTo>
                  <a:lnTo>
                    <a:pt x="255" y="1025"/>
                  </a:lnTo>
                  <a:lnTo>
                    <a:pt x="310" y="1033"/>
                  </a:lnTo>
                  <a:lnTo>
                    <a:pt x="326" y="1040"/>
                  </a:lnTo>
                  <a:lnTo>
                    <a:pt x="350" y="1048"/>
                  </a:lnTo>
                  <a:lnTo>
                    <a:pt x="374" y="1048"/>
                  </a:lnTo>
                  <a:lnTo>
                    <a:pt x="422" y="1048"/>
                  </a:lnTo>
                  <a:lnTo>
                    <a:pt x="414" y="1072"/>
                  </a:lnTo>
                  <a:lnTo>
                    <a:pt x="414" y="1096"/>
                  </a:lnTo>
                  <a:lnTo>
                    <a:pt x="461" y="1096"/>
                  </a:lnTo>
                  <a:lnTo>
                    <a:pt x="501" y="1088"/>
                  </a:lnTo>
                  <a:lnTo>
                    <a:pt x="517" y="1096"/>
                  </a:lnTo>
                  <a:lnTo>
                    <a:pt x="533" y="1104"/>
                  </a:lnTo>
                  <a:lnTo>
                    <a:pt x="549" y="1080"/>
                  </a:lnTo>
                  <a:lnTo>
                    <a:pt x="565" y="1080"/>
                  </a:lnTo>
                  <a:lnTo>
                    <a:pt x="589" y="1056"/>
                  </a:lnTo>
                  <a:lnTo>
                    <a:pt x="612" y="1072"/>
                  </a:lnTo>
                  <a:lnTo>
                    <a:pt x="620" y="1088"/>
                  </a:lnTo>
                  <a:lnTo>
                    <a:pt x="644" y="1080"/>
                  </a:lnTo>
                  <a:lnTo>
                    <a:pt x="660" y="1088"/>
                  </a:lnTo>
                  <a:lnTo>
                    <a:pt x="652" y="1056"/>
                  </a:lnTo>
                  <a:lnTo>
                    <a:pt x="700" y="1001"/>
                  </a:lnTo>
                  <a:lnTo>
                    <a:pt x="716" y="945"/>
                  </a:lnTo>
                  <a:lnTo>
                    <a:pt x="740" y="937"/>
                  </a:lnTo>
                  <a:lnTo>
                    <a:pt x="740" y="921"/>
                  </a:lnTo>
                  <a:lnTo>
                    <a:pt x="764" y="890"/>
                  </a:lnTo>
                  <a:lnTo>
                    <a:pt x="779" y="890"/>
                  </a:lnTo>
                  <a:lnTo>
                    <a:pt x="811" y="866"/>
                  </a:lnTo>
                  <a:lnTo>
                    <a:pt x="851" y="818"/>
                  </a:lnTo>
                  <a:lnTo>
                    <a:pt x="859" y="794"/>
                  </a:lnTo>
                  <a:lnTo>
                    <a:pt x="851" y="786"/>
                  </a:lnTo>
                  <a:lnTo>
                    <a:pt x="875" y="778"/>
                  </a:lnTo>
                  <a:lnTo>
                    <a:pt x="883" y="762"/>
                  </a:lnTo>
                  <a:lnTo>
                    <a:pt x="931" y="747"/>
                  </a:lnTo>
                  <a:lnTo>
                    <a:pt x="954" y="715"/>
                  </a:lnTo>
                  <a:lnTo>
                    <a:pt x="978" y="723"/>
                  </a:lnTo>
                  <a:lnTo>
                    <a:pt x="994" y="715"/>
                  </a:lnTo>
                  <a:lnTo>
                    <a:pt x="1034" y="715"/>
                  </a:lnTo>
                  <a:lnTo>
                    <a:pt x="1058" y="723"/>
                  </a:lnTo>
                  <a:lnTo>
                    <a:pt x="1082" y="715"/>
                  </a:lnTo>
                  <a:lnTo>
                    <a:pt x="1114" y="731"/>
                  </a:lnTo>
                  <a:lnTo>
                    <a:pt x="1145" y="715"/>
                  </a:lnTo>
                  <a:lnTo>
                    <a:pt x="1161" y="731"/>
                  </a:lnTo>
                  <a:lnTo>
                    <a:pt x="1185" y="731"/>
                  </a:lnTo>
                  <a:lnTo>
                    <a:pt x="1185" y="755"/>
                  </a:lnTo>
                  <a:lnTo>
                    <a:pt x="1209" y="770"/>
                  </a:lnTo>
                  <a:lnTo>
                    <a:pt x="1241" y="770"/>
                  </a:lnTo>
                  <a:lnTo>
                    <a:pt x="1289" y="762"/>
                  </a:lnTo>
                  <a:lnTo>
                    <a:pt x="1312" y="770"/>
                  </a:lnTo>
                  <a:lnTo>
                    <a:pt x="1328" y="762"/>
                  </a:lnTo>
                  <a:lnTo>
                    <a:pt x="1320" y="747"/>
                  </a:lnTo>
                  <a:lnTo>
                    <a:pt x="1297" y="739"/>
                  </a:lnTo>
                  <a:lnTo>
                    <a:pt x="1289" y="715"/>
                  </a:lnTo>
                  <a:lnTo>
                    <a:pt x="1281" y="691"/>
                  </a:lnTo>
                  <a:lnTo>
                    <a:pt x="1304" y="651"/>
                  </a:lnTo>
                  <a:lnTo>
                    <a:pt x="1312" y="667"/>
                  </a:lnTo>
                  <a:lnTo>
                    <a:pt x="1328" y="667"/>
                  </a:lnTo>
                  <a:lnTo>
                    <a:pt x="1344" y="635"/>
                  </a:lnTo>
                  <a:lnTo>
                    <a:pt x="1336" y="612"/>
                  </a:lnTo>
                  <a:lnTo>
                    <a:pt x="1352" y="588"/>
                  </a:lnTo>
                  <a:lnTo>
                    <a:pt x="1360" y="596"/>
                  </a:lnTo>
                  <a:lnTo>
                    <a:pt x="1384" y="580"/>
                  </a:lnTo>
                  <a:lnTo>
                    <a:pt x="1384" y="548"/>
                  </a:lnTo>
                  <a:lnTo>
                    <a:pt x="1376" y="524"/>
                  </a:lnTo>
                  <a:lnTo>
                    <a:pt x="1384" y="500"/>
                  </a:lnTo>
                  <a:lnTo>
                    <a:pt x="1360" y="469"/>
                  </a:lnTo>
                  <a:lnTo>
                    <a:pt x="1352" y="477"/>
                  </a:lnTo>
                  <a:lnTo>
                    <a:pt x="1328" y="484"/>
                  </a:lnTo>
                  <a:lnTo>
                    <a:pt x="1304" y="453"/>
                  </a:lnTo>
                  <a:lnTo>
                    <a:pt x="1297" y="429"/>
                  </a:lnTo>
                  <a:lnTo>
                    <a:pt x="1249" y="397"/>
                  </a:lnTo>
                  <a:lnTo>
                    <a:pt x="1225" y="405"/>
                  </a:lnTo>
                  <a:lnTo>
                    <a:pt x="1193" y="445"/>
                  </a:lnTo>
                  <a:lnTo>
                    <a:pt x="1161" y="461"/>
                  </a:lnTo>
                  <a:lnTo>
                    <a:pt x="1137" y="453"/>
                  </a:lnTo>
                  <a:lnTo>
                    <a:pt x="1137" y="437"/>
                  </a:lnTo>
                  <a:lnTo>
                    <a:pt x="1122" y="413"/>
                  </a:lnTo>
                  <a:lnTo>
                    <a:pt x="1106" y="413"/>
                  </a:lnTo>
                  <a:lnTo>
                    <a:pt x="1106" y="429"/>
                  </a:lnTo>
                  <a:lnTo>
                    <a:pt x="1090" y="453"/>
                  </a:lnTo>
                  <a:lnTo>
                    <a:pt x="1074" y="445"/>
                  </a:lnTo>
                  <a:lnTo>
                    <a:pt x="1058" y="421"/>
                  </a:lnTo>
                  <a:lnTo>
                    <a:pt x="1042" y="397"/>
                  </a:lnTo>
                  <a:lnTo>
                    <a:pt x="1034" y="373"/>
                  </a:lnTo>
                  <a:lnTo>
                    <a:pt x="1050" y="357"/>
                  </a:lnTo>
                  <a:lnTo>
                    <a:pt x="1042" y="342"/>
                  </a:lnTo>
                  <a:lnTo>
                    <a:pt x="1058" y="334"/>
                  </a:lnTo>
                  <a:lnTo>
                    <a:pt x="1058" y="318"/>
                  </a:lnTo>
                  <a:lnTo>
                    <a:pt x="1050" y="310"/>
                  </a:lnTo>
                  <a:lnTo>
                    <a:pt x="1050" y="286"/>
                  </a:lnTo>
                  <a:lnTo>
                    <a:pt x="1034" y="278"/>
                  </a:lnTo>
                  <a:lnTo>
                    <a:pt x="1042" y="262"/>
                  </a:lnTo>
                  <a:lnTo>
                    <a:pt x="1058" y="254"/>
                  </a:lnTo>
                  <a:lnTo>
                    <a:pt x="1050" y="230"/>
                  </a:lnTo>
                  <a:lnTo>
                    <a:pt x="1098" y="238"/>
                  </a:lnTo>
                  <a:lnTo>
                    <a:pt x="1106" y="238"/>
                  </a:lnTo>
                  <a:lnTo>
                    <a:pt x="1098" y="207"/>
                  </a:lnTo>
                  <a:lnTo>
                    <a:pt x="1074" y="207"/>
                  </a:lnTo>
                  <a:lnTo>
                    <a:pt x="1058" y="183"/>
                  </a:lnTo>
                  <a:lnTo>
                    <a:pt x="1042" y="175"/>
                  </a:lnTo>
                  <a:lnTo>
                    <a:pt x="1042" y="159"/>
                  </a:lnTo>
                  <a:lnTo>
                    <a:pt x="1042" y="151"/>
                  </a:lnTo>
                  <a:lnTo>
                    <a:pt x="1018" y="167"/>
                  </a:lnTo>
                  <a:lnTo>
                    <a:pt x="1002" y="151"/>
                  </a:lnTo>
                  <a:lnTo>
                    <a:pt x="1010" y="127"/>
                  </a:lnTo>
                  <a:lnTo>
                    <a:pt x="1026" y="127"/>
                  </a:lnTo>
                  <a:lnTo>
                    <a:pt x="1050" y="135"/>
                  </a:lnTo>
                  <a:lnTo>
                    <a:pt x="1066" y="151"/>
                  </a:lnTo>
                  <a:lnTo>
                    <a:pt x="1082" y="151"/>
                  </a:lnTo>
                  <a:lnTo>
                    <a:pt x="1082" y="135"/>
                  </a:lnTo>
                  <a:lnTo>
                    <a:pt x="1066" y="135"/>
                  </a:lnTo>
                  <a:lnTo>
                    <a:pt x="1066" y="111"/>
                  </a:lnTo>
                  <a:lnTo>
                    <a:pt x="1058" y="103"/>
                  </a:lnTo>
                  <a:lnTo>
                    <a:pt x="1034" y="71"/>
                  </a:lnTo>
                  <a:lnTo>
                    <a:pt x="1034" y="48"/>
                  </a:lnTo>
                  <a:lnTo>
                    <a:pt x="1018" y="40"/>
                  </a:lnTo>
                  <a:lnTo>
                    <a:pt x="1002" y="24"/>
                  </a:lnTo>
                  <a:lnTo>
                    <a:pt x="978" y="32"/>
                  </a:lnTo>
                  <a:lnTo>
                    <a:pt x="947" y="32"/>
                  </a:lnTo>
                  <a:lnTo>
                    <a:pt x="931" y="40"/>
                  </a:lnTo>
                  <a:lnTo>
                    <a:pt x="907" y="40"/>
                  </a:lnTo>
                  <a:lnTo>
                    <a:pt x="875" y="48"/>
                  </a:lnTo>
                  <a:lnTo>
                    <a:pt x="835" y="64"/>
                  </a:lnTo>
                  <a:lnTo>
                    <a:pt x="819" y="87"/>
                  </a:lnTo>
                  <a:lnTo>
                    <a:pt x="843" y="95"/>
                  </a:lnTo>
                  <a:lnTo>
                    <a:pt x="843" y="111"/>
                  </a:lnTo>
                  <a:lnTo>
                    <a:pt x="827" y="111"/>
                  </a:lnTo>
                  <a:lnTo>
                    <a:pt x="819" y="119"/>
                  </a:lnTo>
                  <a:lnTo>
                    <a:pt x="835" y="127"/>
                  </a:lnTo>
                  <a:lnTo>
                    <a:pt x="827" y="159"/>
                  </a:lnTo>
                  <a:lnTo>
                    <a:pt x="811" y="167"/>
                  </a:lnTo>
                  <a:lnTo>
                    <a:pt x="795" y="175"/>
                  </a:lnTo>
                  <a:lnTo>
                    <a:pt x="795" y="159"/>
                  </a:lnTo>
                  <a:lnTo>
                    <a:pt x="787" y="159"/>
                  </a:lnTo>
                  <a:lnTo>
                    <a:pt x="787" y="175"/>
                  </a:lnTo>
                  <a:lnTo>
                    <a:pt x="772" y="167"/>
                  </a:lnTo>
                  <a:lnTo>
                    <a:pt x="764" y="1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43" name="Freeform 87"/>
            <p:cNvSpPr>
              <a:spLocks/>
            </p:cNvSpPr>
            <p:nvPr/>
          </p:nvSpPr>
          <p:spPr bwMode="gray">
            <a:xfrm>
              <a:off x="9532633" y="4350084"/>
              <a:ext cx="55401" cy="32102"/>
            </a:xfrm>
            <a:custGeom>
              <a:avLst/>
              <a:gdLst>
                <a:gd name="T0" fmla="*/ 0 w 73"/>
                <a:gd name="T1" fmla="*/ 7 h 41"/>
                <a:gd name="T2" fmla="*/ 0 w 73"/>
                <a:gd name="T3" fmla="*/ 7 h 41"/>
                <a:gd name="T4" fmla="*/ 22 w 73"/>
                <a:gd name="T5" fmla="*/ 0 h 41"/>
                <a:gd name="T6" fmla="*/ 58 w 73"/>
                <a:gd name="T7" fmla="*/ 7 h 41"/>
                <a:gd name="T8" fmla="*/ 65 w 73"/>
                <a:gd name="T9" fmla="*/ 13 h 41"/>
                <a:gd name="T10" fmla="*/ 58 w 73"/>
                <a:gd name="T11" fmla="*/ 20 h 41"/>
                <a:gd name="T12" fmla="*/ 72 w 73"/>
                <a:gd name="T13" fmla="*/ 33 h 41"/>
                <a:gd name="T14" fmla="*/ 58 w 73"/>
                <a:gd name="T15" fmla="*/ 40 h 41"/>
                <a:gd name="T16" fmla="*/ 43 w 73"/>
                <a:gd name="T17" fmla="*/ 33 h 41"/>
                <a:gd name="T18" fmla="*/ 22 w 73"/>
                <a:gd name="T19" fmla="*/ 33 h 41"/>
                <a:gd name="T20" fmla="*/ 0 w 73"/>
                <a:gd name="T21" fmla="*/ 20 h 41"/>
                <a:gd name="T22" fmla="*/ 0 w 73"/>
                <a:gd name="T23" fmla="*/ 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1"/>
                <a:gd name="T38" fmla="*/ 73 w 7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1">
                  <a:moveTo>
                    <a:pt x="0" y="7"/>
                  </a:moveTo>
                  <a:lnTo>
                    <a:pt x="0" y="7"/>
                  </a:lnTo>
                  <a:lnTo>
                    <a:pt x="22" y="0"/>
                  </a:lnTo>
                  <a:lnTo>
                    <a:pt x="58" y="7"/>
                  </a:lnTo>
                  <a:lnTo>
                    <a:pt x="65" y="13"/>
                  </a:lnTo>
                  <a:lnTo>
                    <a:pt x="58" y="20"/>
                  </a:lnTo>
                  <a:lnTo>
                    <a:pt x="72" y="33"/>
                  </a:lnTo>
                  <a:lnTo>
                    <a:pt x="58" y="40"/>
                  </a:lnTo>
                  <a:lnTo>
                    <a:pt x="43" y="33"/>
                  </a:lnTo>
                  <a:lnTo>
                    <a:pt x="22" y="33"/>
                  </a:lnTo>
                  <a:lnTo>
                    <a:pt x="0" y="20"/>
                  </a:lnTo>
                  <a:lnTo>
                    <a:pt x="0" y="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44" name="Freeform 70"/>
            <p:cNvSpPr>
              <a:spLocks/>
            </p:cNvSpPr>
            <p:nvPr/>
          </p:nvSpPr>
          <p:spPr bwMode="gray">
            <a:xfrm>
              <a:off x="9631292" y="5463455"/>
              <a:ext cx="358974" cy="370341"/>
            </a:xfrm>
            <a:custGeom>
              <a:avLst/>
              <a:gdLst>
                <a:gd name="T0" fmla="*/ 346 w 473"/>
                <a:gd name="T1" fmla="*/ 24 h 473"/>
                <a:gd name="T2" fmla="*/ 346 w 473"/>
                <a:gd name="T3" fmla="*/ 24 h 473"/>
                <a:gd name="T4" fmla="*/ 346 w 473"/>
                <a:gd name="T5" fmla="*/ 0 h 473"/>
                <a:gd name="T6" fmla="*/ 291 w 473"/>
                <a:gd name="T7" fmla="*/ 8 h 473"/>
                <a:gd name="T8" fmla="*/ 267 w 473"/>
                <a:gd name="T9" fmla="*/ 8 h 473"/>
                <a:gd name="T10" fmla="*/ 252 w 473"/>
                <a:gd name="T11" fmla="*/ 31 h 473"/>
                <a:gd name="T12" fmla="*/ 236 w 473"/>
                <a:gd name="T13" fmla="*/ 39 h 473"/>
                <a:gd name="T14" fmla="*/ 228 w 473"/>
                <a:gd name="T15" fmla="*/ 71 h 473"/>
                <a:gd name="T16" fmla="*/ 228 w 473"/>
                <a:gd name="T17" fmla="*/ 118 h 473"/>
                <a:gd name="T18" fmla="*/ 205 w 473"/>
                <a:gd name="T19" fmla="*/ 149 h 473"/>
                <a:gd name="T20" fmla="*/ 189 w 473"/>
                <a:gd name="T21" fmla="*/ 149 h 473"/>
                <a:gd name="T22" fmla="*/ 181 w 473"/>
                <a:gd name="T23" fmla="*/ 134 h 473"/>
                <a:gd name="T24" fmla="*/ 165 w 473"/>
                <a:gd name="T25" fmla="*/ 126 h 473"/>
                <a:gd name="T26" fmla="*/ 142 w 473"/>
                <a:gd name="T27" fmla="*/ 149 h 473"/>
                <a:gd name="T28" fmla="*/ 87 w 473"/>
                <a:gd name="T29" fmla="*/ 142 h 473"/>
                <a:gd name="T30" fmla="*/ 55 w 473"/>
                <a:gd name="T31" fmla="*/ 189 h 473"/>
                <a:gd name="T32" fmla="*/ 47 w 473"/>
                <a:gd name="T33" fmla="*/ 189 h 473"/>
                <a:gd name="T34" fmla="*/ 0 w 473"/>
                <a:gd name="T35" fmla="*/ 260 h 473"/>
                <a:gd name="T36" fmla="*/ 31 w 473"/>
                <a:gd name="T37" fmla="*/ 291 h 473"/>
                <a:gd name="T38" fmla="*/ 71 w 473"/>
                <a:gd name="T39" fmla="*/ 299 h 473"/>
                <a:gd name="T40" fmla="*/ 102 w 473"/>
                <a:gd name="T41" fmla="*/ 299 h 473"/>
                <a:gd name="T42" fmla="*/ 94 w 473"/>
                <a:gd name="T43" fmla="*/ 346 h 473"/>
                <a:gd name="T44" fmla="*/ 118 w 473"/>
                <a:gd name="T45" fmla="*/ 385 h 473"/>
                <a:gd name="T46" fmla="*/ 110 w 473"/>
                <a:gd name="T47" fmla="*/ 433 h 473"/>
                <a:gd name="T48" fmla="*/ 142 w 473"/>
                <a:gd name="T49" fmla="*/ 433 h 473"/>
                <a:gd name="T50" fmla="*/ 189 w 473"/>
                <a:gd name="T51" fmla="*/ 472 h 473"/>
                <a:gd name="T52" fmla="*/ 205 w 473"/>
                <a:gd name="T53" fmla="*/ 456 h 473"/>
                <a:gd name="T54" fmla="*/ 244 w 473"/>
                <a:gd name="T55" fmla="*/ 441 h 473"/>
                <a:gd name="T56" fmla="*/ 252 w 473"/>
                <a:gd name="T57" fmla="*/ 425 h 473"/>
                <a:gd name="T58" fmla="*/ 291 w 473"/>
                <a:gd name="T59" fmla="*/ 393 h 473"/>
                <a:gd name="T60" fmla="*/ 315 w 473"/>
                <a:gd name="T61" fmla="*/ 393 h 473"/>
                <a:gd name="T62" fmla="*/ 330 w 473"/>
                <a:gd name="T63" fmla="*/ 409 h 473"/>
                <a:gd name="T64" fmla="*/ 346 w 473"/>
                <a:gd name="T65" fmla="*/ 417 h 473"/>
                <a:gd name="T66" fmla="*/ 362 w 473"/>
                <a:gd name="T67" fmla="*/ 409 h 473"/>
                <a:gd name="T68" fmla="*/ 346 w 473"/>
                <a:gd name="T69" fmla="*/ 393 h 473"/>
                <a:gd name="T70" fmla="*/ 385 w 473"/>
                <a:gd name="T71" fmla="*/ 378 h 473"/>
                <a:gd name="T72" fmla="*/ 401 w 473"/>
                <a:gd name="T73" fmla="*/ 401 h 473"/>
                <a:gd name="T74" fmla="*/ 448 w 473"/>
                <a:gd name="T75" fmla="*/ 385 h 473"/>
                <a:gd name="T76" fmla="*/ 472 w 473"/>
                <a:gd name="T77" fmla="*/ 362 h 473"/>
                <a:gd name="T78" fmla="*/ 456 w 473"/>
                <a:gd name="T79" fmla="*/ 354 h 473"/>
                <a:gd name="T80" fmla="*/ 441 w 473"/>
                <a:gd name="T81" fmla="*/ 330 h 473"/>
                <a:gd name="T82" fmla="*/ 433 w 473"/>
                <a:gd name="T83" fmla="*/ 362 h 473"/>
                <a:gd name="T84" fmla="*/ 417 w 473"/>
                <a:gd name="T85" fmla="*/ 346 h 473"/>
                <a:gd name="T86" fmla="*/ 409 w 473"/>
                <a:gd name="T87" fmla="*/ 323 h 473"/>
                <a:gd name="T88" fmla="*/ 425 w 473"/>
                <a:gd name="T89" fmla="*/ 315 h 473"/>
                <a:gd name="T90" fmla="*/ 441 w 473"/>
                <a:gd name="T91" fmla="*/ 323 h 473"/>
                <a:gd name="T92" fmla="*/ 433 w 473"/>
                <a:gd name="T93" fmla="*/ 291 h 473"/>
                <a:gd name="T94" fmla="*/ 409 w 473"/>
                <a:gd name="T95" fmla="*/ 283 h 473"/>
                <a:gd name="T96" fmla="*/ 393 w 473"/>
                <a:gd name="T97" fmla="*/ 252 h 473"/>
                <a:gd name="T98" fmla="*/ 370 w 473"/>
                <a:gd name="T99" fmla="*/ 228 h 473"/>
                <a:gd name="T100" fmla="*/ 362 w 473"/>
                <a:gd name="T101" fmla="*/ 205 h 473"/>
                <a:gd name="T102" fmla="*/ 370 w 473"/>
                <a:gd name="T103" fmla="*/ 189 h 473"/>
                <a:gd name="T104" fmla="*/ 370 w 473"/>
                <a:gd name="T105" fmla="*/ 165 h 473"/>
                <a:gd name="T106" fmla="*/ 370 w 473"/>
                <a:gd name="T107" fmla="*/ 142 h 473"/>
                <a:gd name="T108" fmla="*/ 354 w 473"/>
                <a:gd name="T109" fmla="*/ 126 h 473"/>
                <a:gd name="T110" fmla="*/ 354 w 473"/>
                <a:gd name="T111" fmla="*/ 87 h 473"/>
                <a:gd name="T112" fmla="*/ 370 w 473"/>
                <a:gd name="T113" fmla="*/ 47 h 473"/>
                <a:gd name="T114" fmla="*/ 370 w 473"/>
                <a:gd name="T115" fmla="*/ 31 h 473"/>
                <a:gd name="T116" fmla="*/ 346 w 473"/>
                <a:gd name="T117" fmla="*/ 24 h 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73"/>
                <a:gd name="T179" fmla="*/ 473 w 473"/>
                <a:gd name="T180" fmla="*/ 473 h 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73">
                  <a:moveTo>
                    <a:pt x="346" y="24"/>
                  </a:moveTo>
                  <a:lnTo>
                    <a:pt x="346" y="24"/>
                  </a:lnTo>
                  <a:lnTo>
                    <a:pt x="346" y="0"/>
                  </a:lnTo>
                  <a:lnTo>
                    <a:pt x="291" y="8"/>
                  </a:lnTo>
                  <a:lnTo>
                    <a:pt x="267" y="8"/>
                  </a:lnTo>
                  <a:lnTo>
                    <a:pt x="252" y="31"/>
                  </a:lnTo>
                  <a:lnTo>
                    <a:pt x="236" y="39"/>
                  </a:lnTo>
                  <a:lnTo>
                    <a:pt x="228" y="71"/>
                  </a:lnTo>
                  <a:lnTo>
                    <a:pt x="228" y="118"/>
                  </a:lnTo>
                  <a:lnTo>
                    <a:pt x="205" y="149"/>
                  </a:lnTo>
                  <a:lnTo>
                    <a:pt x="189" y="149"/>
                  </a:lnTo>
                  <a:lnTo>
                    <a:pt x="181" y="134"/>
                  </a:lnTo>
                  <a:lnTo>
                    <a:pt x="165" y="126"/>
                  </a:lnTo>
                  <a:lnTo>
                    <a:pt x="142" y="149"/>
                  </a:lnTo>
                  <a:lnTo>
                    <a:pt x="87" y="142"/>
                  </a:lnTo>
                  <a:lnTo>
                    <a:pt x="55" y="189"/>
                  </a:lnTo>
                  <a:lnTo>
                    <a:pt x="47" y="189"/>
                  </a:lnTo>
                  <a:lnTo>
                    <a:pt x="0" y="260"/>
                  </a:lnTo>
                  <a:lnTo>
                    <a:pt x="31" y="291"/>
                  </a:lnTo>
                  <a:lnTo>
                    <a:pt x="71" y="299"/>
                  </a:lnTo>
                  <a:lnTo>
                    <a:pt x="102" y="299"/>
                  </a:lnTo>
                  <a:lnTo>
                    <a:pt x="94" y="346"/>
                  </a:lnTo>
                  <a:lnTo>
                    <a:pt x="118" y="385"/>
                  </a:lnTo>
                  <a:lnTo>
                    <a:pt x="110" y="433"/>
                  </a:lnTo>
                  <a:lnTo>
                    <a:pt x="142" y="433"/>
                  </a:lnTo>
                  <a:lnTo>
                    <a:pt x="189" y="472"/>
                  </a:lnTo>
                  <a:lnTo>
                    <a:pt x="205" y="456"/>
                  </a:lnTo>
                  <a:lnTo>
                    <a:pt x="244" y="441"/>
                  </a:lnTo>
                  <a:lnTo>
                    <a:pt x="252" y="425"/>
                  </a:lnTo>
                  <a:lnTo>
                    <a:pt x="291" y="393"/>
                  </a:lnTo>
                  <a:lnTo>
                    <a:pt x="315" y="393"/>
                  </a:lnTo>
                  <a:lnTo>
                    <a:pt x="330" y="409"/>
                  </a:lnTo>
                  <a:lnTo>
                    <a:pt x="346" y="417"/>
                  </a:lnTo>
                  <a:lnTo>
                    <a:pt x="362" y="409"/>
                  </a:lnTo>
                  <a:lnTo>
                    <a:pt x="346" y="393"/>
                  </a:lnTo>
                  <a:lnTo>
                    <a:pt x="385" y="378"/>
                  </a:lnTo>
                  <a:lnTo>
                    <a:pt x="401" y="401"/>
                  </a:lnTo>
                  <a:lnTo>
                    <a:pt x="448" y="385"/>
                  </a:lnTo>
                  <a:lnTo>
                    <a:pt x="472" y="362"/>
                  </a:lnTo>
                  <a:lnTo>
                    <a:pt x="456" y="354"/>
                  </a:lnTo>
                  <a:lnTo>
                    <a:pt x="441" y="330"/>
                  </a:lnTo>
                  <a:lnTo>
                    <a:pt x="433" y="362"/>
                  </a:lnTo>
                  <a:lnTo>
                    <a:pt x="417" y="346"/>
                  </a:lnTo>
                  <a:lnTo>
                    <a:pt x="409" y="323"/>
                  </a:lnTo>
                  <a:lnTo>
                    <a:pt x="425" y="315"/>
                  </a:lnTo>
                  <a:lnTo>
                    <a:pt x="441" y="323"/>
                  </a:lnTo>
                  <a:lnTo>
                    <a:pt x="433" y="291"/>
                  </a:lnTo>
                  <a:lnTo>
                    <a:pt x="409" y="283"/>
                  </a:lnTo>
                  <a:lnTo>
                    <a:pt x="393" y="252"/>
                  </a:lnTo>
                  <a:lnTo>
                    <a:pt x="370" y="228"/>
                  </a:lnTo>
                  <a:lnTo>
                    <a:pt x="362" y="205"/>
                  </a:lnTo>
                  <a:lnTo>
                    <a:pt x="370" y="189"/>
                  </a:lnTo>
                  <a:lnTo>
                    <a:pt x="370" y="165"/>
                  </a:lnTo>
                  <a:lnTo>
                    <a:pt x="370" y="142"/>
                  </a:lnTo>
                  <a:lnTo>
                    <a:pt x="354" y="126"/>
                  </a:lnTo>
                  <a:lnTo>
                    <a:pt x="354" y="87"/>
                  </a:lnTo>
                  <a:lnTo>
                    <a:pt x="370" y="47"/>
                  </a:lnTo>
                  <a:lnTo>
                    <a:pt x="370" y="31"/>
                  </a:lnTo>
                  <a:lnTo>
                    <a:pt x="346" y="2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45" name="Freeform 88"/>
            <p:cNvSpPr>
              <a:spLocks/>
            </p:cNvSpPr>
            <p:nvPr/>
          </p:nvSpPr>
          <p:spPr bwMode="gray">
            <a:xfrm>
              <a:off x="8512631" y="5457191"/>
              <a:ext cx="1263618" cy="746162"/>
            </a:xfrm>
            <a:custGeom>
              <a:avLst/>
              <a:gdLst>
                <a:gd name="T0" fmla="*/ 1576 w 1665"/>
                <a:gd name="T1" fmla="*/ 309 h 953"/>
                <a:gd name="T2" fmla="*/ 1584 w 1665"/>
                <a:gd name="T3" fmla="*/ 444 h 953"/>
                <a:gd name="T4" fmla="*/ 1632 w 1665"/>
                <a:gd name="T5" fmla="*/ 516 h 953"/>
                <a:gd name="T6" fmla="*/ 1553 w 1665"/>
                <a:gd name="T7" fmla="*/ 658 h 953"/>
                <a:gd name="T8" fmla="*/ 1457 w 1665"/>
                <a:gd name="T9" fmla="*/ 674 h 953"/>
                <a:gd name="T10" fmla="*/ 1330 w 1665"/>
                <a:gd name="T11" fmla="*/ 738 h 953"/>
                <a:gd name="T12" fmla="*/ 1282 w 1665"/>
                <a:gd name="T13" fmla="*/ 714 h 953"/>
                <a:gd name="T14" fmla="*/ 1178 w 1665"/>
                <a:gd name="T15" fmla="*/ 730 h 953"/>
                <a:gd name="T16" fmla="*/ 1003 w 1665"/>
                <a:gd name="T17" fmla="*/ 714 h 953"/>
                <a:gd name="T18" fmla="*/ 860 w 1665"/>
                <a:gd name="T19" fmla="*/ 698 h 953"/>
                <a:gd name="T20" fmla="*/ 796 w 1665"/>
                <a:gd name="T21" fmla="*/ 793 h 953"/>
                <a:gd name="T22" fmla="*/ 677 w 1665"/>
                <a:gd name="T23" fmla="*/ 801 h 953"/>
                <a:gd name="T24" fmla="*/ 605 w 1665"/>
                <a:gd name="T25" fmla="*/ 896 h 953"/>
                <a:gd name="T26" fmla="*/ 573 w 1665"/>
                <a:gd name="T27" fmla="*/ 904 h 953"/>
                <a:gd name="T28" fmla="*/ 478 w 1665"/>
                <a:gd name="T29" fmla="*/ 928 h 953"/>
                <a:gd name="T30" fmla="*/ 398 w 1665"/>
                <a:gd name="T31" fmla="*/ 881 h 953"/>
                <a:gd name="T32" fmla="*/ 342 w 1665"/>
                <a:gd name="T33" fmla="*/ 785 h 953"/>
                <a:gd name="T34" fmla="*/ 350 w 1665"/>
                <a:gd name="T35" fmla="*/ 777 h 953"/>
                <a:gd name="T36" fmla="*/ 350 w 1665"/>
                <a:gd name="T37" fmla="*/ 738 h 953"/>
                <a:gd name="T38" fmla="*/ 295 w 1665"/>
                <a:gd name="T39" fmla="*/ 714 h 953"/>
                <a:gd name="T40" fmla="*/ 326 w 1665"/>
                <a:gd name="T41" fmla="*/ 674 h 953"/>
                <a:gd name="T42" fmla="*/ 199 w 1665"/>
                <a:gd name="T43" fmla="*/ 563 h 953"/>
                <a:gd name="T44" fmla="*/ 143 w 1665"/>
                <a:gd name="T45" fmla="*/ 516 h 953"/>
                <a:gd name="T46" fmla="*/ 127 w 1665"/>
                <a:gd name="T47" fmla="*/ 524 h 953"/>
                <a:gd name="T48" fmla="*/ 16 w 1665"/>
                <a:gd name="T49" fmla="*/ 508 h 953"/>
                <a:gd name="T50" fmla="*/ 0 w 1665"/>
                <a:gd name="T51" fmla="*/ 381 h 953"/>
                <a:gd name="T52" fmla="*/ 88 w 1665"/>
                <a:gd name="T53" fmla="*/ 262 h 953"/>
                <a:gd name="T54" fmla="*/ 111 w 1665"/>
                <a:gd name="T55" fmla="*/ 230 h 953"/>
                <a:gd name="T56" fmla="*/ 175 w 1665"/>
                <a:gd name="T57" fmla="*/ 206 h 953"/>
                <a:gd name="T58" fmla="*/ 199 w 1665"/>
                <a:gd name="T59" fmla="*/ 167 h 953"/>
                <a:gd name="T60" fmla="*/ 279 w 1665"/>
                <a:gd name="T61" fmla="*/ 198 h 953"/>
                <a:gd name="T62" fmla="*/ 326 w 1665"/>
                <a:gd name="T63" fmla="*/ 214 h 953"/>
                <a:gd name="T64" fmla="*/ 350 w 1665"/>
                <a:gd name="T65" fmla="*/ 246 h 953"/>
                <a:gd name="T66" fmla="*/ 438 w 1665"/>
                <a:gd name="T67" fmla="*/ 254 h 953"/>
                <a:gd name="T68" fmla="*/ 502 w 1665"/>
                <a:gd name="T69" fmla="*/ 198 h 953"/>
                <a:gd name="T70" fmla="*/ 557 w 1665"/>
                <a:gd name="T71" fmla="*/ 190 h 953"/>
                <a:gd name="T72" fmla="*/ 573 w 1665"/>
                <a:gd name="T73" fmla="*/ 95 h 953"/>
                <a:gd name="T74" fmla="*/ 637 w 1665"/>
                <a:gd name="T75" fmla="*/ 48 h 953"/>
                <a:gd name="T76" fmla="*/ 701 w 1665"/>
                <a:gd name="T77" fmla="*/ 0 h 953"/>
                <a:gd name="T78" fmla="*/ 764 w 1665"/>
                <a:gd name="T79" fmla="*/ 40 h 953"/>
                <a:gd name="T80" fmla="*/ 812 w 1665"/>
                <a:gd name="T81" fmla="*/ 63 h 953"/>
                <a:gd name="T82" fmla="*/ 876 w 1665"/>
                <a:gd name="T83" fmla="*/ 119 h 953"/>
                <a:gd name="T84" fmla="*/ 987 w 1665"/>
                <a:gd name="T85" fmla="*/ 135 h 953"/>
                <a:gd name="T86" fmla="*/ 1035 w 1665"/>
                <a:gd name="T87" fmla="*/ 111 h 953"/>
                <a:gd name="T88" fmla="*/ 1099 w 1665"/>
                <a:gd name="T89" fmla="*/ 127 h 953"/>
                <a:gd name="T90" fmla="*/ 1115 w 1665"/>
                <a:gd name="T91" fmla="*/ 119 h 953"/>
                <a:gd name="T92" fmla="*/ 1194 w 1665"/>
                <a:gd name="T93" fmla="*/ 95 h 953"/>
                <a:gd name="T94" fmla="*/ 1250 w 1665"/>
                <a:gd name="T95" fmla="*/ 103 h 953"/>
                <a:gd name="T96" fmla="*/ 1298 w 1665"/>
                <a:gd name="T97" fmla="*/ 95 h 953"/>
                <a:gd name="T98" fmla="*/ 1330 w 1665"/>
                <a:gd name="T99" fmla="*/ 103 h 953"/>
                <a:gd name="T100" fmla="*/ 1417 w 1665"/>
                <a:gd name="T101" fmla="*/ 103 h 953"/>
                <a:gd name="T102" fmla="*/ 1433 w 1665"/>
                <a:gd name="T103" fmla="*/ 159 h 953"/>
                <a:gd name="T104" fmla="*/ 1417 w 1665"/>
                <a:gd name="T105" fmla="*/ 222 h 953"/>
                <a:gd name="T106" fmla="*/ 1505 w 1665"/>
                <a:gd name="T107" fmla="*/ 301 h 9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5"/>
                <a:gd name="T163" fmla="*/ 0 h 953"/>
                <a:gd name="T164" fmla="*/ 1665 w 1665"/>
                <a:gd name="T165" fmla="*/ 953 h 9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5" h="953">
                  <a:moveTo>
                    <a:pt x="1545" y="309"/>
                  </a:moveTo>
                  <a:lnTo>
                    <a:pt x="1545" y="309"/>
                  </a:lnTo>
                  <a:lnTo>
                    <a:pt x="1576" y="309"/>
                  </a:lnTo>
                  <a:lnTo>
                    <a:pt x="1568" y="357"/>
                  </a:lnTo>
                  <a:lnTo>
                    <a:pt x="1592" y="397"/>
                  </a:lnTo>
                  <a:lnTo>
                    <a:pt x="1584" y="444"/>
                  </a:lnTo>
                  <a:lnTo>
                    <a:pt x="1616" y="444"/>
                  </a:lnTo>
                  <a:lnTo>
                    <a:pt x="1664" y="484"/>
                  </a:lnTo>
                  <a:lnTo>
                    <a:pt x="1632" y="516"/>
                  </a:lnTo>
                  <a:lnTo>
                    <a:pt x="1608" y="547"/>
                  </a:lnTo>
                  <a:lnTo>
                    <a:pt x="1592" y="611"/>
                  </a:lnTo>
                  <a:lnTo>
                    <a:pt x="1553" y="658"/>
                  </a:lnTo>
                  <a:lnTo>
                    <a:pt x="1537" y="706"/>
                  </a:lnTo>
                  <a:lnTo>
                    <a:pt x="1505" y="706"/>
                  </a:lnTo>
                  <a:lnTo>
                    <a:pt x="1457" y="674"/>
                  </a:lnTo>
                  <a:lnTo>
                    <a:pt x="1385" y="674"/>
                  </a:lnTo>
                  <a:lnTo>
                    <a:pt x="1353" y="730"/>
                  </a:lnTo>
                  <a:lnTo>
                    <a:pt x="1330" y="738"/>
                  </a:lnTo>
                  <a:lnTo>
                    <a:pt x="1322" y="730"/>
                  </a:lnTo>
                  <a:lnTo>
                    <a:pt x="1306" y="730"/>
                  </a:lnTo>
                  <a:lnTo>
                    <a:pt x="1282" y="714"/>
                  </a:lnTo>
                  <a:lnTo>
                    <a:pt x="1234" y="714"/>
                  </a:lnTo>
                  <a:lnTo>
                    <a:pt x="1178" y="714"/>
                  </a:lnTo>
                  <a:lnTo>
                    <a:pt x="1178" y="730"/>
                  </a:lnTo>
                  <a:lnTo>
                    <a:pt x="1146" y="730"/>
                  </a:lnTo>
                  <a:lnTo>
                    <a:pt x="1051" y="714"/>
                  </a:lnTo>
                  <a:lnTo>
                    <a:pt x="1003" y="714"/>
                  </a:lnTo>
                  <a:lnTo>
                    <a:pt x="979" y="698"/>
                  </a:lnTo>
                  <a:lnTo>
                    <a:pt x="900" y="714"/>
                  </a:lnTo>
                  <a:lnTo>
                    <a:pt x="860" y="698"/>
                  </a:lnTo>
                  <a:lnTo>
                    <a:pt x="844" y="738"/>
                  </a:lnTo>
                  <a:lnTo>
                    <a:pt x="812" y="770"/>
                  </a:lnTo>
                  <a:lnTo>
                    <a:pt x="796" y="793"/>
                  </a:lnTo>
                  <a:lnTo>
                    <a:pt x="748" y="793"/>
                  </a:lnTo>
                  <a:lnTo>
                    <a:pt x="732" y="777"/>
                  </a:lnTo>
                  <a:lnTo>
                    <a:pt x="677" y="801"/>
                  </a:lnTo>
                  <a:lnTo>
                    <a:pt x="629" y="841"/>
                  </a:lnTo>
                  <a:lnTo>
                    <a:pt x="613" y="881"/>
                  </a:lnTo>
                  <a:lnTo>
                    <a:pt x="605" y="896"/>
                  </a:lnTo>
                  <a:lnTo>
                    <a:pt x="597" y="896"/>
                  </a:lnTo>
                  <a:lnTo>
                    <a:pt x="581" y="889"/>
                  </a:lnTo>
                  <a:lnTo>
                    <a:pt x="573" y="904"/>
                  </a:lnTo>
                  <a:lnTo>
                    <a:pt x="581" y="920"/>
                  </a:lnTo>
                  <a:lnTo>
                    <a:pt x="518" y="952"/>
                  </a:lnTo>
                  <a:lnTo>
                    <a:pt x="478" y="928"/>
                  </a:lnTo>
                  <a:lnTo>
                    <a:pt x="454" y="928"/>
                  </a:lnTo>
                  <a:lnTo>
                    <a:pt x="430" y="889"/>
                  </a:lnTo>
                  <a:lnTo>
                    <a:pt x="398" y="881"/>
                  </a:lnTo>
                  <a:lnTo>
                    <a:pt x="390" y="857"/>
                  </a:lnTo>
                  <a:lnTo>
                    <a:pt x="366" y="841"/>
                  </a:lnTo>
                  <a:lnTo>
                    <a:pt x="342" y="785"/>
                  </a:lnTo>
                  <a:lnTo>
                    <a:pt x="326" y="770"/>
                  </a:lnTo>
                  <a:lnTo>
                    <a:pt x="334" y="762"/>
                  </a:lnTo>
                  <a:lnTo>
                    <a:pt x="350" y="777"/>
                  </a:lnTo>
                  <a:lnTo>
                    <a:pt x="358" y="762"/>
                  </a:lnTo>
                  <a:lnTo>
                    <a:pt x="342" y="762"/>
                  </a:lnTo>
                  <a:lnTo>
                    <a:pt x="350" y="738"/>
                  </a:lnTo>
                  <a:lnTo>
                    <a:pt x="326" y="730"/>
                  </a:lnTo>
                  <a:lnTo>
                    <a:pt x="303" y="730"/>
                  </a:lnTo>
                  <a:lnTo>
                    <a:pt x="295" y="714"/>
                  </a:lnTo>
                  <a:lnTo>
                    <a:pt x="287" y="706"/>
                  </a:lnTo>
                  <a:lnTo>
                    <a:pt x="303" y="682"/>
                  </a:lnTo>
                  <a:lnTo>
                    <a:pt x="326" y="674"/>
                  </a:lnTo>
                  <a:lnTo>
                    <a:pt x="318" y="666"/>
                  </a:lnTo>
                  <a:lnTo>
                    <a:pt x="295" y="635"/>
                  </a:lnTo>
                  <a:lnTo>
                    <a:pt x="199" y="563"/>
                  </a:lnTo>
                  <a:lnTo>
                    <a:pt x="167" y="539"/>
                  </a:lnTo>
                  <a:lnTo>
                    <a:pt x="159" y="524"/>
                  </a:lnTo>
                  <a:lnTo>
                    <a:pt x="143" y="516"/>
                  </a:lnTo>
                  <a:lnTo>
                    <a:pt x="143" y="532"/>
                  </a:lnTo>
                  <a:lnTo>
                    <a:pt x="167" y="555"/>
                  </a:lnTo>
                  <a:lnTo>
                    <a:pt x="127" y="524"/>
                  </a:lnTo>
                  <a:lnTo>
                    <a:pt x="96" y="508"/>
                  </a:lnTo>
                  <a:lnTo>
                    <a:pt x="111" y="532"/>
                  </a:lnTo>
                  <a:lnTo>
                    <a:pt x="16" y="508"/>
                  </a:lnTo>
                  <a:lnTo>
                    <a:pt x="16" y="476"/>
                  </a:lnTo>
                  <a:lnTo>
                    <a:pt x="8" y="420"/>
                  </a:lnTo>
                  <a:lnTo>
                    <a:pt x="0" y="381"/>
                  </a:lnTo>
                  <a:lnTo>
                    <a:pt x="32" y="341"/>
                  </a:lnTo>
                  <a:lnTo>
                    <a:pt x="64" y="286"/>
                  </a:lnTo>
                  <a:lnTo>
                    <a:pt x="88" y="262"/>
                  </a:lnTo>
                  <a:lnTo>
                    <a:pt x="80" y="246"/>
                  </a:lnTo>
                  <a:lnTo>
                    <a:pt x="88" y="230"/>
                  </a:lnTo>
                  <a:lnTo>
                    <a:pt x="111" y="230"/>
                  </a:lnTo>
                  <a:lnTo>
                    <a:pt x="127" y="222"/>
                  </a:lnTo>
                  <a:lnTo>
                    <a:pt x="159" y="222"/>
                  </a:lnTo>
                  <a:lnTo>
                    <a:pt x="175" y="206"/>
                  </a:lnTo>
                  <a:lnTo>
                    <a:pt x="167" y="182"/>
                  </a:lnTo>
                  <a:lnTo>
                    <a:pt x="167" y="159"/>
                  </a:lnTo>
                  <a:lnTo>
                    <a:pt x="199" y="167"/>
                  </a:lnTo>
                  <a:lnTo>
                    <a:pt x="215" y="190"/>
                  </a:lnTo>
                  <a:lnTo>
                    <a:pt x="247" y="190"/>
                  </a:lnTo>
                  <a:lnTo>
                    <a:pt x="279" y="198"/>
                  </a:lnTo>
                  <a:lnTo>
                    <a:pt x="295" y="222"/>
                  </a:lnTo>
                  <a:lnTo>
                    <a:pt x="311" y="222"/>
                  </a:lnTo>
                  <a:lnTo>
                    <a:pt x="326" y="214"/>
                  </a:lnTo>
                  <a:lnTo>
                    <a:pt x="342" y="222"/>
                  </a:lnTo>
                  <a:lnTo>
                    <a:pt x="334" y="230"/>
                  </a:lnTo>
                  <a:lnTo>
                    <a:pt x="350" y="246"/>
                  </a:lnTo>
                  <a:lnTo>
                    <a:pt x="374" y="246"/>
                  </a:lnTo>
                  <a:lnTo>
                    <a:pt x="390" y="262"/>
                  </a:lnTo>
                  <a:lnTo>
                    <a:pt x="438" y="254"/>
                  </a:lnTo>
                  <a:lnTo>
                    <a:pt x="446" y="238"/>
                  </a:lnTo>
                  <a:lnTo>
                    <a:pt x="462" y="206"/>
                  </a:lnTo>
                  <a:lnTo>
                    <a:pt x="502" y="198"/>
                  </a:lnTo>
                  <a:lnTo>
                    <a:pt x="525" y="222"/>
                  </a:lnTo>
                  <a:lnTo>
                    <a:pt x="541" y="214"/>
                  </a:lnTo>
                  <a:lnTo>
                    <a:pt x="557" y="190"/>
                  </a:lnTo>
                  <a:lnTo>
                    <a:pt x="565" y="159"/>
                  </a:lnTo>
                  <a:lnTo>
                    <a:pt x="557" y="127"/>
                  </a:lnTo>
                  <a:lnTo>
                    <a:pt x="573" y="95"/>
                  </a:lnTo>
                  <a:lnTo>
                    <a:pt x="573" y="79"/>
                  </a:lnTo>
                  <a:lnTo>
                    <a:pt x="613" y="56"/>
                  </a:lnTo>
                  <a:lnTo>
                    <a:pt x="637" y="48"/>
                  </a:lnTo>
                  <a:lnTo>
                    <a:pt x="653" y="16"/>
                  </a:lnTo>
                  <a:lnTo>
                    <a:pt x="685" y="16"/>
                  </a:lnTo>
                  <a:lnTo>
                    <a:pt x="701" y="0"/>
                  </a:lnTo>
                  <a:lnTo>
                    <a:pt x="725" y="16"/>
                  </a:lnTo>
                  <a:lnTo>
                    <a:pt x="756" y="16"/>
                  </a:lnTo>
                  <a:lnTo>
                    <a:pt x="764" y="40"/>
                  </a:lnTo>
                  <a:lnTo>
                    <a:pt x="780" y="48"/>
                  </a:lnTo>
                  <a:lnTo>
                    <a:pt x="804" y="63"/>
                  </a:lnTo>
                  <a:lnTo>
                    <a:pt x="812" y="63"/>
                  </a:lnTo>
                  <a:lnTo>
                    <a:pt x="828" y="95"/>
                  </a:lnTo>
                  <a:lnTo>
                    <a:pt x="860" y="103"/>
                  </a:lnTo>
                  <a:lnTo>
                    <a:pt x="876" y="119"/>
                  </a:lnTo>
                  <a:lnTo>
                    <a:pt x="908" y="127"/>
                  </a:lnTo>
                  <a:lnTo>
                    <a:pt x="955" y="127"/>
                  </a:lnTo>
                  <a:lnTo>
                    <a:pt x="987" y="135"/>
                  </a:lnTo>
                  <a:lnTo>
                    <a:pt x="1003" y="127"/>
                  </a:lnTo>
                  <a:lnTo>
                    <a:pt x="1011" y="135"/>
                  </a:lnTo>
                  <a:lnTo>
                    <a:pt x="1035" y="111"/>
                  </a:lnTo>
                  <a:lnTo>
                    <a:pt x="1067" y="111"/>
                  </a:lnTo>
                  <a:lnTo>
                    <a:pt x="1083" y="127"/>
                  </a:lnTo>
                  <a:lnTo>
                    <a:pt x="1099" y="127"/>
                  </a:lnTo>
                  <a:lnTo>
                    <a:pt x="1091" y="103"/>
                  </a:lnTo>
                  <a:lnTo>
                    <a:pt x="1115" y="103"/>
                  </a:lnTo>
                  <a:lnTo>
                    <a:pt x="1115" y="119"/>
                  </a:lnTo>
                  <a:lnTo>
                    <a:pt x="1162" y="119"/>
                  </a:lnTo>
                  <a:lnTo>
                    <a:pt x="1170" y="103"/>
                  </a:lnTo>
                  <a:lnTo>
                    <a:pt x="1194" y="95"/>
                  </a:lnTo>
                  <a:lnTo>
                    <a:pt x="1210" y="103"/>
                  </a:lnTo>
                  <a:lnTo>
                    <a:pt x="1226" y="111"/>
                  </a:lnTo>
                  <a:lnTo>
                    <a:pt x="1250" y="103"/>
                  </a:lnTo>
                  <a:lnTo>
                    <a:pt x="1266" y="111"/>
                  </a:lnTo>
                  <a:lnTo>
                    <a:pt x="1282" y="119"/>
                  </a:lnTo>
                  <a:lnTo>
                    <a:pt x="1298" y="95"/>
                  </a:lnTo>
                  <a:lnTo>
                    <a:pt x="1322" y="103"/>
                  </a:lnTo>
                  <a:lnTo>
                    <a:pt x="1322" y="119"/>
                  </a:lnTo>
                  <a:lnTo>
                    <a:pt x="1330" y="103"/>
                  </a:lnTo>
                  <a:lnTo>
                    <a:pt x="1353" y="79"/>
                  </a:lnTo>
                  <a:lnTo>
                    <a:pt x="1393" y="79"/>
                  </a:lnTo>
                  <a:lnTo>
                    <a:pt x="1417" y="103"/>
                  </a:lnTo>
                  <a:lnTo>
                    <a:pt x="1417" y="119"/>
                  </a:lnTo>
                  <a:lnTo>
                    <a:pt x="1433" y="127"/>
                  </a:lnTo>
                  <a:lnTo>
                    <a:pt x="1433" y="159"/>
                  </a:lnTo>
                  <a:lnTo>
                    <a:pt x="1449" y="167"/>
                  </a:lnTo>
                  <a:lnTo>
                    <a:pt x="1449" y="190"/>
                  </a:lnTo>
                  <a:lnTo>
                    <a:pt x="1417" y="222"/>
                  </a:lnTo>
                  <a:lnTo>
                    <a:pt x="1449" y="246"/>
                  </a:lnTo>
                  <a:lnTo>
                    <a:pt x="1473" y="270"/>
                  </a:lnTo>
                  <a:lnTo>
                    <a:pt x="1505" y="301"/>
                  </a:lnTo>
                  <a:lnTo>
                    <a:pt x="1545" y="30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grpSp>
    </p:spTree>
    <p:extLst>
      <p:ext uri="{BB962C8B-B14F-4D97-AF65-F5344CB8AC3E}">
        <p14:creationId xmlns="" xmlns:p14="http://schemas.microsoft.com/office/powerpoint/2010/main" val="55593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054"/>
            <a:ext cx="8992799" cy="831600"/>
          </a:xfrm>
          <a:noFill/>
          <a:effectLst/>
        </p:spPr>
        <p:txBody>
          <a:bodyPr wrap="square"/>
          <a:lstStyle/>
          <a:p>
            <a:pPr lvl="0">
              <a:buClr>
                <a:srgbClr val="579CAD"/>
              </a:buClr>
            </a:pPr>
            <a:r>
              <a:rPr lang="es-ES" dirty="0" smtClean="0">
                <a:solidFill>
                  <a:srgbClr val="579CAD"/>
                </a:solidFill>
                <a:latin typeface="Arial"/>
              </a:rPr>
              <a:t>Se han desarrollado herramientas que permiten realizar una identificación / clasificación del paciente en todas las </a:t>
            </a:r>
            <a:r>
              <a:rPr lang="es-ES" dirty="0" err="1" smtClean="0">
                <a:solidFill>
                  <a:srgbClr val="579CAD"/>
                </a:solidFill>
                <a:latin typeface="Arial"/>
              </a:rPr>
              <a:t>CC.AA</a:t>
            </a:r>
            <a:endParaRPr lang="es-ES" dirty="0">
              <a:solidFill>
                <a:srgbClr val="579CAD"/>
              </a:solidFill>
              <a:latin typeface="Arial"/>
            </a:endParaRPr>
          </a:p>
        </p:txBody>
      </p:sp>
      <p:sp>
        <p:nvSpPr>
          <p:cNvPr id="6" name="Rectangle 5"/>
          <p:cNvSpPr/>
          <p:nvPr/>
        </p:nvSpPr>
        <p:spPr>
          <a:xfrm>
            <a:off x="81212" y="-4647"/>
            <a:ext cx="3817392" cy="397201"/>
          </a:xfrm>
          <a:prstGeom prst="rect">
            <a:avLst/>
          </a:prstGeom>
          <a:noFill/>
        </p:spPr>
        <p:txBody>
          <a:bodyPr wrap="none" tIns="90000" bIns="90000" rtlCol="0" anchor="t">
            <a:spAutoFit/>
          </a:bodyPr>
          <a:lstStyle/>
          <a:p>
            <a:pPr marL="176213">
              <a:buClr>
                <a:srgbClr val="579CAD"/>
              </a:buClr>
            </a:pPr>
            <a:r>
              <a:rPr lang="es-ES" sz="1400" b="1" i="1" dirty="0" smtClean="0">
                <a:solidFill>
                  <a:srgbClr val="808080"/>
                </a:solidFill>
                <a:cs typeface="Arial" pitchFamily="34" charset="0"/>
              </a:rPr>
              <a:t>Identificación / clasificación del paciente</a:t>
            </a:r>
          </a:p>
        </p:txBody>
      </p:sp>
      <p:sp>
        <p:nvSpPr>
          <p:cNvPr id="7" name="ColumnHeader"/>
          <p:cNvSpPr>
            <a:spLocks noChangeArrowheads="1"/>
          </p:cNvSpPr>
          <p:nvPr/>
        </p:nvSpPr>
        <p:spPr bwMode="gray">
          <a:xfrm>
            <a:off x="2476500" y="1233792"/>
            <a:ext cx="2122739" cy="92333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600" b="1" dirty="0" smtClean="0">
                <a:solidFill>
                  <a:srgbClr val="000000"/>
                </a:solidFill>
                <a:cs typeface="Arial" pitchFamily="34" charset="0"/>
              </a:rPr>
              <a:t>Herramientas implantadas en todas las CCAA</a:t>
            </a:r>
            <a:endParaRPr lang="es-ES" sz="1600" b="1" dirty="0">
              <a:solidFill>
                <a:srgbClr val="000000"/>
              </a:solidFill>
              <a:cs typeface="Arial" pitchFamily="34" charset="0"/>
            </a:endParaRPr>
          </a:p>
        </p:txBody>
      </p:sp>
      <p:sp>
        <p:nvSpPr>
          <p:cNvPr id="9" name="ColumnHeader"/>
          <p:cNvSpPr>
            <a:spLocks noChangeArrowheads="1"/>
          </p:cNvSpPr>
          <p:nvPr/>
        </p:nvSpPr>
        <p:spPr bwMode="gray">
          <a:xfrm>
            <a:off x="7198246" y="1737705"/>
            <a:ext cx="2307265" cy="42862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600" b="1" dirty="0" smtClean="0">
                <a:solidFill>
                  <a:srgbClr val="000000"/>
                </a:solidFill>
                <a:cs typeface="Arial" pitchFamily="34" charset="0"/>
              </a:rPr>
              <a:t>Limitaciones</a:t>
            </a:r>
            <a:endParaRPr lang="es-ES" sz="1600" b="1" dirty="0">
              <a:solidFill>
                <a:srgbClr val="000000"/>
              </a:solidFill>
              <a:cs typeface="Arial" pitchFamily="34" charset="0"/>
            </a:endParaRPr>
          </a:p>
        </p:txBody>
      </p:sp>
      <p:sp>
        <p:nvSpPr>
          <p:cNvPr id="12" name="Rectangle 11"/>
          <p:cNvSpPr/>
          <p:nvPr/>
        </p:nvSpPr>
        <p:spPr>
          <a:xfrm>
            <a:off x="457199" y="2375223"/>
            <a:ext cx="1649111" cy="830997"/>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tIns="72000" rIns="73151" bIns="72000" rtlCol="0" anchor="ctr" anchorCtr="0"/>
          <a:lstStyle/>
          <a:p>
            <a:pPr algn="r">
              <a:buClr>
                <a:srgbClr val="579CAD"/>
              </a:buClr>
            </a:pPr>
            <a:r>
              <a:rPr lang="es-ES" sz="1600" b="1" dirty="0" smtClean="0">
                <a:solidFill>
                  <a:srgbClr val="000000"/>
                </a:solidFill>
                <a:cs typeface="Arial" pitchFamily="34" charset="0"/>
              </a:rPr>
              <a:t>Paciente único</a:t>
            </a:r>
          </a:p>
        </p:txBody>
      </p:sp>
      <p:sp>
        <p:nvSpPr>
          <p:cNvPr id="13" name="Rectangle 12"/>
          <p:cNvSpPr/>
          <p:nvPr/>
        </p:nvSpPr>
        <p:spPr>
          <a:xfrm>
            <a:off x="457199" y="3357595"/>
            <a:ext cx="1649111" cy="1177115"/>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tIns="72000" rIns="73151" bIns="72000" rtlCol="0" anchor="ctr" anchorCtr="0"/>
          <a:lstStyle/>
          <a:p>
            <a:pPr algn="r">
              <a:buClr>
                <a:srgbClr val="579CAD"/>
              </a:buClr>
            </a:pPr>
            <a:r>
              <a:rPr lang="es-ES" sz="1600" b="1" smtClean="0">
                <a:solidFill>
                  <a:srgbClr val="000000"/>
                </a:solidFill>
                <a:cs typeface="Arial" pitchFamily="34" charset="0"/>
              </a:rPr>
              <a:t>Diagnósticos clínicos</a:t>
            </a:r>
            <a:endParaRPr lang="es-ES" sz="1600" b="1" dirty="0" smtClean="0">
              <a:solidFill>
                <a:srgbClr val="000000"/>
              </a:solidFill>
              <a:cs typeface="Arial" pitchFamily="34" charset="0"/>
            </a:endParaRPr>
          </a:p>
        </p:txBody>
      </p:sp>
      <p:sp>
        <p:nvSpPr>
          <p:cNvPr id="14" name="Rectangle 13"/>
          <p:cNvSpPr/>
          <p:nvPr/>
        </p:nvSpPr>
        <p:spPr>
          <a:xfrm>
            <a:off x="457199" y="4675717"/>
            <a:ext cx="1649111" cy="1384995"/>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tIns="72000" rIns="73151" bIns="72000" rtlCol="0" anchor="ctr" anchorCtr="0"/>
          <a:lstStyle/>
          <a:p>
            <a:pPr algn="r">
              <a:buClr>
                <a:srgbClr val="579CAD"/>
              </a:buClr>
            </a:pPr>
            <a:r>
              <a:rPr lang="es-ES" sz="1600" b="1" dirty="0" smtClean="0">
                <a:solidFill>
                  <a:srgbClr val="000000"/>
                </a:solidFill>
                <a:cs typeface="Arial" pitchFamily="34" charset="0"/>
              </a:rPr>
              <a:t>Información </a:t>
            </a:r>
            <a:r>
              <a:rPr lang="es-ES" sz="1600" b="1" smtClean="0">
                <a:solidFill>
                  <a:srgbClr val="000000"/>
                </a:solidFill>
                <a:cs typeface="Arial" pitchFamily="34" charset="0"/>
              </a:rPr>
              <a:t>socio demográfica</a:t>
            </a:r>
            <a:endParaRPr lang="es-ES" sz="1600" b="1" dirty="0" smtClean="0">
              <a:solidFill>
                <a:srgbClr val="000000"/>
              </a:solidFill>
              <a:cs typeface="Arial" pitchFamily="34" charset="0"/>
            </a:endParaRPr>
          </a:p>
        </p:txBody>
      </p:sp>
      <p:sp>
        <p:nvSpPr>
          <p:cNvPr id="15" name="ColumnHeader"/>
          <p:cNvSpPr>
            <a:spLocks noChangeArrowheads="1"/>
          </p:cNvSpPr>
          <p:nvPr/>
        </p:nvSpPr>
        <p:spPr bwMode="gray">
          <a:xfrm>
            <a:off x="4756507" y="1735443"/>
            <a:ext cx="2307265" cy="4308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600" b="1" dirty="0" smtClean="0">
                <a:solidFill>
                  <a:srgbClr val="000000"/>
                </a:solidFill>
                <a:cs typeface="Arial" pitchFamily="34" charset="0"/>
              </a:rPr>
              <a:t>Permite</a:t>
            </a:r>
            <a:endParaRPr lang="es-ES" sz="1600" b="1" dirty="0">
              <a:solidFill>
                <a:srgbClr val="000000"/>
              </a:solidFill>
              <a:cs typeface="Arial" pitchFamily="34" charset="0"/>
            </a:endParaRPr>
          </a:p>
        </p:txBody>
      </p:sp>
      <p:sp>
        <p:nvSpPr>
          <p:cNvPr id="21" name="Rectangle 20"/>
          <p:cNvSpPr/>
          <p:nvPr/>
        </p:nvSpPr>
        <p:spPr>
          <a:xfrm>
            <a:off x="2476500" y="3548667"/>
            <a:ext cx="2301273" cy="830997"/>
          </a:xfrm>
          <a:prstGeom prst="rect">
            <a:avLst/>
          </a:prstGeom>
        </p:spPr>
        <p:txBody>
          <a:bodyPr wrap="square">
            <a:spAutoFit/>
          </a:bodyPr>
          <a:lstStyle/>
          <a:p>
            <a:pPr fontAlgn="base">
              <a:buClr>
                <a:srgbClr val="579CAD"/>
              </a:buClr>
              <a:buSzPct val="100000"/>
              <a:buFont typeface=""/>
              <a:buNone/>
            </a:pPr>
            <a:r>
              <a:rPr lang="es-ES" sz="1200" b="1" dirty="0" smtClean="0">
                <a:solidFill>
                  <a:srgbClr val="000000"/>
                </a:solidFill>
                <a:cs typeface="Arial" pitchFamily="34" charset="0"/>
              </a:rPr>
              <a:t>CIE: Clasificación internacional de enfermedades</a:t>
            </a:r>
          </a:p>
          <a:p>
            <a:pPr marL="288925" lvl="1" indent="-174625" fontAlgn="base">
              <a:buClr>
                <a:srgbClr val="579CAD"/>
              </a:buClr>
              <a:buSzPct val="100000"/>
              <a:buFont typeface="Arial"/>
              <a:buChar char="•"/>
            </a:pPr>
            <a:r>
              <a:rPr lang="es-ES" sz="1200" dirty="0" smtClean="0">
                <a:solidFill>
                  <a:srgbClr val="000000"/>
                </a:solidFill>
                <a:cs typeface="Arial" pitchFamily="34" charset="0"/>
              </a:rPr>
              <a:t>Es un campo de los </a:t>
            </a:r>
            <a:r>
              <a:rPr lang="es-ES" sz="1200" dirty="0" err="1" smtClean="0">
                <a:solidFill>
                  <a:srgbClr val="000000"/>
                </a:solidFill>
                <a:cs typeface="Arial" pitchFamily="34" charset="0"/>
              </a:rPr>
              <a:t>CMBD</a:t>
            </a:r>
            <a:endParaRPr lang="es-ES" sz="1200" dirty="0" smtClean="0">
              <a:solidFill>
                <a:srgbClr val="000000"/>
              </a:solidFill>
              <a:cs typeface="Arial" pitchFamily="34" charset="0"/>
            </a:endParaRPr>
          </a:p>
        </p:txBody>
      </p:sp>
      <p:sp>
        <p:nvSpPr>
          <p:cNvPr id="22" name="Rectangle 21"/>
          <p:cNvSpPr/>
          <p:nvPr/>
        </p:nvSpPr>
        <p:spPr>
          <a:xfrm>
            <a:off x="2476500" y="2375223"/>
            <a:ext cx="2148663" cy="461665"/>
          </a:xfrm>
          <a:prstGeom prst="rect">
            <a:avLst/>
          </a:prstGeom>
        </p:spPr>
        <p:txBody>
          <a:bodyPr wrap="square">
            <a:spAutoFit/>
          </a:bodyPr>
          <a:lstStyle/>
          <a:p>
            <a:pPr fontAlgn="base">
              <a:buClr>
                <a:srgbClr val="579CAD"/>
              </a:buClr>
              <a:buSzPct val="100000"/>
              <a:buFont typeface=""/>
              <a:buNone/>
            </a:pPr>
            <a:r>
              <a:rPr lang="es-ES" sz="1200" b="1" dirty="0" smtClean="0">
                <a:solidFill>
                  <a:srgbClr val="000000"/>
                </a:solidFill>
                <a:cs typeface="Arial" pitchFamily="34" charset="0"/>
              </a:rPr>
              <a:t>Código de Identificación de Paciente</a:t>
            </a:r>
          </a:p>
        </p:txBody>
      </p:sp>
      <p:sp>
        <p:nvSpPr>
          <p:cNvPr id="23" name="Rectangle 22"/>
          <p:cNvSpPr/>
          <p:nvPr/>
        </p:nvSpPr>
        <p:spPr>
          <a:xfrm>
            <a:off x="2476500" y="4675717"/>
            <a:ext cx="2148663" cy="1384995"/>
          </a:xfrm>
          <a:prstGeom prst="rect">
            <a:avLst/>
          </a:prstGeom>
        </p:spPr>
        <p:txBody>
          <a:bodyPr wrap="square">
            <a:spAutoFit/>
          </a:bodyPr>
          <a:lstStyle/>
          <a:p>
            <a:pPr fontAlgn="base">
              <a:buClr>
                <a:srgbClr val="579CAD"/>
              </a:buClr>
              <a:buSzPct val="100000"/>
              <a:buFont typeface=""/>
              <a:buNone/>
            </a:pPr>
            <a:r>
              <a:rPr lang="es-ES" sz="1200" b="1" dirty="0" err="1" smtClean="0">
                <a:solidFill>
                  <a:srgbClr val="000000"/>
                </a:solidFill>
                <a:cs typeface="Arial" pitchFamily="34" charset="0"/>
              </a:rPr>
              <a:t>CMBD</a:t>
            </a:r>
            <a:r>
              <a:rPr lang="es-ES" sz="1200" b="1" dirty="0" smtClean="0">
                <a:solidFill>
                  <a:srgbClr val="000000"/>
                </a:solidFill>
                <a:cs typeface="Arial" pitchFamily="34" charset="0"/>
              </a:rPr>
              <a:t>: </a:t>
            </a:r>
          </a:p>
          <a:p>
            <a:pPr marL="288925" lvl="1" indent="-174625" fontAlgn="base">
              <a:buClr>
                <a:srgbClr val="579CAD"/>
              </a:buClr>
              <a:buSzPct val="100000"/>
              <a:buFont typeface="Arial"/>
              <a:buChar char="•"/>
            </a:pPr>
            <a:r>
              <a:rPr lang="es-ES" sz="1200" dirty="0" smtClean="0">
                <a:solidFill>
                  <a:srgbClr val="000000"/>
                </a:solidFill>
                <a:cs typeface="Arial" pitchFamily="34" charset="0"/>
              </a:rPr>
              <a:t>Conjunto mínimo básico de datos</a:t>
            </a:r>
          </a:p>
          <a:p>
            <a:pPr marL="288925" lvl="1" indent="-174625" fontAlgn="base">
              <a:buClr>
                <a:srgbClr val="579CAD"/>
              </a:buClr>
              <a:buSzPct val="100000"/>
              <a:buFont typeface="Arial"/>
              <a:buChar char="•"/>
            </a:pPr>
            <a:endParaRPr lang="es-ES" sz="1200" dirty="0" smtClean="0">
              <a:solidFill>
                <a:srgbClr val="000000"/>
              </a:solidFill>
              <a:cs typeface="Arial" pitchFamily="34" charset="0"/>
            </a:endParaRPr>
          </a:p>
          <a:p>
            <a:pPr fontAlgn="base">
              <a:buClr>
                <a:srgbClr val="579CAD"/>
              </a:buClr>
              <a:buSzPct val="100000"/>
              <a:buFont typeface=""/>
              <a:buNone/>
            </a:pPr>
            <a:r>
              <a:rPr lang="es-ES" sz="1200" b="1" dirty="0" err="1" smtClean="0">
                <a:solidFill>
                  <a:srgbClr val="000000"/>
                </a:solidFill>
                <a:cs typeface="Arial" pitchFamily="34" charset="0"/>
              </a:rPr>
              <a:t>CMBD</a:t>
            </a:r>
            <a:r>
              <a:rPr lang="es-ES" sz="1200" b="1" dirty="0" smtClean="0">
                <a:solidFill>
                  <a:srgbClr val="000000"/>
                </a:solidFill>
                <a:cs typeface="Arial" pitchFamily="34" charset="0"/>
              </a:rPr>
              <a:t> de Atención Primaria o Base de datos de Atención Primaria</a:t>
            </a:r>
          </a:p>
        </p:txBody>
      </p:sp>
      <p:sp>
        <p:nvSpPr>
          <p:cNvPr id="24" name="Rectangle 23"/>
          <p:cNvSpPr/>
          <p:nvPr/>
        </p:nvSpPr>
        <p:spPr>
          <a:xfrm>
            <a:off x="4777773" y="2375223"/>
            <a:ext cx="2285999" cy="830997"/>
          </a:xfrm>
          <a:prstGeom prst="rect">
            <a:avLst/>
          </a:prstGeom>
        </p:spPr>
        <p:txBody>
          <a:bodyPr wrap="square">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Identificar al paciente de manera única tras cualquier actividad o producto consumido</a:t>
            </a:r>
          </a:p>
        </p:txBody>
      </p:sp>
      <p:sp>
        <p:nvSpPr>
          <p:cNvPr id="26" name="Rectangle 25"/>
          <p:cNvSpPr/>
          <p:nvPr/>
        </p:nvSpPr>
        <p:spPr>
          <a:xfrm>
            <a:off x="4777773" y="3425835"/>
            <a:ext cx="2285999" cy="1200329"/>
          </a:xfrm>
          <a:prstGeom prst="rect">
            <a:avLst/>
          </a:prstGeom>
        </p:spPr>
        <p:txBody>
          <a:bodyPr wrap="square">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Asignar un código estandarizado de diagnóstico</a:t>
            </a:r>
          </a:p>
          <a:p>
            <a:pPr marL="288925" lvl="1" indent="-174625" fontAlgn="base">
              <a:buClr>
                <a:srgbClr val="579CAD"/>
              </a:buClr>
              <a:buSzPct val="100000"/>
              <a:buFont typeface="Arial"/>
              <a:buChar char="•"/>
            </a:pPr>
            <a:r>
              <a:rPr lang="es-ES" sz="1200" dirty="0" smtClean="0">
                <a:solidFill>
                  <a:srgbClr val="000000"/>
                </a:solidFill>
                <a:cs typeface="Arial" pitchFamily="34" charset="0"/>
              </a:rPr>
              <a:t>Proporciona información de perfil de riesgo y datos clínicamente relevantes</a:t>
            </a:r>
          </a:p>
        </p:txBody>
      </p:sp>
      <p:sp>
        <p:nvSpPr>
          <p:cNvPr id="27" name="Rectangle 26"/>
          <p:cNvSpPr/>
          <p:nvPr/>
        </p:nvSpPr>
        <p:spPr>
          <a:xfrm>
            <a:off x="7219512" y="3361677"/>
            <a:ext cx="2285999" cy="1200329"/>
          </a:xfrm>
          <a:prstGeom prst="rect">
            <a:avLst/>
          </a:prstGeom>
        </p:spPr>
        <p:txBody>
          <a:bodyPr wrap="square">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En Urgencias y en Consultas tiende a no ser registrado</a:t>
            </a:r>
          </a:p>
          <a:p>
            <a:pPr marL="288925" lvl="1" indent="-174625" fontAlgn="base">
              <a:buClr>
                <a:srgbClr val="579CAD"/>
              </a:buClr>
              <a:buSzPct val="100000"/>
              <a:buFont typeface="Arial"/>
              <a:buChar char="•"/>
            </a:pPr>
            <a:r>
              <a:rPr lang="es-ES" sz="1200" dirty="0" smtClean="0">
                <a:solidFill>
                  <a:srgbClr val="000000"/>
                </a:solidFill>
                <a:cs typeface="Arial" pitchFamily="34" charset="0"/>
              </a:rPr>
              <a:t>Algunas </a:t>
            </a:r>
            <a:r>
              <a:rPr lang="es-ES" sz="1200" dirty="0" err="1" smtClean="0">
                <a:solidFill>
                  <a:srgbClr val="000000"/>
                </a:solidFill>
                <a:cs typeface="Arial" pitchFamily="34" charset="0"/>
              </a:rPr>
              <a:t>CC.AA</a:t>
            </a:r>
            <a:r>
              <a:rPr lang="es-ES" sz="1200" dirty="0" smtClean="0">
                <a:solidFill>
                  <a:srgbClr val="000000"/>
                </a:solidFill>
                <a:cs typeface="Arial" pitchFamily="34" charset="0"/>
              </a:rPr>
              <a:t> utilizan el CIAP</a:t>
            </a:r>
            <a:r>
              <a:rPr lang="es-ES" sz="1200" baseline="30000" dirty="0" smtClean="0">
                <a:solidFill>
                  <a:srgbClr val="000000"/>
                </a:solidFill>
                <a:cs typeface="Arial" pitchFamily="34" charset="0"/>
              </a:rPr>
              <a:t>1</a:t>
            </a:r>
            <a:r>
              <a:rPr lang="es-ES" sz="1200" dirty="0" smtClean="0">
                <a:solidFill>
                  <a:srgbClr val="000000"/>
                </a:solidFill>
                <a:cs typeface="Arial" pitchFamily="34" charset="0"/>
              </a:rPr>
              <a:t> (sin diagnóstico) para Atención Primaria</a:t>
            </a:r>
          </a:p>
        </p:txBody>
      </p:sp>
      <p:sp>
        <p:nvSpPr>
          <p:cNvPr id="28" name="Rectangle 27"/>
          <p:cNvSpPr/>
          <p:nvPr/>
        </p:nvSpPr>
        <p:spPr>
          <a:xfrm>
            <a:off x="4777773" y="4675717"/>
            <a:ext cx="2285999" cy="830997"/>
          </a:xfrm>
          <a:prstGeom prst="rect">
            <a:avLst/>
          </a:prstGeom>
        </p:spPr>
        <p:txBody>
          <a:bodyPr wrap="square">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Asignar datos adicionales al código del paciente y diagnóstico (edad, sexo, familia...)</a:t>
            </a:r>
          </a:p>
        </p:txBody>
      </p:sp>
      <p:sp>
        <p:nvSpPr>
          <p:cNvPr id="29" name="Rectangle 28"/>
          <p:cNvSpPr/>
          <p:nvPr/>
        </p:nvSpPr>
        <p:spPr>
          <a:xfrm>
            <a:off x="7219512" y="4675717"/>
            <a:ext cx="2285999" cy="1569660"/>
          </a:xfrm>
          <a:prstGeom prst="rect">
            <a:avLst/>
          </a:prstGeom>
        </p:spPr>
        <p:txBody>
          <a:bodyPr wrap="square">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Principalmente registrado a nivel hospitalario, tiende a no ser registrado (o no con el mismo formato) en Atención Primaria</a:t>
            </a:r>
          </a:p>
          <a:p>
            <a:pPr marL="288925" lvl="1" indent="-174625" fontAlgn="base">
              <a:buClr>
                <a:srgbClr val="579CAD"/>
              </a:buClr>
              <a:buSzPct val="100000"/>
              <a:buFont typeface="Arial"/>
              <a:buChar char="•"/>
            </a:pPr>
            <a:r>
              <a:rPr lang="es-ES" sz="1200" dirty="0" smtClean="0">
                <a:solidFill>
                  <a:srgbClr val="000000"/>
                </a:solidFill>
                <a:cs typeface="Arial" pitchFamily="34" charset="0"/>
              </a:rPr>
              <a:t>En Urgencias y Consultas hospitalarias tiende a no ser registrado</a:t>
            </a:r>
          </a:p>
        </p:txBody>
      </p:sp>
      <p:cxnSp>
        <p:nvCxnSpPr>
          <p:cNvPr id="31" name="Straight Connector 30"/>
          <p:cNvCxnSpPr/>
          <p:nvPr/>
        </p:nvCxnSpPr>
        <p:spPr>
          <a:xfrm>
            <a:off x="457200" y="3295224"/>
            <a:ext cx="9048311"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0" y="4598471"/>
            <a:ext cx="9048311"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45761" name="Picture 1" descr="C:\Users\Samaniego Gonzalo\Downloads\one-finger-click-black-hand-symbol.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143296" y="2594276"/>
            <a:ext cx="611944" cy="611944"/>
          </a:xfrm>
          <a:prstGeom prst="rect">
            <a:avLst/>
          </a:prstGeom>
          <a:noFill/>
        </p:spPr>
      </p:pic>
      <p:pic>
        <p:nvPicPr>
          <p:cNvPr id="245762" name="Picture 2" descr="C:\Users\Samaniego Gonzalo\Downloads\medical-stethoscope-variant.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168899" y="3709466"/>
            <a:ext cx="599108" cy="599108"/>
          </a:xfrm>
          <a:prstGeom prst="rect">
            <a:avLst/>
          </a:prstGeom>
          <a:noFill/>
        </p:spPr>
      </p:pic>
      <p:pic>
        <p:nvPicPr>
          <p:cNvPr id="245763" name="Picture 3" descr="C:\Users\Samaniego Gonzalo\Downloads\information.png"/>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143296" y="5010871"/>
            <a:ext cx="591379" cy="591379"/>
          </a:xfrm>
          <a:prstGeom prst="rect">
            <a:avLst/>
          </a:prstGeom>
          <a:noFill/>
        </p:spPr>
      </p:pic>
      <p:sp>
        <p:nvSpPr>
          <p:cNvPr id="35"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buClr>
                <a:srgbClr val="579CAD"/>
              </a:buClr>
            </a:pPr>
            <a:r>
              <a:rPr lang="es-ES" sz="800" dirty="0" smtClean="0">
                <a:solidFill>
                  <a:srgbClr val="000000"/>
                </a:solidFill>
                <a:cs typeface="Arial" pitchFamily="34" charset="0"/>
              </a:rPr>
              <a:t>1. Clasificación internacional de Atención Primaria</a:t>
            </a:r>
          </a:p>
          <a:p>
            <a:pPr>
              <a:lnSpc>
                <a:spcPct val="90000"/>
              </a:lnSpc>
              <a:buClr>
                <a:srgbClr val="579CAD"/>
              </a:buClr>
            </a:pPr>
            <a:r>
              <a:rPr lang="es-ES" sz="800" dirty="0" smtClean="0">
                <a:solidFill>
                  <a:srgbClr val="000000"/>
                </a:solidFill>
                <a:cs typeface="Arial" pitchFamily="34" charset="0"/>
              </a:rPr>
              <a:t>Fuente: Entrevistas -. Análisis BCG</a:t>
            </a:r>
            <a:endParaRPr lang="es-ES" sz="800" dirty="0">
              <a:solidFill>
                <a:srgbClr val="000000"/>
              </a:solidFill>
              <a:cs typeface="Arial" pitchFamily="34" charset="0"/>
            </a:endParaRPr>
          </a:p>
        </p:txBody>
      </p:sp>
      <p:grpSp>
        <p:nvGrpSpPr>
          <p:cNvPr id="3" name="Group 88"/>
          <p:cNvGrpSpPr/>
          <p:nvPr/>
        </p:nvGrpSpPr>
        <p:grpSpPr>
          <a:xfrm>
            <a:off x="9335292" y="21321"/>
            <a:ext cx="535662" cy="448430"/>
            <a:chOff x="8254595" y="4050993"/>
            <a:chExt cx="2479422" cy="2152360"/>
          </a:xfrm>
        </p:grpSpPr>
        <p:sp>
          <p:nvSpPr>
            <p:cNvPr id="54" name="Freeform 59"/>
            <p:cNvSpPr>
              <a:spLocks/>
            </p:cNvSpPr>
            <p:nvPr/>
          </p:nvSpPr>
          <p:spPr bwMode="gray">
            <a:xfrm>
              <a:off x="10120043" y="4307804"/>
              <a:ext cx="613974" cy="652206"/>
            </a:xfrm>
            <a:custGeom>
              <a:avLst/>
              <a:gdLst>
                <a:gd name="T0" fmla="*/ 776 w 809"/>
                <a:gd name="T1" fmla="*/ 301 h 833"/>
                <a:gd name="T2" fmla="*/ 776 w 809"/>
                <a:gd name="T3" fmla="*/ 246 h 833"/>
                <a:gd name="T4" fmla="*/ 768 w 809"/>
                <a:gd name="T5" fmla="*/ 206 h 833"/>
                <a:gd name="T6" fmla="*/ 760 w 809"/>
                <a:gd name="T7" fmla="*/ 166 h 833"/>
                <a:gd name="T8" fmla="*/ 792 w 809"/>
                <a:gd name="T9" fmla="*/ 174 h 833"/>
                <a:gd name="T10" fmla="*/ 784 w 809"/>
                <a:gd name="T11" fmla="*/ 127 h 833"/>
                <a:gd name="T12" fmla="*/ 768 w 809"/>
                <a:gd name="T13" fmla="*/ 103 h 833"/>
                <a:gd name="T14" fmla="*/ 713 w 809"/>
                <a:gd name="T15" fmla="*/ 95 h 833"/>
                <a:gd name="T16" fmla="*/ 642 w 809"/>
                <a:gd name="T17" fmla="*/ 151 h 833"/>
                <a:gd name="T18" fmla="*/ 594 w 809"/>
                <a:gd name="T19" fmla="*/ 158 h 833"/>
                <a:gd name="T20" fmla="*/ 499 w 809"/>
                <a:gd name="T21" fmla="*/ 143 h 833"/>
                <a:gd name="T22" fmla="*/ 380 w 809"/>
                <a:gd name="T23" fmla="*/ 119 h 833"/>
                <a:gd name="T24" fmla="*/ 309 w 809"/>
                <a:gd name="T25" fmla="*/ 135 h 833"/>
                <a:gd name="T26" fmla="*/ 285 w 809"/>
                <a:gd name="T27" fmla="*/ 48 h 833"/>
                <a:gd name="T28" fmla="*/ 214 w 809"/>
                <a:gd name="T29" fmla="*/ 24 h 833"/>
                <a:gd name="T30" fmla="*/ 111 w 809"/>
                <a:gd name="T31" fmla="*/ 8 h 833"/>
                <a:gd name="T32" fmla="*/ 127 w 809"/>
                <a:gd name="T33" fmla="*/ 87 h 833"/>
                <a:gd name="T34" fmla="*/ 127 w 809"/>
                <a:gd name="T35" fmla="*/ 230 h 833"/>
                <a:gd name="T36" fmla="*/ 111 w 809"/>
                <a:gd name="T37" fmla="*/ 333 h 833"/>
                <a:gd name="T38" fmla="*/ 48 w 809"/>
                <a:gd name="T39" fmla="*/ 388 h 833"/>
                <a:gd name="T40" fmla="*/ 71 w 809"/>
                <a:gd name="T41" fmla="*/ 460 h 833"/>
                <a:gd name="T42" fmla="*/ 40 w 809"/>
                <a:gd name="T43" fmla="*/ 523 h 833"/>
                <a:gd name="T44" fmla="*/ 55 w 809"/>
                <a:gd name="T45" fmla="*/ 571 h 833"/>
                <a:gd name="T46" fmla="*/ 8 w 809"/>
                <a:gd name="T47" fmla="*/ 634 h 833"/>
                <a:gd name="T48" fmla="*/ 16 w 809"/>
                <a:gd name="T49" fmla="*/ 721 h 833"/>
                <a:gd name="T50" fmla="*/ 48 w 809"/>
                <a:gd name="T51" fmla="*/ 777 h 833"/>
                <a:gd name="T52" fmla="*/ 48 w 809"/>
                <a:gd name="T53" fmla="*/ 816 h 833"/>
                <a:gd name="T54" fmla="*/ 103 w 809"/>
                <a:gd name="T55" fmla="*/ 824 h 833"/>
                <a:gd name="T56" fmla="*/ 158 w 809"/>
                <a:gd name="T57" fmla="*/ 792 h 833"/>
                <a:gd name="T58" fmla="*/ 135 w 809"/>
                <a:gd name="T59" fmla="*/ 808 h 833"/>
                <a:gd name="T60" fmla="*/ 151 w 809"/>
                <a:gd name="T61" fmla="*/ 832 h 833"/>
                <a:gd name="T62" fmla="*/ 174 w 809"/>
                <a:gd name="T63" fmla="*/ 784 h 833"/>
                <a:gd name="T64" fmla="*/ 158 w 809"/>
                <a:gd name="T65" fmla="*/ 729 h 833"/>
                <a:gd name="T66" fmla="*/ 214 w 809"/>
                <a:gd name="T67" fmla="*/ 642 h 833"/>
                <a:gd name="T68" fmla="*/ 269 w 809"/>
                <a:gd name="T69" fmla="*/ 634 h 833"/>
                <a:gd name="T70" fmla="*/ 317 w 809"/>
                <a:gd name="T71" fmla="*/ 610 h 833"/>
                <a:gd name="T72" fmla="*/ 396 w 809"/>
                <a:gd name="T73" fmla="*/ 571 h 833"/>
                <a:gd name="T74" fmla="*/ 452 w 809"/>
                <a:gd name="T75" fmla="*/ 563 h 833"/>
                <a:gd name="T76" fmla="*/ 499 w 809"/>
                <a:gd name="T77" fmla="*/ 547 h 833"/>
                <a:gd name="T78" fmla="*/ 539 w 809"/>
                <a:gd name="T79" fmla="*/ 491 h 833"/>
                <a:gd name="T80" fmla="*/ 689 w 809"/>
                <a:gd name="T81" fmla="*/ 380 h 8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833"/>
                <a:gd name="T125" fmla="*/ 809 w 809"/>
                <a:gd name="T126" fmla="*/ 833 h 8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833">
                  <a:moveTo>
                    <a:pt x="776" y="301"/>
                  </a:moveTo>
                  <a:lnTo>
                    <a:pt x="776" y="301"/>
                  </a:lnTo>
                  <a:lnTo>
                    <a:pt x="792" y="261"/>
                  </a:lnTo>
                  <a:lnTo>
                    <a:pt x="776" y="246"/>
                  </a:lnTo>
                  <a:lnTo>
                    <a:pt x="776" y="230"/>
                  </a:lnTo>
                  <a:lnTo>
                    <a:pt x="768" y="206"/>
                  </a:lnTo>
                  <a:lnTo>
                    <a:pt x="753" y="206"/>
                  </a:lnTo>
                  <a:lnTo>
                    <a:pt x="760" y="166"/>
                  </a:lnTo>
                  <a:lnTo>
                    <a:pt x="776" y="182"/>
                  </a:lnTo>
                  <a:lnTo>
                    <a:pt x="792" y="174"/>
                  </a:lnTo>
                  <a:lnTo>
                    <a:pt x="808" y="143"/>
                  </a:lnTo>
                  <a:lnTo>
                    <a:pt x="784" y="127"/>
                  </a:lnTo>
                  <a:lnTo>
                    <a:pt x="768" y="143"/>
                  </a:lnTo>
                  <a:lnTo>
                    <a:pt x="768" y="103"/>
                  </a:lnTo>
                  <a:lnTo>
                    <a:pt x="753" y="111"/>
                  </a:lnTo>
                  <a:lnTo>
                    <a:pt x="713" y="95"/>
                  </a:lnTo>
                  <a:lnTo>
                    <a:pt x="642" y="127"/>
                  </a:lnTo>
                  <a:lnTo>
                    <a:pt x="642" y="151"/>
                  </a:lnTo>
                  <a:lnTo>
                    <a:pt x="618" y="151"/>
                  </a:lnTo>
                  <a:lnTo>
                    <a:pt x="594" y="158"/>
                  </a:lnTo>
                  <a:lnTo>
                    <a:pt x="547" y="119"/>
                  </a:lnTo>
                  <a:lnTo>
                    <a:pt x="499" y="143"/>
                  </a:lnTo>
                  <a:lnTo>
                    <a:pt x="467" y="143"/>
                  </a:lnTo>
                  <a:lnTo>
                    <a:pt x="380" y="119"/>
                  </a:lnTo>
                  <a:lnTo>
                    <a:pt x="325" y="143"/>
                  </a:lnTo>
                  <a:lnTo>
                    <a:pt x="309" y="135"/>
                  </a:lnTo>
                  <a:lnTo>
                    <a:pt x="309" y="87"/>
                  </a:lnTo>
                  <a:lnTo>
                    <a:pt x="285" y="48"/>
                  </a:lnTo>
                  <a:lnTo>
                    <a:pt x="238" y="55"/>
                  </a:lnTo>
                  <a:lnTo>
                    <a:pt x="214" y="24"/>
                  </a:lnTo>
                  <a:lnTo>
                    <a:pt x="135" y="0"/>
                  </a:lnTo>
                  <a:lnTo>
                    <a:pt x="111" y="8"/>
                  </a:lnTo>
                  <a:lnTo>
                    <a:pt x="103" y="63"/>
                  </a:lnTo>
                  <a:lnTo>
                    <a:pt x="127" y="87"/>
                  </a:lnTo>
                  <a:lnTo>
                    <a:pt x="135" y="190"/>
                  </a:lnTo>
                  <a:lnTo>
                    <a:pt x="127" y="230"/>
                  </a:lnTo>
                  <a:lnTo>
                    <a:pt x="119" y="301"/>
                  </a:lnTo>
                  <a:lnTo>
                    <a:pt x="111" y="333"/>
                  </a:lnTo>
                  <a:lnTo>
                    <a:pt x="95" y="372"/>
                  </a:lnTo>
                  <a:lnTo>
                    <a:pt x="48" y="388"/>
                  </a:lnTo>
                  <a:lnTo>
                    <a:pt x="48" y="436"/>
                  </a:lnTo>
                  <a:lnTo>
                    <a:pt x="71" y="460"/>
                  </a:lnTo>
                  <a:lnTo>
                    <a:pt x="48" y="491"/>
                  </a:lnTo>
                  <a:lnTo>
                    <a:pt x="40" y="523"/>
                  </a:lnTo>
                  <a:lnTo>
                    <a:pt x="55" y="539"/>
                  </a:lnTo>
                  <a:lnTo>
                    <a:pt x="55" y="571"/>
                  </a:lnTo>
                  <a:lnTo>
                    <a:pt x="24" y="594"/>
                  </a:lnTo>
                  <a:lnTo>
                    <a:pt x="8" y="634"/>
                  </a:lnTo>
                  <a:lnTo>
                    <a:pt x="24" y="666"/>
                  </a:lnTo>
                  <a:lnTo>
                    <a:pt x="16" y="721"/>
                  </a:lnTo>
                  <a:lnTo>
                    <a:pt x="0" y="753"/>
                  </a:lnTo>
                  <a:lnTo>
                    <a:pt x="48" y="777"/>
                  </a:lnTo>
                  <a:lnTo>
                    <a:pt x="55" y="792"/>
                  </a:lnTo>
                  <a:lnTo>
                    <a:pt x="48" y="816"/>
                  </a:lnTo>
                  <a:lnTo>
                    <a:pt x="79" y="808"/>
                  </a:lnTo>
                  <a:lnTo>
                    <a:pt x="103" y="824"/>
                  </a:lnTo>
                  <a:lnTo>
                    <a:pt x="119" y="800"/>
                  </a:lnTo>
                  <a:lnTo>
                    <a:pt x="158" y="792"/>
                  </a:lnTo>
                  <a:lnTo>
                    <a:pt x="143" y="808"/>
                  </a:lnTo>
                  <a:lnTo>
                    <a:pt x="135" y="808"/>
                  </a:lnTo>
                  <a:lnTo>
                    <a:pt x="119" y="824"/>
                  </a:lnTo>
                  <a:lnTo>
                    <a:pt x="151" y="832"/>
                  </a:lnTo>
                  <a:lnTo>
                    <a:pt x="166" y="800"/>
                  </a:lnTo>
                  <a:lnTo>
                    <a:pt x="174" y="784"/>
                  </a:lnTo>
                  <a:lnTo>
                    <a:pt x="198" y="769"/>
                  </a:lnTo>
                  <a:lnTo>
                    <a:pt x="158" y="729"/>
                  </a:lnTo>
                  <a:lnTo>
                    <a:pt x="174" y="705"/>
                  </a:lnTo>
                  <a:lnTo>
                    <a:pt x="214" y="642"/>
                  </a:lnTo>
                  <a:lnTo>
                    <a:pt x="253" y="634"/>
                  </a:lnTo>
                  <a:lnTo>
                    <a:pt x="269" y="634"/>
                  </a:lnTo>
                  <a:lnTo>
                    <a:pt x="277" y="618"/>
                  </a:lnTo>
                  <a:lnTo>
                    <a:pt x="317" y="610"/>
                  </a:lnTo>
                  <a:lnTo>
                    <a:pt x="349" y="586"/>
                  </a:lnTo>
                  <a:lnTo>
                    <a:pt x="396" y="571"/>
                  </a:lnTo>
                  <a:lnTo>
                    <a:pt x="412" y="555"/>
                  </a:lnTo>
                  <a:lnTo>
                    <a:pt x="452" y="563"/>
                  </a:lnTo>
                  <a:lnTo>
                    <a:pt x="467" y="547"/>
                  </a:lnTo>
                  <a:lnTo>
                    <a:pt x="499" y="547"/>
                  </a:lnTo>
                  <a:lnTo>
                    <a:pt x="531" y="523"/>
                  </a:lnTo>
                  <a:lnTo>
                    <a:pt x="539" y="491"/>
                  </a:lnTo>
                  <a:lnTo>
                    <a:pt x="618" y="428"/>
                  </a:lnTo>
                  <a:lnTo>
                    <a:pt x="689" y="380"/>
                  </a:lnTo>
                  <a:lnTo>
                    <a:pt x="776" y="301"/>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55" name="Freeform 60"/>
            <p:cNvSpPr>
              <a:spLocks/>
            </p:cNvSpPr>
            <p:nvPr/>
          </p:nvSpPr>
          <p:spPr bwMode="gray">
            <a:xfrm>
              <a:off x="10466116" y="4395497"/>
              <a:ext cx="6831" cy="7047"/>
            </a:xfrm>
            <a:custGeom>
              <a:avLst/>
              <a:gdLst>
                <a:gd name="T0" fmla="*/ 4 w 9"/>
                <a:gd name="T1" fmla="*/ 0 h 9"/>
                <a:gd name="T2" fmla="*/ 4 w 9"/>
                <a:gd name="T3" fmla="*/ 0 h 9"/>
                <a:gd name="T4" fmla="*/ 0 w 9"/>
                <a:gd name="T5" fmla="*/ 4 h 9"/>
                <a:gd name="T6" fmla="*/ 4 w 9"/>
                <a:gd name="T7" fmla="*/ 8 h 9"/>
                <a:gd name="T8" fmla="*/ 8 w 9"/>
                <a:gd name="T9" fmla="*/ 8 h 9"/>
                <a:gd name="T10" fmla="*/ 8 w 9"/>
                <a:gd name="T11" fmla="*/ 4 h 9"/>
                <a:gd name="T12" fmla="*/ 4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4" y="0"/>
                  </a:moveTo>
                  <a:lnTo>
                    <a:pt x="4" y="0"/>
                  </a:lnTo>
                  <a:lnTo>
                    <a:pt x="0" y="4"/>
                  </a:lnTo>
                  <a:lnTo>
                    <a:pt x="4" y="8"/>
                  </a:lnTo>
                  <a:lnTo>
                    <a:pt x="8" y="8"/>
                  </a:lnTo>
                  <a:lnTo>
                    <a:pt x="8" y="4"/>
                  </a:lnTo>
                  <a:lnTo>
                    <a:pt x="4" y="0"/>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56" name="Freeform 61"/>
            <p:cNvSpPr>
              <a:spLocks/>
            </p:cNvSpPr>
            <p:nvPr/>
          </p:nvSpPr>
          <p:spPr bwMode="gray">
            <a:xfrm>
              <a:off x="8254595" y="4050993"/>
              <a:ext cx="486474" cy="539460"/>
            </a:xfrm>
            <a:custGeom>
              <a:avLst/>
              <a:gdLst>
                <a:gd name="T0" fmla="*/ 545 w 641"/>
                <a:gd name="T1" fmla="*/ 633 h 689"/>
                <a:gd name="T2" fmla="*/ 474 w 641"/>
                <a:gd name="T3" fmla="*/ 688 h 689"/>
                <a:gd name="T4" fmla="*/ 403 w 641"/>
                <a:gd name="T5" fmla="*/ 680 h 689"/>
                <a:gd name="T6" fmla="*/ 340 w 641"/>
                <a:gd name="T7" fmla="*/ 672 h 689"/>
                <a:gd name="T8" fmla="*/ 261 w 641"/>
                <a:gd name="T9" fmla="*/ 672 h 689"/>
                <a:gd name="T10" fmla="*/ 284 w 641"/>
                <a:gd name="T11" fmla="*/ 601 h 689"/>
                <a:gd name="T12" fmla="*/ 261 w 641"/>
                <a:gd name="T13" fmla="*/ 561 h 689"/>
                <a:gd name="T14" fmla="*/ 166 w 641"/>
                <a:gd name="T15" fmla="*/ 593 h 689"/>
                <a:gd name="T16" fmla="*/ 87 w 641"/>
                <a:gd name="T17" fmla="*/ 633 h 689"/>
                <a:gd name="T18" fmla="*/ 71 w 641"/>
                <a:gd name="T19" fmla="*/ 561 h 689"/>
                <a:gd name="T20" fmla="*/ 158 w 641"/>
                <a:gd name="T21" fmla="*/ 490 h 689"/>
                <a:gd name="T22" fmla="*/ 87 w 641"/>
                <a:gd name="T23" fmla="*/ 514 h 689"/>
                <a:gd name="T24" fmla="*/ 134 w 641"/>
                <a:gd name="T25" fmla="*/ 459 h 689"/>
                <a:gd name="T26" fmla="*/ 95 w 641"/>
                <a:gd name="T27" fmla="*/ 451 h 689"/>
                <a:gd name="T28" fmla="*/ 95 w 641"/>
                <a:gd name="T29" fmla="*/ 427 h 689"/>
                <a:gd name="T30" fmla="*/ 126 w 641"/>
                <a:gd name="T31" fmla="*/ 395 h 689"/>
                <a:gd name="T32" fmla="*/ 87 w 641"/>
                <a:gd name="T33" fmla="*/ 395 h 689"/>
                <a:gd name="T34" fmla="*/ 47 w 641"/>
                <a:gd name="T35" fmla="*/ 395 h 689"/>
                <a:gd name="T36" fmla="*/ 103 w 641"/>
                <a:gd name="T37" fmla="*/ 316 h 689"/>
                <a:gd name="T38" fmla="*/ 55 w 641"/>
                <a:gd name="T39" fmla="*/ 340 h 689"/>
                <a:gd name="T40" fmla="*/ 24 w 641"/>
                <a:gd name="T41" fmla="*/ 285 h 689"/>
                <a:gd name="T42" fmla="*/ 0 w 641"/>
                <a:gd name="T43" fmla="*/ 277 h 689"/>
                <a:gd name="T44" fmla="*/ 8 w 641"/>
                <a:gd name="T45" fmla="*/ 221 h 689"/>
                <a:gd name="T46" fmla="*/ 32 w 641"/>
                <a:gd name="T47" fmla="*/ 198 h 689"/>
                <a:gd name="T48" fmla="*/ 103 w 641"/>
                <a:gd name="T49" fmla="*/ 174 h 689"/>
                <a:gd name="T50" fmla="*/ 134 w 641"/>
                <a:gd name="T51" fmla="*/ 142 h 689"/>
                <a:gd name="T52" fmla="*/ 245 w 641"/>
                <a:gd name="T53" fmla="*/ 134 h 689"/>
                <a:gd name="T54" fmla="*/ 261 w 641"/>
                <a:gd name="T55" fmla="*/ 127 h 689"/>
                <a:gd name="T56" fmla="*/ 292 w 641"/>
                <a:gd name="T57" fmla="*/ 127 h 689"/>
                <a:gd name="T58" fmla="*/ 284 w 641"/>
                <a:gd name="T59" fmla="*/ 103 h 689"/>
                <a:gd name="T60" fmla="*/ 253 w 641"/>
                <a:gd name="T61" fmla="*/ 87 h 689"/>
                <a:gd name="T62" fmla="*/ 308 w 641"/>
                <a:gd name="T63" fmla="*/ 63 h 689"/>
                <a:gd name="T64" fmla="*/ 316 w 641"/>
                <a:gd name="T65" fmla="*/ 32 h 689"/>
                <a:gd name="T66" fmla="*/ 348 w 641"/>
                <a:gd name="T67" fmla="*/ 16 h 689"/>
                <a:gd name="T68" fmla="*/ 379 w 641"/>
                <a:gd name="T69" fmla="*/ 0 h 689"/>
                <a:gd name="T70" fmla="*/ 403 w 641"/>
                <a:gd name="T71" fmla="*/ 40 h 689"/>
                <a:gd name="T72" fmla="*/ 427 w 641"/>
                <a:gd name="T73" fmla="*/ 32 h 689"/>
                <a:gd name="T74" fmla="*/ 474 w 641"/>
                <a:gd name="T75" fmla="*/ 16 h 689"/>
                <a:gd name="T76" fmla="*/ 561 w 641"/>
                <a:gd name="T77" fmla="*/ 71 h 689"/>
                <a:gd name="T78" fmla="*/ 569 w 641"/>
                <a:gd name="T79" fmla="*/ 134 h 689"/>
                <a:gd name="T80" fmla="*/ 577 w 641"/>
                <a:gd name="T81" fmla="*/ 174 h 689"/>
                <a:gd name="T82" fmla="*/ 632 w 641"/>
                <a:gd name="T83" fmla="*/ 237 h 689"/>
                <a:gd name="T84" fmla="*/ 593 w 641"/>
                <a:gd name="T85" fmla="*/ 277 h 689"/>
                <a:gd name="T86" fmla="*/ 624 w 641"/>
                <a:gd name="T87" fmla="*/ 332 h 689"/>
                <a:gd name="T88" fmla="*/ 593 w 641"/>
                <a:gd name="T89" fmla="*/ 380 h 689"/>
                <a:gd name="T90" fmla="*/ 577 w 641"/>
                <a:gd name="T91" fmla="*/ 411 h 689"/>
                <a:gd name="T92" fmla="*/ 624 w 641"/>
                <a:gd name="T93" fmla="*/ 459 h 689"/>
                <a:gd name="T94" fmla="*/ 640 w 641"/>
                <a:gd name="T95" fmla="*/ 546 h 689"/>
                <a:gd name="T96" fmla="*/ 569 w 641"/>
                <a:gd name="T97" fmla="*/ 593 h 689"/>
                <a:gd name="T98" fmla="*/ 569 w 641"/>
                <a:gd name="T99" fmla="*/ 641 h 6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1"/>
                <a:gd name="T151" fmla="*/ 0 h 689"/>
                <a:gd name="T152" fmla="*/ 641 w 641"/>
                <a:gd name="T153" fmla="*/ 689 h 6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1" h="689">
                  <a:moveTo>
                    <a:pt x="553" y="648"/>
                  </a:moveTo>
                  <a:lnTo>
                    <a:pt x="553" y="648"/>
                  </a:lnTo>
                  <a:lnTo>
                    <a:pt x="545" y="633"/>
                  </a:lnTo>
                  <a:lnTo>
                    <a:pt x="521" y="641"/>
                  </a:lnTo>
                  <a:lnTo>
                    <a:pt x="521" y="672"/>
                  </a:lnTo>
                  <a:lnTo>
                    <a:pt x="474" y="688"/>
                  </a:lnTo>
                  <a:lnTo>
                    <a:pt x="442" y="672"/>
                  </a:lnTo>
                  <a:lnTo>
                    <a:pt x="419" y="680"/>
                  </a:lnTo>
                  <a:lnTo>
                    <a:pt x="403" y="680"/>
                  </a:lnTo>
                  <a:lnTo>
                    <a:pt x="395" y="664"/>
                  </a:lnTo>
                  <a:lnTo>
                    <a:pt x="371" y="664"/>
                  </a:lnTo>
                  <a:lnTo>
                    <a:pt x="340" y="672"/>
                  </a:lnTo>
                  <a:lnTo>
                    <a:pt x="332" y="648"/>
                  </a:lnTo>
                  <a:lnTo>
                    <a:pt x="308" y="672"/>
                  </a:lnTo>
                  <a:lnTo>
                    <a:pt x="261" y="672"/>
                  </a:lnTo>
                  <a:lnTo>
                    <a:pt x="253" y="648"/>
                  </a:lnTo>
                  <a:lnTo>
                    <a:pt x="261" y="625"/>
                  </a:lnTo>
                  <a:lnTo>
                    <a:pt x="284" y="601"/>
                  </a:lnTo>
                  <a:lnTo>
                    <a:pt x="284" y="577"/>
                  </a:lnTo>
                  <a:lnTo>
                    <a:pt x="261" y="577"/>
                  </a:lnTo>
                  <a:lnTo>
                    <a:pt x="261" y="561"/>
                  </a:lnTo>
                  <a:lnTo>
                    <a:pt x="221" y="577"/>
                  </a:lnTo>
                  <a:lnTo>
                    <a:pt x="182" y="577"/>
                  </a:lnTo>
                  <a:lnTo>
                    <a:pt x="166" y="593"/>
                  </a:lnTo>
                  <a:lnTo>
                    <a:pt x="150" y="601"/>
                  </a:lnTo>
                  <a:lnTo>
                    <a:pt x="111" y="633"/>
                  </a:lnTo>
                  <a:lnTo>
                    <a:pt x="87" y="633"/>
                  </a:lnTo>
                  <a:lnTo>
                    <a:pt x="71" y="641"/>
                  </a:lnTo>
                  <a:lnTo>
                    <a:pt x="79" y="585"/>
                  </a:lnTo>
                  <a:lnTo>
                    <a:pt x="71" y="561"/>
                  </a:lnTo>
                  <a:lnTo>
                    <a:pt x="111" y="530"/>
                  </a:lnTo>
                  <a:lnTo>
                    <a:pt x="150" y="514"/>
                  </a:lnTo>
                  <a:lnTo>
                    <a:pt x="158" y="490"/>
                  </a:lnTo>
                  <a:lnTo>
                    <a:pt x="142" y="506"/>
                  </a:lnTo>
                  <a:lnTo>
                    <a:pt x="119" y="514"/>
                  </a:lnTo>
                  <a:lnTo>
                    <a:pt x="87" y="514"/>
                  </a:lnTo>
                  <a:lnTo>
                    <a:pt x="95" y="490"/>
                  </a:lnTo>
                  <a:lnTo>
                    <a:pt x="119" y="490"/>
                  </a:lnTo>
                  <a:lnTo>
                    <a:pt x="134" y="459"/>
                  </a:lnTo>
                  <a:lnTo>
                    <a:pt x="119" y="467"/>
                  </a:lnTo>
                  <a:lnTo>
                    <a:pt x="103" y="474"/>
                  </a:lnTo>
                  <a:lnTo>
                    <a:pt x="95" y="451"/>
                  </a:lnTo>
                  <a:lnTo>
                    <a:pt x="71" y="451"/>
                  </a:lnTo>
                  <a:lnTo>
                    <a:pt x="79" y="427"/>
                  </a:lnTo>
                  <a:lnTo>
                    <a:pt x="95" y="427"/>
                  </a:lnTo>
                  <a:lnTo>
                    <a:pt x="103" y="451"/>
                  </a:lnTo>
                  <a:lnTo>
                    <a:pt x="119" y="427"/>
                  </a:lnTo>
                  <a:lnTo>
                    <a:pt x="126" y="395"/>
                  </a:lnTo>
                  <a:lnTo>
                    <a:pt x="119" y="380"/>
                  </a:lnTo>
                  <a:lnTo>
                    <a:pt x="95" y="403"/>
                  </a:lnTo>
                  <a:lnTo>
                    <a:pt x="87" y="395"/>
                  </a:lnTo>
                  <a:lnTo>
                    <a:pt x="71" y="403"/>
                  </a:lnTo>
                  <a:lnTo>
                    <a:pt x="63" y="427"/>
                  </a:lnTo>
                  <a:lnTo>
                    <a:pt x="47" y="395"/>
                  </a:lnTo>
                  <a:lnTo>
                    <a:pt x="55" y="356"/>
                  </a:lnTo>
                  <a:lnTo>
                    <a:pt x="79" y="348"/>
                  </a:lnTo>
                  <a:lnTo>
                    <a:pt x="103" y="316"/>
                  </a:lnTo>
                  <a:lnTo>
                    <a:pt x="87" y="324"/>
                  </a:lnTo>
                  <a:lnTo>
                    <a:pt x="71" y="324"/>
                  </a:lnTo>
                  <a:lnTo>
                    <a:pt x="55" y="340"/>
                  </a:lnTo>
                  <a:lnTo>
                    <a:pt x="47" y="332"/>
                  </a:lnTo>
                  <a:lnTo>
                    <a:pt x="47" y="285"/>
                  </a:lnTo>
                  <a:lnTo>
                    <a:pt x="24" y="285"/>
                  </a:lnTo>
                  <a:lnTo>
                    <a:pt x="16" y="293"/>
                  </a:lnTo>
                  <a:lnTo>
                    <a:pt x="0" y="293"/>
                  </a:lnTo>
                  <a:lnTo>
                    <a:pt x="0" y="277"/>
                  </a:lnTo>
                  <a:lnTo>
                    <a:pt x="16" y="269"/>
                  </a:lnTo>
                  <a:lnTo>
                    <a:pt x="8" y="245"/>
                  </a:lnTo>
                  <a:lnTo>
                    <a:pt x="8" y="221"/>
                  </a:lnTo>
                  <a:lnTo>
                    <a:pt x="40" y="221"/>
                  </a:lnTo>
                  <a:lnTo>
                    <a:pt x="47" y="214"/>
                  </a:lnTo>
                  <a:lnTo>
                    <a:pt x="32" y="198"/>
                  </a:lnTo>
                  <a:lnTo>
                    <a:pt x="47" y="182"/>
                  </a:lnTo>
                  <a:lnTo>
                    <a:pt x="79" y="174"/>
                  </a:lnTo>
                  <a:lnTo>
                    <a:pt x="103" y="174"/>
                  </a:lnTo>
                  <a:lnTo>
                    <a:pt x="87" y="158"/>
                  </a:lnTo>
                  <a:lnTo>
                    <a:pt x="103" y="142"/>
                  </a:lnTo>
                  <a:lnTo>
                    <a:pt x="134" y="142"/>
                  </a:lnTo>
                  <a:lnTo>
                    <a:pt x="158" y="158"/>
                  </a:lnTo>
                  <a:lnTo>
                    <a:pt x="237" y="127"/>
                  </a:lnTo>
                  <a:lnTo>
                    <a:pt x="245" y="134"/>
                  </a:lnTo>
                  <a:lnTo>
                    <a:pt x="253" y="134"/>
                  </a:lnTo>
                  <a:lnTo>
                    <a:pt x="245" y="127"/>
                  </a:lnTo>
                  <a:lnTo>
                    <a:pt x="261" y="127"/>
                  </a:lnTo>
                  <a:lnTo>
                    <a:pt x="277" y="142"/>
                  </a:lnTo>
                  <a:lnTo>
                    <a:pt x="277" y="127"/>
                  </a:lnTo>
                  <a:lnTo>
                    <a:pt x="292" y="127"/>
                  </a:lnTo>
                  <a:lnTo>
                    <a:pt x="269" y="119"/>
                  </a:lnTo>
                  <a:lnTo>
                    <a:pt x="284" y="111"/>
                  </a:lnTo>
                  <a:lnTo>
                    <a:pt x="284" y="103"/>
                  </a:lnTo>
                  <a:lnTo>
                    <a:pt x="261" y="111"/>
                  </a:lnTo>
                  <a:lnTo>
                    <a:pt x="261" y="95"/>
                  </a:lnTo>
                  <a:lnTo>
                    <a:pt x="253" y="87"/>
                  </a:lnTo>
                  <a:lnTo>
                    <a:pt x="269" y="79"/>
                  </a:lnTo>
                  <a:lnTo>
                    <a:pt x="261" y="63"/>
                  </a:lnTo>
                  <a:lnTo>
                    <a:pt x="308" y="63"/>
                  </a:lnTo>
                  <a:lnTo>
                    <a:pt x="308" y="47"/>
                  </a:lnTo>
                  <a:lnTo>
                    <a:pt x="300" y="32"/>
                  </a:lnTo>
                  <a:lnTo>
                    <a:pt x="316" y="32"/>
                  </a:lnTo>
                  <a:lnTo>
                    <a:pt x="332" y="47"/>
                  </a:lnTo>
                  <a:lnTo>
                    <a:pt x="324" y="32"/>
                  </a:lnTo>
                  <a:lnTo>
                    <a:pt x="348" y="16"/>
                  </a:lnTo>
                  <a:lnTo>
                    <a:pt x="363" y="32"/>
                  </a:lnTo>
                  <a:lnTo>
                    <a:pt x="356" y="8"/>
                  </a:lnTo>
                  <a:lnTo>
                    <a:pt x="379" y="0"/>
                  </a:lnTo>
                  <a:lnTo>
                    <a:pt x="395" y="8"/>
                  </a:lnTo>
                  <a:lnTo>
                    <a:pt x="379" y="40"/>
                  </a:lnTo>
                  <a:lnTo>
                    <a:pt x="403" y="40"/>
                  </a:lnTo>
                  <a:lnTo>
                    <a:pt x="403" y="24"/>
                  </a:lnTo>
                  <a:lnTo>
                    <a:pt x="442" y="8"/>
                  </a:lnTo>
                  <a:lnTo>
                    <a:pt x="427" y="32"/>
                  </a:lnTo>
                  <a:lnTo>
                    <a:pt x="450" y="24"/>
                  </a:lnTo>
                  <a:lnTo>
                    <a:pt x="450" y="40"/>
                  </a:lnTo>
                  <a:lnTo>
                    <a:pt x="474" y="16"/>
                  </a:lnTo>
                  <a:lnTo>
                    <a:pt x="498" y="16"/>
                  </a:lnTo>
                  <a:lnTo>
                    <a:pt x="545" y="79"/>
                  </a:lnTo>
                  <a:lnTo>
                    <a:pt x="561" y="71"/>
                  </a:lnTo>
                  <a:lnTo>
                    <a:pt x="593" y="79"/>
                  </a:lnTo>
                  <a:lnTo>
                    <a:pt x="593" y="111"/>
                  </a:lnTo>
                  <a:lnTo>
                    <a:pt x="569" y="134"/>
                  </a:lnTo>
                  <a:lnTo>
                    <a:pt x="553" y="119"/>
                  </a:lnTo>
                  <a:lnTo>
                    <a:pt x="553" y="142"/>
                  </a:lnTo>
                  <a:lnTo>
                    <a:pt x="577" y="174"/>
                  </a:lnTo>
                  <a:lnTo>
                    <a:pt x="608" y="237"/>
                  </a:lnTo>
                  <a:lnTo>
                    <a:pt x="624" y="221"/>
                  </a:lnTo>
                  <a:lnTo>
                    <a:pt x="632" y="237"/>
                  </a:lnTo>
                  <a:lnTo>
                    <a:pt x="624" y="261"/>
                  </a:lnTo>
                  <a:lnTo>
                    <a:pt x="600" y="253"/>
                  </a:lnTo>
                  <a:lnTo>
                    <a:pt x="593" y="277"/>
                  </a:lnTo>
                  <a:lnTo>
                    <a:pt x="616" y="285"/>
                  </a:lnTo>
                  <a:lnTo>
                    <a:pt x="632" y="316"/>
                  </a:lnTo>
                  <a:lnTo>
                    <a:pt x="624" y="332"/>
                  </a:lnTo>
                  <a:lnTo>
                    <a:pt x="616" y="340"/>
                  </a:lnTo>
                  <a:lnTo>
                    <a:pt x="616" y="356"/>
                  </a:lnTo>
                  <a:lnTo>
                    <a:pt x="593" y="380"/>
                  </a:lnTo>
                  <a:lnTo>
                    <a:pt x="585" y="380"/>
                  </a:lnTo>
                  <a:lnTo>
                    <a:pt x="569" y="387"/>
                  </a:lnTo>
                  <a:lnTo>
                    <a:pt x="577" y="411"/>
                  </a:lnTo>
                  <a:lnTo>
                    <a:pt x="561" y="443"/>
                  </a:lnTo>
                  <a:lnTo>
                    <a:pt x="585" y="459"/>
                  </a:lnTo>
                  <a:lnTo>
                    <a:pt x="624" y="459"/>
                  </a:lnTo>
                  <a:lnTo>
                    <a:pt x="624" y="490"/>
                  </a:lnTo>
                  <a:lnTo>
                    <a:pt x="624" y="514"/>
                  </a:lnTo>
                  <a:lnTo>
                    <a:pt x="640" y="546"/>
                  </a:lnTo>
                  <a:lnTo>
                    <a:pt x="600" y="554"/>
                  </a:lnTo>
                  <a:lnTo>
                    <a:pt x="585" y="577"/>
                  </a:lnTo>
                  <a:lnTo>
                    <a:pt x="569" y="593"/>
                  </a:lnTo>
                  <a:lnTo>
                    <a:pt x="577" y="617"/>
                  </a:lnTo>
                  <a:lnTo>
                    <a:pt x="569" y="633"/>
                  </a:lnTo>
                  <a:lnTo>
                    <a:pt x="569" y="641"/>
                  </a:lnTo>
                  <a:lnTo>
                    <a:pt x="553" y="6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57" name="Freeform 62"/>
            <p:cNvSpPr>
              <a:spLocks/>
            </p:cNvSpPr>
            <p:nvPr/>
          </p:nvSpPr>
          <p:spPr bwMode="gray">
            <a:xfrm>
              <a:off x="8675042" y="4105800"/>
              <a:ext cx="516831" cy="194958"/>
            </a:xfrm>
            <a:custGeom>
              <a:avLst/>
              <a:gdLst>
                <a:gd name="T0" fmla="*/ 585 w 681"/>
                <a:gd name="T1" fmla="*/ 147 h 249"/>
                <a:gd name="T2" fmla="*/ 664 w 681"/>
                <a:gd name="T3" fmla="*/ 124 h 249"/>
                <a:gd name="T4" fmla="*/ 680 w 681"/>
                <a:gd name="T5" fmla="*/ 78 h 249"/>
                <a:gd name="T6" fmla="*/ 593 w 681"/>
                <a:gd name="T7" fmla="*/ 54 h 249"/>
                <a:gd name="T8" fmla="*/ 530 w 681"/>
                <a:gd name="T9" fmla="*/ 62 h 249"/>
                <a:gd name="T10" fmla="*/ 482 w 681"/>
                <a:gd name="T11" fmla="*/ 39 h 249"/>
                <a:gd name="T12" fmla="*/ 443 w 681"/>
                <a:gd name="T13" fmla="*/ 31 h 249"/>
                <a:gd name="T14" fmla="*/ 372 w 681"/>
                <a:gd name="T15" fmla="*/ 39 h 249"/>
                <a:gd name="T16" fmla="*/ 324 w 681"/>
                <a:gd name="T17" fmla="*/ 0 h 249"/>
                <a:gd name="T18" fmla="*/ 324 w 681"/>
                <a:gd name="T19" fmla="*/ 23 h 249"/>
                <a:gd name="T20" fmla="*/ 300 w 681"/>
                <a:gd name="T21" fmla="*/ 16 h 249"/>
                <a:gd name="T22" fmla="*/ 261 w 681"/>
                <a:gd name="T23" fmla="*/ 23 h 249"/>
                <a:gd name="T24" fmla="*/ 213 w 681"/>
                <a:gd name="T25" fmla="*/ 16 h 249"/>
                <a:gd name="T26" fmla="*/ 166 w 681"/>
                <a:gd name="T27" fmla="*/ 23 h 249"/>
                <a:gd name="T28" fmla="*/ 119 w 681"/>
                <a:gd name="T29" fmla="*/ 16 h 249"/>
                <a:gd name="T30" fmla="*/ 55 w 681"/>
                <a:gd name="T31" fmla="*/ 0 h 249"/>
                <a:gd name="T32" fmla="*/ 40 w 681"/>
                <a:gd name="T33" fmla="*/ 47 h 249"/>
                <a:gd name="T34" fmla="*/ 0 w 681"/>
                <a:gd name="T35" fmla="*/ 54 h 249"/>
                <a:gd name="T36" fmla="*/ 24 w 681"/>
                <a:gd name="T37" fmla="*/ 109 h 249"/>
                <a:gd name="T38" fmla="*/ 71 w 681"/>
                <a:gd name="T39" fmla="*/ 155 h 249"/>
                <a:gd name="T40" fmla="*/ 71 w 681"/>
                <a:gd name="T41" fmla="*/ 194 h 249"/>
                <a:gd name="T42" fmla="*/ 40 w 681"/>
                <a:gd name="T43" fmla="*/ 209 h 249"/>
                <a:gd name="T44" fmla="*/ 79 w 681"/>
                <a:gd name="T45" fmla="*/ 248 h 249"/>
                <a:gd name="T46" fmla="*/ 166 w 681"/>
                <a:gd name="T47" fmla="*/ 233 h 249"/>
                <a:gd name="T48" fmla="*/ 213 w 681"/>
                <a:gd name="T49" fmla="*/ 202 h 249"/>
                <a:gd name="T50" fmla="*/ 269 w 681"/>
                <a:gd name="T51" fmla="*/ 202 h 249"/>
                <a:gd name="T52" fmla="*/ 316 w 681"/>
                <a:gd name="T53" fmla="*/ 217 h 249"/>
                <a:gd name="T54" fmla="*/ 372 w 681"/>
                <a:gd name="T55" fmla="*/ 209 h 249"/>
                <a:gd name="T56" fmla="*/ 451 w 681"/>
                <a:gd name="T57" fmla="*/ 194 h 249"/>
                <a:gd name="T58" fmla="*/ 490 w 681"/>
                <a:gd name="T59" fmla="*/ 178 h 249"/>
                <a:gd name="T60" fmla="*/ 546 w 681"/>
                <a:gd name="T61" fmla="*/ 155 h 249"/>
                <a:gd name="T62" fmla="*/ 585 w 681"/>
                <a:gd name="T63" fmla="*/ 14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1"/>
                <a:gd name="T97" fmla="*/ 0 h 249"/>
                <a:gd name="T98" fmla="*/ 681 w 68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1" h="249">
                  <a:moveTo>
                    <a:pt x="585" y="147"/>
                  </a:moveTo>
                  <a:lnTo>
                    <a:pt x="585" y="147"/>
                  </a:lnTo>
                  <a:lnTo>
                    <a:pt x="625" y="124"/>
                  </a:lnTo>
                  <a:lnTo>
                    <a:pt x="664" y="124"/>
                  </a:lnTo>
                  <a:lnTo>
                    <a:pt x="672" y="101"/>
                  </a:lnTo>
                  <a:lnTo>
                    <a:pt x="680" y="78"/>
                  </a:lnTo>
                  <a:lnTo>
                    <a:pt x="656" y="78"/>
                  </a:lnTo>
                  <a:lnTo>
                    <a:pt x="593" y="54"/>
                  </a:lnTo>
                  <a:lnTo>
                    <a:pt x="546" y="47"/>
                  </a:lnTo>
                  <a:lnTo>
                    <a:pt x="530" y="62"/>
                  </a:lnTo>
                  <a:lnTo>
                    <a:pt x="498" y="54"/>
                  </a:lnTo>
                  <a:lnTo>
                    <a:pt x="482" y="39"/>
                  </a:lnTo>
                  <a:lnTo>
                    <a:pt x="459" y="47"/>
                  </a:lnTo>
                  <a:lnTo>
                    <a:pt x="443" y="31"/>
                  </a:lnTo>
                  <a:lnTo>
                    <a:pt x="411" y="39"/>
                  </a:lnTo>
                  <a:lnTo>
                    <a:pt x="372" y="39"/>
                  </a:lnTo>
                  <a:lnTo>
                    <a:pt x="348" y="0"/>
                  </a:lnTo>
                  <a:lnTo>
                    <a:pt x="324" y="0"/>
                  </a:lnTo>
                  <a:lnTo>
                    <a:pt x="316" y="16"/>
                  </a:lnTo>
                  <a:lnTo>
                    <a:pt x="324" y="23"/>
                  </a:lnTo>
                  <a:lnTo>
                    <a:pt x="316" y="31"/>
                  </a:lnTo>
                  <a:lnTo>
                    <a:pt x="300" y="16"/>
                  </a:lnTo>
                  <a:lnTo>
                    <a:pt x="277" y="16"/>
                  </a:lnTo>
                  <a:lnTo>
                    <a:pt x="261" y="23"/>
                  </a:lnTo>
                  <a:lnTo>
                    <a:pt x="237" y="0"/>
                  </a:lnTo>
                  <a:lnTo>
                    <a:pt x="213" y="16"/>
                  </a:lnTo>
                  <a:lnTo>
                    <a:pt x="182" y="8"/>
                  </a:lnTo>
                  <a:lnTo>
                    <a:pt x="166" y="23"/>
                  </a:lnTo>
                  <a:lnTo>
                    <a:pt x="142" y="16"/>
                  </a:lnTo>
                  <a:lnTo>
                    <a:pt x="119" y="16"/>
                  </a:lnTo>
                  <a:lnTo>
                    <a:pt x="87" y="8"/>
                  </a:lnTo>
                  <a:lnTo>
                    <a:pt x="55" y="0"/>
                  </a:lnTo>
                  <a:lnTo>
                    <a:pt x="40" y="16"/>
                  </a:lnTo>
                  <a:lnTo>
                    <a:pt x="40" y="47"/>
                  </a:lnTo>
                  <a:lnTo>
                    <a:pt x="16" y="70"/>
                  </a:lnTo>
                  <a:lnTo>
                    <a:pt x="0" y="54"/>
                  </a:lnTo>
                  <a:lnTo>
                    <a:pt x="0" y="78"/>
                  </a:lnTo>
                  <a:lnTo>
                    <a:pt x="24" y="109"/>
                  </a:lnTo>
                  <a:lnTo>
                    <a:pt x="55" y="171"/>
                  </a:lnTo>
                  <a:lnTo>
                    <a:pt x="71" y="155"/>
                  </a:lnTo>
                  <a:lnTo>
                    <a:pt x="79" y="171"/>
                  </a:lnTo>
                  <a:lnTo>
                    <a:pt x="71" y="194"/>
                  </a:lnTo>
                  <a:lnTo>
                    <a:pt x="47" y="186"/>
                  </a:lnTo>
                  <a:lnTo>
                    <a:pt x="40" y="209"/>
                  </a:lnTo>
                  <a:lnTo>
                    <a:pt x="63" y="217"/>
                  </a:lnTo>
                  <a:lnTo>
                    <a:pt x="79" y="248"/>
                  </a:lnTo>
                  <a:lnTo>
                    <a:pt x="150" y="248"/>
                  </a:lnTo>
                  <a:lnTo>
                    <a:pt x="166" y="233"/>
                  </a:lnTo>
                  <a:lnTo>
                    <a:pt x="190" y="209"/>
                  </a:lnTo>
                  <a:lnTo>
                    <a:pt x="213" y="202"/>
                  </a:lnTo>
                  <a:lnTo>
                    <a:pt x="237" y="217"/>
                  </a:lnTo>
                  <a:lnTo>
                    <a:pt x="269" y="202"/>
                  </a:lnTo>
                  <a:lnTo>
                    <a:pt x="293" y="217"/>
                  </a:lnTo>
                  <a:lnTo>
                    <a:pt x="316" y="217"/>
                  </a:lnTo>
                  <a:lnTo>
                    <a:pt x="340" y="233"/>
                  </a:lnTo>
                  <a:lnTo>
                    <a:pt x="372" y="209"/>
                  </a:lnTo>
                  <a:lnTo>
                    <a:pt x="411" y="209"/>
                  </a:lnTo>
                  <a:lnTo>
                    <a:pt x="451" y="194"/>
                  </a:lnTo>
                  <a:lnTo>
                    <a:pt x="482" y="194"/>
                  </a:lnTo>
                  <a:lnTo>
                    <a:pt x="490" y="178"/>
                  </a:lnTo>
                  <a:lnTo>
                    <a:pt x="514" y="186"/>
                  </a:lnTo>
                  <a:lnTo>
                    <a:pt x="546" y="155"/>
                  </a:lnTo>
                  <a:lnTo>
                    <a:pt x="569" y="132"/>
                  </a:lnTo>
                  <a:lnTo>
                    <a:pt x="585"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58" name="Freeform 63"/>
            <p:cNvSpPr>
              <a:spLocks/>
            </p:cNvSpPr>
            <p:nvPr/>
          </p:nvSpPr>
          <p:spPr bwMode="gray">
            <a:xfrm>
              <a:off x="9113704" y="4149647"/>
              <a:ext cx="334688" cy="194958"/>
            </a:xfrm>
            <a:custGeom>
              <a:avLst/>
              <a:gdLst>
                <a:gd name="T0" fmla="*/ 31 w 441"/>
                <a:gd name="T1" fmla="*/ 147 h 249"/>
                <a:gd name="T2" fmla="*/ 31 w 441"/>
                <a:gd name="T3" fmla="*/ 147 h 249"/>
                <a:gd name="T4" fmla="*/ 0 w 441"/>
                <a:gd name="T5" fmla="*/ 124 h 249"/>
                <a:gd name="T6" fmla="*/ 8 w 441"/>
                <a:gd name="T7" fmla="*/ 93 h 249"/>
                <a:gd name="T8" fmla="*/ 47 w 441"/>
                <a:gd name="T9" fmla="*/ 70 h 249"/>
                <a:gd name="T10" fmla="*/ 86 w 441"/>
                <a:gd name="T11" fmla="*/ 70 h 249"/>
                <a:gd name="T12" fmla="*/ 94 w 441"/>
                <a:gd name="T13" fmla="*/ 47 h 249"/>
                <a:gd name="T14" fmla="*/ 102 w 441"/>
                <a:gd name="T15" fmla="*/ 23 h 249"/>
                <a:gd name="T16" fmla="*/ 118 w 441"/>
                <a:gd name="T17" fmla="*/ 16 h 249"/>
                <a:gd name="T18" fmla="*/ 134 w 441"/>
                <a:gd name="T19" fmla="*/ 31 h 249"/>
                <a:gd name="T20" fmla="*/ 149 w 441"/>
                <a:gd name="T21" fmla="*/ 16 h 249"/>
                <a:gd name="T22" fmla="*/ 165 w 441"/>
                <a:gd name="T23" fmla="*/ 23 h 249"/>
                <a:gd name="T24" fmla="*/ 204 w 441"/>
                <a:gd name="T25" fmla="*/ 8 h 249"/>
                <a:gd name="T26" fmla="*/ 212 w 441"/>
                <a:gd name="T27" fmla="*/ 23 h 249"/>
                <a:gd name="T28" fmla="*/ 251 w 441"/>
                <a:gd name="T29" fmla="*/ 8 h 249"/>
                <a:gd name="T30" fmla="*/ 291 w 441"/>
                <a:gd name="T31" fmla="*/ 0 h 249"/>
                <a:gd name="T32" fmla="*/ 299 w 441"/>
                <a:gd name="T33" fmla="*/ 16 h 249"/>
                <a:gd name="T34" fmla="*/ 354 w 441"/>
                <a:gd name="T35" fmla="*/ 0 h 249"/>
                <a:gd name="T36" fmla="*/ 369 w 441"/>
                <a:gd name="T37" fmla="*/ 16 h 249"/>
                <a:gd name="T38" fmla="*/ 354 w 441"/>
                <a:gd name="T39" fmla="*/ 23 h 249"/>
                <a:gd name="T40" fmla="*/ 361 w 441"/>
                <a:gd name="T41" fmla="*/ 39 h 249"/>
                <a:gd name="T42" fmla="*/ 377 w 441"/>
                <a:gd name="T43" fmla="*/ 47 h 249"/>
                <a:gd name="T44" fmla="*/ 377 w 441"/>
                <a:gd name="T45" fmla="*/ 31 h 249"/>
                <a:gd name="T46" fmla="*/ 440 w 441"/>
                <a:gd name="T47" fmla="*/ 54 h 249"/>
                <a:gd name="T48" fmla="*/ 440 w 441"/>
                <a:gd name="T49" fmla="*/ 62 h 249"/>
                <a:gd name="T50" fmla="*/ 385 w 441"/>
                <a:gd name="T51" fmla="*/ 70 h 249"/>
                <a:gd name="T52" fmla="*/ 369 w 441"/>
                <a:gd name="T53" fmla="*/ 85 h 249"/>
                <a:gd name="T54" fmla="*/ 369 w 441"/>
                <a:gd name="T55" fmla="*/ 109 h 249"/>
                <a:gd name="T56" fmla="*/ 354 w 441"/>
                <a:gd name="T57" fmla="*/ 116 h 249"/>
                <a:gd name="T58" fmla="*/ 330 w 441"/>
                <a:gd name="T59" fmla="*/ 116 h 249"/>
                <a:gd name="T60" fmla="*/ 299 w 441"/>
                <a:gd name="T61" fmla="*/ 124 h 249"/>
                <a:gd name="T62" fmla="*/ 259 w 441"/>
                <a:gd name="T63" fmla="*/ 140 h 249"/>
                <a:gd name="T64" fmla="*/ 244 w 441"/>
                <a:gd name="T65" fmla="*/ 163 h 249"/>
                <a:gd name="T66" fmla="*/ 267 w 441"/>
                <a:gd name="T67" fmla="*/ 171 h 249"/>
                <a:gd name="T68" fmla="*/ 267 w 441"/>
                <a:gd name="T69" fmla="*/ 186 h 249"/>
                <a:gd name="T70" fmla="*/ 251 w 441"/>
                <a:gd name="T71" fmla="*/ 186 h 249"/>
                <a:gd name="T72" fmla="*/ 244 w 441"/>
                <a:gd name="T73" fmla="*/ 194 h 249"/>
                <a:gd name="T74" fmla="*/ 259 w 441"/>
                <a:gd name="T75" fmla="*/ 202 h 249"/>
                <a:gd name="T76" fmla="*/ 251 w 441"/>
                <a:gd name="T77" fmla="*/ 233 h 249"/>
                <a:gd name="T78" fmla="*/ 236 w 441"/>
                <a:gd name="T79" fmla="*/ 240 h 249"/>
                <a:gd name="T80" fmla="*/ 220 w 441"/>
                <a:gd name="T81" fmla="*/ 248 h 249"/>
                <a:gd name="T82" fmla="*/ 220 w 441"/>
                <a:gd name="T83" fmla="*/ 233 h 249"/>
                <a:gd name="T84" fmla="*/ 212 w 441"/>
                <a:gd name="T85" fmla="*/ 233 h 249"/>
                <a:gd name="T86" fmla="*/ 212 w 441"/>
                <a:gd name="T87" fmla="*/ 248 h 249"/>
                <a:gd name="T88" fmla="*/ 196 w 441"/>
                <a:gd name="T89" fmla="*/ 240 h 249"/>
                <a:gd name="T90" fmla="*/ 189 w 441"/>
                <a:gd name="T91" fmla="*/ 233 h 249"/>
                <a:gd name="T92" fmla="*/ 196 w 441"/>
                <a:gd name="T93" fmla="*/ 217 h 249"/>
                <a:gd name="T94" fmla="*/ 189 w 441"/>
                <a:gd name="T95" fmla="*/ 209 h 249"/>
                <a:gd name="T96" fmla="*/ 173 w 441"/>
                <a:gd name="T97" fmla="*/ 217 h 249"/>
                <a:gd name="T98" fmla="*/ 173 w 441"/>
                <a:gd name="T99" fmla="*/ 194 h 249"/>
                <a:gd name="T100" fmla="*/ 157 w 441"/>
                <a:gd name="T101" fmla="*/ 171 h 249"/>
                <a:gd name="T102" fmla="*/ 141 w 441"/>
                <a:gd name="T103" fmla="*/ 163 h 249"/>
                <a:gd name="T104" fmla="*/ 126 w 441"/>
                <a:gd name="T105" fmla="*/ 147 h 249"/>
                <a:gd name="T106" fmla="*/ 63 w 441"/>
                <a:gd name="T107" fmla="*/ 147 h 249"/>
                <a:gd name="T108" fmla="*/ 31 w 441"/>
                <a:gd name="T109" fmla="*/ 1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249"/>
                <a:gd name="T167" fmla="*/ 441 w 441"/>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249">
                  <a:moveTo>
                    <a:pt x="31" y="147"/>
                  </a:moveTo>
                  <a:lnTo>
                    <a:pt x="31" y="147"/>
                  </a:lnTo>
                  <a:lnTo>
                    <a:pt x="0" y="124"/>
                  </a:lnTo>
                  <a:lnTo>
                    <a:pt x="8" y="93"/>
                  </a:lnTo>
                  <a:lnTo>
                    <a:pt x="47" y="70"/>
                  </a:lnTo>
                  <a:lnTo>
                    <a:pt x="86" y="70"/>
                  </a:lnTo>
                  <a:lnTo>
                    <a:pt x="94" y="47"/>
                  </a:lnTo>
                  <a:lnTo>
                    <a:pt x="102" y="23"/>
                  </a:lnTo>
                  <a:lnTo>
                    <a:pt x="118" y="16"/>
                  </a:lnTo>
                  <a:lnTo>
                    <a:pt x="134" y="31"/>
                  </a:lnTo>
                  <a:lnTo>
                    <a:pt x="149" y="16"/>
                  </a:lnTo>
                  <a:lnTo>
                    <a:pt x="165" y="23"/>
                  </a:lnTo>
                  <a:lnTo>
                    <a:pt x="204" y="8"/>
                  </a:lnTo>
                  <a:lnTo>
                    <a:pt x="212" y="23"/>
                  </a:lnTo>
                  <a:lnTo>
                    <a:pt x="251" y="8"/>
                  </a:lnTo>
                  <a:lnTo>
                    <a:pt x="291" y="0"/>
                  </a:lnTo>
                  <a:lnTo>
                    <a:pt x="299" y="16"/>
                  </a:lnTo>
                  <a:lnTo>
                    <a:pt x="354" y="0"/>
                  </a:lnTo>
                  <a:lnTo>
                    <a:pt x="369" y="16"/>
                  </a:lnTo>
                  <a:lnTo>
                    <a:pt x="354" y="23"/>
                  </a:lnTo>
                  <a:lnTo>
                    <a:pt x="361" y="39"/>
                  </a:lnTo>
                  <a:lnTo>
                    <a:pt x="377" y="47"/>
                  </a:lnTo>
                  <a:lnTo>
                    <a:pt x="377" y="31"/>
                  </a:lnTo>
                  <a:lnTo>
                    <a:pt x="440" y="54"/>
                  </a:lnTo>
                  <a:lnTo>
                    <a:pt x="440" y="62"/>
                  </a:lnTo>
                  <a:lnTo>
                    <a:pt x="385" y="70"/>
                  </a:lnTo>
                  <a:lnTo>
                    <a:pt x="369" y="85"/>
                  </a:lnTo>
                  <a:lnTo>
                    <a:pt x="369" y="109"/>
                  </a:lnTo>
                  <a:lnTo>
                    <a:pt x="354" y="116"/>
                  </a:lnTo>
                  <a:lnTo>
                    <a:pt x="330" y="116"/>
                  </a:lnTo>
                  <a:lnTo>
                    <a:pt x="299" y="124"/>
                  </a:lnTo>
                  <a:lnTo>
                    <a:pt x="259" y="140"/>
                  </a:lnTo>
                  <a:lnTo>
                    <a:pt x="244" y="163"/>
                  </a:lnTo>
                  <a:lnTo>
                    <a:pt x="267" y="171"/>
                  </a:lnTo>
                  <a:lnTo>
                    <a:pt x="267" y="186"/>
                  </a:lnTo>
                  <a:lnTo>
                    <a:pt x="251" y="186"/>
                  </a:lnTo>
                  <a:lnTo>
                    <a:pt x="244" y="194"/>
                  </a:lnTo>
                  <a:lnTo>
                    <a:pt x="259" y="202"/>
                  </a:lnTo>
                  <a:lnTo>
                    <a:pt x="251" y="233"/>
                  </a:lnTo>
                  <a:lnTo>
                    <a:pt x="236" y="240"/>
                  </a:lnTo>
                  <a:lnTo>
                    <a:pt x="220" y="248"/>
                  </a:lnTo>
                  <a:lnTo>
                    <a:pt x="220" y="233"/>
                  </a:lnTo>
                  <a:lnTo>
                    <a:pt x="212" y="233"/>
                  </a:lnTo>
                  <a:lnTo>
                    <a:pt x="212" y="248"/>
                  </a:lnTo>
                  <a:lnTo>
                    <a:pt x="196" y="240"/>
                  </a:lnTo>
                  <a:lnTo>
                    <a:pt x="189" y="233"/>
                  </a:lnTo>
                  <a:lnTo>
                    <a:pt x="196" y="217"/>
                  </a:lnTo>
                  <a:lnTo>
                    <a:pt x="189" y="209"/>
                  </a:lnTo>
                  <a:lnTo>
                    <a:pt x="173" y="217"/>
                  </a:lnTo>
                  <a:lnTo>
                    <a:pt x="173" y="194"/>
                  </a:lnTo>
                  <a:lnTo>
                    <a:pt x="157" y="171"/>
                  </a:lnTo>
                  <a:lnTo>
                    <a:pt x="141" y="163"/>
                  </a:lnTo>
                  <a:lnTo>
                    <a:pt x="126" y="147"/>
                  </a:lnTo>
                  <a:lnTo>
                    <a:pt x="63" y="147"/>
                  </a:lnTo>
                  <a:lnTo>
                    <a:pt x="31"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59" name="Freeform 64"/>
            <p:cNvSpPr>
              <a:spLocks/>
            </p:cNvSpPr>
            <p:nvPr/>
          </p:nvSpPr>
          <p:spPr bwMode="gray">
            <a:xfrm>
              <a:off x="9399061" y="4162173"/>
              <a:ext cx="340760" cy="270122"/>
            </a:xfrm>
            <a:custGeom>
              <a:avLst/>
              <a:gdLst>
                <a:gd name="T0" fmla="*/ 118 w 449"/>
                <a:gd name="T1" fmla="*/ 195 h 345"/>
                <a:gd name="T2" fmla="*/ 134 w 449"/>
                <a:gd name="T3" fmla="*/ 211 h 345"/>
                <a:gd name="T4" fmla="*/ 102 w 449"/>
                <a:gd name="T5" fmla="*/ 195 h 345"/>
                <a:gd name="T6" fmla="*/ 63 w 449"/>
                <a:gd name="T7" fmla="*/ 188 h 345"/>
                <a:gd name="T8" fmla="*/ 71 w 449"/>
                <a:gd name="T9" fmla="*/ 227 h 345"/>
                <a:gd name="T10" fmla="*/ 94 w 449"/>
                <a:gd name="T11" fmla="*/ 219 h 345"/>
                <a:gd name="T12" fmla="*/ 110 w 449"/>
                <a:gd name="T13" fmla="*/ 242 h 345"/>
                <a:gd name="T14" fmla="*/ 149 w 449"/>
                <a:gd name="T15" fmla="*/ 266 h 345"/>
                <a:gd name="T16" fmla="*/ 173 w 449"/>
                <a:gd name="T17" fmla="*/ 321 h 345"/>
                <a:gd name="T18" fmla="*/ 189 w 449"/>
                <a:gd name="T19" fmla="*/ 305 h 345"/>
                <a:gd name="T20" fmla="*/ 212 w 449"/>
                <a:gd name="T21" fmla="*/ 321 h 345"/>
                <a:gd name="T22" fmla="*/ 220 w 449"/>
                <a:gd name="T23" fmla="*/ 336 h 345"/>
                <a:gd name="T24" fmla="*/ 252 w 449"/>
                <a:gd name="T25" fmla="*/ 336 h 345"/>
                <a:gd name="T26" fmla="*/ 275 w 449"/>
                <a:gd name="T27" fmla="*/ 328 h 345"/>
                <a:gd name="T28" fmla="*/ 259 w 449"/>
                <a:gd name="T29" fmla="*/ 297 h 345"/>
                <a:gd name="T30" fmla="*/ 299 w 449"/>
                <a:gd name="T31" fmla="*/ 297 h 345"/>
                <a:gd name="T32" fmla="*/ 291 w 449"/>
                <a:gd name="T33" fmla="*/ 266 h 345"/>
                <a:gd name="T34" fmla="*/ 299 w 449"/>
                <a:gd name="T35" fmla="*/ 227 h 345"/>
                <a:gd name="T36" fmla="*/ 307 w 449"/>
                <a:gd name="T37" fmla="*/ 180 h 345"/>
                <a:gd name="T38" fmla="*/ 354 w 449"/>
                <a:gd name="T39" fmla="*/ 164 h 345"/>
                <a:gd name="T40" fmla="*/ 362 w 449"/>
                <a:gd name="T41" fmla="*/ 133 h 345"/>
                <a:gd name="T42" fmla="*/ 385 w 449"/>
                <a:gd name="T43" fmla="*/ 117 h 345"/>
                <a:gd name="T44" fmla="*/ 417 w 449"/>
                <a:gd name="T45" fmla="*/ 70 h 345"/>
                <a:gd name="T46" fmla="*/ 448 w 449"/>
                <a:gd name="T47" fmla="*/ 47 h 345"/>
                <a:gd name="T48" fmla="*/ 417 w 449"/>
                <a:gd name="T49" fmla="*/ 23 h 345"/>
                <a:gd name="T50" fmla="*/ 338 w 449"/>
                <a:gd name="T51" fmla="*/ 63 h 345"/>
                <a:gd name="T52" fmla="*/ 267 w 449"/>
                <a:gd name="T53" fmla="*/ 63 h 345"/>
                <a:gd name="T54" fmla="*/ 212 w 449"/>
                <a:gd name="T55" fmla="*/ 31 h 345"/>
                <a:gd name="T56" fmla="*/ 196 w 449"/>
                <a:gd name="T57" fmla="*/ 23 h 345"/>
                <a:gd name="T58" fmla="*/ 181 w 449"/>
                <a:gd name="T59" fmla="*/ 0 h 345"/>
                <a:gd name="T60" fmla="*/ 126 w 449"/>
                <a:gd name="T61" fmla="*/ 16 h 345"/>
                <a:gd name="T62" fmla="*/ 110 w 449"/>
                <a:gd name="T63" fmla="*/ 55 h 345"/>
                <a:gd name="T64" fmla="*/ 71 w 449"/>
                <a:gd name="T65" fmla="*/ 39 h 345"/>
                <a:gd name="T66" fmla="*/ 16 w 449"/>
                <a:gd name="T67" fmla="*/ 55 h 345"/>
                <a:gd name="T68" fmla="*/ 0 w 449"/>
                <a:gd name="T69" fmla="*/ 94 h 345"/>
                <a:gd name="T70" fmla="*/ 55 w 449"/>
                <a:gd name="T71" fmla="*/ 86 h 345"/>
                <a:gd name="T72" fmla="*/ 86 w 449"/>
                <a:gd name="T73" fmla="*/ 109 h 345"/>
                <a:gd name="T74" fmla="*/ 110 w 449"/>
                <a:gd name="T75" fmla="*/ 164 h 345"/>
                <a:gd name="T76" fmla="*/ 118 w 449"/>
                <a:gd name="T77" fmla="*/ 195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9"/>
                <a:gd name="T118" fmla="*/ 0 h 345"/>
                <a:gd name="T119" fmla="*/ 449 w 449"/>
                <a:gd name="T120" fmla="*/ 345 h 3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9" h="345">
                  <a:moveTo>
                    <a:pt x="118" y="195"/>
                  </a:moveTo>
                  <a:lnTo>
                    <a:pt x="118" y="195"/>
                  </a:lnTo>
                  <a:lnTo>
                    <a:pt x="134" y="195"/>
                  </a:lnTo>
                  <a:lnTo>
                    <a:pt x="134" y="211"/>
                  </a:lnTo>
                  <a:lnTo>
                    <a:pt x="118" y="211"/>
                  </a:lnTo>
                  <a:lnTo>
                    <a:pt x="102" y="195"/>
                  </a:lnTo>
                  <a:lnTo>
                    <a:pt x="79" y="188"/>
                  </a:lnTo>
                  <a:lnTo>
                    <a:pt x="63" y="188"/>
                  </a:lnTo>
                  <a:lnTo>
                    <a:pt x="55" y="211"/>
                  </a:lnTo>
                  <a:lnTo>
                    <a:pt x="71" y="227"/>
                  </a:lnTo>
                  <a:lnTo>
                    <a:pt x="94" y="211"/>
                  </a:lnTo>
                  <a:lnTo>
                    <a:pt x="94" y="219"/>
                  </a:lnTo>
                  <a:lnTo>
                    <a:pt x="94" y="235"/>
                  </a:lnTo>
                  <a:lnTo>
                    <a:pt x="110" y="242"/>
                  </a:lnTo>
                  <a:lnTo>
                    <a:pt x="126" y="266"/>
                  </a:lnTo>
                  <a:lnTo>
                    <a:pt x="149" y="266"/>
                  </a:lnTo>
                  <a:lnTo>
                    <a:pt x="157" y="297"/>
                  </a:lnTo>
                  <a:lnTo>
                    <a:pt x="173" y="321"/>
                  </a:lnTo>
                  <a:lnTo>
                    <a:pt x="189" y="321"/>
                  </a:lnTo>
                  <a:lnTo>
                    <a:pt x="189" y="305"/>
                  </a:lnTo>
                  <a:lnTo>
                    <a:pt x="204" y="297"/>
                  </a:lnTo>
                  <a:lnTo>
                    <a:pt x="212" y="321"/>
                  </a:lnTo>
                  <a:lnTo>
                    <a:pt x="204" y="336"/>
                  </a:lnTo>
                  <a:lnTo>
                    <a:pt x="220" y="336"/>
                  </a:lnTo>
                  <a:lnTo>
                    <a:pt x="228" y="344"/>
                  </a:lnTo>
                  <a:lnTo>
                    <a:pt x="252" y="336"/>
                  </a:lnTo>
                  <a:lnTo>
                    <a:pt x="275" y="344"/>
                  </a:lnTo>
                  <a:lnTo>
                    <a:pt x="275" y="328"/>
                  </a:lnTo>
                  <a:lnTo>
                    <a:pt x="267" y="313"/>
                  </a:lnTo>
                  <a:lnTo>
                    <a:pt x="259" y="297"/>
                  </a:lnTo>
                  <a:lnTo>
                    <a:pt x="275" y="289"/>
                  </a:lnTo>
                  <a:lnTo>
                    <a:pt x="299" y="297"/>
                  </a:lnTo>
                  <a:lnTo>
                    <a:pt x="291" y="281"/>
                  </a:lnTo>
                  <a:lnTo>
                    <a:pt x="291" y="266"/>
                  </a:lnTo>
                  <a:lnTo>
                    <a:pt x="299" y="258"/>
                  </a:lnTo>
                  <a:lnTo>
                    <a:pt x="299" y="227"/>
                  </a:lnTo>
                  <a:lnTo>
                    <a:pt x="307" y="203"/>
                  </a:lnTo>
                  <a:lnTo>
                    <a:pt x="307" y="180"/>
                  </a:lnTo>
                  <a:lnTo>
                    <a:pt x="307" y="172"/>
                  </a:lnTo>
                  <a:lnTo>
                    <a:pt x="354" y="164"/>
                  </a:lnTo>
                  <a:lnTo>
                    <a:pt x="369" y="149"/>
                  </a:lnTo>
                  <a:lnTo>
                    <a:pt x="362" y="133"/>
                  </a:lnTo>
                  <a:lnTo>
                    <a:pt x="377" y="133"/>
                  </a:lnTo>
                  <a:lnTo>
                    <a:pt x="385" y="117"/>
                  </a:lnTo>
                  <a:lnTo>
                    <a:pt x="393" y="94"/>
                  </a:lnTo>
                  <a:lnTo>
                    <a:pt x="417" y="70"/>
                  </a:lnTo>
                  <a:lnTo>
                    <a:pt x="424" y="55"/>
                  </a:lnTo>
                  <a:lnTo>
                    <a:pt x="448" y="47"/>
                  </a:lnTo>
                  <a:lnTo>
                    <a:pt x="440" y="23"/>
                  </a:lnTo>
                  <a:lnTo>
                    <a:pt x="417" y="23"/>
                  </a:lnTo>
                  <a:lnTo>
                    <a:pt x="401" y="39"/>
                  </a:lnTo>
                  <a:lnTo>
                    <a:pt x="338" y="63"/>
                  </a:lnTo>
                  <a:lnTo>
                    <a:pt x="322" y="55"/>
                  </a:lnTo>
                  <a:lnTo>
                    <a:pt x="267" y="63"/>
                  </a:lnTo>
                  <a:lnTo>
                    <a:pt x="244" y="31"/>
                  </a:lnTo>
                  <a:lnTo>
                    <a:pt x="212" y="31"/>
                  </a:lnTo>
                  <a:lnTo>
                    <a:pt x="212" y="23"/>
                  </a:lnTo>
                  <a:lnTo>
                    <a:pt x="196" y="23"/>
                  </a:lnTo>
                  <a:lnTo>
                    <a:pt x="196" y="31"/>
                  </a:lnTo>
                  <a:lnTo>
                    <a:pt x="181" y="0"/>
                  </a:lnTo>
                  <a:lnTo>
                    <a:pt x="165" y="16"/>
                  </a:lnTo>
                  <a:lnTo>
                    <a:pt x="126" y="16"/>
                  </a:lnTo>
                  <a:lnTo>
                    <a:pt x="110" y="31"/>
                  </a:lnTo>
                  <a:lnTo>
                    <a:pt x="110" y="55"/>
                  </a:lnTo>
                  <a:lnTo>
                    <a:pt x="94" y="39"/>
                  </a:lnTo>
                  <a:lnTo>
                    <a:pt x="71" y="39"/>
                  </a:lnTo>
                  <a:lnTo>
                    <a:pt x="71" y="47"/>
                  </a:lnTo>
                  <a:lnTo>
                    <a:pt x="16" y="55"/>
                  </a:lnTo>
                  <a:lnTo>
                    <a:pt x="0" y="70"/>
                  </a:lnTo>
                  <a:lnTo>
                    <a:pt x="0" y="94"/>
                  </a:lnTo>
                  <a:lnTo>
                    <a:pt x="31" y="94"/>
                  </a:lnTo>
                  <a:lnTo>
                    <a:pt x="55" y="86"/>
                  </a:lnTo>
                  <a:lnTo>
                    <a:pt x="71" y="102"/>
                  </a:lnTo>
                  <a:lnTo>
                    <a:pt x="86" y="109"/>
                  </a:lnTo>
                  <a:lnTo>
                    <a:pt x="86" y="133"/>
                  </a:lnTo>
                  <a:lnTo>
                    <a:pt x="110" y="164"/>
                  </a:lnTo>
                  <a:lnTo>
                    <a:pt x="118" y="172"/>
                  </a:lnTo>
                  <a:lnTo>
                    <a:pt x="118" y="19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0" name="Freeform 65"/>
            <p:cNvSpPr>
              <a:spLocks/>
            </p:cNvSpPr>
            <p:nvPr/>
          </p:nvSpPr>
          <p:spPr bwMode="gray">
            <a:xfrm>
              <a:off x="9594865" y="4201322"/>
              <a:ext cx="340760" cy="389132"/>
            </a:xfrm>
            <a:custGeom>
              <a:avLst/>
              <a:gdLst>
                <a:gd name="T0" fmla="*/ 157 w 449"/>
                <a:gd name="T1" fmla="*/ 472 h 497"/>
                <a:gd name="T2" fmla="*/ 141 w 449"/>
                <a:gd name="T3" fmla="*/ 441 h 497"/>
                <a:gd name="T4" fmla="*/ 141 w 449"/>
                <a:gd name="T5" fmla="*/ 417 h 497"/>
                <a:gd name="T6" fmla="*/ 204 w 449"/>
                <a:gd name="T7" fmla="*/ 409 h 497"/>
                <a:gd name="T8" fmla="*/ 157 w 449"/>
                <a:gd name="T9" fmla="*/ 370 h 497"/>
                <a:gd name="T10" fmla="*/ 102 w 449"/>
                <a:gd name="T11" fmla="*/ 331 h 497"/>
                <a:gd name="T12" fmla="*/ 63 w 449"/>
                <a:gd name="T13" fmla="*/ 315 h 497"/>
                <a:gd name="T14" fmla="*/ 16 w 449"/>
                <a:gd name="T15" fmla="*/ 299 h 497"/>
                <a:gd name="T16" fmla="*/ 8 w 449"/>
                <a:gd name="T17" fmla="*/ 268 h 497"/>
                <a:gd name="T18" fmla="*/ 16 w 449"/>
                <a:gd name="T19" fmla="*/ 244 h 497"/>
                <a:gd name="T20" fmla="*/ 31 w 449"/>
                <a:gd name="T21" fmla="*/ 236 h 497"/>
                <a:gd name="T22" fmla="*/ 39 w 449"/>
                <a:gd name="T23" fmla="*/ 213 h 497"/>
                <a:gd name="T24" fmla="*/ 47 w 449"/>
                <a:gd name="T25" fmla="*/ 157 h 497"/>
                <a:gd name="T26" fmla="*/ 47 w 449"/>
                <a:gd name="T27" fmla="*/ 126 h 497"/>
                <a:gd name="T28" fmla="*/ 110 w 449"/>
                <a:gd name="T29" fmla="*/ 102 h 497"/>
                <a:gd name="T30" fmla="*/ 118 w 449"/>
                <a:gd name="T31" fmla="*/ 87 h 497"/>
                <a:gd name="T32" fmla="*/ 134 w 449"/>
                <a:gd name="T33" fmla="*/ 47 h 497"/>
                <a:gd name="T34" fmla="*/ 165 w 449"/>
                <a:gd name="T35" fmla="*/ 8 h 497"/>
                <a:gd name="T36" fmla="*/ 196 w 449"/>
                <a:gd name="T37" fmla="*/ 8 h 497"/>
                <a:gd name="T38" fmla="*/ 228 w 449"/>
                <a:gd name="T39" fmla="*/ 24 h 497"/>
                <a:gd name="T40" fmla="*/ 267 w 449"/>
                <a:gd name="T41" fmla="*/ 16 h 497"/>
                <a:gd name="T42" fmla="*/ 252 w 449"/>
                <a:gd name="T43" fmla="*/ 87 h 497"/>
                <a:gd name="T44" fmla="*/ 275 w 449"/>
                <a:gd name="T45" fmla="*/ 102 h 497"/>
                <a:gd name="T46" fmla="*/ 307 w 449"/>
                <a:gd name="T47" fmla="*/ 63 h 497"/>
                <a:gd name="T48" fmla="*/ 338 w 449"/>
                <a:gd name="T49" fmla="*/ 94 h 497"/>
                <a:gd name="T50" fmla="*/ 354 w 449"/>
                <a:gd name="T51" fmla="*/ 102 h 497"/>
                <a:gd name="T52" fmla="*/ 440 w 449"/>
                <a:gd name="T53" fmla="*/ 126 h 497"/>
                <a:gd name="T54" fmla="*/ 432 w 449"/>
                <a:gd name="T55" fmla="*/ 157 h 497"/>
                <a:gd name="T56" fmla="*/ 393 w 449"/>
                <a:gd name="T57" fmla="*/ 197 h 497"/>
                <a:gd name="T58" fmla="*/ 369 w 449"/>
                <a:gd name="T59" fmla="*/ 228 h 497"/>
                <a:gd name="T60" fmla="*/ 322 w 449"/>
                <a:gd name="T61" fmla="*/ 252 h 497"/>
                <a:gd name="T62" fmla="*/ 314 w 449"/>
                <a:gd name="T63" fmla="*/ 276 h 497"/>
                <a:gd name="T64" fmla="*/ 299 w 449"/>
                <a:gd name="T65" fmla="*/ 339 h 497"/>
                <a:gd name="T66" fmla="*/ 283 w 449"/>
                <a:gd name="T67" fmla="*/ 441 h 497"/>
                <a:gd name="T68" fmla="*/ 283 w 449"/>
                <a:gd name="T69" fmla="*/ 480 h 497"/>
                <a:gd name="T70" fmla="*/ 236 w 449"/>
                <a:gd name="T71" fmla="*/ 496 h 497"/>
                <a:gd name="T72" fmla="*/ 181 w 449"/>
                <a:gd name="T73" fmla="*/ 488 h 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9"/>
                <a:gd name="T112" fmla="*/ 0 h 497"/>
                <a:gd name="T113" fmla="*/ 449 w 449"/>
                <a:gd name="T114" fmla="*/ 497 h 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9" h="497">
                  <a:moveTo>
                    <a:pt x="157" y="472"/>
                  </a:moveTo>
                  <a:lnTo>
                    <a:pt x="157" y="472"/>
                  </a:lnTo>
                  <a:lnTo>
                    <a:pt x="157" y="457"/>
                  </a:lnTo>
                  <a:lnTo>
                    <a:pt x="141" y="441"/>
                  </a:lnTo>
                  <a:lnTo>
                    <a:pt x="126" y="433"/>
                  </a:lnTo>
                  <a:lnTo>
                    <a:pt x="141" y="417"/>
                  </a:lnTo>
                  <a:lnTo>
                    <a:pt x="189" y="425"/>
                  </a:lnTo>
                  <a:lnTo>
                    <a:pt x="204" y="409"/>
                  </a:lnTo>
                  <a:lnTo>
                    <a:pt x="181" y="386"/>
                  </a:lnTo>
                  <a:lnTo>
                    <a:pt x="157" y="370"/>
                  </a:lnTo>
                  <a:lnTo>
                    <a:pt x="118" y="339"/>
                  </a:lnTo>
                  <a:lnTo>
                    <a:pt x="102" y="331"/>
                  </a:lnTo>
                  <a:lnTo>
                    <a:pt x="94" y="315"/>
                  </a:lnTo>
                  <a:lnTo>
                    <a:pt x="63" y="315"/>
                  </a:lnTo>
                  <a:lnTo>
                    <a:pt x="39" y="307"/>
                  </a:lnTo>
                  <a:lnTo>
                    <a:pt x="16" y="299"/>
                  </a:lnTo>
                  <a:lnTo>
                    <a:pt x="16" y="283"/>
                  </a:lnTo>
                  <a:lnTo>
                    <a:pt x="8" y="268"/>
                  </a:lnTo>
                  <a:lnTo>
                    <a:pt x="0" y="252"/>
                  </a:lnTo>
                  <a:lnTo>
                    <a:pt x="16" y="244"/>
                  </a:lnTo>
                  <a:lnTo>
                    <a:pt x="39" y="252"/>
                  </a:lnTo>
                  <a:lnTo>
                    <a:pt x="31" y="236"/>
                  </a:lnTo>
                  <a:lnTo>
                    <a:pt x="31" y="220"/>
                  </a:lnTo>
                  <a:lnTo>
                    <a:pt x="39" y="213"/>
                  </a:lnTo>
                  <a:lnTo>
                    <a:pt x="39" y="181"/>
                  </a:lnTo>
                  <a:lnTo>
                    <a:pt x="47" y="157"/>
                  </a:lnTo>
                  <a:lnTo>
                    <a:pt x="47" y="134"/>
                  </a:lnTo>
                  <a:lnTo>
                    <a:pt x="47" y="126"/>
                  </a:lnTo>
                  <a:lnTo>
                    <a:pt x="94" y="118"/>
                  </a:lnTo>
                  <a:lnTo>
                    <a:pt x="110" y="102"/>
                  </a:lnTo>
                  <a:lnTo>
                    <a:pt x="102" y="87"/>
                  </a:lnTo>
                  <a:lnTo>
                    <a:pt x="118" y="87"/>
                  </a:lnTo>
                  <a:lnTo>
                    <a:pt x="126" y="71"/>
                  </a:lnTo>
                  <a:lnTo>
                    <a:pt x="134" y="47"/>
                  </a:lnTo>
                  <a:lnTo>
                    <a:pt x="157" y="24"/>
                  </a:lnTo>
                  <a:lnTo>
                    <a:pt x="165" y="8"/>
                  </a:lnTo>
                  <a:lnTo>
                    <a:pt x="189" y="0"/>
                  </a:lnTo>
                  <a:lnTo>
                    <a:pt x="196" y="8"/>
                  </a:lnTo>
                  <a:lnTo>
                    <a:pt x="220" y="8"/>
                  </a:lnTo>
                  <a:lnTo>
                    <a:pt x="228" y="24"/>
                  </a:lnTo>
                  <a:lnTo>
                    <a:pt x="244" y="8"/>
                  </a:lnTo>
                  <a:lnTo>
                    <a:pt x="267" y="16"/>
                  </a:lnTo>
                  <a:lnTo>
                    <a:pt x="275" y="31"/>
                  </a:lnTo>
                  <a:lnTo>
                    <a:pt x="252" y="87"/>
                  </a:lnTo>
                  <a:lnTo>
                    <a:pt x="259" y="102"/>
                  </a:lnTo>
                  <a:lnTo>
                    <a:pt x="275" y="102"/>
                  </a:lnTo>
                  <a:lnTo>
                    <a:pt x="283" y="71"/>
                  </a:lnTo>
                  <a:lnTo>
                    <a:pt x="307" y="63"/>
                  </a:lnTo>
                  <a:lnTo>
                    <a:pt x="307" y="94"/>
                  </a:lnTo>
                  <a:lnTo>
                    <a:pt x="338" y="94"/>
                  </a:lnTo>
                  <a:lnTo>
                    <a:pt x="338" y="118"/>
                  </a:lnTo>
                  <a:lnTo>
                    <a:pt x="354" y="102"/>
                  </a:lnTo>
                  <a:lnTo>
                    <a:pt x="385" y="126"/>
                  </a:lnTo>
                  <a:lnTo>
                    <a:pt x="440" y="126"/>
                  </a:lnTo>
                  <a:lnTo>
                    <a:pt x="448" y="150"/>
                  </a:lnTo>
                  <a:lnTo>
                    <a:pt x="432" y="157"/>
                  </a:lnTo>
                  <a:lnTo>
                    <a:pt x="409" y="189"/>
                  </a:lnTo>
                  <a:lnTo>
                    <a:pt x="393" y="197"/>
                  </a:lnTo>
                  <a:lnTo>
                    <a:pt x="393" y="205"/>
                  </a:lnTo>
                  <a:lnTo>
                    <a:pt x="369" y="228"/>
                  </a:lnTo>
                  <a:lnTo>
                    <a:pt x="330" y="236"/>
                  </a:lnTo>
                  <a:lnTo>
                    <a:pt x="322" y="252"/>
                  </a:lnTo>
                  <a:lnTo>
                    <a:pt x="330" y="276"/>
                  </a:lnTo>
                  <a:lnTo>
                    <a:pt x="314" y="276"/>
                  </a:lnTo>
                  <a:lnTo>
                    <a:pt x="291" y="299"/>
                  </a:lnTo>
                  <a:lnTo>
                    <a:pt x="299" y="339"/>
                  </a:lnTo>
                  <a:lnTo>
                    <a:pt x="283" y="386"/>
                  </a:lnTo>
                  <a:lnTo>
                    <a:pt x="283" y="441"/>
                  </a:lnTo>
                  <a:lnTo>
                    <a:pt x="291" y="465"/>
                  </a:lnTo>
                  <a:lnTo>
                    <a:pt x="283" y="480"/>
                  </a:lnTo>
                  <a:lnTo>
                    <a:pt x="267" y="496"/>
                  </a:lnTo>
                  <a:lnTo>
                    <a:pt x="236" y="496"/>
                  </a:lnTo>
                  <a:lnTo>
                    <a:pt x="212" y="488"/>
                  </a:lnTo>
                  <a:lnTo>
                    <a:pt x="181" y="488"/>
                  </a:lnTo>
                  <a:lnTo>
                    <a:pt x="157" y="472"/>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1" name="Freeform 66"/>
            <p:cNvSpPr>
              <a:spLocks/>
            </p:cNvSpPr>
            <p:nvPr/>
          </p:nvSpPr>
          <p:spPr bwMode="gray">
            <a:xfrm>
              <a:off x="9644954" y="4314068"/>
              <a:ext cx="577545" cy="827591"/>
            </a:xfrm>
            <a:custGeom>
              <a:avLst/>
              <a:gdLst>
                <a:gd name="T0" fmla="*/ 649 w 761"/>
                <a:gd name="T1" fmla="*/ 659 h 1057"/>
                <a:gd name="T2" fmla="*/ 625 w 761"/>
                <a:gd name="T3" fmla="*/ 746 h 1057"/>
                <a:gd name="T4" fmla="*/ 538 w 761"/>
                <a:gd name="T5" fmla="*/ 746 h 1057"/>
                <a:gd name="T6" fmla="*/ 523 w 761"/>
                <a:gd name="T7" fmla="*/ 786 h 1057"/>
                <a:gd name="T8" fmla="*/ 515 w 761"/>
                <a:gd name="T9" fmla="*/ 818 h 1057"/>
                <a:gd name="T10" fmla="*/ 491 w 761"/>
                <a:gd name="T11" fmla="*/ 858 h 1057"/>
                <a:gd name="T12" fmla="*/ 507 w 761"/>
                <a:gd name="T13" fmla="*/ 889 h 1057"/>
                <a:gd name="T14" fmla="*/ 483 w 761"/>
                <a:gd name="T15" fmla="*/ 921 h 1057"/>
                <a:gd name="T16" fmla="*/ 412 w 761"/>
                <a:gd name="T17" fmla="*/ 977 h 1057"/>
                <a:gd name="T18" fmla="*/ 388 w 761"/>
                <a:gd name="T19" fmla="*/ 1024 h 1057"/>
                <a:gd name="T20" fmla="*/ 372 w 761"/>
                <a:gd name="T21" fmla="*/ 1040 h 1057"/>
                <a:gd name="T22" fmla="*/ 356 w 761"/>
                <a:gd name="T23" fmla="*/ 1032 h 1057"/>
                <a:gd name="T24" fmla="*/ 301 w 761"/>
                <a:gd name="T25" fmla="*/ 1032 h 1057"/>
                <a:gd name="T26" fmla="*/ 301 w 761"/>
                <a:gd name="T27" fmla="*/ 1000 h 1057"/>
                <a:gd name="T28" fmla="*/ 245 w 761"/>
                <a:gd name="T29" fmla="*/ 961 h 1057"/>
                <a:gd name="T30" fmla="*/ 198 w 761"/>
                <a:gd name="T31" fmla="*/ 945 h 1057"/>
                <a:gd name="T32" fmla="*/ 158 w 761"/>
                <a:gd name="T33" fmla="*/ 921 h 1057"/>
                <a:gd name="T34" fmla="*/ 119 w 761"/>
                <a:gd name="T35" fmla="*/ 881 h 1057"/>
                <a:gd name="T36" fmla="*/ 135 w 761"/>
                <a:gd name="T37" fmla="*/ 858 h 1057"/>
                <a:gd name="T38" fmla="*/ 135 w 761"/>
                <a:gd name="T39" fmla="*/ 826 h 1057"/>
                <a:gd name="T40" fmla="*/ 166 w 761"/>
                <a:gd name="T41" fmla="*/ 810 h 1057"/>
                <a:gd name="T42" fmla="*/ 150 w 761"/>
                <a:gd name="T43" fmla="*/ 738 h 1057"/>
                <a:gd name="T44" fmla="*/ 127 w 761"/>
                <a:gd name="T45" fmla="*/ 667 h 1057"/>
                <a:gd name="T46" fmla="*/ 103 w 761"/>
                <a:gd name="T47" fmla="*/ 635 h 1057"/>
                <a:gd name="T48" fmla="*/ 40 w 761"/>
                <a:gd name="T49" fmla="*/ 611 h 1057"/>
                <a:gd name="T50" fmla="*/ 8 w 761"/>
                <a:gd name="T51" fmla="*/ 580 h 1057"/>
                <a:gd name="T52" fmla="*/ 24 w 761"/>
                <a:gd name="T53" fmla="*/ 516 h 1057"/>
                <a:gd name="T54" fmla="*/ 48 w 761"/>
                <a:gd name="T55" fmla="*/ 532 h 1057"/>
                <a:gd name="T56" fmla="*/ 55 w 761"/>
                <a:gd name="T57" fmla="*/ 476 h 1057"/>
                <a:gd name="T58" fmla="*/ 79 w 761"/>
                <a:gd name="T59" fmla="*/ 461 h 1057"/>
                <a:gd name="T60" fmla="*/ 103 w 761"/>
                <a:gd name="T61" fmla="*/ 413 h 1057"/>
                <a:gd name="T62" fmla="*/ 103 w 761"/>
                <a:gd name="T63" fmla="*/ 365 h 1057"/>
                <a:gd name="T64" fmla="*/ 87 w 761"/>
                <a:gd name="T65" fmla="*/ 326 h 1057"/>
                <a:gd name="T66" fmla="*/ 143 w 761"/>
                <a:gd name="T67" fmla="*/ 341 h 1057"/>
                <a:gd name="T68" fmla="*/ 198 w 761"/>
                <a:gd name="T69" fmla="*/ 349 h 1057"/>
                <a:gd name="T70" fmla="*/ 214 w 761"/>
                <a:gd name="T71" fmla="*/ 294 h 1057"/>
                <a:gd name="T72" fmla="*/ 230 w 761"/>
                <a:gd name="T73" fmla="*/ 191 h 1057"/>
                <a:gd name="T74" fmla="*/ 245 w 761"/>
                <a:gd name="T75" fmla="*/ 127 h 1057"/>
                <a:gd name="T76" fmla="*/ 253 w 761"/>
                <a:gd name="T77" fmla="*/ 103 h 1057"/>
                <a:gd name="T78" fmla="*/ 301 w 761"/>
                <a:gd name="T79" fmla="*/ 79 h 1057"/>
                <a:gd name="T80" fmla="*/ 325 w 761"/>
                <a:gd name="T81" fmla="*/ 48 h 1057"/>
                <a:gd name="T82" fmla="*/ 364 w 761"/>
                <a:gd name="T83" fmla="*/ 8 h 1057"/>
                <a:gd name="T84" fmla="*/ 420 w 761"/>
                <a:gd name="T85" fmla="*/ 40 h 1057"/>
                <a:gd name="T86" fmla="*/ 467 w 761"/>
                <a:gd name="T87" fmla="*/ 32 h 1057"/>
                <a:gd name="T88" fmla="*/ 530 w 761"/>
                <a:gd name="T89" fmla="*/ 40 h 1057"/>
                <a:gd name="T90" fmla="*/ 610 w 761"/>
                <a:gd name="T91" fmla="*/ 48 h 1057"/>
                <a:gd name="T92" fmla="*/ 657 w 761"/>
                <a:gd name="T93" fmla="*/ 48 h 1057"/>
                <a:gd name="T94" fmla="*/ 728 w 761"/>
                <a:gd name="T95" fmla="*/ 56 h 1057"/>
                <a:gd name="T96" fmla="*/ 760 w 761"/>
                <a:gd name="T97" fmla="*/ 183 h 1057"/>
                <a:gd name="T98" fmla="*/ 744 w 761"/>
                <a:gd name="T99" fmla="*/ 294 h 1057"/>
                <a:gd name="T100" fmla="*/ 720 w 761"/>
                <a:gd name="T101" fmla="*/ 365 h 1057"/>
                <a:gd name="T102" fmla="*/ 673 w 761"/>
                <a:gd name="T103" fmla="*/ 429 h 1057"/>
                <a:gd name="T104" fmla="*/ 673 w 761"/>
                <a:gd name="T105" fmla="*/ 484 h 1057"/>
                <a:gd name="T106" fmla="*/ 681 w 761"/>
                <a:gd name="T107" fmla="*/ 532 h 1057"/>
                <a:gd name="T108" fmla="*/ 649 w 761"/>
                <a:gd name="T109" fmla="*/ 588 h 1057"/>
                <a:gd name="T110" fmla="*/ 649 w 761"/>
                <a:gd name="T111" fmla="*/ 659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1"/>
                <a:gd name="T169" fmla="*/ 0 h 1057"/>
                <a:gd name="T170" fmla="*/ 761 w 761"/>
                <a:gd name="T171" fmla="*/ 1057 h 10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1" h="1057">
                  <a:moveTo>
                    <a:pt x="649" y="659"/>
                  </a:moveTo>
                  <a:lnTo>
                    <a:pt x="649" y="659"/>
                  </a:lnTo>
                  <a:lnTo>
                    <a:pt x="641" y="715"/>
                  </a:lnTo>
                  <a:lnTo>
                    <a:pt x="625" y="746"/>
                  </a:lnTo>
                  <a:lnTo>
                    <a:pt x="570" y="762"/>
                  </a:lnTo>
                  <a:lnTo>
                    <a:pt x="538" y="746"/>
                  </a:lnTo>
                  <a:lnTo>
                    <a:pt x="538" y="770"/>
                  </a:lnTo>
                  <a:lnTo>
                    <a:pt x="523" y="786"/>
                  </a:lnTo>
                  <a:lnTo>
                    <a:pt x="523" y="810"/>
                  </a:lnTo>
                  <a:lnTo>
                    <a:pt x="515" y="818"/>
                  </a:lnTo>
                  <a:lnTo>
                    <a:pt x="515" y="858"/>
                  </a:lnTo>
                  <a:lnTo>
                    <a:pt x="491" y="858"/>
                  </a:lnTo>
                  <a:lnTo>
                    <a:pt x="483" y="873"/>
                  </a:lnTo>
                  <a:lnTo>
                    <a:pt x="507" y="889"/>
                  </a:lnTo>
                  <a:lnTo>
                    <a:pt x="491" y="897"/>
                  </a:lnTo>
                  <a:lnTo>
                    <a:pt x="483" y="921"/>
                  </a:lnTo>
                  <a:lnTo>
                    <a:pt x="435" y="929"/>
                  </a:lnTo>
                  <a:lnTo>
                    <a:pt x="412" y="977"/>
                  </a:lnTo>
                  <a:lnTo>
                    <a:pt x="404" y="1000"/>
                  </a:lnTo>
                  <a:lnTo>
                    <a:pt x="388" y="1024"/>
                  </a:lnTo>
                  <a:lnTo>
                    <a:pt x="372" y="1032"/>
                  </a:lnTo>
                  <a:lnTo>
                    <a:pt x="372" y="1040"/>
                  </a:lnTo>
                  <a:lnTo>
                    <a:pt x="364" y="1056"/>
                  </a:lnTo>
                  <a:lnTo>
                    <a:pt x="356" y="1032"/>
                  </a:lnTo>
                  <a:lnTo>
                    <a:pt x="317" y="1024"/>
                  </a:lnTo>
                  <a:lnTo>
                    <a:pt x="301" y="1032"/>
                  </a:lnTo>
                  <a:lnTo>
                    <a:pt x="293" y="1016"/>
                  </a:lnTo>
                  <a:lnTo>
                    <a:pt x="301" y="1000"/>
                  </a:lnTo>
                  <a:lnTo>
                    <a:pt x="277" y="977"/>
                  </a:lnTo>
                  <a:lnTo>
                    <a:pt x="245" y="961"/>
                  </a:lnTo>
                  <a:lnTo>
                    <a:pt x="214" y="969"/>
                  </a:lnTo>
                  <a:lnTo>
                    <a:pt x="198" y="945"/>
                  </a:lnTo>
                  <a:lnTo>
                    <a:pt x="166" y="937"/>
                  </a:lnTo>
                  <a:lnTo>
                    <a:pt x="158" y="921"/>
                  </a:lnTo>
                  <a:lnTo>
                    <a:pt x="119" y="905"/>
                  </a:lnTo>
                  <a:lnTo>
                    <a:pt x="119" y="881"/>
                  </a:lnTo>
                  <a:lnTo>
                    <a:pt x="103" y="865"/>
                  </a:lnTo>
                  <a:lnTo>
                    <a:pt x="135" y="858"/>
                  </a:lnTo>
                  <a:lnTo>
                    <a:pt x="135" y="842"/>
                  </a:lnTo>
                  <a:lnTo>
                    <a:pt x="135" y="826"/>
                  </a:lnTo>
                  <a:lnTo>
                    <a:pt x="150" y="826"/>
                  </a:lnTo>
                  <a:lnTo>
                    <a:pt x="166" y="810"/>
                  </a:lnTo>
                  <a:lnTo>
                    <a:pt x="174" y="762"/>
                  </a:lnTo>
                  <a:lnTo>
                    <a:pt x="150" y="738"/>
                  </a:lnTo>
                  <a:lnTo>
                    <a:pt x="150" y="699"/>
                  </a:lnTo>
                  <a:lnTo>
                    <a:pt x="127" y="667"/>
                  </a:lnTo>
                  <a:lnTo>
                    <a:pt x="103" y="651"/>
                  </a:lnTo>
                  <a:lnTo>
                    <a:pt x="103" y="635"/>
                  </a:lnTo>
                  <a:lnTo>
                    <a:pt x="63" y="603"/>
                  </a:lnTo>
                  <a:lnTo>
                    <a:pt x="40" y="611"/>
                  </a:lnTo>
                  <a:lnTo>
                    <a:pt x="16" y="603"/>
                  </a:lnTo>
                  <a:lnTo>
                    <a:pt x="8" y="580"/>
                  </a:lnTo>
                  <a:lnTo>
                    <a:pt x="0" y="556"/>
                  </a:lnTo>
                  <a:lnTo>
                    <a:pt x="24" y="516"/>
                  </a:lnTo>
                  <a:lnTo>
                    <a:pt x="32" y="532"/>
                  </a:lnTo>
                  <a:lnTo>
                    <a:pt x="48" y="532"/>
                  </a:lnTo>
                  <a:lnTo>
                    <a:pt x="63" y="500"/>
                  </a:lnTo>
                  <a:lnTo>
                    <a:pt x="55" y="476"/>
                  </a:lnTo>
                  <a:lnTo>
                    <a:pt x="71" y="453"/>
                  </a:lnTo>
                  <a:lnTo>
                    <a:pt x="79" y="461"/>
                  </a:lnTo>
                  <a:lnTo>
                    <a:pt x="103" y="445"/>
                  </a:lnTo>
                  <a:lnTo>
                    <a:pt x="103" y="413"/>
                  </a:lnTo>
                  <a:lnTo>
                    <a:pt x="95" y="389"/>
                  </a:lnTo>
                  <a:lnTo>
                    <a:pt x="103" y="365"/>
                  </a:lnTo>
                  <a:lnTo>
                    <a:pt x="79" y="333"/>
                  </a:lnTo>
                  <a:lnTo>
                    <a:pt x="87" y="326"/>
                  </a:lnTo>
                  <a:lnTo>
                    <a:pt x="111" y="341"/>
                  </a:lnTo>
                  <a:lnTo>
                    <a:pt x="143" y="341"/>
                  </a:lnTo>
                  <a:lnTo>
                    <a:pt x="166" y="349"/>
                  </a:lnTo>
                  <a:lnTo>
                    <a:pt x="198" y="349"/>
                  </a:lnTo>
                  <a:lnTo>
                    <a:pt x="222" y="318"/>
                  </a:lnTo>
                  <a:lnTo>
                    <a:pt x="214" y="294"/>
                  </a:lnTo>
                  <a:lnTo>
                    <a:pt x="214" y="238"/>
                  </a:lnTo>
                  <a:lnTo>
                    <a:pt x="230" y="191"/>
                  </a:lnTo>
                  <a:lnTo>
                    <a:pt x="222" y="151"/>
                  </a:lnTo>
                  <a:lnTo>
                    <a:pt x="245" y="127"/>
                  </a:lnTo>
                  <a:lnTo>
                    <a:pt x="261" y="127"/>
                  </a:lnTo>
                  <a:lnTo>
                    <a:pt x="253" y="103"/>
                  </a:lnTo>
                  <a:lnTo>
                    <a:pt x="261" y="87"/>
                  </a:lnTo>
                  <a:lnTo>
                    <a:pt x="301" y="79"/>
                  </a:lnTo>
                  <a:lnTo>
                    <a:pt x="325" y="56"/>
                  </a:lnTo>
                  <a:lnTo>
                    <a:pt x="325" y="48"/>
                  </a:lnTo>
                  <a:lnTo>
                    <a:pt x="340" y="40"/>
                  </a:lnTo>
                  <a:lnTo>
                    <a:pt x="364" y="8"/>
                  </a:lnTo>
                  <a:lnTo>
                    <a:pt x="380" y="0"/>
                  </a:lnTo>
                  <a:lnTo>
                    <a:pt x="420" y="40"/>
                  </a:lnTo>
                  <a:lnTo>
                    <a:pt x="443" y="32"/>
                  </a:lnTo>
                  <a:lnTo>
                    <a:pt x="467" y="32"/>
                  </a:lnTo>
                  <a:lnTo>
                    <a:pt x="483" y="16"/>
                  </a:lnTo>
                  <a:lnTo>
                    <a:pt x="530" y="40"/>
                  </a:lnTo>
                  <a:lnTo>
                    <a:pt x="562" y="64"/>
                  </a:lnTo>
                  <a:lnTo>
                    <a:pt x="610" y="48"/>
                  </a:lnTo>
                  <a:lnTo>
                    <a:pt x="641" y="64"/>
                  </a:lnTo>
                  <a:lnTo>
                    <a:pt x="657" y="48"/>
                  </a:lnTo>
                  <a:lnTo>
                    <a:pt x="681" y="56"/>
                  </a:lnTo>
                  <a:lnTo>
                    <a:pt x="728" y="56"/>
                  </a:lnTo>
                  <a:lnTo>
                    <a:pt x="752" y="79"/>
                  </a:lnTo>
                  <a:lnTo>
                    <a:pt x="760" y="183"/>
                  </a:lnTo>
                  <a:lnTo>
                    <a:pt x="752" y="222"/>
                  </a:lnTo>
                  <a:lnTo>
                    <a:pt x="744" y="294"/>
                  </a:lnTo>
                  <a:lnTo>
                    <a:pt x="736" y="326"/>
                  </a:lnTo>
                  <a:lnTo>
                    <a:pt x="720" y="365"/>
                  </a:lnTo>
                  <a:lnTo>
                    <a:pt x="673" y="381"/>
                  </a:lnTo>
                  <a:lnTo>
                    <a:pt x="673" y="429"/>
                  </a:lnTo>
                  <a:lnTo>
                    <a:pt x="697" y="453"/>
                  </a:lnTo>
                  <a:lnTo>
                    <a:pt x="673" y="484"/>
                  </a:lnTo>
                  <a:lnTo>
                    <a:pt x="665" y="516"/>
                  </a:lnTo>
                  <a:lnTo>
                    <a:pt x="681" y="532"/>
                  </a:lnTo>
                  <a:lnTo>
                    <a:pt x="681" y="564"/>
                  </a:lnTo>
                  <a:lnTo>
                    <a:pt x="649" y="588"/>
                  </a:lnTo>
                  <a:lnTo>
                    <a:pt x="633" y="627"/>
                  </a:lnTo>
                  <a:lnTo>
                    <a:pt x="649" y="6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2" name="Freeform 67"/>
            <p:cNvSpPr>
              <a:spLocks/>
            </p:cNvSpPr>
            <p:nvPr/>
          </p:nvSpPr>
          <p:spPr bwMode="gray">
            <a:xfrm>
              <a:off x="8987720" y="4766619"/>
              <a:ext cx="935760" cy="902754"/>
            </a:xfrm>
            <a:custGeom>
              <a:avLst/>
              <a:gdLst>
                <a:gd name="T0" fmla="*/ 143 w 1233"/>
                <a:gd name="T1" fmla="*/ 636 h 1153"/>
                <a:gd name="T2" fmla="*/ 79 w 1233"/>
                <a:gd name="T3" fmla="*/ 588 h 1153"/>
                <a:gd name="T4" fmla="*/ 24 w 1233"/>
                <a:gd name="T5" fmla="*/ 469 h 1153"/>
                <a:gd name="T6" fmla="*/ 0 w 1233"/>
                <a:gd name="T7" fmla="*/ 381 h 1153"/>
                <a:gd name="T8" fmla="*/ 119 w 1233"/>
                <a:gd name="T9" fmla="*/ 389 h 1153"/>
                <a:gd name="T10" fmla="*/ 199 w 1233"/>
                <a:gd name="T11" fmla="*/ 358 h 1153"/>
                <a:gd name="T12" fmla="*/ 270 w 1233"/>
                <a:gd name="T13" fmla="*/ 358 h 1153"/>
                <a:gd name="T14" fmla="*/ 334 w 1233"/>
                <a:gd name="T15" fmla="*/ 350 h 1153"/>
                <a:gd name="T16" fmla="*/ 461 w 1233"/>
                <a:gd name="T17" fmla="*/ 397 h 1153"/>
                <a:gd name="T18" fmla="*/ 445 w 1233"/>
                <a:gd name="T19" fmla="*/ 445 h 1153"/>
                <a:gd name="T20" fmla="*/ 445 w 1233"/>
                <a:gd name="T21" fmla="*/ 485 h 1153"/>
                <a:gd name="T22" fmla="*/ 548 w 1233"/>
                <a:gd name="T23" fmla="*/ 429 h 1153"/>
                <a:gd name="T24" fmla="*/ 588 w 1233"/>
                <a:gd name="T25" fmla="*/ 350 h 1153"/>
                <a:gd name="T26" fmla="*/ 517 w 1233"/>
                <a:gd name="T27" fmla="*/ 199 h 1153"/>
                <a:gd name="T28" fmla="*/ 501 w 1233"/>
                <a:gd name="T29" fmla="*/ 56 h 1153"/>
                <a:gd name="T30" fmla="*/ 564 w 1233"/>
                <a:gd name="T31" fmla="*/ 8 h 1153"/>
                <a:gd name="T32" fmla="*/ 668 w 1233"/>
                <a:gd name="T33" fmla="*/ 0 h 1153"/>
                <a:gd name="T34" fmla="*/ 771 w 1233"/>
                <a:gd name="T35" fmla="*/ 16 h 1153"/>
                <a:gd name="T36" fmla="*/ 874 w 1233"/>
                <a:gd name="T37" fmla="*/ 48 h 1153"/>
                <a:gd name="T38" fmla="*/ 930 w 1233"/>
                <a:gd name="T39" fmla="*/ 24 h 1153"/>
                <a:gd name="T40" fmla="*/ 1017 w 1233"/>
                <a:gd name="T41" fmla="*/ 119 h 1153"/>
                <a:gd name="T42" fmla="*/ 1017 w 1233"/>
                <a:gd name="T43" fmla="*/ 246 h 1153"/>
                <a:gd name="T44" fmla="*/ 970 w 1233"/>
                <a:gd name="T45" fmla="*/ 286 h 1153"/>
                <a:gd name="T46" fmla="*/ 1033 w 1233"/>
                <a:gd name="T47" fmla="*/ 358 h 1153"/>
                <a:gd name="T48" fmla="*/ 1089 w 1233"/>
                <a:gd name="T49" fmla="*/ 421 h 1153"/>
                <a:gd name="T50" fmla="*/ 1160 w 1233"/>
                <a:gd name="T51" fmla="*/ 461 h 1153"/>
                <a:gd name="T52" fmla="*/ 1121 w 1233"/>
                <a:gd name="T53" fmla="*/ 548 h 1153"/>
                <a:gd name="T54" fmla="*/ 1049 w 1233"/>
                <a:gd name="T55" fmla="*/ 628 h 1153"/>
                <a:gd name="T56" fmla="*/ 1105 w 1233"/>
                <a:gd name="T57" fmla="*/ 675 h 1153"/>
                <a:gd name="T58" fmla="*/ 1160 w 1233"/>
                <a:gd name="T59" fmla="*/ 723 h 1153"/>
                <a:gd name="T60" fmla="*/ 1216 w 1233"/>
                <a:gd name="T61" fmla="*/ 818 h 1153"/>
                <a:gd name="T62" fmla="*/ 1224 w 1233"/>
                <a:gd name="T63" fmla="*/ 914 h 1153"/>
                <a:gd name="T64" fmla="*/ 1137 w 1233"/>
                <a:gd name="T65" fmla="*/ 898 h 1153"/>
                <a:gd name="T66" fmla="*/ 1073 w 1233"/>
                <a:gd name="T67" fmla="*/ 961 h 1153"/>
                <a:gd name="T68" fmla="*/ 1025 w 1233"/>
                <a:gd name="T69" fmla="*/ 1025 h 1153"/>
                <a:gd name="T70" fmla="*/ 898 w 1233"/>
                <a:gd name="T71" fmla="*/ 1080 h 1153"/>
                <a:gd name="T72" fmla="*/ 787 w 1233"/>
                <a:gd name="T73" fmla="*/ 1104 h 1153"/>
                <a:gd name="T74" fmla="*/ 803 w 1233"/>
                <a:gd name="T75" fmla="*/ 1009 h 1153"/>
                <a:gd name="T76" fmla="*/ 723 w 1233"/>
                <a:gd name="T77" fmla="*/ 961 h 1153"/>
                <a:gd name="T78" fmla="*/ 668 w 1233"/>
                <a:gd name="T79" fmla="*/ 977 h 1153"/>
                <a:gd name="T80" fmla="*/ 596 w 1233"/>
                <a:gd name="T81" fmla="*/ 993 h 1153"/>
                <a:gd name="T82" fmla="*/ 533 w 1233"/>
                <a:gd name="T83" fmla="*/ 1001 h 1153"/>
                <a:gd name="T84" fmla="*/ 469 w 1233"/>
                <a:gd name="T85" fmla="*/ 1009 h 1153"/>
                <a:gd name="T86" fmla="*/ 382 w 1233"/>
                <a:gd name="T87" fmla="*/ 1017 h 1153"/>
                <a:gd name="T88" fmla="*/ 278 w 1233"/>
                <a:gd name="T89" fmla="*/ 1009 h 1153"/>
                <a:gd name="T90" fmla="*/ 183 w 1233"/>
                <a:gd name="T91" fmla="*/ 945 h 1153"/>
                <a:gd name="T92" fmla="*/ 127 w 1233"/>
                <a:gd name="T93" fmla="*/ 898 h 1153"/>
                <a:gd name="T94" fmla="*/ 119 w 1233"/>
                <a:gd name="T95" fmla="*/ 810 h 1153"/>
                <a:gd name="T96" fmla="*/ 191 w 1233"/>
                <a:gd name="T97" fmla="*/ 723 h 1153"/>
                <a:gd name="T98" fmla="*/ 175 w 1233"/>
                <a:gd name="T99" fmla="*/ 636 h 1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3"/>
                <a:gd name="T151" fmla="*/ 0 h 1153"/>
                <a:gd name="T152" fmla="*/ 1233 w 1233"/>
                <a:gd name="T153" fmla="*/ 1153 h 1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3" h="1153">
                  <a:moveTo>
                    <a:pt x="175" y="636"/>
                  </a:moveTo>
                  <a:lnTo>
                    <a:pt x="175" y="636"/>
                  </a:lnTo>
                  <a:lnTo>
                    <a:pt x="159" y="644"/>
                  </a:lnTo>
                  <a:lnTo>
                    <a:pt x="143" y="636"/>
                  </a:lnTo>
                  <a:lnTo>
                    <a:pt x="127" y="636"/>
                  </a:lnTo>
                  <a:lnTo>
                    <a:pt x="111" y="628"/>
                  </a:lnTo>
                  <a:lnTo>
                    <a:pt x="95" y="620"/>
                  </a:lnTo>
                  <a:lnTo>
                    <a:pt x="79" y="588"/>
                  </a:lnTo>
                  <a:lnTo>
                    <a:pt x="56" y="556"/>
                  </a:lnTo>
                  <a:lnTo>
                    <a:pt x="40" y="508"/>
                  </a:lnTo>
                  <a:lnTo>
                    <a:pt x="32" y="493"/>
                  </a:lnTo>
                  <a:lnTo>
                    <a:pt x="24" y="469"/>
                  </a:lnTo>
                  <a:lnTo>
                    <a:pt x="8" y="469"/>
                  </a:lnTo>
                  <a:lnTo>
                    <a:pt x="16" y="405"/>
                  </a:lnTo>
                  <a:lnTo>
                    <a:pt x="8" y="397"/>
                  </a:lnTo>
                  <a:lnTo>
                    <a:pt x="0" y="381"/>
                  </a:lnTo>
                  <a:lnTo>
                    <a:pt x="48" y="381"/>
                  </a:lnTo>
                  <a:lnTo>
                    <a:pt x="87" y="373"/>
                  </a:lnTo>
                  <a:lnTo>
                    <a:pt x="103" y="381"/>
                  </a:lnTo>
                  <a:lnTo>
                    <a:pt x="119" y="389"/>
                  </a:lnTo>
                  <a:lnTo>
                    <a:pt x="135" y="365"/>
                  </a:lnTo>
                  <a:lnTo>
                    <a:pt x="151" y="365"/>
                  </a:lnTo>
                  <a:lnTo>
                    <a:pt x="175" y="342"/>
                  </a:lnTo>
                  <a:lnTo>
                    <a:pt x="199" y="358"/>
                  </a:lnTo>
                  <a:lnTo>
                    <a:pt x="207" y="373"/>
                  </a:lnTo>
                  <a:lnTo>
                    <a:pt x="231" y="365"/>
                  </a:lnTo>
                  <a:lnTo>
                    <a:pt x="246" y="373"/>
                  </a:lnTo>
                  <a:lnTo>
                    <a:pt x="270" y="358"/>
                  </a:lnTo>
                  <a:lnTo>
                    <a:pt x="286" y="358"/>
                  </a:lnTo>
                  <a:lnTo>
                    <a:pt x="302" y="365"/>
                  </a:lnTo>
                  <a:lnTo>
                    <a:pt x="310" y="350"/>
                  </a:lnTo>
                  <a:lnTo>
                    <a:pt x="334" y="350"/>
                  </a:lnTo>
                  <a:lnTo>
                    <a:pt x="366" y="381"/>
                  </a:lnTo>
                  <a:lnTo>
                    <a:pt x="397" y="373"/>
                  </a:lnTo>
                  <a:lnTo>
                    <a:pt x="421" y="397"/>
                  </a:lnTo>
                  <a:lnTo>
                    <a:pt x="461" y="397"/>
                  </a:lnTo>
                  <a:lnTo>
                    <a:pt x="469" y="413"/>
                  </a:lnTo>
                  <a:lnTo>
                    <a:pt x="461" y="421"/>
                  </a:lnTo>
                  <a:lnTo>
                    <a:pt x="461" y="429"/>
                  </a:lnTo>
                  <a:lnTo>
                    <a:pt x="445" y="445"/>
                  </a:lnTo>
                  <a:lnTo>
                    <a:pt x="445" y="469"/>
                  </a:lnTo>
                  <a:lnTo>
                    <a:pt x="421" y="469"/>
                  </a:lnTo>
                  <a:lnTo>
                    <a:pt x="413" y="485"/>
                  </a:lnTo>
                  <a:lnTo>
                    <a:pt x="445" y="485"/>
                  </a:lnTo>
                  <a:lnTo>
                    <a:pt x="469" y="461"/>
                  </a:lnTo>
                  <a:lnTo>
                    <a:pt x="477" y="437"/>
                  </a:lnTo>
                  <a:lnTo>
                    <a:pt x="509" y="437"/>
                  </a:lnTo>
                  <a:lnTo>
                    <a:pt x="548" y="429"/>
                  </a:lnTo>
                  <a:lnTo>
                    <a:pt x="572" y="429"/>
                  </a:lnTo>
                  <a:lnTo>
                    <a:pt x="596" y="413"/>
                  </a:lnTo>
                  <a:lnTo>
                    <a:pt x="604" y="389"/>
                  </a:lnTo>
                  <a:lnTo>
                    <a:pt x="588" y="350"/>
                  </a:lnTo>
                  <a:lnTo>
                    <a:pt x="596" y="310"/>
                  </a:lnTo>
                  <a:lnTo>
                    <a:pt x="548" y="254"/>
                  </a:lnTo>
                  <a:lnTo>
                    <a:pt x="540" y="222"/>
                  </a:lnTo>
                  <a:lnTo>
                    <a:pt x="517" y="199"/>
                  </a:lnTo>
                  <a:lnTo>
                    <a:pt x="509" y="151"/>
                  </a:lnTo>
                  <a:lnTo>
                    <a:pt x="525" y="103"/>
                  </a:lnTo>
                  <a:lnTo>
                    <a:pt x="517" y="79"/>
                  </a:lnTo>
                  <a:lnTo>
                    <a:pt x="501" y="56"/>
                  </a:lnTo>
                  <a:lnTo>
                    <a:pt x="469" y="48"/>
                  </a:lnTo>
                  <a:lnTo>
                    <a:pt x="517" y="32"/>
                  </a:lnTo>
                  <a:lnTo>
                    <a:pt x="540" y="0"/>
                  </a:lnTo>
                  <a:lnTo>
                    <a:pt x="564" y="8"/>
                  </a:lnTo>
                  <a:lnTo>
                    <a:pt x="580" y="0"/>
                  </a:lnTo>
                  <a:lnTo>
                    <a:pt x="620" y="0"/>
                  </a:lnTo>
                  <a:lnTo>
                    <a:pt x="644" y="8"/>
                  </a:lnTo>
                  <a:lnTo>
                    <a:pt x="668" y="0"/>
                  </a:lnTo>
                  <a:lnTo>
                    <a:pt x="699" y="16"/>
                  </a:lnTo>
                  <a:lnTo>
                    <a:pt x="731" y="0"/>
                  </a:lnTo>
                  <a:lnTo>
                    <a:pt x="747" y="16"/>
                  </a:lnTo>
                  <a:lnTo>
                    <a:pt x="771" y="16"/>
                  </a:lnTo>
                  <a:lnTo>
                    <a:pt x="771" y="40"/>
                  </a:lnTo>
                  <a:lnTo>
                    <a:pt x="795" y="56"/>
                  </a:lnTo>
                  <a:lnTo>
                    <a:pt x="827" y="56"/>
                  </a:lnTo>
                  <a:lnTo>
                    <a:pt x="874" y="48"/>
                  </a:lnTo>
                  <a:lnTo>
                    <a:pt x="898" y="56"/>
                  </a:lnTo>
                  <a:lnTo>
                    <a:pt x="914" y="48"/>
                  </a:lnTo>
                  <a:lnTo>
                    <a:pt x="906" y="32"/>
                  </a:lnTo>
                  <a:lnTo>
                    <a:pt x="930" y="24"/>
                  </a:lnTo>
                  <a:lnTo>
                    <a:pt x="970" y="56"/>
                  </a:lnTo>
                  <a:lnTo>
                    <a:pt x="970" y="72"/>
                  </a:lnTo>
                  <a:lnTo>
                    <a:pt x="994" y="87"/>
                  </a:lnTo>
                  <a:lnTo>
                    <a:pt x="1017" y="119"/>
                  </a:lnTo>
                  <a:lnTo>
                    <a:pt x="1017" y="159"/>
                  </a:lnTo>
                  <a:lnTo>
                    <a:pt x="1041" y="183"/>
                  </a:lnTo>
                  <a:lnTo>
                    <a:pt x="1033" y="230"/>
                  </a:lnTo>
                  <a:lnTo>
                    <a:pt x="1017" y="246"/>
                  </a:lnTo>
                  <a:lnTo>
                    <a:pt x="1001" y="246"/>
                  </a:lnTo>
                  <a:lnTo>
                    <a:pt x="1001" y="262"/>
                  </a:lnTo>
                  <a:lnTo>
                    <a:pt x="1001" y="278"/>
                  </a:lnTo>
                  <a:lnTo>
                    <a:pt x="970" y="286"/>
                  </a:lnTo>
                  <a:lnTo>
                    <a:pt x="986" y="302"/>
                  </a:lnTo>
                  <a:lnTo>
                    <a:pt x="986" y="326"/>
                  </a:lnTo>
                  <a:lnTo>
                    <a:pt x="1025" y="342"/>
                  </a:lnTo>
                  <a:lnTo>
                    <a:pt x="1033" y="358"/>
                  </a:lnTo>
                  <a:lnTo>
                    <a:pt x="1065" y="365"/>
                  </a:lnTo>
                  <a:lnTo>
                    <a:pt x="1081" y="389"/>
                  </a:lnTo>
                  <a:lnTo>
                    <a:pt x="1089" y="405"/>
                  </a:lnTo>
                  <a:lnTo>
                    <a:pt x="1089" y="421"/>
                  </a:lnTo>
                  <a:lnTo>
                    <a:pt x="1105" y="437"/>
                  </a:lnTo>
                  <a:lnTo>
                    <a:pt x="1160" y="437"/>
                  </a:lnTo>
                  <a:lnTo>
                    <a:pt x="1168" y="453"/>
                  </a:lnTo>
                  <a:lnTo>
                    <a:pt x="1160" y="461"/>
                  </a:lnTo>
                  <a:lnTo>
                    <a:pt x="1129" y="461"/>
                  </a:lnTo>
                  <a:lnTo>
                    <a:pt x="1129" y="493"/>
                  </a:lnTo>
                  <a:lnTo>
                    <a:pt x="1145" y="516"/>
                  </a:lnTo>
                  <a:lnTo>
                    <a:pt x="1121" y="548"/>
                  </a:lnTo>
                  <a:lnTo>
                    <a:pt x="1089" y="556"/>
                  </a:lnTo>
                  <a:lnTo>
                    <a:pt x="1081" y="588"/>
                  </a:lnTo>
                  <a:lnTo>
                    <a:pt x="1057" y="612"/>
                  </a:lnTo>
                  <a:lnTo>
                    <a:pt x="1049" y="628"/>
                  </a:lnTo>
                  <a:lnTo>
                    <a:pt x="1065" y="651"/>
                  </a:lnTo>
                  <a:lnTo>
                    <a:pt x="1081" y="667"/>
                  </a:lnTo>
                  <a:lnTo>
                    <a:pt x="1097" y="659"/>
                  </a:lnTo>
                  <a:lnTo>
                    <a:pt x="1105" y="675"/>
                  </a:lnTo>
                  <a:lnTo>
                    <a:pt x="1113" y="675"/>
                  </a:lnTo>
                  <a:lnTo>
                    <a:pt x="1129" y="683"/>
                  </a:lnTo>
                  <a:lnTo>
                    <a:pt x="1160" y="691"/>
                  </a:lnTo>
                  <a:lnTo>
                    <a:pt x="1160" y="723"/>
                  </a:lnTo>
                  <a:lnTo>
                    <a:pt x="1160" y="747"/>
                  </a:lnTo>
                  <a:lnTo>
                    <a:pt x="1145" y="779"/>
                  </a:lnTo>
                  <a:lnTo>
                    <a:pt x="1160" y="802"/>
                  </a:lnTo>
                  <a:lnTo>
                    <a:pt x="1216" y="818"/>
                  </a:lnTo>
                  <a:lnTo>
                    <a:pt x="1224" y="858"/>
                  </a:lnTo>
                  <a:lnTo>
                    <a:pt x="1216" y="874"/>
                  </a:lnTo>
                  <a:lnTo>
                    <a:pt x="1232" y="898"/>
                  </a:lnTo>
                  <a:lnTo>
                    <a:pt x="1224" y="914"/>
                  </a:lnTo>
                  <a:lnTo>
                    <a:pt x="1216" y="922"/>
                  </a:lnTo>
                  <a:lnTo>
                    <a:pt x="1192" y="914"/>
                  </a:lnTo>
                  <a:lnTo>
                    <a:pt x="1192" y="890"/>
                  </a:lnTo>
                  <a:lnTo>
                    <a:pt x="1137" y="898"/>
                  </a:lnTo>
                  <a:lnTo>
                    <a:pt x="1113" y="898"/>
                  </a:lnTo>
                  <a:lnTo>
                    <a:pt x="1097" y="922"/>
                  </a:lnTo>
                  <a:lnTo>
                    <a:pt x="1081" y="930"/>
                  </a:lnTo>
                  <a:lnTo>
                    <a:pt x="1073" y="961"/>
                  </a:lnTo>
                  <a:lnTo>
                    <a:pt x="1073" y="1009"/>
                  </a:lnTo>
                  <a:lnTo>
                    <a:pt x="1049" y="1041"/>
                  </a:lnTo>
                  <a:lnTo>
                    <a:pt x="1033" y="1041"/>
                  </a:lnTo>
                  <a:lnTo>
                    <a:pt x="1025" y="1025"/>
                  </a:lnTo>
                  <a:lnTo>
                    <a:pt x="1009" y="1017"/>
                  </a:lnTo>
                  <a:lnTo>
                    <a:pt x="986" y="1041"/>
                  </a:lnTo>
                  <a:lnTo>
                    <a:pt x="930" y="1033"/>
                  </a:lnTo>
                  <a:lnTo>
                    <a:pt x="898" y="1080"/>
                  </a:lnTo>
                  <a:lnTo>
                    <a:pt x="890" y="1080"/>
                  </a:lnTo>
                  <a:lnTo>
                    <a:pt x="843" y="1152"/>
                  </a:lnTo>
                  <a:lnTo>
                    <a:pt x="819" y="1128"/>
                  </a:lnTo>
                  <a:lnTo>
                    <a:pt x="787" y="1104"/>
                  </a:lnTo>
                  <a:lnTo>
                    <a:pt x="819" y="1073"/>
                  </a:lnTo>
                  <a:lnTo>
                    <a:pt x="819" y="1049"/>
                  </a:lnTo>
                  <a:lnTo>
                    <a:pt x="803" y="1041"/>
                  </a:lnTo>
                  <a:lnTo>
                    <a:pt x="803" y="1009"/>
                  </a:lnTo>
                  <a:lnTo>
                    <a:pt x="787" y="1001"/>
                  </a:lnTo>
                  <a:lnTo>
                    <a:pt x="787" y="985"/>
                  </a:lnTo>
                  <a:lnTo>
                    <a:pt x="763" y="961"/>
                  </a:lnTo>
                  <a:lnTo>
                    <a:pt x="723" y="961"/>
                  </a:lnTo>
                  <a:lnTo>
                    <a:pt x="699" y="985"/>
                  </a:lnTo>
                  <a:lnTo>
                    <a:pt x="692" y="1001"/>
                  </a:lnTo>
                  <a:lnTo>
                    <a:pt x="692" y="985"/>
                  </a:lnTo>
                  <a:lnTo>
                    <a:pt x="668" y="977"/>
                  </a:lnTo>
                  <a:lnTo>
                    <a:pt x="652" y="1001"/>
                  </a:lnTo>
                  <a:lnTo>
                    <a:pt x="636" y="993"/>
                  </a:lnTo>
                  <a:lnTo>
                    <a:pt x="620" y="985"/>
                  </a:lnTo>
                  <a:lnTo>
                    <a:pt x="596" y="993"/>
                  </a:lnTo>
                  <a:lnTo>
                    <a:pt x="580" y="985"/>
                  </a:lnTo>
                  <a:lnTo>
                    <a:pt x="564" y="977"/>
                  </a:lnTo>
                  <a:lnTo>
                    <a:pt x="540" y="985"/>
                  </a:lnTo>
                  <a:lnTo>
                    <a:pt x="533" y="1001"/>
                  </a:lnTo>
                  <a:lnTo>
                    <a:pt x="485" y="1001"/>
                  </a:lnTo>
                  <a:lnTo>
                    <a:pt x="485" y="985"/>
                  </a:lnTo>
                  <a:lnTo>
                    <a:pt x="461" y="985"/>
                  </a:lnTo>
                  <a:lnTo>
                    <a:pt x="469" y="1009"/>
                  </a:lnTo>
                  <a:lnTo>
                    <a:pt x="453" y="1009"/>
                  </a:lnTo>
                  <a:lnTo>
                    <a:pt x="437" y="993"/>
                  </a:lnTo>
                  <a:lnTo>
                    <a:pt x="405" y="993"/>
                  </a:lnTo>
                  <a:lnTo>
                    <a:pt x="382" y="1017"/>
                  </a:lnTo>
                  <a:lnTo>
                    <a:pt x="374" y="1009"/>
                  </a:lnTo>
                  <a:lnTo>
                    <a:pt x="358" y="1017"/>
                  </a:lnTo>
                  <a:lnTo>
                    <a:pt x="326" y="1009"/>
                  </a:lnTo>
                  <a:lnTo>
                    <a:pt x="278" y="1009"/>
                  </a:lnTo>
                  <a:lnTo>
                    <a:pt x="246" y="1001"/>
                  </a:lnTo>
                  <a:lnTo>
                    <a:pt x="231" y="985"/>
                  </a:lnTo>
                  <a:lnTo>
                    <a:pt x="199" y="977"/>
                  </a:lnTo>
                  <a:lnTo>
                    <a:pt x="183" y="945"/>
                  </a:lnTo>
                  <a:lnTo>
                    <a:pt x="175" y="945"/>
                  </a:lnTo>
                  <a:lnTo>
                    <a:pt x="151" y="930"/>
                  </a:lnTo>
                  <a:lnTo>
                    <a:pt x="135" y="922"/>
                  </a:lnTo>
                  <a:lnTo>
                    <a:pt x="127" y="898"/>
                  </a:lnTo>
                  <a:lnTo>
                    <a:pt x="95" y="898"/>
                  </a:lnTo>
                  <a:lnTo>
                    <a:pt x="72" y="882"/>
                  </a:lnTo>
                  <a:lnTo>
                    <a:pt x="103" y="858"/>
                  </a:lnTo>
                  <a:lnTo>
                    <a:pt x="119" y="810"/>
                  </a:lnTo>
                  <a:lnTo>
                    <a:pt x="119" y="794"/>
                  </a:lnTo>
                  <a:lnTo>
                    <a:pt x="143" y="747"/>
                  </a:lnTo>
                  <a:lnTo>
                    <a:pt x="151" y="731"/>
                  </a:lnTo>
                  <a:lnTo>
                    <a:pt x="191" y="723"/>
                  </a:lnTo>
                  <a:lnTo>
                    <a:pt x="191" y="667"/>
                  </a:lnTo>
                  <a:lnTo>
                    <a:pt x="215" y="644"/>
                  </a:lnTo>
                  <a:lnTo>
                    <a:pt x="207" y="628"/>
                  </a:lnTo>
                  <a:lnTo>
                    <a:pt x="175" y="63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3" name="Freeform 68"/>
            <p:cNvSpPr>
              <a:spLocks/>
            </p:cNvSpPr>
            <p:nvPr/>
          </p:nvSpPr>
          <p:spPr bwMode="gray">
            <a:xfrm>
              <a:off x="9174418" y="4808900"/>
              <a:ext cx="273974" cy="339023"/>
            </a:xfrm>
            <a:custGeom>
              <a:avLst/>
              <a:gdLst>
                <a:gd name="T0" fmla="*/ 110 w 361"/>
                <a:gd name="T1" fmla="*/ 126 h 433"/>
                <a:gd name="T2" fmla="*/ 110 w 361"/>
                <a:gd name="T3" fmla="*/ 126 h 433"/>
                <a:gd name="T4" fmla="*/ 125 w 361"/>
                <a:gd name="T5" fmla="*/ 126 h 433"/>
                <a:gd name="T6" fmla="*/ 157 w 361"/>
                <a:gd name="T7" fmla="*/ 102 h 433"/>
                <a:gd name="T8" fmla="*/ 196 w 361"/>
                <a:gd name="T9" fmla="*/ 55 h 433"/>
                <a:gd name="T10" fmla="*/ 203 w 361"/>
                <a:gd name="T11" fmla="*/ 31 h 433"/>
                <a:gd name="T12" fmla="*/ 196 w 361"/>
                <a:gd name="T13" fmla="*/ 24 h 433"/>
                <a:gd name="T14" fmla="*/ 219 w 361"/>
                <a:gd name="T15" fmla="*/ 16 h 433"/>
                <a:gd name="T16" fmla="*/ 227 w 361"/>
                <a:gd name="T17" fmla="*/ 0 h 433"/>
                <a:gd name="T18" fmla="*/ 258 w 361"/>
                <a:gd name="T19" fmla="*/ 8 h 433"/>
                <a:gd name="T20" fmla="*/ 274 w 361"/>
                <a:gd name="T21" fmla="*/ 31 h 433"/>
                <a:gd name="T22" fmla="*/ 282 w 361"/>
                <a:gd name="T23" fmla="*/ 55 h 433"/>
                <a:gd name="T24" fmla="*/ 266 w 361"/>
                <a:gd name="T25" fmla="*/ 102 h 433"/>
                <a:gd name="T26" fmla="*/ 274 w 361"/>
                <a:gd name="T27" fmla="*/ 149 h 433"/>
                <a:gd name="T28" fmla="*/ 297 w 361"/>
                <a:gd name="T29" fmla="*/ 173 h 433"/>
                <a:gd name="T30" fmla="*/ 305 w 361"/>
                <a:gd name="T31" fmla="*/ 204 h 433"/>
                <a:gd name="T32" fmla="*/ 352 w 361"/>
                <a:gd name="T33" fmla="*/ 259 h 433"/>
                <a:gd name="T34" fmla="*/ 344 w 361"/>
                <a:gd name="T35" fmla="*/ 298 h 433"/>
                <a:gd name="T36" fmla="*/ 360 w 361"/>
                <a:gd name="T37" fmla="*/ 338 h 433"/>
                <a:gd name="T38" fmla="*/ 352 w 361"/>
                <a:gd name="T39" fmla="*/ 361 h 433"/>
                <a:gd name="T40" fmla="*/ 329 w 361"/>
                <a:gd name="T41" fmla="*/ 377 h 433"/>
                <a:gd name="T42" fmla="*/ 305 w 361"/>
                <a:gd name="T43" fmla="*/ 377 h 433"/>
                <a:gd name="T44" fmla="*/ 266 w 361"/>
                <a:gd name="T45" fmla="*/ 385 h 433"/>
                <a:gd name="T46" fmla="*/ 235 w 361"/>
                <a:gd name="T47" fmla="*/ 385 h 433"/>
                <a:gd name="T48" fmla="*/ 227 w 361"/>
                <a:gd name="T49" fmla="*/ 408 h 433"/>
                <a:gd name="T50" fmla="*/ 203 w 361"/>
                <a:gd name="T51" fmla="*/ 432 h 433"/>
                <a:gd name="T52" fmla="*/ 172 w 361"/>
                <a:gd name="T53" fmla="*/ 432 h 433"/>
                <a:gd name="T54" fmla="*/ 180 w 361"/>
                <a:gd name="T55" fmla="*/ 416 h 433"/>
                <a:gd name="T56" fmla="*/ 203 w 361"/>
                <a:gd name="T57" fmla="*/ 416 h 433"/>
                <a:gd name="T58" fmla="*/ 203 w 361"/>
                <a:gd name="T59" fmla="*/ 393 h 433"/>
                <a:gd name="T60" fmla="*/ 219 w 361"/>
                <a:gd name="T61" fmla="*/ 377 h 433"/>
                <a:gd name="T62" fmla="*/ 219 w 361"/>
                <a:gd name="T63" fmla="*/ 369 h 433"/>
                <a:gd name="T64" fmla="*/ 227 w 361"/>
                <a:gd name="T65" fmla="*/ 361 h 433"/>
                <a:gd name="T66" fmla="*/ 219 w 361"/>
                <a:gd name="T67" fmla="*/ 346 h 433"/>
                <a:gd name="T68" fmla="*/ 180 w 361"/>
                <a:gd name="T69" fmla="*/ 346 h 433"/>
                <a:gd name="T70" fmla="*/ 157 w 361"/>
                <a:gd name="T71" fmla="*/ 322 h 433"/>
                <a:gd name="T72" fmla="*/ 125 w 361"/>
                <a:gd name="T73" fmla="*/ 330 h 433"/>
                <a:gd name="T74" fmla="*/ 94 w 361"/>
                <a:gd name="T75" fmla="*/ 298 h 433"/>
                <a:gd name="T76" fmla="*/ 70 w 361"/>
                <a:gd name="T77" fmla="*/ 298 h 433"/>
                <a:gd name="T78" fmla="*/ 63 w 361"/>
                <a:gd name="T79" fmla="*/ 314 h 433"/>
                <a:gd name="T80" fmla="*/ 47 w 361"/>
                <a:gd name="T81" fmla="*/ 306 h 433"/>
                <a:gd name="T82" fmla="*/ 31 w 361"/>
                <a:gd name="T83" fmla="*/ 306 h 433"/>
                <a:gd name="T84" fmla="*/ 8 w 361"/>
                <a:gd name="T85" fmla="*/ 322 h 433"/>
                <a:gd name="T86" fmla="*/ 0 w 361"/>
                <a:gd name="T87" fmla="*/ 291 h 433"/>
                <a:gd name="T88" fmla="*/ 47 w 361"/>
                <a:gd name="T89" fmla="*/ 236 h 433"/>
                <a:gd name="T90" fmla="*/ 63 w 361"/>
                <a:gd name="T91" fmla="*/ 181 h 433"/>
                <a:gd name="T92" fmla="*/ 86 w 361"/>
                <a:gd name="T93" fmla="*/ 173 h 433"/>
                <a:gd name="T94" fmla="*/ 86 w 361"/>
                <a:gd name="T95" fmla="*/ 157 h 433"/>
                <a:gd name="T96" fmla="*/ 110 w 361"/>
                <a:gd name="T97" fmla="*/ 126 h 4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33"/>
                <a:gd name="T149" fmla="*/ 361 w 361"/>
                <a:gd name="T150" fmla="*/ 433 h 4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33">
                  <a:moveTo>
                    <a:pt x="110" y="126"/>
                  </a:moveTo>
                  <a:lnTo>
                    <a:pt x="110" y="126"/>
                  </a:lnTo>
                  <a:lnTo>
                    <a:pt x="125" y="126"/>
                  </a:lnTo>
                  <a:lnTo>
                    <a:pt x="157" y="102"/>
                  </a:lnTo>
                  <a:lnTo>
                    <a:pt x="196" y="55"/>
                  </a:lnTo>
                  <a:lnTo>
                    <a:pt x="203" y="31"/>
                  </a:lnTo>
                  <a:lnTo>
                    <a:pt x="196" y="24"/>
                  </a:lnTo>
                  <a:lnTo>
                    <a:pt x="219" y="16"/>
                  </a:lnTo>
                  <a:lnTo>
                    <a:pt x="227" y="0"/>
                  </a:lnTo>
                  <a:lnTo>
                    <a:pt x="258" y="8"/>
                  </a:lnTo>
                  <a:lnTo>
                    <a:pt x="274" y="31"/>
                  </a:lnTo>
                  <a:lnTo>
                    <a:pt x="282" y="55"/>
                  </a:lnTo>
                  <a:lnTo>
                    <a:pt x="266" y="102"/>
                  </a:lnTo>
                  <a:lnTo>
                    <a:pt x="274" y="149"/>
                  </a:lnTo>
                  <a:lnTo>
                    <a:pt x="297" y="173"/>
                  </a:lnTo>
                  <a:lnTo>
                    <a:pt x="305" y="204"/>
                  </a:lnTo>
                  <a:lnTo>
                    <a:pt x="352" y="259"/>
                  </a:lnTo>
                  <a:lnTo>
                    <a:pt x="344" y="298"/>
                  </a:lnTo>
                  <a:lnTo>
                    <a:pt x="360" y="338"/>
                  </a:lnTo>
                  <a:lnTo>
                    <a:pt x="352" y="361"/>
                  </a:lnTo>
                  <a:lnTo>
                    <a:pt x="329" y="377"/>
                  </a:lnTo>
                  <a:lnTo>
                    <a:pt x="305" y="377"/>
                  </a:lnTo>
                  <a:lnTo>
                    <a:pt x="266" y="385"/>
                  </a:lnTo>
                  <a:lnTo>
                    <a:pt x="235" y="385"/>
                  </a:lnTo>
                  <a:lnTo>
                    <a:pt x="227" y="408"/>
                  </a:lnTo>
                  <a:lnTo>
                    <a:pt x="203" y="432"/>
                  </a:lnTo>
                  <a:lnTo>
                    <a:pt x="172" y="432"/>
                  </a:lnTo>
                  <a:lnTo>
                    <a:pt x="180" y="416"/>
                  </a:lnTo>
                  <a:lnTo>
                    <a:pt x="203" y="416"/>
                  </a:lnTo>
                  <a:lnTo>
                    <a:pt x="203" y="393"/>
                  </a:lnTo>
                  <a:lnTo>
                    <a:pt x="219" y="377"/>
                  </a:lnTo>
                  <a:lnTo>
                    <a:pt x="219" y="369"/>
                  </a:lnTo>
                  <a:lnTo>
                    <a:pt x="227" y="361"/>
                  </a:lnTo>
                  <a:lnTo>
                    <a:pt x="219" y="346"/>
                  </a:lnTo>
                  <a:lnTo>
                    <a:pt x="180" y="346"/>
                  </a:lnTo>
                  <a:lnTo>
                    <a:pt x="157" y="322"/>
                  </a:lnTo>
                  <a:lnTo>
                    <a:pt x="125" y="330"/>
                  </a:lnTo>
                  <a:lnTo>
                    <a:pt x="94" y="298"/>
                  </a:lnTo>
                  <a:lnTo>
                    <a:pt x="70" y="298"/>
                  </a:lnTo>
                  <a:lnTo>
                    <a:pt x="63" y="314"/>
                  </a:lnTo>
                  <a:lnTo>
                    <a:pt x="47" y="306"/>
                  </a:lnTo>
                  <a:lnTo>
                    <a:pt x="31" y="306"/>
                  </a:lnTo>
                  <a:lnTo>
                    <a:pt x="8" y="322"/>
                  </a:lnTo>
                  <a:lnTo>
                    <a:pt x="0" y="291"/>
                  </a:lnTo>
                  <a:lnTo>
                    <a:pt x="47" y="236"/>
                  </a:lnTo>
                  <a:lnTo>
                    <a:pt x="63" y="181"/>
                  </a:lnTo>
                  <a:lnTo>
                    <a:pt x="86" y="173"/>
                  </a:lnTo>
                  <a:lnTo>
                    <a:pt x="86" y="157"/>
                  </a:lnTo>
                  <a:lnTo>
                    <a:pt x="110" y="12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4" name="Freeform 69"/>
            <p:cNvSpPr>
              <a:spLocks/>
            </p:cNvSpPr>
            <p:nvPr/>
          </p:nvSpPr>
          <p:spPr bwMode="gray">
            <a:xfrm>
              <a:off x="8541470" y="4973321"/>
              <a:ext cx="613974" cy="689789"/>
            </a:xfrm>
            <a:custGeom>
              <a:avLst/>
              <a:gdLst>
                <a:gd name="T0" fmla="*/ 87 w 809"/>
                <a:gd name="T1" fmla="*/ 444 h 881"/>
                <a:gd name="T2" fmla="*/ 135 w 809"/>
                <a:gd name="T3" fmla="*/ 476 h 881"/>
                <a:gd name="T4" fmla="*/ 119 w 809"/>
                <a:gd name="T5" fmla="*/ 531 h 881"/>
                <a:gd name="T6" fmla="*/ 87 w 809"/>
                <a:gd name="T7" fmla="*/ 579 h 881"/>
                <a:gd name="T8" fmla="*/ 55 w 809"/>
                <a:gd name="T9" fmla="*/ 634 h 881"/>
                <a:gd name="T10" fmla="*/ 87 w 809"/>
                <a:gd name="T11" fmla="*/ 761 h 881"/>
                <a:gd name="T12" fmla="*/ 135 w 809"/>
                <a:gd name="T13" fmla="*/ 777 h 881"/>
                <a:gd name="T14" fmla="*/ 182 w 809"/>
                <a:gd name="T15" fmla="*/ 809 h 881"/>
                <a:gd name="T16" fmla="*/ 246 w 809"/>
                <a:gd name="T17" fmla="*/ 817 h 881"/>
                <a:gd name="T18" fmla="*/ 277 w 809"/>
                <a:gd name="T19" fmla="*/ 840 h 881"/>
                <a:gd name="T20" fmla="*/ 309 w 809"/>
                <a:gd name="T21" fmla="*/ 840 h 881"/>
                <a:gd name="T22" fmla="*/ 317 w 809"/>
                <a:gd name="T23" fmla="*/ 864 h 881"/>
                <a:gd name="T24" fmla="*/ 356 w 809"/>
                <a:gd name="T25" fmla="*/ 880 h 881"/>
                <a:gd name="T26" fmla="*/ 412 w 809"/>
                <a:gd name="T27" fmla="*/ 856 h 881"/>
                <a:gd name="T28" fmla="*/ 467 w 809"/>
                <a:gd name="T29" fmla="*/ 817 h 881"/>
                <a:gd name="T30" fmla="*/ 507 w 809"/>
                <a:gd name="T31" fmla="*/ 832 h 881"/>
                <a:gd name="T32" fmla="*/ 531 w 809"/>
                <a:gd name="T33" fmla="*/ 777 h 881"/>
                <a:gd name="T34" fmla="*/ 539 w 809"/>
                <a:gd name="T35" fmla="*/ 714 h 881"/>
                <a:gd name="T36" fmla="*/ 578 w 809"/>
                <a:gd name="T37" fmla="*/ 674 h 881"/>
                <a:gd name="T38" fmla="*/ 618 w 809"/>
                <a:gd name="T39" fmla="*/ 634 h 881"/>
                <a:gd name="T40" fmla="*/ 665 w 809"/>
                <a:gd name="T41" fmla="*/ 618 h 881"/>
                <a:gd name="T42" fmla="*/ 713 w 809"/>
                <a:gd name="T43" fmla="*/ 547 h 881"/>
                <a:gd name="T44" fmla="*/ 737 w 809"/>
                <a:gd name="T45" fmla="*/ 484 h 881"/>
                <a:gd name="T46" fmla="*/ 784 w 809"/>
                <a:gd name="T47" fmla="*/ 460 h 881"/>
                <a:gd name="T48" fmla="*/ 808 w 809"/>
                <a:gd name="T49" fmla="*/ 381 h 881"/>
                <a:gd name="T50" fmla="*/ 768 w 809"/>
                <a:gd name="T51" fmla="*/ 373 h 881"/>
                <a:gd name="T52" fmla="*/ 737 w 809"/>
                <a:gd name="T53" fmla="*/ 373 h 881"/>
                <a:gd name="T54" fmla="*/ 705 w 809"/>
                <a:gd name="T55" fmla="*/ 365 h 881"/>
                <a:gd name="T56" fmla="*/ 673 w 809"/>
                <a:gd name="T57" fmla="*/ 325 h 881"/>
                <a:gd name="T58" fmla="*/ 634 w 809"/>
                <a:gd name="T59" fmla="*/ 246 h 881"/>
                <a:gd name="T60" fmla="*/ 618 w 809"/>
                <a:gd name="T61" fmla="*/ 206 h 881"/>
                <a:gd name="T62" fmla="*/ 610 w 809"/>
                <a:gd name="T63" fmla="*/ 143 h 881"/>
                <a:gd name="T64" fmla="*/ 594 w 809"/>
                <a:gd name="T65" fmla="*/ 119 h 881"/>
                <a:gd name="T66" fmla="*/ 602 w 809"/>
                <a:gd name="T67" fmla="*/ 71 h 881"/>
                <a:gd name="T68" fmla="*/ 531 w 809"/>
                <a:gd name="T69" fmla="*/ 71 h 881"/>
                <a:gd name="T70" fmla="*/ 491 w 809"/>
                <a:gd name="T71" fmla="*/ 55 h 881"/>
                <a:gd name="T72" fmla="*/ 396 w 809"/>
                <a:gd name="T73" fmla="*/ 16 h 881"/>
                <a:gd name="T74" fmla="*/ 309 w 809"/>
                <a:gd name="T75" fmla="*/ 32 h 881"/>
                <a:gd name="T76" fmla="*/ 253 w 809"/>
                <a:gd name="T77" fmla="*/ 71 h 881"/>
                <a:gd name="T78" fmla="*/ 190 w 809"/>
                <a:gd name="T79" fmla="*/ 63 h 881"/>
                <a:gd name="T80" fmla="*/ 158 w 809"/>
                <a:gd name="T81" fmla="*/ 95 h 881"/>
                <a:gd name="T82" fmla="*/ 174 w 809"/>
                <a:gd name="T83" fmla="*/ 151 h 881"/>
                <a:gd name="T84" fmla="*/ 151 w 809"/>
                <a:gd name="T85" fmla="*/ 206 h 881"/>
                <a:gd name="T86" fmla="*/ 135 w 809"/>
                <a:gd name="T87" fmla="*/ 254 h 881"/>
                <a:gd name="T88" fmla="*/ 71 w 809"/>
                <a:gd name="T89" fmla="*/ 262 h 881"/>
                <a:gd name="T90" fmla="*/ 63 w 809"/>
                <a:gd name="T91" fmla="*/ 341 h 881"/>
                <a:gd name="T92" fmla="*/ 71 w 809"/>
                <a:gd name="T93" fmla="*/ 396 h 8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881"/>
                <a:gd name="T143" fmla="*/ 809 w 809"/>
                <a:gd name="T144" fmla="*/ 881 h 8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881">
                  <a:moveTo>
                    <a:pt x="87" y="444"/>
                  </a:moveTo>
                  <a:lnTo>
                    <a:pt x="87" y="444"/>
                  </a:lnTo>
                  <a:lnTo>
                    <a:pt x="111" y="460"/>
                  </a:lnTo>
                  <a:lnTo>
                    <a:pt x="135" y="476"/>
                  </a:lnTo>
                  <a:lnTo>
                    <a:pt x="135" y="499"/>
                  </a:lnTo>
                  <a:lnTo>
                    <a:pt x="119" y="531"/>
                  </a:lnTo>
                  <a:lnTo>
                    <a:pt x="111" y="555"/>
                  </a:lnTo>
                  <a:lnTo>
                    <a:pt x="87" y="579"/>
                  </a:lnTo>
                  <a:lnTo>
                    <a:pt x="63" y="610"/>
                  </a:lnTo>
                  <a:lnTo>
                    <a:pt x="55" y="634"/>
                  </a:lnTo>
                  <a:lnTo>
                    <a:pt x="55" y="682"/>
                  </a:lnTo>
                  <a:lnTo>
                    <a:pt x="87" y="761"/>
                  </a:lnTo>
                  <a:lnTo>
                    <a:pt x="119" y="761"/>
                  </a:lnTo>
                  <a:lnTo>
                    <a:pt x="135" y="777"/>
                  </a:lnTo>
                  <a:lnTo>
                    <a:pt x="166" y="785"/>
                  </a:lnTo>
                  <a:lnTo>
                    <a:pt x="182" y="809"/>
                  </a:lnTo>
                  <a:lnTo>
                    <a:pt x="214" y="809"/>
                  </a:lnTo>
                  <a:lnTo>
                    <a:pt x="246" y="817"/>
                  </a:lnTo>
                  <a:lnTo>
                    <a:pt x="261" y="840"/>
                  </a:lnTo>
                  <a:lnTo>
                    <a:pt x="277" y="840"/>
                  </a:lnTo>
                  <a:lnTo>
                    <a:pt x="293" y="832"/>
                  </a:lnTo>
                  <a:lnTo>
                    <a:pt x="309" y="840"/>
                  </a:lnTo>
                  <a:lnTo>
                    <a:pt x="301" y="848"/>
                  </a:lnTo>
                  <a:lnTo>
                    <a:pt x="317" y="864"/>
                  </a:lnTo>
                  <a:lnTo>
                    <a:pt x="341" y="864"/>
                  </a:lnTo>
                  <a:lnTo>
                    <a:pt x="356" y="880"/>
                  </a:lnTo>
                  <a:lnTo>
                    <a:pt x="404" y="872"/>
                  </a:lnTo>
                  <a:lnTo>
                    <a:pt x="412" y="856"/>
                  </a:lnTo>
                  <a:lnTo>
                    <a:pt x="428" y="825"/>
                  </a:lnTo>
                  <a:lnTo>
                    <a:pt x="467" y="817"/>
                  </a:lnTo>
                  <a:lnTo>
                    <a:pt x="491" y="840"/>
                  </a:lnTo>
                  <a:lnTo>
                    <a:pt x="507" y="832"/>
                  </a:lnTo>
                  <a:lnTo>
                    <a:pt x="523" y="809"/>
                  </a:lnTo>
                  <a:lnTo>
                    <a:pt x="531" y="777"/>
                  </a:lnTo>
                  <a:lnTo>
                    <a:pt x="523" y="745"/>
                  </a:lnTo>
                  <a:lnTo>
                    <a:pt x="539" y="714"/>
                  </a:lnTo>
                  <a:lnTo>
                    <a:pt x="539" y="698"/>
                  </a:lnTo>
                  <a:lnTo>
                    <a:pt x="578" y="674"/>
                  </a:lnTo>
                  <a:lnTo>
                    <a:pt x="602" y="666"/>
                  </a:lnTo>
                  <a:lnTo>
                    <a:pt x="618" y="634"/>
                  </a:lnTo>
                  <a:lnTo>
                    <a:pt x="650" y="634"/>
                  </a:lnTo>
                  <a:lnTo>
                    <a:pt x="665" y="618"/>
                  </a:lnTo>
                  <a:lnTo>
                    <a:pt x="697" y="595"/>
                  </a:lnTo>
                  <a:lnTo>
                    <a:pt x="713" y="547"/>
                  </a:lnTo>
                  <a:lnTo>
                    <a:pt x="713" y="531"/>
                  </a:lnTo>
                  <a:lnTo>
                    <a:pt x="737" y="484"/>
                  </a:lnTo>
                  <a:lnTo>
                    <a:pt x="745" y="468"/>
                  </a:lnTo>
                  <a:lnTo>
                    <a:pt x="784" y="460"/>
                  </a:lnTo>
                  <a:lnTo>
                    <a:pt x="784" y="404"/>
                  </a:lnTo>
                  <a:lnTo>
                    <a:pt x="808" y="381"/>
                  </a:lnTo>
                  <a:lnTo>
                    <a:pt x="800" y="365"/>
                  </a:lnTo>
                  <a:lnTo>
                    <a:pt x="768" y="373"/>
                  </a:lnTo>
                  <a:lnTo>
                    <a:pt x="753" y="381"/>
                  </a:lnTo>
                  <a:lnTo>
                    <a:pt x="737" y="373"/>
                  </a:lnTo>
                  <a:lnTo>
                    <a:pt x="721" y="373"/>
                  </a:lnTo>
                  <a:lnTo>
                    <a:pt x="705" y="365"/>
                  </a:lnTo>
                  <a:lnTo>
                    <a:pt x="689" y="357"/>
                  </a:lnTo>
                  <a:lnTo>
                    <a:pt x="673" y="325"/>
                  </a:lnTo>
                  <a:lnTo>
                    <a:pt x="650" y="293"/>
                  </a:lnTo>
                  <a:lnTo>
                    <a:pt x="634" y="246"/>
                  </a:lnTo>
                  <a:lnTo>
                    <a:pt x="626" y="230"/>
                  </a:lnTo>
                  <a:lnTo>
                    <a:pt x="618" y="206"/>
                  </a:lnTo>
                  <a:lnTo>
                    <a:pt x="602" y="206"/>
                  </a:lnTo>
                  <a:lnTo>
                    <a:pt x="610" y="143"/>
                  </a:lnTo>
                  <a:lnTo>
                    <a:pt x="602" y="135"/>
                  </a:lnTo>
                  <a:lnTo>
                    <a:pt x="594" y="119"/>
                  </a:lnTo>
                  <a:lnTo>
                    <a:pt x="594" y="95"/>
                  </a:lnTo>
                  <a:lnTo>
                    <a:pt x="602" y="71"/>
                  </a:lnTo>
                  <a:lnTo>
                    <a:pt x="555" y="71"/>
                  </a:lnTo>
                  <a:lnTo>
                    <a:pt x="531" y="71"/>
                  </a:lnTo>
                  <a:lnTo>
                    <a:pt x="507" y="63"/>
                  </a:lnTo>
                  <a:lnTo>
                    <a:pt x="491" y="55"/>
                  </a:lnTo>
                  <a:lnTo>
                    <a:pt x="436" y="48"/>
                  </a:lnTo>
                  <a:lnTo>
                    <a:pt x="396" y="16"/>
                  </a:lnTo>
                  <a:lnTo>
                    <a:pt x="364" y="0"/>
                  </a:lnTo>
                  <a:lnTo>
                    <a:pt x="309" y="32"/>
                  </a:lnTo>
                  <a:lnTo>
                    <a:pt x="285" y="40"/>
                  </a:lnTo>
                  <a:lnTo>
                    <a:pt x="253" y="71"/>
                  </a:lnTo>
                  <a:lnTo>
                    <a:pt x="214" y="79"/>
                  </a:lnTo>
                  <a:lnTo>
                    <a:pt x="190" y="63"/>
                  </a:lnTo>
                  <a:lnTo>
                    <a:pt x="158" y="71"/>
                  </a:lnTo>
                  <a:lnTo>
                    <a:pt x="158" y="95"/>
                  </a:lnTo>
                  <a:lnTo>
                    <a:pt x="174" y="127"/>
                  </a:lnTo>
                  <a:lnTo>
                    <a:pt x="174" y="151"/>
                  </a:lnTo>
                  <a:lnTo>
                    <a:pt x="174" y="190"/>
                  </a:lnTo>
                  <a:lnTo>
                    <a:pt x="151" y="206"/>
                  </a:lnTo>
                  <a:lnTo>
                    <a:pt x="143" y="238"/>
                  </a:lnTo>
                  <a:lnTo>
                    <a:pt x="135" y="254"/>
                  </a:lnTo>
                  <a:lnTo>
                    <a:pt x="103" y="270"/>
                  </a:lnTo>
                  <a:lnTo>
                    <a:pt x="71" y="262"/>
                  </a:lnTo>
                  <a:lnTo>
                    <a:pt x="0" y="262"/>
                  </a:lnTo>
                  <a:lnTo>
                    <a:pt x="63" y="341"/>
                  </a:lnTo>
                  <a:lnTo>
                    <a:pt x="55" y="381"/>
                  </a:lnTo>
                  <a:lnTo>
                    <a:pt x="71" y="396"/>
                  </a:lnTo>
                  <a:lnTo>
                    <a:pt x="87" y="44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5" name="Freeform 82"/>
            <p:cNvSpPr>
              <a:spLocks/>
            </p:cNvSpPr>
            <p:nvPr/>
          </p:nvSpPr>
          <p:spPr bwMode="gray">
            <a:xfrm>
              <a:off x="9784597" y="4898157"/>
              <a:ext cx="413616" cy="796271"/>
            </a:xfrm>
            <a:custGeom>
              <a:avLst/>
              <a:gdLst>
                <a:gd name="T0" fmla="*/ 481 w 545"/>
                <a:gd name="T1" fmla="*/ 683 h 1017"/>
                <a:gd name="T2" fmla="*/ 505 w 545"/>
                <a:gd name="T3" fmla="*/ 714 h 1017"/>
                <a:gd name="T4" fmla="*/ 465 w 545"/>
                <a:gd name="T5" fmla="*/ 738 h 1017"/>
                <a:gd name="T6" fmla="*/ 426 w 545"/>
                <a:gd name="T7" fmla="*/ 786 h 1017"/>
                <a:gd name="T8" fmla="*/ 347 w 545"/>
                <a:gd name="T9" fmla="*/ 810 h 1017"/>
                <a:gd name="T10" fmla="*/ 315 w 545"/>
                <a:gd name="T11" fmla="*/ 849 h 1017"/>
                <a:gd name="T12" fmla="*/ 300 w 545"/>
                <a:gd name="T13" fmla="*/ 897 h 1017"/>
                <a:gd name="T14" fmla="*/ 260 w 545"/>
                <a:gd name="T15" fmla="*/ 937 h 1017"/>
                <a:gd name="T16" fmla="*/ 252 w 545"/>
                <a:gd name="T17" fmla="*/ 992 h 1017"/>
                <a:gd name="T18" fmla="*/ 205 w 545"/>
                <a:gd name="T19" fmla="*/ 1008 h 1017"/>
                <a:gd name="T20" fmla="*/ 166 w 545"/>
                <a:gd name="T21" fmla="*/ 953 h 1017"/>
                <a:gd name="T22" fmla="*/ 166 w 545"/>
                <a:gd name="T23" fmla="*/ 913 h 1017"/>
                <a:gd name="T24" fmla="*/ 166 w 545"/>
                <a:gd name="T25" fmla="*/ 865 h 1017"/>
                <a:gd name="T26" fmla="*/ 150 w 545"/>
                <a:gd name="T27" fmla="*/ 810 h 1017"/>
                <a:gd name="T28" fmla="*/ 166 w 545"/>
                <a:gd name="T29" fmla="*/ 754 h 1017"/>
                <a:gd name="T30" fmla="*/ 181 w 545"/>
                <a:gd name="T31" fmla="*/ 730 h 1017"/>
                <a:gd name="T32" fmla="*/ 173 w 545"/>
                <a:gd name="T33" fmla="*/ 691 h 1017"/>
                <a:gd name="T34" fmla="*/ 110 w 545"/>
                <a:gd name="T35" fmla="*/ 635 h 1017"/>
                <a:gd name="T36" fmla="*/ 110 w 545"/>
                <a:gd name="T37" fmla="*/ 579 h 1017"/>
                <a:gd name="T38" fmla="*/ 110 w 545"/>
                <a:gd name="T39" fmla="*/ 524 h 1017"/>
                <a:gd name="T40" fmla="*/ 63 w 545"/>
                <a:gd name="T41" fmla="*/ 508 h 1017"/>
                <a:gd name="T42" fmla="*/ 47 w 545"/>
                <a:gd name="T43" fmla="*/ 492 h 1017"/>
                <a:gd name="T44" fmla="*/ 16 w 545"/>
                <a:gd name="T45" fmla="*/ 484 h 1017"/>
                <a:gd name="T46" fmla="*/ 8 w 545"/>
                <a:gd name="T47" fmla="*/ 445 h 1017"/>
                <a:gd name="T48" fmla="*/ 39 w 545"/>
                <a:gd name="T49" fmla="*/ 389 h 1017"/>
                <a:gd name="T50" fmla="*/ 95 w 545"/>
                <a:gd name="T51" fmla="*/ 349 h 1017"/>
                <a:gd name="T52" fmla="*/ 79 w 545"/>
                <a:gd name="T53" fmla="*/ 294 h 1017"/>
                <a:gd name="T54" fmla="*/ 118 w 545"/>
                <a:gd name="T55" fmla="*/ 286 h 1017"/>
                <a:gd name="T56" fmla="*/ 173 w 545"/>
                <a:gd name="T57" fmla="*/ 286 h 1017"/>
                <a:gd name="T58" fmla="*/ 189 w 545"/>
                <a:gd name="T59" fmla="*/ 294 h 1017"/>
                <a:gd name="T60" fmla="*/ 205 w 545"/>
                <a:gd name="T61" fmla="*/ 278 h 1017"/>
                <a:gd name="T62" fmla="*/ 229 w 545"/>
                <a:gd name="T63" fmla="*/ 230 h 1017"/>
                <a:gd name="T64" fmla="*/ 300 w 545"/>
                <a:gd name="T65" fmla="*/ 175 h 1017"/>
                <a:gd name="T66" fmla="*/ 323 w 545"/>
                <a:gd name="T67" fmla="*/ 143 h 1017"/>
                <a:gd name="T68" fmla="*/ 307 w 545"/>
                <a:gd name="T69" fmla="*/ 111 h 1017"/>
                <a:gd name="T70" fmla="*/ 331 w 545"/>
                <a:gd name="T71" fmla="*/ 71 h 1017"/>
                <a:gd name="T72" fmla="*/ 339 w 545"/>
                <a:gd name="T73" fmla="*/ 40 h 1017"/>
                <a:gd name="T74" fmla="*/ 355 w 545"/>
                <a:gd name="T75" fmla="*/ 0 h 1017"/>
                <a:gd name="T76" fmla="*/ 442 w 545"/>
                <a:gd name="T77" fmla="*/ 0 h 1017"/>
                <a:gd name="T78" fmla="*/ 497 w 545"/>
                <a:gd name="T79" fmla="*/ 40 h 1017"/>
                <a:gd name="T80" fmla="*/ 520 w 545"/>
                <a:gd name="T81" fmla="*/ 56 h 1017"/>
                <a:gd name="T82" fmla="*/ 442 w 545"/>
                <a:gd name="T83" fmla="*/ 246 h 1017"/>
                <a:gd name="T84" fmla="*/ 410 w 545"/>
                <a:gd name="T85" fmla="*/ 294 h 1017"/>
                <a:gd name="T86" fmla="*/ 371 w 545"/>
                <a:gd name="T87" fmla="*/ 357 h 1017"/>
                <a:gd name="T88" fmla="*/ 339 w 545"/>
                <a:gd name="T89" fmla="*/ 476 h 1017"/>
                <a:gd name="T90" fmla="*/ 378 w 545"/>
                <a:gd name="T91" fmla="*/ 579 h 1017"/>
                <a:gd name="T92" fmla="*/ 481 w 545"/>
                <a:gd name="T93" fmla="*/ 683 h 10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1017"/>
                <a:gd name="T143" fmla="*/ 545 w 545"/>
                <a:gd name="T144" fmla="*/ 1017 h 10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1017">
                  <a:moveTo>
                    <a:pt x="481" y="683"/>
                  </a:moveTo>
                  <a:lnTo>
                    <a:pt x="481" y="683"/>
                  </a:lnTo>
                  <a:lnTo>
                    <a:pt x="481" y="699"/>
                  </a:lnTo>
                  <a:lnTo>
                    <a:pt x="505" y="714"/>
                  </a:lnTo>
                  <a:lnTo>
                    <a:pt x="465" y="730"/>
                  </a:lnTo>
                  <a:lnTo>
                    <a:pt x="465" y="738"/>
                  </a:lnTo>
                  <a:lnTo>
                    <a:pt x="434" y="754"/>
                  </a:lnTo>
                  <a:lnTo>
                    <a:pt x="426" y="786"/>
                  </a:lnTo>
                  <a:lnTo>
                    <a:pt x="410" y="778"/>
                  </a:lnTo>
                  <a:lnTo>
                    <a:pt x="347" y="810"/>
                  </a:lnTo>
                  <a:lnTo>
                    <a:pt x="339" y="849"/>
                  </a:lnTo>
                  <a:lnTo>
                    <a:pt x="315" y="849"/>
                  </a:lnTo>
                  <a:lnTo>
                    <a:pt x="300" y="857"/>
                  </a:lnTo>
                  <a:lnTo>
                    <a:pt x="300" y="897"/>
                  </a:lnTo>
                  <a:lnTo>
                    <a:pt x="276" y="913"/>
                  </a:lnTo>
                  <a:lnTo>
                    <a:pt x="260" y="937"/>
                  </a:lnTo>
                  <a:lnTo>
                    <a:pt x="276" y="976"/>
                  </a:lnTo>
                  <a:lnTo>
                    <a:pt x="252" y="992"/>
                  </a:lnTo>
                  <a:lnTo>
                    <a:pt x="229" y="1016"/>
                  </a:lnTo>
                  <a:lnTo>
                    <a:pt x="205" y="1008"/>
                  </a:lnTo>
                  <a:lnTo>
                    <a:pt x="189" y="976"/>
                  </a:lnTo>
                  <a:lnTo>
                    <a:pt x="166" y="953"/>
                  </a:lnTo>
                  <a:lnTo>
                    <a:pt x="158" y="929"/>
                  </a:lnTo>
                  <a:lnTo>
                    <a:pt x="166" y="913"/>
                  </a:lnTo>
                  <a:lnTo>
                    <a:pt x="166" y="889"/>
                  </a:lnTo>
                  <a:lnTo>
                    <a:pt x="166" y="865"/>
                  </a:lnTo>
                  <a:lnTo>
                    <a:pt x="150" y="849"/>
                  </a:lnTo>
                  <a:lnTo>
                    <a:pt x="150" y="810"/>
                  </a:lnTo>
                  <a:lnTo>
                    <a:pt x="166" y="770"/>
                  </a:lnTo>
                  <a:lnTo>
                    <a:pt x="166" y="754"/>
                  </a:lnTo>
                  <a:lnTo>
                    <a:pt x="173" y="746"/>
                  </a:lnTo>
                  <a:lnTo>
                    <a:pt x="181" y="730"/>
                  </a:lnTo>
                  <a:lnTo>
                    <a:pt x="166" y="706"/>
                  </a:lnTo>
                  <a:lnTo>
                    <a:pt x="173" y="691"/>
                  </a:lnTo>
                  <a:lnTo>
                    <a:pt x="166" y="651"/>
                  </a:lnTo>
                  <a:lnTo>
                    <a:pt x="110" y="635"/>
                  </a:lnTo>
                  <a:lnTo>
                    <a:pt x="95" y="611"/>
                  </a:lnTo>
                  <a:lnTo>
                    <a:pt x="110" y="579"/>
                  </a:lnTo>
                  <a:lnTo>
                    <a:pt x="110" y="556"/>
                  </a:lnTo>
                  <a:lnTo>
                    <a:pt x="110" y="524"/>
                  </a:lnTo>
                  <a:lnTo>
                    <a:pt x="79" y="516"/>
                  </a:lnTo>
                  <a:lnTo>
                    <a:pt x="63" y="508"/>
                  </a:lnTo>
                  <a:lnTo>
                    <a:pt x="55" y="508"/>
                  </a:lnTo>
                  <a:lnTo>
                    <a:pt x="47" y="492"/>
                  </a:lnTo>
                  <a:lnTo>
                    <a:pt x="32" y="500"/>
                  </a:lnTo>
                  <a:lnTo>
                    <a:pt x="16" y="484"/>
                  </a:lnTo>
                  <a:lnTo>
                    <a:pt x="0" y="460"/>
                  </a:lnTo>
                  <a:lnTo>
                    <a:pt x="8" y="445"/>
                  </a:lnTo>
                  <a:lnTo>
                    <a:pt x="32" y="421"/>
                  </a:lnTo>
                  <a:lnTo>
                    <a:pt x="39" y="389"/>
                  </a:lnTo>
                  <a:lnTo>
                    <a:pt x="71" y="381"/>
                  </a:lnTo>
                  <a:lnTo>
                    <a:pt x="95" y="349"/>
                  </a:lnTo>
                  <a:lnTo>
                    <a:pt x="79" y="325"/>
                  </a:lnTo>
                  <a:lnTo>
                    <a:pt x="79" y="294"/>
                  </a:lnTo>
                  <a:lnTo>
                    <a:pt x="110" y="294"/>
                  </a:lnTo>
                  <a:lnTo>
                    <a:pt x="118" y="286"/>
                  </a:lnTo>
                  <a:lnTo>
                    <a:pt x="134" y="278"/>
                  </a:lnTo>
                  <a:lnTo>
                    <a:pt x="173" y="286"/>
                  </a:lnTo>
                  <a:lnTo>
                    <a:pt x="181" y="310"/>
                  </a:lnTo>
                  <a:lnTo>
                    <a:pt x="189" y="294"/>
                  </a:lnTo>
                  <a:lnTo>
                    <a:pt x="189" y="286"/>
                  </a:lnTo>
                  <a:lnTo>
                    <a:pt x="205" y="278"/>
                  </a:lnTo>
                  <a:lnTo>
                    <a:pt x="221" y="254"/>
                  </a:lnTo>
                  <a:lnTo>
                    <a:pt x="229" y="230"/>
                  </a:lnTo>
                  <a:lnTo>
                    <a:pt x="252" y="183"/>
                  </a:lnTo>
                  <a:lnTo>
                    <a:pt x="300" y="175"/>
                  </a:lnTo>
                  <a:lnTo>
                    <a:pt x="307" y="151"/>
                  </a:lnTo>
                  <a:lnTo>
                    <a:pt x="323" y="143"/>
                  </a:lnTo>
                  <a:lnTo>
                    <a:pt x="300" y="127"/>
                  </a:lnTo>
                  <a:lnTo>
                    <a:pt x="307" y="111"/>
                  </a:lnTo>
                  <a:lnTo>
                    <a:pt x="331" y="111"/>
                  </a:lnTo>
                  <a:lnTo>
                    <a:pt x="331" y="71"/>
                  </a:lnTo>
                  <a:lnTo>
                    <a:pt x="339" y="64"/>
                  </a:lnTo>
                  <a:lnTo>
                    <a:pt x="339" y="40"/>
                  </a:lnTo>
                  <a:lnTo>
                    <a:pt x="355" y="24"/>
                  </a:lnTo>
                  <a:lnTo>
                    <a:pt x="355" y="0"/>
                  </a:lnTo>
                  <a:lnTo>
                    <a:pt x="386" y="16"/>
                  </a:lnTo>
                  <a:lnTo>
                    <a:pt x="442" y="0"/>
                  </a:lnTo>
                  <a:lnTo>
                    <a:pt x="489" y="24"/>
                  </a:lnTo>
                  <a:lnTo>
                    <a:pt x="497" y="40"/>
                  </a:lnTo>
                  <a:lnTo>
                    <a:pt x="489" y="64"/>
                  </a:lnTo>
                  <a:lnTo>
                    <a:pt x="520" y="56"/>
                  </a:lnTo>
                  <a:lnTo>
                    <a:pt x="544" y="71"/>
                  </a:lnTo>
                  <a:lnTo>
                    <a:pt x="442" y="246"/>
                  </a:lnTo>
                  <a:lnTo>
                    <a:pt x="426" y="246"/>
                  </a:lnTo>
                  <a:lnTo>
                    <a:pt x="410" y="294"/>
                  </a:lnTo>
                  <a:lnTo>
                    <a:pt x="410" y="310"/>
                  </a:lnTo>
                  <a:lnTo>
                    <a:pt x="371" y="357"/>
                  </a:lnTo>
                  <a:lnTo>
                    <a:pt x="355" y="405"/>
                  </a:lnTo>
                  <a:lnTo>
                    <a:pt x="339" y="476"/>
                  </a:lnTo>
                  <a:lnTo>
                    <a:pt x="371" y="548"/>
                  </a:lnTo>
                  <a:lnTo>
                    <a:pt x="378" y="579"/>
                  </a:lnTo>
                  <a:lnTo>
                    <a:pt x="434" y="659"/>
                  </a:lnTo>
                  <a:lnTo>
                    <a:pt x="481" y="683"/>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6" name="Freeform 83"/>
            <p:cNvSpPr>
              <a:spLocks/>
            </p:cNvSpPr>
            <p:nvPr/>
          </p:nvSpPr>
          <p:spPr bwMode="gray">
            <a:xfrm>
              <a:off x="9808883" y="5067276"/>
              <a:ext cx="61473" cy="38366"/>
            </a:xfrm>
            <a:custGeom>
              <a:avLst/>
              <a:gdLst>
                <a:gd name="T0" fmla="*/ 73 w 81"/>
                <a:gd name="T1" fmla="*/ 48 h 49"/>
                <a:gd name="T2" fmla="*/ 73 w 81"/>
                <a:gd name="T3" fmla="*/ 48 h 49"/>
                <a:gd name="T4" fmla="*/ 80 w 81"/>
                <a:gd name="T5" fmla="*/ 34 h 49"/>
                <a:gd name="T6" fmla="*/ 58 w 81"/>
                <a:gd name="T7" fmla="*/ 14 h 49"/>
                <a:gd name="T8" fmla="*/ 29 w 81"/>
                <a:gd name="T9" fmla="*/ 0 h 49"/>
                <a:gd name="T10" fmla="*/ 0 w 81"/>
                <a:gd name="T11" fmla="*/ 7 h 49"/>
                <a:gd name="T12" fmla="*/ 7 w 81"/>
                <a:gd name="T13" fmla="*/ 21 h 49"/>
                <a:gd name="T14" fmla="*/ 7 w 81"/>
                <a:gd name="T15" fmla="*/ 34 h 49"/>
                <a:gd name="T16" fmla="*/ 22 w 81"/>
                <a:gd name="T17" fmla="*/ 48 h 49"/>
                <a:gd name="T18" fmla="*/ 73 w 81"/>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9"/>
                <a:gd name="T32" fmla="*/ 81 w 8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9">
                  <a:moveTo>
                    <a:pt x="73" y="48"/>
                  </a:moveTo>
                  <a:lnTo>
                    <a:pt x="73" y="48"/>
                  </a:lnTo>
                  <a:lnTo>
                    <a:pt x="80" y="34"/>
                  </a:lnTo>
                  <a:lnTo>
                    <a:pt x="58" y="14"/>
                  </a:lnTo>
                  <a:lnTo>
                    <a:pt x="29" y="0"/>
                  </a:lnTo>
                  <a:lnTo>
                    <a:pt x="0" y="7"/>
                  </a:lnTo>
                  <a:lnTo>
                    <a:pt x="7" y="21"/>
                  </a:lnTo>
                  <a:lnTo>
                    <a:pt x="7" y="34"/>
                  </a:lnTo>
                  <a:lnTo>
                    <a:pt x="22" y="48"/>
                  </a:lnTo>
                  <a:lnTo>
                    <a:pt x="73" y="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7" name="Freeform 84"/>
            <p:cNvSpPr>
              <a:spLocks/>
            </p:cNvSpPr>
            <p:nvPr/>
          </p:nvSpPr>
          <p:spPr bwMode="gray">
            <a:xfrm>
              <a:off x="9465847" y="4393931"/>
              <a:ext cx="286116" cy="194958"/>
            </a:xfrm>
            <a:custGeom>
              <a:avLst/>
              <a:gdLst>
                <a:gd name="T0" fmla="*/ 329 w 377"/>
                <a:gd name="T1" fmla="*/ 225 h 249"/>
                <a:gd name="T2" fmla="*/ 329 w 377"/>
                <a:gd name="T3" fmla="*/ 225 h 249"/>
                <a:gd name="T4" fmla="*/ 321 w 377"/>
                <a:gd name="T5" fmla="*/ 233 h 249"/>
                <a:gd name="T6" fmla="*/ 313 w 377"/>
                <a:gd name="T7" fmla="*/ 240 h 249"/>
                <a:gd name="T8" fmla="*/ 290 w 377"/>
                <a:gd name="T9" fmla="*/ 248 h 249"/>
                <a:gd name="T10" fmla="*/ 266 w 377"/>
                <a:gd name="T11" fmla="*/ 217 h 249"/>
                <a:gd name="T12" fmla="*/ 259 w 377"/>
                <a:gd name="T13" fmla="*/ 194 h 249"/>
                <a:gd name="T14" fmla="*/ 212 w 377"/>
                <a:gd name="T15" fmla="*/ 163 h 249"/>
                <a:gd name="T16" fmla="*/ 188 w 377"/>
                <a:gd name="T17" fmla="*/ 171 h 249"/>
                <a:gd name="T18" fmla="*/ 157 w 377"/>
                <a:gd name="T19" fmla="*/ 209 h 249"/>
                <a:gd name="T20" fmla="*/ 125 w 377"/>
                <a:gd name="T21" fmla="*/ 225 h 249"/>
                <a:gd name="T22" fmla="*/ 102 w 377"/>
                <a:gd name="T23" fmla="*/ 217 h 249"/>
                <a:gd name="T24" fmla="*/ 102 w 377"/>
                <a:gd name="T25" fmla="*/ 202 h 249"/>
                <a:gd name="T26" fmla="*/ 86 w 377"/>
                <a:gd name="T27" fmla="*/ 178 h 249"/>
                <a:gd name="T28" fmla="*/ 71 w 377"/>
                <a:gd name="T29" fmla="*/ 178 h 249"/>
                <a:gd name="T30" fmla="*/ 71 w 377"/>
                <a:gd name="T31" fmla="*/ 194 h 249"/>
                <a:gd name="T32" fmla="*/ 55 w 377"/>
                <a:gd name="T33" fmla="*/ 217 h 249"/>
                <a:gd name="T34" fmla="*/ 39 w 377"/>
                <a:gd name="T35" fmla="*/ 209 h 249"/>
                <a:gd name="T36" fmla="*/ 24 w 377"/>
                <a:gd name="T37" fmla="*/ 186 h 249"/>
                <a:gd name="T38" fmla="*/ 8 w 377"/>
                <a:gd name="T39" fmla="*/ 163 h 249"/>
                <a:gd name="T40" fmla="*/ 0 w 377"/>
                <a:gd name="T41" fmla="*/ 140 h 249"/>
                <a:gd name="T42" fmla="*/ 16 w 377"/>
                <a:gd name="T43" fmla="*/ 124 h 249"/>
                <a:gd name="T44" fmla="*/ 8 w 377"/>
                <a:gd name="T45" fmla="*/ 109 h 249"/>
                <a:gd name="T46" fmla="*/ 24 w 377"/>
                <a:gd name="T47" fmla="*/ 101 h 249"/>
                <a:gd name="T48" fmla="*/ 24 w 377"/>
                <a:gd name="T49" fmla="*/ 85 h 249"/>
                <a:gd name="T50" fmla="*/ 16 w 377"/>
                <a:gd name="T51" fmla="*/ 78 h 249"/>
                <a:gd name="T52" fmla="*/ 16 w 377"/>
                <a:gd name="T53" fmla="*/ 54 h 249"/>
                <a:gd name="T54" fmla="*/ 0 w 377"/>
                <a:gd name="T55" fmla="*/ 47 h 249"/>
                <a:gd name="T56" fmla="*/ 8 w 377"/>
                <a:gd name="T57" fmla="*/ 31 h 249"/>
                <a:gd name="T58" fmla="*/ 24 w 377"/>
                <a:gd name="T59" fmla="*/ 23 h 249"/>
                <a:gd name="T60" fmla="*/ 16 w 377"/>
                <a:gd name="T61" fmla="*/ 0 h 249"/>
                <a:gd name="T62" fmla="*/ 63 w 377"/>
                <a:gd name="T63" fmla="*/ 8 h 249"/>
                <a:gd name="T64" fmla="*/ 71 w 377"/>
                <a:gd name="T65" fmla="*/ 8 h 249"/>
                <a:gd name="T66" fmla="*/ 86 w 377"/>
                <a:gd name="T67" fmla="*/ 31 h 249"/>
                <a:gd name="T68" fmla="*/ 102 w 377"/>
                <a:gd name="T69" fmla="*/ 31 h 249"/>
                <a:gd name="T70" fmla="*/ 102 w 377"/>
                <a:gd name="T71" fmla="*/ 16 h 249"/>
                <a:gd name="T72" fmla="*/ 118 w 377"/>
                <a:gd name="T73" fmla="*/ 8 h 249"/>
                <a:gd name="T74" fmla="*/ 125 w 377"/>
                <a:gd name="T75" fmla="*/ 31 h 249"/>
                <a:gd name="T76" fmla="*/ 118 w 377"/>
                <a:gd name="T77" fmla="*/ 47 h 249"/>
                <a:gd name="T78" fmla="*/ 133 w 377"/>
                <a:gd name="T79" fmla="*/ 47 h 249"/>
                <a:gd name="T80" fmla="*/ 141 w 377"/>
                <a:gd name="T81" fmla="*/ 54 h 249"/>
                <a:gd name="T82" fmla="*/ 165 w 377"/>
                <a:gd name="T83" fmla="*/ 47 h 249"/>
                <a:gd name="T84" fmla="*/ 188 w 377"/>
                <a:gd name="T85" fmla="*/ 54 h 249"/>
                <a:gd name="T86" fmla="*/ 212 w 377"/>
                <a:gd name="T87" fmla="*/ 62 h 249"/>
                <a:gd name="T88" fmla="*/ 235 w 377"/>
                <a:gd name="T89" fmla="*/ 70 h 249"/>
                <a:gd name="T90" fmla="*/ 266 w 377"/>
                <a:gd name="T91" fmla="*/ 70 h 249"/>
                <a:gd name="T92" fmla="*/ 274 w 377"/>
                <a:gd name="T93" fmla="*/ 85 h 249"/>
                <a:gd name="T94" fmla="*/ 290 w 377"/>
                <a:gd name="T95" fmla="*/ 93 h 249"/>
                <a:gd name="T96" fmla="*/ 329 w 377"/>
                <a:gd name="T97" fmla="*/ 124 h 249"/>
                <a:gd name="T98" fmla="*/ 353 w 377"/>
                <a:gd name="T99" fmla="*/ 140 h 249"/>
                <a:gd name="T100" fmla="*/ 376 w 377"/>
                <a:gd name="T101" fmla="*/ 163 h 249"/>
                <a:gd name="T102" fmla="*/ 360 w 377"/>
                <a:gd name="T103" fmla="*/ 178 h 249"/>
                <a:gd name="T104" fmla="*/ 313 w 377"/>
                <a:gd name="T105" fmla="*/ 171 h 249"/>
                <a:gd name="T106" fmla="*/ 298 w 377"/>
                <a:gd name="T107" fmla="*/ 186 h 249"/>
                <a:gd name="T108" fmla="*/ 313 w 377"/>
                <a:gd name="T109" fmla="*/ 194 h 249"/>
                <a:gd name="T110" fmla="*/ 329 w 377"/>
                <a:gd name="T111" fmla="*/ 209 h 249"/>
                <a:gd name="T112" fmla="*/ 329 w 377"/>
                <a:gd name="T113" fmla="*/ 225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9"/>
                <a:gd name="T173" fmla="*/ 377 w 37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9">
                  <a:moveTo>
                    <a:pt x="329" y="225"/>
                  </a:moveTo>
                  <a:lnTo>
                    <a:pt x="329" y="225"/>
                  </a:lnTo>
                  <a:lnTo>
                    <a:pt x="321" y="233"/>
                  </a:lnTo>
                  <a:lnTo>
                    <a:pt x="313" y="240"/>
                  </a:lnTo>
                  <a:lnTo>
                    <a:pt x="290" y="248"/>
                  </a:lnTo>
                  <a:lnTo>
                    <a:pt x="266" y="217"/>
                  </a:lnTo>
                  <a:lnTo>
                    <a:pt x="259" y="194"/>
                  </a:lnTo>
                  <a:lnTo>
                    <a:pt x="212" y="163"/>
                  </a:lnTo>
                  <a:lnTo>
                    <a:pt x="188" y="171"/>
                  </a:lnTo>
                  <a:lnTo>
                    <a:pt x="157" y="209"/>
                  </a:lnTo>
                  <a:lnTo>
                    <a:pt x="125" y="225"/>
                  </a:lnTo>
                  <a:lnTo>
                    <a:pt x="102" y="217"/>
                  </a:lnTo>
                  <a:lnTo>
                    <a:pt x="102" y="202"/>
                  </a:lnTo>
                  <a:lnTo>
                    <a:pt x="86" y="178"/>
                  </a:lnTo>
                  <a:lnTo>
                    <a:pt x="71" y="178"/>
                  </a:lnTo>
                  <a:lnTo>
                    <a:pt x="71" y="194"/>
                  </a:lnTo>
                  <a:lnTo>
                    <a:pt x="55" y="217"/>
                  </a:lnTo>
                  <a:lnTo>
                    <a:pt x="39" y="209"/>
                  </a:lnTo>
                  <a:lnTo>
                    <a:pt x="24" y="186"/>
                  </a:lnTo>
                  <a:lnTo>
                    <a:pt x="8" y="163"/>
                  </a:lnTo>
                  <a:lnTo>
                    <a:pt x="0" y="140"/>
                  </a:lnTo>
                  <a:lnTo>
                    <a:pt x="16" y="124"/>
                  </a:lnTo>
                  <a:lnTo>
                    <a:pt x="8" y="109"/>
                  </a:lnTo>
                  <a:lnTo>
                    <a:pt x="24" y="101"/>
                  </a:lnTo>
                  <a:lnTo>
                    <a:pt x="24" y="85"/>
                  </a:lnTo>
                  <a:lnTo>
                    <a:pt x="16" y="78"/>
                  </a:lnTo>
                  <a:lnTo>
                    <a:pt x="16" y="54"/>
                  </a:lnTo>
                  <a:lnTo>
                    <a:pt x="0" y="47"/>
                  </a:lnTo>
                  <a:lnTo>
                    <a:pt x="8" y="31"/>
                  </a:lnTo>
                  <a:lnTo>
                    <a:pt x="24" y="23"/>
                  </a:lnTo>
                  <a:lnTo>
                    <a:pt x="16" y="0"/>
                  </a:lnTo>
                  <a:lnTo>
                    <a:pt x="63" y="8"/>
                  </a:lnTo>
                  <a:lnTo>
                    <a:pt x="71" y="8"/>
                  </a:lnTo>
                  <a:lnTo>
                    <a:pt x="86" y="31"/>
                  </a:lnTo>
                  <a:lnTo>
                    <a:pt x="102" y="31"/>
                  </a:lnTo>
                  <a:lnTo>
                    <a:pt x="102" y="16"/>
                  </a:lnTo>
                  <a:lnTo>
                    <a:pt x="118" y="8"/>
                  </a:lnTo>
                  <a:lnTo>
                    <a:pt x="125" y="31"/>
                  </a:lnTo>
                  <a:lnTo>
                    <a:pt x="118" y="47"/>
                  </a:lnTo>
                  <a:lnTo>
                    <a:pt x="133" y="47"/>
                  </a:lnTo>
                  <a:lnTo>
                    <a:pt x="141" y="54"/>
                  </a:lnTo>
                  <a:lnTo>
                    <a:pt x="165" y="47"/>
                  </a:lnTo>
                  <a:lnTo>
                    <a:pt x="188" y="54"/>
                  </a:lnTo>
                  <a:lnTo>
                    <a:pt x="212" y="62"/>
                  </a:lnTo>
                  <a:lnTo>
                    <a:pt x="235" y="70"/>
                  </a:lnTo>
                  <a:lnTo>
                    <a:pt x="266" y="70"/>
                  </a:lnTo>
                  <a:lnTo>
                    <a:pt x="274" y="85"/>
                  </a:lnTo>
                  <a:lnTo>
                    <a:pt x="290" y="93"/>
                  </a:lnTo>
                  <a:lnTo>
                    <a:pt x="329" y="124"/>
                  </a:lnTo>
                  <a:lnTo>
                    <a:pt x="353" y="140"/>
                  </a:lnTo>
                  <a:lnTo>
                    <a:pt x="376" y="163"/>
                  </a:lnTo>
                  <a:lnTo>
                    <a:pt x="360" y="178"/>
                  </a:lnTo>
                  <a:lnTo>
                    <a:pt x="313" y="171"/>
                  </a:lnTo>
                  <a:lnTo>
                    <a:pt x="298" y="186"/>
                  </a:lnTo>
                  <a:lnTo>
                    <a:pt x="313" y="194"/>
                  </a:lnTo>
                  <a:lnTo>
                    <a:pt x="329" y="209"/>
                  </a:lnTo>
                  <a:lnTo>
                    <a:pt x="329" y="22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8" name="Freeform 86"/>
            <p:cNvSpPr>
              <a:spLocks/>
            </p:cNvSpPr>
            <p:nvPr/>
          </p:nvSpPr>
          <p:spPr bwMode="gray">
            <a:xfrm>
              <a:off x="8681114" y="4207586"/>
              <a:ext cx="1051118" cy="865172"/>
            </a:xfrm>
            <a:custGeom>
              <a:avLst/>
              <a:gdLst>
                <a:gd name="T0" fmla="*/ 764 w 1385"/>
                <a:gd name="T1" fmla="*/ 135 h 1105"/>
                <a:gd name="T2" fmla="*/ 716 w 1385"/>
                <a:gd name="T3" fmla="*/ 87 h 1105"/>
                <a:gd name="T4" fmla="*/ 573 w 1385"/>
                <a:gd name="T5" fmla="*/ 48 h 1105"/>
                <a:gd name="T6" fmla="*/ 509 w 1385"/>
                <a:gd name="T7" fmla="*/ 56 h 1105"/>
                <a:gd name="T8" fmla="*/ 406 w 1385"/>
                <a:gd name="T9" fmla="*/ 79 h 1105"/>
                <a:gd name="T10" fmla="*/ 286 w 1385"/>
                <a:gd name="T11" fmla="*/ 87 h 1105"/>
                <a:gd name="T12" fmla="*/ 183 w 1385"/>
                <a:gd name="T13" fmla="*/ 79 h 1105"/>
                <a:gd name="T14" fmla="*/ 64 w 1385"/>
                <a:gd name="T15" fmla="*/ 135 h 1105"/>
                <a:gd name="T16" fmla="*/ 24 w 1385"/>
                <a:gd name="T17" fmla="*/ 183 h 1105"/>
                <a:gd name="T18" fmla="*/ 24 w 1385"/>
                <a:gd name="T19" fmla="*/ 262 h 1105"/>
                <a:gd name="T20" fmla="*/ 80 w 1385"/>
                <a:gd name="T21" fmla="*/ 349 h 1105"/>
                <a:gd name="T22" fmla="*/ 16 w 1385"/>
                <a:gd name="T23" fmla="*/ 421 h 1105"/>
                <a:gd name="T24" fmla="*/ 40 w 1385"/>
                <a:gd name="T25" fmla="*/ 453 h 1105"/>
                <a:gd name="T26" fmla="*/ 119 w 1385"/>
                <a:gd name="T27" fmla="*/ 453 h 1105"/>
                <a:gd name="T28" fmla="*/ 127 w 1385"/>
                <a:gd name="T29" fmla="*/ 556 h 1105"/>
                <a:gd name="T30" fmla="*/ 199 w 1385"/>
                <a:gd name="T31" fmla="*/ 612 h 1105"/>
                <a:gd name="T32" fmla="*/ 167 w 1385"/>
                <a:gd name="T33" fmla="*/ 659 h 1105"/>
                <a:gd name="T34" fmla="*/ 135 w 1385"/>
                <a:gd name="T35" fmla="*/ 675 h 1105"/>
                <a:gd name="T36" fmla="*/ 56 w 1385"/>
                <a:gd name="T37" fmla="*/ 762 h 1105"/>
                <a:gd name="T38" fmla="*/ 32 w 1385"/>
                <a:gd name="T39" fmla="*/ 802 h 1105"/>
                <a:gd name="T40" fmla="*/ 32 w 1385"/>
                <a:gd name="T41" fmla="*/ 929 h 1105"/>
                <a:gd name="T42" fmla="*/ 32 w 1385"/>
                <a:gd name="T43" fmla="*/ 1025 h 1105"/>
                <a:gd name="T44" fmla="*/ 72 w 1385"/>
                <a:gd name="T45" fmla="*/ 1048 h 1105"/>
                <a:gd name="T46" fmla="*/ 215 w 1385"/>
                <a:gd name="T47" fmla="*/ 993 h 1105"/>
                <a:gd name="T48" fmla="*/ 350 w 1385"/>
                <a:gd name="T49" fmla="*/ 1048 h 1105"/>
                <a:gd name="T50" fmla="*/ 414 w 1385"/>
                <a:gd name="T51" fmla="*/ 1096 h 1105"/>
                <a:gd name="T52" fmla="*/ 533 w 1385"/>
                <a:gd name="T53" fmla="*/ 1104 h 1105"/>
                <a:gd name="T54" fmla="*/ 612 w 1385"/>
                <a:gd name="T55" fmla="*/ 1072 h 1105"/>
                <a:gd name="T56" fmla="*/ 652 w 1385"/>
                <a:gd name="T57" fmla="*/ 1056 h 1105"/>
                <a:gd name="T58" fmla="*/ 740 w 1385"/>
                <a:gd name="T59" fmla="*/ 921 h 1105"/>
                <a:gd name="T60" fmla="*/ 851 w 1385"/>
                <a:gd name="T61" fmla="*/ 818 h 1105"/>
                <a:gd name="T62" fmla="*/ 883 w 1385"/>
                <a:gd name="T63" fmla="*/ 762 h 1105"/>
                <a:gd name="T64" fmla="*/ 994 w 1385"/>
                <a:gd name="T65" fmla="*/ 715 h 1105"/>
                <a:gd name="T66" fmla="*/ 1114 w 1385"/>
                <a:gd name="T67" fmla="*/ 731 h 1105"/>
                <a:gd name="T68" fmla="*/ 1185 w 1385"/>
                <a:gd name="T69" fmla="*/ 755 h 1105"/>
                <a:gd name="T70" fmla="*/ 1312 w 1385"/>
                <a:gd name="T71" fmla="*/ 770 h 1105"/>
                <a:gd name="T72" fmla="*/ 1289 w 1385"/>
                <a:gd name="T73" fmla="*/ 715 h 1105"/>
                <a:gd name="T74" fmla="*/ 1328 w 1385"/>
                <a:gd name="T75" fmla="*/ 667 h 1105"/>
                <a:gd name="T76" fmla="*/ 1360 w 1385"/>
                <a:gd name="T77" fmla="*/ 596 h 1105"/>
                <a:gd name="T78" fmla="*/ 1384 w 1385"/>
                <a:gd name="T79" fmla="*/ 500 h 1105"/>
                <a:gd name="T80" fmla="*/ 1304 w 1385"/>
                <a:gd name="T81" fmla="*/ 453 h 1105"/>
                <a:gd name="T82" fmla="*/ 1193 w 1385"/>
                <a:gd name="T83" fmla="*/ 445 h 1105"/>
                <a:gd name="T84" fmla="*/ 1122 w 1385"/>
                <a:gd name="T85" fmla="*/ 413 h 1105"/>
                <a:gd name="T86" fmla="*/ 1074 w 1385"/>
                <a:gd name="T87" fmla="*/ 445 h 1105"/>
                <a:gd name="T88" fmla="*/ 1050 w 1385"/>
                <a:gd name="T89" fmla="*/ 357 h 1105"/>
                <a:gd name="T90" fmla="*/ 1050 w 1385"/>
                <a:gd name="T91" fmla="*/ 310 h 1105"/>
                <a:gd name="T92" fmla="*/ 1058 w 1385"/>
                <a:gd name="T93" fmla="*/ 254 h 1105"/>
                <a:gd name="T94" fmla="*/ 1098 w 1385"/>
                <a:gd name="T95" fmla="*/ 207 h 1105"/>
                <a:gd name="T96" fmla="*/ 1042 w 1385"/>
                <a:gd name="T97" fmla="*/ 159 h 1105"/>
                <a:gd name="T98" fmla="*/ 1010 w 1385"/>
                <a:gd name="T99" fmla="*/ 127 h 1105"/>
                <a:gd name="T100" fmla="*/ 1082 w 1385"/>
                <a:gd name="T101" fmla="*/ 151 h 1105"/>
                <a:gd name="T102" fmla="*/ 1058 w 1385"/>
                <a:gd name="T103" fmla="*/ 103 h 1105"/>
                <a:gd name="T104" fmla="*/ 1002 w 1385"/>
                <a:gd name="T105" fmla="*/ 24 h 1105"/>
                <a:gd name="T106" fmla="*/ 907 w 1385"/>
                <a:gd name="T107" fmla="*/ 40 h 1105"/>
                <a:gd name="T108" fmla="*/ 843 w 1385"/>
                <a:gd name="T109" fmla="*/ 95 h 1105"/>
                <a:gd name="T110" fmla="*/ 835 w 1385"/>
                <a:gd name="T111" fmla="*/ 127 h 1105"/>
                <a:gd name="T112" fmla="*/ 795 w 1385"/>
                <a:gd name="T113" fmla="*/ 159 h 1105"/>
                <a:gd name="T114" fmla="*/ 764 w 1385"/>
                <a:gd name="T115" fmla="*/ 159 h 1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105"/>
                <a:gd name="T176" fmla="*/ 1385 w 1385"/>
                <a:gd name="T177" fmla="*/ 1105 h 1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105">
                  <a:moveTo>
                    <a:pt x="764" y="159"/>
                  </a:moveTo>
                  <a:lnTo>
                    <a:pt x="764" y="159"/>
                  </a:lnTo>
                  <a:lnTo>
                    <a:pt x="772" y="143"/>
                  </a:lnTo>
                  <a:lnTo>
                    <a:pt x="764" y="135"/>
                  </a:lnTo>
                  <a:lnTo>
                    <a:pt x="748" y="143"/>
                  </a:lnTo>
                  <a:lnTo>
                    <a:pt x="748" y="119"/>
                  </a:lnTo>
                  <a:lnTo>
                    <a:pt x="732" y="95"/>
                  </a:lnTo>
                  <a:lnTo>
                    <a:pt x="716" y="87"/>
                  </a:lnTo>
                  <a:lnTo>
                    <a:pt x="700" y="71"/>
                  </a:lnTo>
                  <a:lnTo>
                    <a:pt x="636" y="71"/>
                  </a:lnTo>
                  <a:lnTo>
                    <a:pt x="605" y="71"/>
                  </a:lnTo>
                  <a:lnTo>
                    <a:pt x="573" y="48"/>
                  </a:lnTo>
                  <a:lnTo>
                    <a:pt x="581" y="16"/>
                  </a:lnTo>
                  <a:lnTo>
                    <a:pt x="565" y="0"/>
                  </a:lnTo>
                  <a:lnTo>
                    <a:pt x="541" y="24"/>
                  </a:lnTo>
                  <a:lnTo>
                    <a:pt x="509" y="56"/>
                  </a:lnTo>
                  <a:lnTo>
                    <a:pt x="485" y="48"/>
                  </a:lnTo>
                  <a:lnTo>
                    <a:pt x="477" y="64"/>
                  </a:lnTo>
                  <a:lnTo>
                    <a:pt x="445" y="64"/>
                  </a:lnTo>
                  <a:lnTo>
                    <a:pt x="406" y="79"/>
                  </a:lnTo>
                  <a:lnTo>
                    <a:pt x="366" y="79"/>
                  </a:lnTo>
                  <a:lnTo>
                    <a:pt x="334" y="103"/>
                  </a:lnTo>
                  <a:lnTo>
                    <a:pt x="310" y="87"/>
                  </a:lnTo>
                  <a:lnTo>
                    <a:pt x="286" y="87"/>
                  </a:lnTo>
                  <a:lnTo>
                    <a:pt x="262" y="71"/>
                  </a:lnTo>
                  <a:lnTo>
                    <a:pt x="231" y="87"/>
                  </a:lnTo>
                  <a:lnTo>
                    <a:pt x="207" y="71"/>
                  </a:lnTo>
                  <a:lnTo>
                    <a:pt x="183" y="79"/>
                  </a:lnTo>
                  <a:lnTo>
                    <a:pt x="159" y="103"/>
                  </a:lnTo>
                  <a:lnTo>
                    <a:pt x="143" y="119"/>
                  </a:lnTo>
                  <a:lnTo>
                    <a:pt x="72" y="119"/>
                  </a:lnTo>
                  <a:lnTo>
                    <a:pt x="64" y="135"/>
                  </a:lnTo>
                  <a:lnTo>
                    <a:pt x="56" y="143"/>
                  </a:lnTo>
                  <a:lnTo>
                    <a:pt x="56" y="159"/>
                  </a:lnTo>
                  <a:lnTo>
                    <a:pt x="32" y="183"/>
                  </a:lnTo>
                  <a:lnTo>
                    <a:pt x="24" y="183"/>
                  </a:lnTo>
                  <a:lnTo>
                    <a:pt x="8" y="191"/>
                  </a:lnTo>
                  <a:lnTo>
                    <a:pt x="16" y="214"/>
                  </a:lnTo>
                  <a:lnTo>
                    <a:pt x="0" y="246"/>
                  </a:lnTo>
                  <a:lnTo>
                    <a:pt x="24" y="262"/>
                  </a:lnTo>
                  <a:lnTo>
                    <a:pt x="64" y="262"/>
                  </a:lnTo>
                  <a:lnTo>
                    <a:pt x="64" y="294"/>
                  </a:lnTo>
                  <a:lnTo>
                    <a:pt x="64" y="318"/>
                  </a:lnTo>
                  <a:lnTo>
                    <a:pt x="80" y="349"/>
                  </a:lnTo>
                  <a:lnTo>
                    <a:pt x="40" y="357"/>
                  </a:lnTo>
                  <a:lnTo>
                    <a:pt x="24" y="381"/>
                  </a:lnTo>
                  <a:lnTo>
                    <a:pt x="8" y="397"/>
                  </a:lnTo>
                  <a:lnTo>
                    <a:pt x="16" y="421"/>
                  </a:lnTo>
                  <a:lnTo>
                    <a:pt x="8" y="437"/>
                  </a:lnTo>
                  <a:lnTo>
                    <a:pt x="8" y="445"/>
                  </a:lnTo>
                  <a:lnTo>
                    <a:pt x="24" y="445"/>
                  </a:lnTo>
                  <a:lnTo>
                    <a:pt x="40" y="453"/>
                  </a:lnTo>
                  <a:lnTo>
                    <a:pt x="56" y="445"/>
                  </a:lnTo>
                  <a:lnTo>
                    <a:pt x="95" y="453"/>
                  </a:lnTo>
                  <a:lnTo>
                    <a:pt x="103" y="445"/>
                  </a:lnTo>
                  <a:lnTo>
                    <a:pt x="119" y="453"/>
                  </a:lnTo>
                  <a:lnTo>
                    <a:pt x="111" y="477"/>
                  </a:lnTo>
                  <a:lnTo>
                    <a:pt x="135" y="500"/>
                  </a:lnTo>
                  <a:lnTo>
                    <a:pt x="119" y="540"/>
                  </a:lnTo>
                  <a:lnTo>
                    <a:pt x="127" y="556"/>
                  </a:lnTo>
                  <a:lnTo>
                    <a:pt x="159" y="556"/>
                  </a:lnTo>
                  <a:lnTo>
                    <a:pt x="199" y="556"/>
                  </a:lnTo>
                  <a:lnTo>
                    <a:pt x="215" y="580"/>
                  </a:lnTo>
                  <a:lnTo>
                    <a:pt x="199" y="612"/>
                  </a:lnTo>
                  <a:lnTo>
                    <a:pt x="183" y="620"/>
                  </a:lnTo>
                  <a:lnTo>
                    <a:pt x="183" y="635"/>
                  </a:lnTo>
                  <a:lnTo>
                    <a:pt x="159" y="643"/>
                  </a:lnTo>
                  <a:lnTo>
                    <a:pt x="167" y="659"/>
                  </a:lnTo>
                  <a:lnTo>
                    <a:pt x="151" y="651"/>
                  </a:lnTo>
                  <a:lnTo>
                    <a:pt x="143" y="667"/>
                  </a:lnTo>
                  <a:lnTo>
                    <a:pt x="135" y="667"/>
                  </a:lnTo>
                  <a:lnTo>
                    <a:pt x="135" y="675"/>
                  </a:lnTo>
                  <a:lnTo>
                    <a:pt x="95" y="699"/>
                  </a:lnTo>
                  <a:lnTo>
                    <a:pt x="80" y="715"/>
                  </a:lnTo>
                  <a:lnTo>
                    <a:pt x="56" y="739"/>
                  </a:lnTo>
                  <a:lnTo>
                    <a:pt x="56" y="762"/>
                  </a:lnTo>
                  <a:lnTo>
                    <a:pt x="40" y="770"/>
                  </a:lnTo>
                  <a:lnTo>
                    <a:pt x="16" y="770"/>
                  </a:lnTo>
                  <a:lnTo>
                    <a:pt x="16" y="794"/>
                  </a:lnTo>
                  <a:lnTo>
                    <a:pt x="32" y="802"/>
                  </a:lnTo>
                  <a:lnTo>
                    <a:pt x="40" y="826"/>
                  </a:lnTo>
                  <a:lnTo>
                    <a:pt x="32" y="866"/>
                  </a:lnTo>
                  <a:lnTo>
                    <a:pt x="40" y="913"/>
                  </a:lnTo>
                  <a:lnTo>
                    <a:pt x="32" y="929"/>
                  </a:lnTo>
                  <a:lnTo>
                    <a:pt x="32" y="953"/>
                  </a:lnTo>
                  <a:lnTo>
                    <a:pt x="24" y="993"/>
                  </a:lnTo>
                  <a:lnTo>
                    <a:pt x="32" y="1001"/>
                  </a:lnTo>
                  <a:lnTo>
                    <a:pt x="32" y="1025"/>
                  </a:lnTo>
                  <a:lnTo>
                    <a:pt x="16" y="1033"/>
                  </a:lnTo>
                  <a:lnTo>
                    <a:pt x="8" y="1040"/>
                  </a:lnTo>
                  <a:lnTo>
                    <a:pt x="32" y="1056"/>
                  </a:lnTo>
                  <a:lnTo>
                    <a:pt x="72" y="1048"/>
                  </a:lnTo>
                  <a:lnTo>
                    <a:pt x="103" y="1017"/>
                  </a:lnTo>
                  <a:lnTo>
                    <a:pt x="127" y="1009"/>
                  </a:lnTo>
                  <a:lnTo>
                    <a:pt x="183" y="977"/>
                  </a:lnTo>
                  <a:lnTo>
                    <a:pt x="215" y="993"/>
                  </a:lnTo>
                  <a:lnTo>
                    <a:pt x="255" y="1025"/>
                  </a:lnTo>
                  <a:lnTo>
                    <a:pt x="310" y="1033"/>
                  </a:lnTo>
                  <a:lnTo>
                    <a:pt x="326" y="1040"/>
                  </a:lnTo>
                  <a:lnTo>
                    <a:pt x="350" y="1048"/>
                  </a:lnTo>
                  <a:lnTo>
                    <a:pt x="374" y="1048"/>
                  </a:lnTo>
                  <a:lnTo>
                    <a:pt x="422" y="1048"/>
                  </a:lnTo>
                  <a:lnTo>
                    <a:pt x="414" y="1072"/>
                  </a:lnTo>
                  <a:lnTo>
                    <a:pt x="414" y="1096"/>
                  </a:lnTo>
                  <a:lnTo>
                    <a:pt x="461" y="1096"/>
                  </a:lnTo>
                  <a:lnTo>
                    <a:pt x="501" y="1088"/>
                  </a:lnTo>
                  <a:lnTo>
                    <a:pt x="517" y="1096"/>
                  </a:lnTo>
                  <a:lnTo>
                    <a:pt x="533" y="1104"/>
                  </a:lnTo>
                  <a:lnTo>
                    <a:pt x="549" y="1080"/>
                  </a:lnTo>
                  <a:lnTo>
                    <a:pt x="565" y="1080"/>
                  </a:lnTo>
                  <a:lnTo>
                    <a:pt x="589" y="1056"/>
                  </a:lnTo>
                  <a:lnTo>
                    <a:pt x="612" y="1072"/>
                  </a:lnTo>
                  <a:lnTo>
                    <a:pt x="620" y="1088"/>
                  </a:lnTo>
                  <a:lnTo>
                    <a:pt x="644" y="1080"/>
                  </a:lnTo>
                  <a:lnTo>
                    <a:pt x="660" y="1088"/>
                  </a:lnTo>
                  <a:lnTo>
                    <a:pt x="652" y="1056"/>
                  </a:lnTo>
                  <a:lnTo>
                    <a:pt x="700" y="1001"/>
                  </a:lnTo>
                  <a:lnTo>
                    <a:pt x="716" y="945"/>
                  </a:lnTo>
                  <a:lnTo>
                    <a:pt x="740" y="937"/>
                  </a:lnTo>
                  <a:lnTo>
                    <a:pt x="740" y="921"/>
                  </a:lnTo>
                  <a:lnTo>
                    <a:pt x="764" y="890"/>
                  </a:lnTo>
                  <a:lnTo>
                    <a:pt x="779" y="890"/>
                  </a:lnTo>
                  <a:lnTo>
                    <a:pt x="811" y="866"/>
                  </a:lnTo>
                  <a:lnTo>
                    <a:pt x="851" y="818"/>
                  </a:lnTo>
                  <a:lnTo>
                    <a:pt x="859" y="794"/>
                  </a:lnTo>
                  <a:lnTo>
                    <a:pt x="851" y="786"/>
                  </a:lnTo>
                  <a:lnTo>
                    <a:pt x="875" y="778"/>
                  </a:lnTo>
                  <a:lnTo>
                    <a:pt x="883" y="762"/>
                  </a:lnTo>
                  <a:lnTo>
                    <a:pt x="931" y="747"/>
                  </a:lnTo>
                  <a:lnTo>
                    <a:pt x="954" y="715"/>
                  </a:lnTo>
                  <a:lnTo>
                    <a:pt x="978" y="723"/>
                  </a:lnTo>
                  <a:lnTo>
                    <a:pt x="994" y="715"/>
                  </a:lnTo>
                  <a:lnTo>
                    <a:pt x="1034" y="715"/>
                  </a:lnTo>
                  <a:lnTo>
                    <a:pt x="1058" y="723"/>
                  </a:lnTo>
                  <a:lnTo>
                    <a:pt x="1082" y="715"/>
                  </a:lnTo>
                  <a:lnTo>
                    <a:pt x="1114" y="731"/>
                  </a:lnTo>
                  <a:lnTo>
                    <a:pt x="1145" y="715"/>
                  </a:lnTo>
                  <a:lnTo>
                    <a:pt x="1161" y="731"/>
                  </a:lnTo>
                  <a:lnTo>
                    <a:pt x="1185" y="731"/>
                  </a:lnTo>
                  <a:lnTo>
                    <a:pt x="1185" y="755"/>
                  </a:lnTo>
                  <a:lnTo>
                    <a:pt x="1209" y="770"/>
                  </a:lnTo>
                  <a:lnTo>
                    <a:pt x="1241" y="770"/>
                  </a:lnTo>
                  <a:lnTo>
                    <a:pt x="1289" y="762"/>
                  </a:lnTo>
                  <a:lnTo>
                    <a:pt x="1312" y="770"/>
                  </a:lnTo>
                  <a:lnTo>
                    <a:pt x="1328" y="762"/>
                  </a:lnTo>
                  <a:lnTo>
                    <a:pt x="1320" y="747"/>
                  </a:lnTo>
                  <a:lnTo>
                    <a:pt x="1297" y="739"/>
                  </a:lnTo>
                  <a:lnTo>
                    <a:pt x="1289" y="715"/>
                  </a:lnTo>
                  <a:lnTo>
                    <a:pt x="1281" y="691"/>
                  </a:lnTo>
                  <a:lnTo>
                    <a:pt x="1304" y="651"/>
                  </a:lnTo>
                  <a:lnTo>
                    <a:pt x="1312" y="667"/>
                  </a:lnTo>
                  <a:lnTo>
                    <a:pt x="1328" y="667"/>
                  </a:lnTo>
                  <a:lnTo>
                    <a:pt x="1344" y="635"/>
                  </a:lnTo>
                  <a:lnTo>
                    <a:pt x="1336" y="612"/>
                  </a:lnTo>
                  <a:lnTo>
                    <a:pt x="1352" y="588"/>
                  </a:lnTo>
                  <a:lnTo>
                    <a:pt x="1360" y="596"/>
                  </a:lnTo>
                  <a:lnTo>
                    <a:pt x="1384" y="580"/>
                  </a:lnTo>
                  <a:lnTo>
                    <a:pt x="1384" y="548"/>
                  </a:lnTo>
                  <a:lnTo>
                    <a:pt x="1376" y="524"/>
                  </a:lnTo>
                  <a:lnTo>
                    <a:pt x="1384" y="500"/>
                  </a:lnTo>
                  <a:lnTo>
                    <a:pt x="1360" y="469"/>
                  </a:lnTo>
                  <a:lnTo>
                    <a:pt x="1352" y="477"/>
                  </a:lnTo>
                  <a:lnTo>
                    <a:pt x="1328" y="484"/>
                  </a:lnTo>
                  <a:lnTo>
                    <a:pt x="1304" y="453"/>
                  </a:lnTo>
                  <a:lnTo>
                    <a:pt x="1297" y="429"/>
                  </a:lnTo>
                  <a:lnTo>
                    <a:pt x="1249" y="397"/>
                  </a:lnTo>
                  <a:lnTo>
                    <a:pt x="1225" y="405"/>
                  </a:lnTo>
                  <a:lnTo>
                    <a:pt x="1193" y="445"/>
                  </a:lnTo>
                  <a:lnTo>
                    <a:pt x="1161" y="461"/>
                  </a:lnTo>
                  <a:lnTo>
                    <a:pt x="1137" y="453"/>
                  </a:lnTo>
                  <a:lnTo>
                    <a:pt x="1137" y="437"/>
                  </a:lnTo>
                  <a:lnTo>
                    <a:pt x="1122" y="413"/>
                  </a:lnTo>
                  <a:lnTo>
                    <a:pt x="1106" y="413"/>
                  </a:lnTo>
                  <a:lnTo>
                    <a:pt x="1106" y="429"/>
                  </a:lnTo>
                  <a:lnTo>
                    <a:pt x="1090" y="453"/>
                  </a:lnTo>
                  <a:lnTo>
                    <a:pt x="1074" y="445"/>
                  </a:lnTo>
                  <a:lnTo>
                    <a:pt x="1058" y="421"/>
                  </a:lnTo>
                  <a:lnTo>
                    <a:pt x="1042" y="397"/>
                  </a:lnTo>
                  <a:lnTo>
                    <a:pt x="1034" y="373"/>
                  </a:lnTo>
                  <a:lnTo>
                    <a:pt x="1050" y="357"/>
                  </a:lnTo>
                  <a:lnTo>
                    <a:pt x="1042" y="342"/>
                  </a:lnTo>
                  <a:lnTo>
                    <a:pt x="1058" y="334"/>
                  </a:lnTo>
                  <a:lnTo>
                    <a:pt x="1058" y="318"/>
                  </a:lnTo>
                  <a:lnTo>
                    <a:pt x="1050" y="310"/>
                  </a:lnTo>
                  <a:lnTo>
                    <a:pt x="1050" y="286"/>
                  </a:lnTo>
                  <a:lnTo>
                    <a:pt x="1034" y="278"/>
                  </a:lnTo>
                  <a:lnTo>
                    <a:pt x="1042" y="262"/>
                  </a:lnTo>
                  <a:lnTo>
                    <a:pt x="1058" y="254"/>
                  </a:lnTo>
                  <a:lnTo>
                    <a:pt x="1050" y="230"/>
                  </a:lnTo>
                  <a:lnTo>
                    <a:pt x="1098" y="238"/>
                  </a:lnTo>
                  <a:lnTo>
                    <a:pt x="1106" y="238"/>
                  </a:lnTo>
                  <a:lnTo>
                    <a:pt x="1098" y="207"/>
                  </a:lnTo>
                  <a:lnTo>
                    <a:pt x="1074" y="207"/>
                  </a:lnTo>
                  <a:lnTo>
                    <a:pt x="1058" y="183"/>
                  </a:lnTo>
                  <a:lnTo>
                    <a:pt x="1042" y="175"/>
                  </a:lnTo>
                  <a:lnTo>
                    <a:pt x="1042" y="159"/>
                  </a:lnTo>
                  <a:lnTo>
                    <a:pt x="1042" y="151"/>
                  </a:lnTo>
                  <a:lnTo>
                    <a:pt x="1018" y="167"/>
                  </a:lnTo>
                  <a:lnTo>
                    <a:pt x="1002" y="151"/>
                  </a:lnTo>
                  <a:lnTo>
                    <a:pt x="1010" y="127"/>
                  </a:lnTo>
                  <a:lnTo>
                    <a:pt x="1026" y="127"/>
                  </a:lnTo>
                  <a:lnTo>
                    <a:pt x="1050" y="135"/>
                  </a:lnTo>
                  <a:lnTo>
                    <a:pt x="1066" y="151"/>
                  </a:lnTo>
                  <a:lnTo>
                    <a:pt x="1082" y="151"/>
                  </a:lnTo>
                  <a:lnTo>
                    <a:pt x="1082" y="135"/>
                  </a:lnTo>
                  <a:lnTo>
                    <a:pt x="1066" y="135"/>
                  </a:lnTo>
                  <a:lnTo>
                    <a:pt x="1066" y="111"/>
                  </a:lnTo>
                  <a:lnTo>
                    <a:pt x="1058" y="103"/>
                  </a:lnTo>
                  <a:lnTo>
                    <a:pt x="1034" y="71"/>
                  </a:lnTo>
                  <a:lnTo>
                    <a:pt x="1034" y="48"/>
                  </a:lnTo>
                  <a:lnTo>
                    <a:pt x="1018" y="40"/>
                  </a:lnTo>
                  <a:lnTo>
                    <a:pt x="1002" y="24"/>
                  </a:lnTo>
                  <a:lnTo>
                    <a:pt x="978" y="32"/>
                  </a:lnTo>
                  <a:lnTo>
                    <a:pt x="947" y="32"/>
                  </a:lnTo>
                  <a:lnTo>
                    <a:pt x="931" y="40"/>
                  </a:lnTo>
                  <a:lnTo>
                    <a:pt x="907" y="40"/>
                  </a:lnTo>
                  <a:lnTo>
                    <a:pt x="875" y="48"/>
                  </a:lnTo>
                  <a:lnTo>
                    <a:pt x="835" y="64"/>
                  </a:lnTo>
                  <a:lnTo>
                    <a:pt x="819" y="87"/>
                  </a:lnTo>
                  <a:lnTo>
                    <a:pt x="843" y="95"/>
                  </a:lnTo>
                  <a:lnTo>
                    <a:pt x="843" y="111"/>
                  </a:lnTo>
                  <a:lnTo>
                    <a:pt x="827" y="111"/>
                  </a:lnTo>
                  <a:lnTo>
                    <a:pt x="819" y="119"/>
                  </a:lnTo>
                  <a:lnTo>
                    <a:pt x="835" y="127"/>
                  </a:lnTo>
                  <a:lnTo>
                    <a:pt x="827" y="159"/>
                  </a:lnTo>
                  <a:lnTo>
                    <a:pt x="811" y="167"/>
                  </a:lnTo>
                  <a:lnTo>
                    <a:pt x="795" y="175"/>
                  </a:lnTo>
                  <a:lnTo>
                    <a:pt x="795" y="159"/>
                  </a:lnTo>
                  <a:lnTo>
                    <a:pt x="787" y="159"/>
                  </a:lnTo>
                  <a:lnTo>
                    <a:pt x="787" y="175"/>
                  </a:lnTo>
                  <a:lnTo>
                    <a:pt x="772" y="167"/>
                  </a:lnTo>
                  <a:lnTo>
                    <a:pt x="764" y="1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69" name="Freeform 87"/>
            <p:cNvSpPr>
              <a:spLocks/>
            </p:cNvSpPr>
            <p:nvPr/>
          </p:nvSpPr>
          <p:spPr bwMode="gray">
            <a:xfrm>
              <a:off x="9532633" y="4350084"/>
              <a:ext cx="55401" cy="32102"/>
            </a:xfrm>
            <a:custGeom>
              <a:avLst/>
              <a:gdLst>
                <a:gd name="T0" fmla="*/ 0 w 73"/>
                <a:gd name="T1" fmla="*/ 7 h 41"/>
                <a:gd name="T2" fmla="*/ 0 w 73"/>
                <a:gd name="T3" fmla="*/ 7 h 41"/>
                <a:gd name="T4" fmla="*/ 22 w 73"/>
                <a:gd name="T5" fmla="*/ 0 h 41"/>
                <a:gd name="T6" fmla="*/ 58 w 73"/>
                <a:gd name="T7" fmla="*/ 7 h 41"/>
                <a:gd name="T8" fmla="*/ 65 w 73"/>
                <a:gd name="T9" fmla="*/ 13 h 41"/>
                <a:gd name="T10" fmla="*/ 58 w 73"/>
                <a:gd name="T11" fmla="*/ 20 h 41"/>
                <a:gd name="T12" fmla="*/ 72 w 73"/>
                <a:gd name="T13" fmla="*/ 33 h 41"/>
                <a:gd name="T14" fmla="*/ 58 w 73"/>
                <a:gd name="T15" fmla="*/ 40 h 41"/>
                <a:gd name="T16" fmla="*/ 43 w 73"/>
                <a:gd name="T17" fmla="*/ 33 h 41"/>
                <a:gd name="T18" fmla="*/ 22 w 73"/>
                <a:gd name="T19" fmla="*/ 33 h 41"/>
                <a:gd name="T20" fmla="*/ 0 w 73"/>
                <a:gd name="T21" fmla="*/ 20 h 41"/>
                <a:gd name="T22" fmla="*/ 0 w 73"/>
                <a:gd name="T23" fmla="*/ 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1"/>
                <a:gd name="T38" fmla="*/ 73 w 7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1">
                  <a:moveTo>
                    <a:pt x="0" y="7"/>
                  </a:moveTo>
                  <a:lnTo>
                    <a:pt x="0" y="7"/>
                  </a:lnTo>
                  <a:lnTo>
                    <a:pt x="22" y="0"/>
                  </a:lnTo>
                  <a:lnTo>
                    <a:pt x="58" y="7"/>
                  </a:lnTo>
                  <a:lnTo>
                    <a:pt x="65" y="13"/>
                  </a:lnTo>
                  <a:lnTo>
                    <a:pt x="58" y="20"/>
                  </a:lnTo>
                  <a:lnTo>
                    <a:pt x="72" y="33"/>
                  </a:lnTo>
                  <a:lnTo>
                    <a:pt x="58" y="40"/>
                  </a:lnTo>
                  <a:lnTo>
                    <a:pt x="43" y="33"/>
                  </a:lnTo>
                  <a:lnTo>
                    <a:pt x="22" y="33"/>
                  </a:lnTo>
                  <a:lnTo>
                    <a:pt x="0" y="20"/>
                  </a:lnTo>
                  <a:lnTo>
                    <a:pt x="0" y="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0" name="Freeform 70"/>
            <p:cNvSpPr>
              <a:spLocks/>
            </p:cNvSpPr>
            <p:nvPr/>
          </p:nvSpPr>
          <p:spPr bwMode="gray">
            <a:xfrm>
              <a:off x="9631292" y="5463455"/>
              <a:ext cx="358974" cy="370341"/>
            </a:xfrm>
            <a:custGeom>
              <a:avLst/>
              <a:gdLst>
                <a:gd name="T0" fmla="*/ 346 w 473"/>
                <a:gd name="T1" fmla="*/ 24 h 473"/>
                <a:gd name="T2" fmla="*/ 346 w 473"/>
                <a:gd name="T3" fmla="*/ 24 h 473"/>
                <a:gd name="T4" fmla="*/ 346 w 473"/>
                <a:gd name="T5" fmla="*/ 0 h 473"/>
                <a:gd name="T6" fmla="*/ 291 w 473"/>
                <a:gd name="T7" fmla="*/ 8 h 473"/>
                <a:gd name="T8" fmla="*/ 267 w 473"/>
                <a:gd name="T9" fmla="*/ 8 h 473"/>
                <a:gd name="T10" fmla="*/ 252 w 473"/>
                <a:gd name="T11" fmla="*/ 31 h 473"/>
                <a:gd name="T12" fmla="*/ 236 w 473"/>
                <a:gd name="T13" fmla="*/ 39 h 473"/>
                <a:gd name="T14" fmla="*/ 228 w 473"/>
                <a:gd name="T15" fmla="*/ 71 h 473"/>
                <a:gd name="T16" fmla="*/ 228 w 473"/>
                <a:gd name="T17" fmla="*/ 118 h 473"/>
                <a:gd name="T18" fmla="*/ 205 w 473"/>
                <a:gd name="T19" fmla="*/ 149 h 473"/>
                <a:gd name="T20" fmla="*/ 189 w 473"/>
                <a:gd name="T21" fmla="*/ 149 h 473"/>
                <a:gd name="T22" fmla="*/ 181 w 473"/>
                <a:gd name="T23" fmla="*/ 134 h 473"/>
                <a:gd name="T24" fmla="*/ 165 w 473"/>
                <a:gd name="T25" fmla="*/ 126 h 473"/>
                <a:gd name="T26" fmla="*/ 142 w 473"/>
                <a:gd name="T27" fmla="*/ 149 h 473"/>
                <a:gd name="T28" fmla="*/ 87 w 473"/>
                <a:gd name="T29" fmla="*/ 142 h 473"/>
                <a:gd name="T30" fmla="*/ 55 w 473"/>
                <a:gd name="T31" fmla="*/ 189 h 473"/>
                <a:gd name="T32" fmla="*/ 47 w 473"/>
                <a:gd name="T33" fmla="*/ 189 h 473"/>
                <a:gd name="T34" fmla="*/ 0 w 473"/>
                <a:gd name="T35" fmla="*/ 260 h 473"/>
                <a:gd name="T36" fmla="*/ 31 w 473"/>
                <a:gd name="T37" fmla="*/ 291 h 473"/>
                <a:gd name="T38" fmla="*/ 71 w 473"/>
                <a:gd name="T39" fmla="*/ 299 h 473"/>
                <a:gd name="T40" fmla="*/ 102 w 473"/>
                <a:gd name="T41" fmla="*/ 299 h 473"/>
                <a:gd name="T42" fmla="*/ 94 w 473"/>
                <a:gd name="T43" fmla="*/ 346 h 473"/>
                <a:gd name="T44" fmla="*/ 118 w 473"/>
                <a:gd name="T45" fmla="*/ 385 h 473"/>
                <a:gd name="T46" fmla="*/ 110 w 473"/>
                <a:gd name="T47" fmla="*/ 433 h 473"/>
                <a:gd name="T48" fmla="*/ 142 w 473"/>
                <a:gd name="T49" fmla="*/ 433 h 473"/>
                <a:gd name="T50" fmla="*/ 189 w 473"/>
                <a:gd name="T51" fmla="*/ 472 h 473"/>
                <a:gd name="T52" fmla="*/ 205 w 473"/>
                <a:gd name="T53" fmla="*/ 456 h 473"/>
                <a:gd name="T54" fmla="*/ 244 w 473"/>
                <a:gd name="T55" fmla="*/ 441 h 473"/>
                <a:gd name="T56" fmla="*/ 252 w 473"/>
                <a:gd name="T57" fmla="*/ 425 h 473"/>
                <a:gd name="T58" fmla="*/ 291 w 473"/>
                <a:gd name="T59" fmla="*/ 393 h 473"/>
                <a:gd name="T60" fmla="*/ 315 w 473"/>
                <a:gd name="T61" fmla="*/ 393 h 473"/>
                <a:gd name="T62" fmla="*/ 330 w 473"/>
                <a:gd name="T63" fmla="*/ 409 h 473"/>
                <a:gd name="T64" fmla="*/ 346 w 473"/>
                <a:gd name="T65" fmla="*/ 417 h 473"/>
                <a:gd name="T66" fmla="*/ 362 w 473"/>
                <a:gd name="T67" fmla="*/ 409 h 473"/>
                <a:gd name="T68" fmla="*/ 346 w 473"/>
                <a:gd name="T69" fmla="*/ 393 h 473"/>
                <a:gd name="T70" fmla="*/ 385 w 473"/>
                <a:gd name="T71" fmla="*/ 378 h 473"/>
                <a:gd name="T72" fmla="*/ 401 w 473"/>
                <a:gd name="T73" fmla="*/ 401 h 473"/>
                <a:gd name="T74" fmla="*/ 448 w 473"/>
                <a:gd name="T75" fmla="*/ 385 h 473"/>
                <a:gd name="T76" fmla="*/ 472 w 473"/>
                <a:gd name="T77" fmla="*/ 362 h 473"/>
                <a:gd name="T78" fmla="*/ 456 w 473"/>
                <a:gd name="T79" fmla="*/ 354 h 473"/>
                <a:gd name="T80" fmla="*/ 441 w 473"/>
                <a:gd name="T81" fmla="*/ 330 h 473"/>
                <a:gd name="T82" fmla="*/ 433 w 473"/>
                <a:gd name="T83" fmla="*/ 362 h 473"/>
                <a:gd name="T84" fmla="*/ 417 w 473"/>
                <a:gd name="T85" fmla="*/ 346 h 473"/>
                <a:gd name="T86" fmla="*/ 409 w 473"/>
                <a:gd name="T87" fmla="*/ 323 h 473"/>
                <a:gd name="T88" fmla="*/ 425 w 473"/>
                <a:gd name="T89" fmla="*/ 315 h 473"/>
                <a:gd name="T90" fmla="*/ 441 w 473"/>
                <a:gd name="T91" fmla="*/ 323 h 473"/>
                <a:gd name="T92" fmla="*/ 433 w 473"/>
                <a:gd name="T93" fmla="*/ 291 h 473"/>
                <a:gd name="T94" fmla="*/ 409 w 473"/>
                <a:gd name="T95" fmla="*/ 283 h 473"/>
                <a:gd name="T96" fmla="*/ 393 w 473"/>
                <a:gd name="T97" fmla="*/ 252 h 473"/>
                <a:gd name="T98" fmla="*/ 370 w 473"/>
                <a:gd name="T99" fmla="*/ 228 h 473"/>
                <a:gd name="T100" fmla="*/ 362 w 473"/>
                <a:gd name="T101" fmla="*/ 205 h 473"/>
                <a:gd name="T102" fmla="*/ 370 w 473"/>
                <a:gd name="T103" fmla="*/ 189 h 473"/>
                <a:gd name="T104" fmla="*/ 370 w 473"/>
                <a:gd name="T105" fmla="*/ 165 h 473"/>
                <a:gd name="T106" fmla="*/ 370 w 473"/>
                <a:gd name="T107" fmla="*/ 142 h 473"/>
                <a:gd name="T108" fmla="*/ 354 w 473"/>
                <a:gd name="T109" fmla="*/ 126 h 473"/>
                <a:gd name="T110" fmla="*/ 354 w 473"/>
                <a:gd name="T111" fmla="*/ 87 h 473"/>
                <a:gd name="T112" fmla="*/ 370 w 473"/>
                <a:gd name="T113" fmla="*/ 47 h 473"/>
                <a:gd name="T114" fmla="*/ 370 w 473"/>
                <a:gd name="T115" fmla="*/ 31 h 473"/>
                <a:gd name="T116" fmla="*/ 346 w 473"/>
                <a:gd name="T117" fmla="*/ 24 h 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73"/>
                <a:gd name="T179" fmla="*/ 473 w 473"/>
                <a:gd name="T180" fmla="*/ 473 h 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73">
                  <a:moveTo>
                    <a:pt x="346" y="24"/>
                  </a:moveTo>
                  <a:lnTo>
                    <a:pt x="346" y="24"/>
                  </a:lnTo>
                  <a:lnTo>
                    <a:pt x="346" y="0"/>
                  </a:lnTo>
                  <a:lnTo>
                    <a:pt x="291" y="8"/>
                  </a:lnTo>
                  <a:lnTo>
                    <a:pt x="267" y="8"/>
                  </a:lnTo>
                  <a:lnTo>
                    <a:pt x="252" y="31"/>
                  </a:lnTo>
                  <a:lnTo>
                    <a:pt x="236" y="39"/>
                  </a:lnTo>
                  <a:lnTo>
                    <a:pt x="228" y="71"/>
                  </a:lnTo>
                  <a:lnTo>
                    <a:pt x="228" y="118"/>
                  </a:lnTo>
                  <a:lnTo>
                    <a:pt x="205" y="149"/>
                  </a:lnTo>
                  <a:lnTo>
                    <a:pt x="189" y="149"/>
                  </a:lnTo>
                  <a:lnTo>
                    <a:pt x="181" y="134"/>
                  </a:lnTo>
                  <a:lnTo>
                    <a:pt x="165" y="126"/>
                  </a:lnTo>
                  <a:lnTo>
                    <a:pt x="142" y="149"/>
                  </a:lnTo>
                  <a:lnTo>
                    <a:pt x="87" y="142"/>
                  </a:lnTo>
                  <a:lnTo>
                    <a:pt x="55" y="189"/>
                  </a:lnTo>
                  <a:lnTo>
                    <a:pt x="47" y="189"/>
                  </a:lnTo>
                  <a:lnTo>
                    <a:pt x="0" y="260"/>
                  </a:lnTo>
                  <a:lnTo>
                    <a:pt x="31" y="291"/>
                  </a:lnTo>
                  <a:lnTo>
                    <a:pt x="71" y="299"/>
                  </a:lnTo>
                  <a:lnTo>
                    <a:pt x="102" y="299"/>
                  </a:lnTo>
                  <a:lnTo>
                    <a:pt x="94" y="346"/>
                  </a:lnTo>
                  <a:lnTo>
                    <a:pt x="118" y="385"/>
                  </a:lnTo>
                  <a:lnTo>
                    <a:pt x="110" y="433"/>
                  </a:lnTo>
                  <a:lnTo>
                    <a:pt x="142" y="433"/>
                  </a:lnTo>
                  <a:lnTo>
                    <a:pt x="189" y="472"/>
                  </a:lnTo>
                  <a:lnTo>
                    <a:pt x="205" y="456"/>
                  </a:lnTo>
                  <a:lnTo>
                    <a:pt x="244" y="441"/>
                  </a:lnTo>
                  <a:lnTo>
                    <a:pt x="252" y="425"/>
                  </a:lnTo>
                  <a:lnTo>
                    <a:pt x="291" y="393"/>
                  </a:lnTo>
                  <a:lnTo>
                    <a:pt x="315" y="393"/>
                  </a:lnTo>
                  <a:lnTo>
                    <a:pt x="330" y="409"/>
                  </a:lnTo>
                  <a:lnTo>
                    <a:pt x="346" y="417"/>
                  </a:lnTo>
                  <a:lnTo>
                    <a:pt x="362" y="409"/>
                  </a:lnTo>
                  <a:lnTo>
                    <a:pt x="346" y="393"/>
                  </a:lnTo>
                  <a:lnTo>
                    <a:pt x="385" y="378"/>
                  </a:lnTo>
                  <a:lnTo>
                    <a:pt x="401" y="401"/>
                  </a:lnTo>
                  <a:lnTo>
                    <a:pt x="448" y="385"/>
                  </a:lnTo>
                  <a:lnTo>
                    <a:pt x="472" y="362"/>
                  </a:lnTo>
                  <a:lnTo>
                    <a:pt x="456" y="354"/>
                  </a:lnTo>
                  <a:lnTo>
                    <a:pt x="441" y="330"/>
                  </a:lnTo>
                  <a:lnTo>
                    <a:pt x="433" y="362"/>
                  </a:lnTo>
                  <a:lnTo>
                    <a:pt x="417" y="346"/>
                  </a:lnTo>
                  <a:lnTo>
                    <a:pt x="409" y="323"/>
                  </a:lnTo>
                  <a:lnTo>
                    <a:pt x="425" y="315"/>
                  </a:lnTo>
                  <a:lnTo>
                    <a:pt x="441" y="323"/>
                  </a:lnTo>
                  <a:lnTo>
                    <a:pt x="433" y="291"/>
                  </a:lnTo>
                  <a:lnTo>
                    <a:pt x="409" y="283"/>
                  </a:lnTo>
                  <a:lnTo>
                    <a:pt x="393" y="252"/>
                  </a:lnTo>
                  <a:lnTo>
                    <a:pt x="370" y="228"/>
                  </a:lnTo>
                  <a:lnTo>
                    <a:pt x="362" y="205"/>
                  </a:lnTo>
                  <a:lnTo>
                    <a:pt x="370" y="189"/>
                  </a:lnTo>
                  <a:lnTo>
                    <a:pt x="370" y="165"/>
                  </a:lnTo>
                  <a:lnTo>
                    <a:pt x="370" y="142"/>
                  </a:lnTo>
                  <a:lnTo>
                    <a:pt x="354" y="126"/>
                  </a:lnTo>
                  <a:lnTo>
                    <a:pt x="354" y="87"/>
                  </a:lnTo>
                  <a:lnTo>
                    <a:pt x="370" y="47"/>
                  </a:lnTo>
                  <a:lnTo>
                    <a:pt x="370" y="31"/>
                  </a:lnTo>
                  <a:lnTo>
                    <a:pt x="346" y="2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1" name="Freeform 88"/>
            <p:cNvSpPr>
              <a:spLocks/>
            </p:cNvSpPr>
            <p:nvPr/>
          </p:nvSpPr>
          <p:spPr bwMode="gray">
            <a:xfrm>
              <a:off x="8512631" y="5457191"/>
              <a:ext cx="1263618" cy="746162"/>
            </a:xfrm>
            <a:custGeom>
              <a:avLst/>
              <a:gdLst>
                <a:gd name="T0" fmla="*/ 1576 w 1665"/>
                <a:gd name="T1" fmla="*/ 309 h 953"/>
                <a:gd name="T2" fmla="*/ 1584 w 1665"/>
                <a:gd name="T3" fmla="*/ 444 h 953"/>
                <a:gd name="T4" fmla="*/ 1632 w 1665"/>
                <a:gd name="T5" fmla="*/ 516 h 953"/>
                <a:gd name="T6" fmla="*/ 1553 w 1665"/>
                <a:gd name="T7" fmla="*/ 658 h 953"/>
                <a:gd name="T8" fmla="*/ 1457 w 1665"/>
                <a:gd name="T9" fmla="*/ 674 h 953"/>
                <a:gd name="T10" fmla="*/ 1330 w 1665"/>
                <a:gd name="T11" fmla="*/ 738 h 953"/>
                <a:gd name="T12" fmla="*/ 1282 w 1665"/>
                <a:gd name="T13" fmla="*/ 714 h 953"/>
                <a:gd name="T14" fmla="*/ 1178 w 1665"/>
                <a:gd name="T15" fmla="*/ 730 h 953"/>
                <a:gd name="T16" fmla="*/ 1003 w 1665"/>
                <a:gd name="T17" fmla="*/ 714 h 953"/>
                <a:gd name="T18" fmla="*/ 860 w 1665"/>
                <a:gd name="T19" fmla="*/ 698 h 953"/>
                <a:gd name="T20" fmla="*/ 796 w 1665"/>
                <a:gd name="T21" fmla="*/ 793 h 953"/>
                <a:gd name="T22" fmla="*/ 677 w 1665"/>
                <a:gd name="T23" fmla="*/ 801 h 953"/>
                <a:gd name="T24" fmla="*/ 605 w 1665"/>
                <a:gd name="T25" fmla="*/ 896 h 953"/>
                <a:gd name="T26" fmla="*/ 573 w 1665"/>
                <a:gd name="T27" fmla="*/ 904 h 953"/>
                <a:gd name="T28" fmla="*/ 478 w 1665"/>
                <a:gd name="T29" fmla="*/ 928 h 953"/>
                <a:gd name="T30" fmla="*/ 398 w 1665"/>
                <a:gd name="T31" fmla="*/ 881 h 953"/>
                <a:gd name="T32" fmla="*/ 342 w 1665"/>
                <a:gd name="T33" fmla="*/ 785 h 953"/>
                <a:gd name="T34" fmla="*/ 350 w 1665"/>
                <a:gd name="T35" fmla="*/ 777 h 953"/>
                <a:gd name="T36" fmla="*/ 350 w 1665"/>
                <a:gd name="T37" fmla="*/ 738 h 953"/>
                <a:gd name="T38" fmla="*/ 295 w 1665"/>
                <a:gd name="T39" fmla="*/ 714 h 953"/>
                <a:gd name="T40" fmla="*/ 326 w 1665"/>
                <a:gd name="T41" fmla="*/ 674 h 953"/>
                <a:gd name="T42" fmla="*/ 199 w 1665"/>
                <a:gd name="T43" fmla="*/ 563 h 953"/>
                <a:gd name="T44" fmla="*/ 143 w 1665"/>
                <a:gd name="T45" fmla="*/ 516 h 953"/>
                <a:gd name="T46" fmla="*/ 127 w 1665"/>
                <a:gd name="T47" fmla="*/ 524 h 953"/>
                <a:gd name="T48" fmla="*/ 16 w 1665"/>
                <a:gd name="T49" fmla="*/ 508 h 953"/>
                <a:gd name="T50" fmla="*/ 0 w 1665"/>
                <a:gd name="T51" fmla="*/ 381 h 953"/>
                <a:gd name="T52" fmla="*/ 88 w 1665"/>
                <a:gd name="T53" fmla="*/ 262 h 953"/>
                <a:gd name="T54" fmla="*/ 111 w 1665"/>
                <a:gd name="T55" fmla="*/ 230 h 953"/>
                <a:gd name="T56" fmla="*/ 175 w 1665"/>
                <a:gd name="T57" fmla="*/ 206 h 953"/>
                <a:gd name="T58" fmla="*/ 199 w 1665"/>
                <a:gd name="T59" fmla="*/ 167 h 953"/>
                <a:gd name="T60" fmla="*/ 279 w 1665"/>
                <a:gd name="T61" fmla="*/ 198 h 953"/>
                <a:gd name="T62" fmla="*/ 326 w 1665"/>
                <a:gd name="T63" fmla="*/ 214 h 953"/>
                <a:gd name="T64" fmla="*/ 350 w 1665"/>
                <a:gd name="T65" fmla="*/ 246 h 953"/>
                <a:gd name="T66" fmla="*/ 438 w 1665"/>
                <a:gd name="T67" fmla="*/ 254 h 953"/>
                <a:gd name="T68" fmla="*/ 502 w 1665"/>
                <a:gd name="T69" fmla="*/ 198 h 953"/>
                <a:gd name="T70" fmla="*/ 557 w 1665"/>
                <a:gd name="T71" fmla="*/ 190 h 953"/>
                <a:gd name="T72" fmla="*/ 573 w 1665"/>
                <a:gd name="T73" fmla="*/ 95 h 953"/>
                <a:gd name="T74" fmla="*/ 637 w 1665"/>
                <a:gd name="T75" fmla="*/ 48 h 953"/>
                <a:gd name="T76" fmla="*/ 701 w 1665"/>
                <a:gd name="T77" fmla="*/ 0 h 953"/>
                <a:gd name="T78" fmla="*/ 764 w 1665"/>
                <a:gd name="T79" fmla="*/ 40 h 953"/>
                <a:gd name="T80" fmla="*/ 812 w 1665"/>
                <a:gd name="T81" fmla="*/ 63 h 953"/>
                <a:gd name="T82" fmla="*/ 876 w 1665"/>
                <a:gd name="T83" fmla="*/ 119 h 953"/>
                <a:gd name="T84" fmla="*/ 987 w 1665"/>
                <a:gd name="T85" fmla="*/ 135 h 953"/>
                <a:gd name="T86" fmla="*/ 1035 w 1665"/>
                <a:gd name="T87" fmla="*/ 111 h 953"/>
                <a:gd name="T88" fmla="*/ 1099 w 1665"/>
                <a:gd name="T89" fmla="*/ 127 h 953"/>
                <a:gd name="T90" fmla="*/ 1115 w 1665"/>
                <a:gd name="T91" fmla="*/ 119 h 953"/>
                <a:gd name="T92" fmla="*/ 1194 w 1665"/>
                <a:gd name="T93" fmla="*/ 95 h 953"/>
                <a:gd name="T94" fmla="*/ 1250 w 1665"/>
                <a:gd name="T95" fmla="*/ 103 h 953"/>
                <a:gd name="T96" fmla="*/ 1298 w 1665"/>
                <a:gd name="T97" fmla="*/ 95 h 953"/>
                <a:gd name="T98" fmla="*/ 1330 w 1665"/>
                <a:gd name="T99" fmla="*/ 103 h 953"/>
                <a:gd name="T100" fmla="*/ 1417 w 1665"/>
                <a:gd name="T101" fmla="*/ 103 h 953"/>
                <a:gd name="T102" fmla="*/ 1433 w 1665"/>
                <a:gd name="T103" fmla="*/ 159 h 953"/>
                <a:gd name="T104" fmla="*/ 1417 w 1665"/>
                <a:gd name="T105" fmla="*/ 222 h 953"/>
                <a:gd name="T106" fmla="*/ 1505 w 1665"/>
                <a:gd name="T107" fmla="*/ 301 h 9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5"/>
                <a:gd name="T163" fmla="*/ 0 h 953"/>
                <a:gd name="T164" fmla="*/ 1665 w 1665"/>
                <a:gd name="T165" fmla="*/ 953 h 9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5" h="953">
                  <a:moveTo>
                    <a:pt x="1545" y="309"/>
                  </a:moveTo>
                  <a:lnTo>
                    <a:pt x="1545" y="309"/>
                  </a:lnTo>
                  <a:lnTo>
                    <a:pt x="1576" y="309"/>
                  </a:lnTo>
                  <a:lnTo>
                    <a:pt x="1568" y="357"/>
                  </a:lnTo>
                  <a:lnTo>
                    <a:pt x="1592" y="397"/>
                  </a:lnTo>
                  <a:lnTo>
                    <a:pt x="1584" y="444"/>
                  </a:lnTo>
                  <a:lnTo>
                    <a:pt x="1616" y="444"/>
                  </a:lnTo>
                  <a:lnTo>
                    <a:pt x="1664" y="484"/>
                  </a:lnTo>
                  <a:lnTo>
                    <a:pt x="1632" y="516"/>
                  </a:lnTo>
                  <a:lnTo>
                    <a:pt x="1608" y="547"/>
                  </a:lnTo>
                  <a:lnTo>
                    <a:pt x="1592" y="611"/>
                  </a:lnTo>
                  <a:lnTo>
                    <a:pt x="1553" y="658"/>
                  </a:lnTo>
                  <a:lnTo>
                    <a:pt x="1537" y="706"/>
                  </a:lnTo>
                  <a:lnTo>
                    <a:pt x="1505" y="706"/>
                  </a:lnTo>
                  <a:lnTo>
                    <a:pt x="1457" y="674"/>
                  </a:lnTo>
                  <a:lnTo>
                    <a:pt x="1385" y="674"/>
                  </a:lnTo>
                  <a:lnTo>
                    <a:pt x="1353" y="730"/>
                  </a:lnTo>
                  <a:lnTo>
                    <a:pt x="1330" y="738"/>
                  </a:lnTo>
                  <a:lnTo>
                    <a:pt x="1322" y="730"/>
                  </a:lnTo>
                  <a:lnTo>
                    <a:pt x="1306" y="730"/>
                  </a:lnTo>
                  <a:lnTo>
                    <a:pt x="1282" y="714"/>
                  </a:lnTo>
                  <a:lnTo>
                    <a:pt x="1234" y="714"/>
                  </a:lnTo>
                  <a:lnTo>
                    <a:pt x="1178" y="714"/>
                  </a:lnTo>
                  <a:lnTo>
                    <a:pt x="1178" y="730"/>
                  </a:lnTo>
                  <a:lnTo>
                    <a:pt x="1146" y="730"/>
                  </a:lnTo>
                  <a:lnTo>
                    <a:pt x="1051" y="714"/>
                  </a:lnTo>
                  <a:lnTo>
                    <a:pt x="1003" y="714"/>
                  </a:lnTo>
                  <a:lnTo>
                    <a:pt x="979" y="698"/>
                  </a:lnTo>
                  <a:lnTo>
                    <a:pt x="900" y="714"/>
                  </a:lnTo>
                  <a:lnTo>
                    <a:pt x="860" y="698"/>
                  </a:lnTo>
                  <a:lnTo>
                    <a:pt x="844" y="738"/>
                  </a:lnTo>
                  <a:lnTo>
                    <a:pt x="812" y="770"/>
                  </a:lnTo>
                  <a:lnTo>
                    <a:pt x="796" y="793"/>
                  </a:lnTo>
                  <a:lnTo>
                    <a:pt x="748" y="793"/>
                  </a:lnTo>
                  <a:lnTo>
                    <a:pt x="732" y="777"/>
                  </a:lnTo>
                  <a:lnTo>
                    <a:pt x="677" y="801"/>
                  </a:lnTo>
                  <a:lnTo>
                    <a:pt x="629" y="841"/>
                  </a:lnTo>
                  <a:lnTo>
                    <a:pt x="613" y="881"/>
                  </a:lnTo>
                  <a:lnTo>
                    <a:pt x="605" y="896"/>
                  </a:lnTo>
                  <a:lnTo>
                    <a:pt x="597" y="896"/>
                  </a:lnTo>
                  <a:lnTo>
                    <a:pt x="581" y="889"/>
                  </a:lnTo>
                  <a:lnTo>
                    <a:pt x="573" y="904"/>
                  </a:lnTo>
                  <a:lnTo>
                    <a:pt x="581" y="920"/>
                  </a:lnTo>
                  <a:lnTo>
                    <a:pt x="518" y="952"/>
                  </a:lnTo>
                  <a:lnTo>
                    <a:pt x="478" y="928"/>
                  </a:lnTo>
                  <a:lnTo>
                    <a:pt x="454" y="928"/>
                  </a:lnTo>
                  <a:lnTo>
                    <a:pt x="430" y="889"/>
                  </a:lnTo>
                  <a:lnTo>
                    <a:pt x="398" y="881"/>
                  </a:lnTo>
                  <a:lnTo>
                    <a:pt x="390" y="857"/>
                  </a:lnTo>
                  <a:lnTo>
                    <a:pt x="366" y="841"/>
                  </a:lnTo>
                  <a:lnTo>
                    <a:pt x="342" y="785"/>
                  </a:lnTo>
                  <a:lnTo>
                    <a:pt x="326" y="770"/>
                  </a:lnTo>
                  <a:lnTo>
                    <a:pt x="334" y="762"/>
                  </a:lnTo>
                  <a:lnTo>
                    <a:pt x="350" y="777"/>
                  </a:lnTo>
                  <a:lnTo>
                    <a:pt x="358" y="762"/>
                  </a:lnTo>
                  <a:lnTo>
                    <a:pt x="342" y="762"/>
                  </a:lnTo>
                  <a:lnTo>
                    <a:pt x="350" y="738"/>
                  </a:lnTo>
                  <a:lnTo>
                    <a:pt x="326" y="730"/>
                  </a:lnTo>
                  <a:lnTo>
                    <a:pt x="303" y="730"/>
                  </a:lnTo>
                  <a:lnTo>
                    <a:pt x="295" y="714"/>
                  </a:lnTo>
                  <a:lnTo>
                    <a:pt x="287" y="706"/>
                  </a:lnTo>
                  <a:lnTo>
                    <a:pt x="303" y="682"/>
                  </a:lnTo>
                  <a:lnTo>
                    <a:pt x="326" y="674"/>
                  </a:lnTo>
                  <a:lnTo>
                    <a:pt x="318" y="666"/>
                  </a:lnTo>
                  <a:lnTo>
                    <a:pt x="295" y="635"/>
                  </a:lnTo>
                  <a:lnTo>
                    <a:pt x="199" y="563"/>
                  </a:lnTo>
                  <a:lnTo>
                    <a:pt x="167" y="539"/>
                  </a:lnTo>
                  <a:lnTo>
                    <a:pt x="159" y="524"/>
                  </a:lnTo>
                  <a:lnTo>
                    <a:pt x="143" y="516"/>
                  </a:lnTo>
                  <a:lnTo>
                    <a:pt x="143" y="532"/>
                  </a:lnTo>
                  <a:lnTo>
                    <a:pt x="167" y="555"/>
                  </a:lnTo>
                  <a:lnTo>
                    <a:pt x="127" y="524"/>
                  </a:lnTo>
                  <a:lnTo>
                    <a:pt x="96" y="508"/>
                  </a:lnTo>
                  <a:lnTo>
                    <a:pt x="111" y="532"/>
                  </a:lnTo>
                  <a:lnTo>
                    <a:pt x="16" y="508"/>
                  </a:lnTo>
                  <a:lnTo>
                    <a:pt x="16" y="476"/>
                  </a:lnTo>
                  <a:lnTo>
                    <a:pt x="8" y="420"/>
                  </a:lnTo>
                  <a:lnTo>
                    <a:pt x="0" y="381"/>
                  </a:lnTo>
                  <a:lnTo>
                    <a:pt x="32" y="341"/>
                  </a:lnTo>
                  <a:lnTo>
                    <a:pt x="64" y="286"/>
                  </a:lnTo>
                  <a:lnTo>
                    <a:pt x="88" y="262"/>
                  </a:lnTo>
                  <a:lnTo>
                    <a:pt x="80" y="246"/>
                  </a:lnTo>
                  <a:lnTo>
                    <a:pt x="88" y="230"/>
                  </a:lnTo>
                  <a:lnTo>
                    <a:pt x="111" y="230"/>
                  </a:lnTo>
                  <a:lnTo>
                    <a:pt x="127" y="222"/>
                  </a:lnTo>
                  <a:lnTo>
                    <a:pt x="159" y="222"/>
                  </a:lnTo>
                  <a:lnTo>
                    <a:pt x="175" y="206"/>
                  </a:lnTo>
                  <a:lnTo>
                    <a:pt x="167" y="182"/>
                  </a:lnTo>
                  <a:lnTo>
                    <a:pt x="167" y="159"/>
                  </a:lnTo>
                  <a:lnTo>
                    <a:pt x="199" y="167"/>
                  </a:lnTo>
                  <a:lnTo>
                    <a:pt x="215" y="190"/>
                  </a:lnTo>
                  <a:lnTo>
                    <a:pt x="247" y="190"/>
                  </a:lnTo>
                  <a:lnTo>
                    <a:pt x="279" y="198"/>
                  </a:lnTo>
                  <a:lnTo>
                    <a:pt x="295" y="222"/>
                  </a:lnTo>
                  <a:lnTo>
                    <a:pt x="311" y="222"/>
                  </a:lnTo>
                  <a:lnTo>
                    <a:pt x="326" y="214"/>
                  </a:lnTo>
                  <a:lnTo>
                    <a:pt x="342" y="222"/>
                  </a:lnTo>
                  <a:lnTo>
                    <a:pt x="334" y="230"/>
                  </a:lnTo>
                  <a:lnTo>
                    <a:pt x="350" y="246"/>
                  </a:lnTo>
                  <a:lnTo>
                    <a:pt x="374" y="246"/>
                  </a:lnTo>
                  <a:lnTo>
                    <a:pt x="390" y="262"/>
                  </a:lnTo>
                  <a:lnTo>
                    <a:pt x="438" y="254"/>
                  </a:lnTo>
                  <a:lnTo>
                    <a:pt x="446" y="238"/>
                  </a:lnTo>
                  <a:lnTo>
                    <a:pt x="462" y="206"/>
                  </a:lnTo>
                  <a:lnTo>
                    <a:pt x="502" y="198"/>
                  </a:lnTo>
                  <a:lnTo>
                    <a:pt x="525" y="222"/>
                  </a:lnTo>
                  <a:lnTo>
                    <a:pt x="541" y="214"/>
                  </a:lnTo>
                  <a:lnTo>
                    <a:pt x="557" y="190"/>
                  </a:lnTo>
                  <a:lnTo>
                    <a:pt x="565" y="159"/>
                  </a:lnTo>
                  <a:lnTo>
                    <a:pt x="557" y="127"/>
                  </a:lnTo>
                  <a:lnTo>
                    <a:pt x="573" y="95"/>
                  </a:lnTo>
                  <a:lnTo>
                    <a:pt x="573" y="79"/>
                  </a:lnTo>
                  <a:lnTo>
                    <a:pt x="613" y="56"/>
                  </a:lnTo>
                  <a:lnTo>
                    <a:pt x="637" y="48"/>
                  </a:lnTo>
                  <a:lnTo>
                    <a:pt x="653" y="16"/>
                  </a:lnTo>
                  <a:lnTo>
                    <a:pt x="685" y="16"/>
                  </a:lnTo>
                  <a:lnTo>
                    <a:pt x="701" y="0"/>
                  </a:lnTo>
                  <a:lnTo>
                    <a:pt x="725" y="16"/>
                  </a:lnTo>
                  <a:lnTo>
                    <a:pt x="756" y="16"/>
                  </a:lnTo>
                  <a:lnTo>
                    <a:pt x="764" y="40"/>
                  </a:lnTo>
                  <a:lnTo>
                    <a:pt x="780" y="48"/>
                  </a:lnTo>
                  <a:lnTo>
                    <a:pt x="804" y="63"/>
                  </a:lnTo>
                  <a:lnTo>
                    <a:pt x="812" y="63"/>
                  </a:lnTo>
                  <a:lnTo>
                    <a:pt x="828" y="95"/>
                  </a:lnTo>
                  <a:lnTo>
                    <a:pt x="860" y="103"/>
                  </a:lnTo>
                  <a:lnTo>
                    <a:pt x="876" y="119"/>
                  </a:lnTo>
                  <a:lnTo>
                    <a:pt x="908" y="127"/>
                  </a:lnTo>
                  <a:lnTo>
                    <a:pt x="955" y="127"/>
                  </a:lnTo>
                  <a:lnTo>
                    <a:pt x="987" y="135"/>
                  </a:lnTo>
                  <a:lnTo>
                    <a:pt x="1003" y="127"/>
                  </a:lnTo>
                  <a:lnTo>
                    <a:pt x="1011" y="135"/>
                  </a:lnTo>
                  <a:lnTo>
                    <a:pt x="1035" y="111"/>
                  </a:lnTo>
                  <a:lnTo>
                    <a:pt x="1067" y="111"/>
                  </a:lnTo>
                  <a:lnTo>
                    <a:pt x="1083" y="127"/>
                  </a:lnTo>
                  <a:lnTo>
                    <a:pt x="1099" y="127"/>
                  </a:lnTo>
                  <a:lnTo>
                    <a:pt x="1091" y="103"/>
                  </a:lnTo>
                  <a:lnTo>
                    <a:pt x="1115" y="103"/>
                  </a:lnTo>
                  <a:lnTo>
                    <a:pt x="1115" y="119"/>
                  </a:lnTo>
                  <a:lnTo>
                    <a:pt x="1162" y="119"/>
                  </a:lnTo>
                  <a:lnTo>
                    <a:pt x="1170" y="103"/>
                  </a:lnTo>
                  <a:lnTo>
                    <a:pt x="1194" y="95"/>
                  </a:lnTo>
                  <a:lnTo>
                    <a:pt x="1210" y="103"/>
                  </a:lnTo>
                  <a:lnTo>
                    <a:pt x="1226" y="111"/>
                  </a:lnTo>
                  <a:lnTo>
                    <a:pt x="1250" y="103"/>
                  </a:lnTo>
                  <a:lnTo>
                    <a:pt x="1266" y="111"/>
                  </a:lnTo>
                  <a:lnTo>
                    <a:pt x="1282" y="119"/>
                  </a:lnTo>
                  <a:lnTo>
                    <a:pt x="1298" y="95"/>
                  </a:lnTo>
                  <a:lnTo>
                    <a:pt x="1322" y="103"/>
                  </a:lnTo>
                  <a:lnTo>
                    <a:pt x="1322" y="119"/>
                  </a:lnTo>
                  <a:lnTo>
                    <a:pt x="1330" y="103"/>
                  </a:lnTo>
                  <a:lnTo>
                    <a:pt x="1353" y="79"/>
                  </a:lnTo>
                  <a:lnTo>
                    <a:pt x="1393" y="79"/>
                  </a:lnTo>
                  <a:lnTo>
                    <a:pt x="1417" y="103"/>
                  </a:lnTo>
                  <a:lnTo>
                    <a:pt x="1417" y="119"/>
                  </a:lnTo>
                  <a:lnTo>
                    <a:pt x="1433" y="127"/>
                  </a:lnTo>
                  <a:lnTo>
                    <a:pt x="1433" y="159"/>
                  </a:lnTo>
                  <a:lnTo>
                    <a:pt x="1449" y="167"/>
                  </a:lnTo>
                  <a:lnTo>
                    <a:pt x="1449" y="190"/>
                  </a:lnTo>
                  <a:lnTo>
                    <a:pt x="1417" y="222"/>
                  </a:lnTo>
                  <a:lnTo>
                    <a:pt x="1449" y="246"/>
                  </a:lnTo>
                  <a:lnTo>
                    <a:pt x="1473" y="270"/>
                  </a:lnTo>
                  <a:lnTo>
                    <a:pt x="1505" y="301"/>
                  </a:lnTo>
                  <a:lnTo>
                    <a:pt x="1545" y="30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grpSp>
      <p:sp>
        <p:nvSpPr>
          <p:cNvPr id="45" name="Flowchart: Connector 44"/>
          <p:cNvSpPr/>
          <p:nvPr/>
        </p:nvSpPr>
        <p:spPr>
          <a:xfrm>
            <a:off x="54592" y="45296"/>
            <a:ext cx="288000" cy="288000"/>
          </a:xfrm>
          <a:prstGeom prst="flowChartConnector">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dirty="0" smtClean="0">
                <a:solidFill>
                  <a:srgbClr val="000000"/>
                </a:solidFill>
                <a:cs typeface="Arial" pitchFamily="34" charset="0"/>
              </a:rPr>
              <a:t>1</a:t>
            </a:r>
          </a:p>
        </p:txBody>
      </p:sp>
    </p:spTree>
    <p:extLst>
      <p:ext uri="{BB962C8B-B14F-4D97-AF65-F5344CB8AC3E}">
        <p14:creationId xmlns="" xmlns:p14="http://schemas.microsoft.com/office/powerpoint/2010/main" val="160400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Object 119" hidden="1"/>
          <p:cNvGraphicFramePr>
            <a:graphicFrameLocks noChangeAspect="1"/>
          </p:cNvGraphicFramePr>
          <p:nvPr/>
        </p:nvGraphicFramePr>
        <p:xfrm>
          <a:off x="1587" y="1588"/>
          <a:ext cx="1587" cy="1587"/>
        </p:xfrm>
        <a:graphic>
          <a:graphicData uri="http://schemas.openxmlformats.org/presentationml/2006/ole">
            <p:oleObj spid="_x0000_s61442" name="think-cell Slide" r:id="rId4" imgW="360" imgH="360" progId="">
              <p:embed/>
            </p:oleObj>
          </a:graphicData>
        </a:graphic>
      </p:graphicFrame>
      <p:sp>
        <p:nvSpPr>
          <p:cNvPr id="2" name="Title 1"/>
          <p:cNvSpPr>
            <a:spLocks noGrp="1"/>
          </p:cNvSpPr>
          <p:nvPr>
            <p:ph type="title"/>
          </p:nvPr>
        </p:nvSpPr>
        <p:spPr>
          <a:xfrm>
            <a:off x="279775" y="224755"/>
            <a:ext cx="9764974" cy="831600"/>
          </a:xfrm>
        </p:spPr>
        <p:txBody>
          <a:bodyPr/>
          <a:lstStyle/>
          <a:p>
            <a:pPr>
              <a:buClr>
                <a:srgbClr val="579CAD"/>
              </a:buClr>
            </a:pPr>
            <a:r>
              <a:rPr lang="es-ES" dirty="0" smtClean="0"/>
              <a:t>Aunque de forma imperfecta, la medición de costes se puede realizar inicialmente asignando costes medios a actividad medida</a:t>
            </a:r>
            <a:endParaRPr lang="es-ES" dirty="0"/>
          </a:p>
        </p:txBody>
      </p:sp>
      <p:sp>
        <p:nvSpPr>
          <p:cNvPr id="575"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buClr>
                <a:srgbClr val="579CAD"/>
              </a:buClr>
            </a:pPr>
            <a:r>
              <a:rPr lang="es-ES" sz="800" dirty="0" smtClean="0">
                <a:solidFill>
                  <a:srgbClr val="000000"/>
                </a:solidFill>
                <a:cs typeface="Arial" pitchFamily="34" charset="0"/>
              </a:rPr>
              <a:t>1. Grupo Funcional </a:t>
            </a:r>
            <a:r>
              <a:rPr lang="es-ES" sz="800" dirty="0" err="1" smtClean="0">
                <a:solidFill>
                  <a:srgbClr val="000000"/>
                </a:solidFill>
                <a:cs typeface="Arial" pitchFamily="34" charset="0"/>
              </a:rPr>
              <a:t>Homogéne</a:t>
            </a:r>
            <a:endParaRPr lang="es-ES" sz="800" dirty="0" smtClean="0">
              <a:solidFill>
                <a:srgbClr val="000000"/>
              </a:solidFill>
              <a:cs typeface="Arial" pitchFamily="34" charset="0"/>
            </a:endParaRPr>
          </a:p>
          <a:p>
            <a:pPr>
              <a:lnSpc>
                <a:spcPct val="90000"/>
              </a:lnSpc>
              <a:buClr>
                <a:srgbClr val="579CAD"/>
              </a:buClr>
            </a:pPr>
            <a:r>
              <a:rPr lang="es-ES" sz="800" dirty="0" smtClean="0">
                <a:solidFill>
                  <a:srgbClr val="000000"/>
                </a:solidFill>
                <a:cs typeface="Arial" pitchFamily="34" charset="0"/>
              </a:rPr>
              <a:t>Fuente: Gestión Clínico-Financiera y Coste por proceso; Estudio comparativo de los diferentes sistemas o modelos de costes implantados en los hospitales públicos españoles; Análisis de contabilidad Analítica en los hospitales del </a:t>
            </a:r>
            <a:r>
              <a:rPr lang="es-ES" sz="800" dirty="0" err="1" smtClean="0">
                <a:solidFill>
                  <a:srgbClr val="000000"/>
                </a:solidFill>
                <a:cs typeface="Arial" pitchFamily="34" charset="0"/>
              </a:rPr>
              <a:t>SNS</a:t>
            </a:r>
            <a:r>
              <a:rPr lang="es-ES" sz="800" dirty="0" smtClean="0">
                <a:solidFill>
                  <a:srgbClr val="000000"/>
                </a:solidFill>
                <a:cs typeface="Arial" pitchFamily="34" charset="0"/>
              </a:rPr>
              <a:t> (2011) – </a:t>
            </a:r>
            <a:r>
              <a:rPr lang="es-ES" sz="800" dirty="0" err="1" smtClean="0">
                <a:solidFill>
                  <a:srgbClr val="000000"/>
                </a:solidFill>
                <a:cs typeface="Arial" pitchFamily="34" charset="0"/>
              </a:rPr>
              <a:t>MSSSI</a:t>
            </a:r>
            <a:r>
              <a:rPr lang="es-ES" sz="800" dirty="0" smtClean="0">
                <a:solidFill>
                  <a:srgbClr val="000000"/>
                </a:solidFill>
                <a:cs typeface="Arial" pitchFamily="34" charset="0"/>
              </a:rPr>
              <a:t>; Análisis BCG</a:t>
            </a:r>
          </a:p>
        </p:txBody>
      </p:sp>
      <p:sp>
        <p:nvSpPr>
          <p:cNvPr id="96" name="ColumnHeader"/>
          <p:cNvSpPr>
            <a:spLocks noChangeArrowheads="1"/>
          </p:cNvSpPr>
          <p:nvPr/>
        </p:nvSpPr>
        <p:spPr bwMode="gray">
          <a:xfrm>
            <a:off x="6943054" y="1451354"/>
            <a:ext cx="2622501" cy="615553"/>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400" b="1" dirty="0" smtClean="0">
                <a:solidFill>
                  <a:srgbClr val="000000"/>
                </a:solidFill>
                <a:cs typeface="Arial" pitchFamily="34" charset="0"/>
              </a:rPr>
              <a:t>Asignación de costes a actividad</a:t>
            </a:r>
            <a:endParaRPr lang="es-ES" sz="1400" b="1" dirty="0">
              <a:solidFill>
                <a:srgbClr val="000000"/>
              </a:solidFill>
              <a:cs typeface="Arial" pitchFamily="34" charset="0"/>
            </a:endParaRPr>
          </a:p>
        </p:txBody>
      </p:sp>
      <p:grpSp>
        <p:nvGrpSpPr>
          <p:cNvPr id="3" name="Group 106"/>
          <p:cNvGrpSpPr/>
          <p:nvPr/>
        </p:nvGrpSpPr>
        <p:grpSpPr>
          <a:xfrm>
            <a:off x="255800" y="1780832"/>
            <a:ext cx="1339813" cy="3571607"/>
            <a:chOff x="3137137" y="1791407"/>
            <a:chExt cx="1339813" cy="3571607"/>
          </a:xfrm>
        </p:grpSpPr>
        <p:sp>
          <p:nvSpPr>
            <p:cNvPr id="526" name="TextBox 525"/>
            <p:cNvSpPr txBox="1"/>
            <p:nvPr/>
          </p:nvSpPr>
          <p:spPr>
            <a:xfrm>
              <a:off x="3137137" y="3234051"/>
              <a:ext cx="1339813" cy="435007"/>
            </a:xfrm>
            <a:prstGeom prst="rect">
              <a:avLst/>
            </a:prstGeom>
            <a:noFill/>
          </p:spPr>
          <p:txBody>
            <a:bodyPr wrap="square" lIns="64007" tIns="63000" rIns="64007" bIns="63000" rtlCol="0" anchor="t">
              <a:spAutoFit/>
            </a:bodyPr>
            <a:lstStyle/>
            <a:p>
              <a:pPr marL="144463" lvl="1" indent="-127000" fontAlgn="base">
                <a:buClr>
                  <a:srgbClr val="579CAD"/>
                </a:buClr>
                <a:buSzPct val="100000"/>
                <a:buFont typeface="Arial"/>
                <a:buChar char="•"/>
              </a:pPr>
              <a:r>
                <a:rPr lang="es-ES" sz="1000" dirty="0" smtClean="0">
                  <a:solidFill>
                    <a:srgbClr val="000000"/>
                  </a:solidFill>
                  <a:cs typeface="Arial" pitchFamily="34" charset="0"/>
                </a:rPr>
                <a:t>Centro </a:t>
              </a:r>
              <a:r>
                <a:rPr lang="es-ES" sz="1000" smtClean="0">
                  <a:solidFill>
                    <a:srgbClr val="000000"/>
                  </a:solidFill>
                  <a:cs typeface="Arial" pitchFamily="34" charset="0"/>
                </a:rPr>
                <a:t>de Coste/GFH</a:t>
              </a:r>
              <a:r>
                <a:rPr lang="es-ES" sz="1000" baseline="30000" smtClean="0">
                  <a:solidFill>
                    <a:srgbClr val="000000"/>
                  </a:solidFill>
                  <a:cs typeface="Arial" pitchFamily="34" charset="0"/>
                </a:rPr>
                <a:t>1</a:t>
              </a:r>
              <a:endParaRPr lang="es-ES" sz="1000" baseline="30000" dirty="0" smtClean="0">
                <a:solidFill>
                  <a:srgbClr val="000000"/>
                </a:solidFill>
                <a:cs typeface="Arial" pitchFamily="34" charset="0"/>
              </a:endParaRPr>
            </a:p>
          </p:txBody>
        </p:sp>
        <p:sp>
          <p:nvSpPr>
            <p:cNvPr id="529" name="Rectangle 528"/>
            <p:cNvSpPr>
              <a:spLocks noChangeArrowheads="1"/>
            </p:cNvSpPr>
            <p:nvPr/>
          </p:nvSpPr>
          <p:spPr bwMode="gray">
            <a:xfrm>
              <a:off x="3176545" y="1791407"/>
              <a:ext cx="1168224" cy="397199"/>
            </a:xfrm>
            <a:prstGeom prst="rect">
              <a:avLst/>
            </a:prstGeom>
            <a:solidFill>
              <a:srgbClr val="FFFFFF"/>
            </a:solidFill>
            <a:ln w="9525" algn="ctr">
              <a:noFill/>
              <a:miter lim="800000"/>
              <a:headEnd type="none" w="lg" len="lg"/>
              <a:tailEnd type="none" w="lg" len="lg"/>
            </a:ln>
            <a:effectLst>
              <a:outerShdw dist="25400" dir="5400000" sx="99000" sy="99000" algn="ctr" rotWithShape="0">
                <a:schemeClr val="tx2"/>
              </a:outerShdw>
            </a:effectLst>
          </p:spPr>
          <p:txBody>
            <a:bodyPr wrap="square" lIns="0" tIns="89999" rIns="0" bIns="89999" anchor="b">
              <a:spAutoFit/>
            </a:bodyPr>
            <a:lstStyle/>
            <a:p>
              <a:pPr algn="ctr">
                <a:buClr>
                  <a:srgbClr val="579CAD"/>
                </a:buClr>
                <a:buSzPct val="100000"/>
                <a:defRPr/>
              </a:pPr>
              <a:r>
                <a:rPr lang="es-ES" sz="1400" b="1" kern="0" smtClean="0">
                  <a:solidFill>
                    <a:srgbClr val="333333"/>
                  </a:solidFill>
                  <a:cs typeface="ING Me"/>
                  <a:sym typeface="ING Me" panose="02000506040000020004" pitchFamily="2" charset="0"/>
                </a:rPr>
                <a:t>Granularidad</a:t>
              </a:r>
              <a:endParaRPr lang="es-ES" sz="1400" b="1" kern="0" dirty="0">
                <a:solidFill>
                  <a:srgbClr val="333333"/>
                </a:solidFill>
                <a:cs typeface="ING Me"/>
                <a:sym typeface="ING Me" panose="02000506040000020004" pitchFamily="2" charset="0"/>
              </a:endParaRPr>
            </a:p>
          </p:txBody>
        </p:sp>
        <p:sp>
          <p:nvSpPr>
            <p:cNvPr id="527" name="TextBox 526"/>
            <p:cNvSpPr txBox="1"/>
            <p:nvPr/>
          </p:nvSpPr>
          <p:spPr>
            <a:xfrm>
              <a:off x="3159626" y="4039917"/>
              <a:ext cx="1048838" cy="452283"/>
            </a:xfrm>
            <a:prstGeom prst="rect">
              <a:avLst/>
            </a:prstGeom>
            <a:noFill/>
          </p:spPr>
          <p:txBody>
            <a:bodyPr wrap="square" lIns="64007" tIns="63000" rIns="64007" bIns="63000" rtlCol="0" anchor="t">
              <a:spAutoFit/>
            </a:bodyPr>
            <a:lstStyle/>
            <a:p>
              <a:pPr marL="144463" lvl="1" indent="-127000" fontAlgn="base">
                <a:buClr>
                  <a:srgbClr val="579CAD"/>
                </a:buClr>
                <a:buSzPct val="100000"/>
                <a:buFont typeface="Arial"/>
                <a:buChar char="•"/>
              </a:pPr>
              <a:r>
                <a:rPr lang="es-ES" sz="1000" dirty="0" smtClean="0">
                  <a:solidFill>
                    <a:srgbClr val="000000"/>
                  </a:solidFill>
                  <a:cs typeface="Arial" pitchFamily="34" charset="0"/>
                </a:rPr>
                <a:t>Actividad/</a:t>
              </a:r>
              <a:r>
                <a:rPr lang="es-ES" sz="1000" smtClean="0">
                  <a:solidFill>
                    <a:srgbClr val="000000"/>
                  </a:solidFill>
                  <a:cs typeface="Arial" pitchFamily="34" charset="0"/>
                </a:rPr>
                <a:t/>
              </a:r>
              <a:br>
                <a:rPr lang="es-ES" sz="1000" smtClean="0">
                  <a:solidFill>
                    <a:srgbClr val="000000"/>
                  </a:solidFill>
                  <a:cs typeface="Arial" pitchFamily="34" charset="0"/>
                </a:rPr>
              </a:br>
              <a:r>
                <a:rPr lang="es-ES" sz="1000" smtClean="0">
                  <a:solidFill>
                    <a:srgbClr val="000000"/>
                  </a:solidFill>
                  <a:cs typeface="Arial" pitchFamily="34" charset="0"/>
                </a:rPr>
                <a:t>Prueba</a:t>
              </a:r>
              <a:endParaRPr lang="es-ES" sz="1000" dirty="0" smtClean="0">
                <a:solidFill>
                  <a:srgbClr val="000000"/>
                </a:solidFill>
                <a:cs typeface="Arial" pitchFamily="34" charset="0"/>
              </a:endParaRPr>
            </a:p>
          </p:txBody>
        </p:sp>
        <p:sp>
          <p:nvSpPr>
            <p:cNvPr id="581" name="TextBox 580"/>
            <p:cNvSpPr txBox="1"/>
            <p:nvPr/>
          </p:nvSpPr>
          <p:spPr>
            <a:xfrm>
              <a:off x="3159626" y="2336936"/>
              <a:ext cx="1181507" cy="612282"/>
            </a:xfrm>
            <a:prstGeom prst="rect">
              <a:avLst/>
            </a:prstGeom>
            <a:noFill/>
          </p:spPr>
          <p:txBody>
            <a:bodyPr wrap="square" lIns="64007" tIns="63000" rIns="64007" bIns="63000" rtlCol="0" anchor="t">
              <a:spAutoFit/>
            </a:bodyPr>
            <a:lstStyle/>
            <a:p>
              <a:pPr marL="134938" lvl="1" indent="-134938" fontAlgn="base">
                <a:buClr>
                  <a:srgbClr val="579CAD"/>
                </a:buClr>
                <a:buSzPct val="100000"/>
                <a:buFont typeface="Arial"/>
                <a:buChar char="•"/>
              </a:pPr>
              <a:r>
                <a:rPr lang="es-ES" sz="1000" dirty="0" smtClean="0">
                  <a:solidFill>
                    <a:srgbClr val="000000"/>
                  </a:solidFill>
                  <a:cs typeface="Arial" pitchFamily="34" charset="0"/>
                </a:rPr>
                <a:t>Línea de Actividad General</a:t>
              </a:r>
              <a:endParaRPr lang="es-ES" sz="1000" baseline="30000" dirty="0" smtClean="0">
                <a:solidFill>
                  <a:srgbClr val="000000"/>
                </a:solidFill>
                <a:cs typeface="Arial" pitchFamily="34" charset="0"/>
              </a:endParaRPr>
            </a:p>
          </p:txBody>
        </p:sp>
        <p:sp>
          <p:nvSpPr>
            <p:cNvPr id="76" name="TextBox 75"/>
            <p:cNvSpPr txBox="1"/>
            <p:nvPr/>
          </p:nvSpPr>
          <p:spPr>
            <a:xfrm>
              <a:off x="3159626" y="4928007"/>
              <a:ext cx="1048838" cy="435007"/>
            </a:xfrm>
            <a:prstGeom prst="rect">
              <a:avLst/>
            </a:prstGeom>
            <a:noFill/>
          </p:spPr>
          <p:txBody>
            <a:bodyPr wrap="square" lIns="64007" tIns="63000" rIns="64007" bIns="63000" rtlCol="0" anchor="t">
              <a:spAutoFit/>
            </a:bodyPr>
            <a:lstStyle/>
            <a:p>
              <a:pPr marL="144463" lvl="1" indent="-127000" fontAlgn="base">
                <a:buClr>
                  <a:srgbClr val="579CAD"/>
                </a:buClr>
                <a:buSzPct val="100000"/>
                <a:buFont typeface="Arial"/>
                <a:buChar char="•"/>
              </a:pPr>
              <a:r>
                <a:rPr lang="es-ES" sz="1000" dirty="0" smtClean="0">
                  <a:solidFill>
                    <a:srgbClr val="000000"/>
                  </a:solidFill>
                  <a:cs typeface="Arial" pitchFamily="34" charset="0"/>
                </a:rPr>
                <a:t>Paciente </a:t>
              </a:r>
              <a:r>
                <a:rPr lang="es-ES" sz="1000" smtClean="0">
                  <a:solidFill>
                    <a:srgbClr val="000000"/>
                  </a:solidFill>
                  <a:cs typeface="Arial" pitchFamily="34" charset="0"/>
                </a:rPr>
                <a:t>y patología</a:t>
              </a:r>
              <a:endParaRPr lang="es-ES" sz="1000" dirty="0" smtClean="0">
                <a:solidFill>
                  <a:srgbClr val="000000"/>
                </a:solidFill>
                <a:cs typeface="Arial" pitchFamily="34" charset="0"/>
              </a:endParaRPr>
            </a:p>
          </p:txBody>
        </p:sp>
      </p:grpSp>
      <p:sp>
        <p:nvSpPr>
          <p:cNvPr id="555" name="Flowchart: Connector 554"/>
          <p:cNvSpPr/>
          <p:nvPr/>
        </p:nvSpPr>
        <p:spPr>
          <a:xfrm>
            <a:off x="1644124" y="1156702"/>
            <a:ext cx="884918" cy="802796"/>
          </a:xfrm>
          <a:prstGeom prst="flowChartConnector">
            <a:avLst/>
          </a:prstGeom>
          <a:solidFill>
            <a:schemeClr val="accent2">
              <a:alpha val="50000"/>
            </a:schemeClr>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buClr>
                <a:srgbClr val="579CAD"/>
              </a:buClr>
            </a:pPr>
            <a:endParaRPr lang="es-ES" sz="1000" b="1" dirty="0" smtClean="0">
              <a:solidFill>
                <a:srgbClr val="579CAD"/>
              </a:solidFill>
              <a:cs typeface="Arial" pitchFamily="34" charset="0"/>
            </a:endParaRPr>
          </a:p>
        </p:txBody>
      </p:sp>
      <p:grpSp>
        <p:nvGrpSpPr>
          <p:cNvPr id="4" name="Group 132"/>
          <p:cNvGrpSpPr/>
          <p:nvPr/>
        </p:nvGrpSpPr>
        <p:grpSpPr>
          <a:xfrm>
            <a:off x="1924816" y="1545805"/>
            <a:ext cx="341786" cy="385333"/>
            <a:chOff x="4448175" y="-80963"/>
            <a:chExt cx="947738" cy="947738"/>
          </a:xfrm>
        </p:grpSpPr>
        <p:sp>
          <p:nvSpPr>
            <p:cNvPr id="557" name="Freeform 11"/>
            <p:cNvSpPr>
              <a:spLocks/>
            </p:cNvSpPr>
            <p:nvPr/>
          </p:nvSpPr>
          <p:spPr bwMode="auto">
            <a:xfrm>
              <a:off x="4645025" y="92075"/>
              <a:ext cx="204788" cy="201613"/>
            </a:xfrm>
            <a:custGeom>
              <a:avLst/>
              <a:gdLst>
                <a:gd name="T0" fmla="*/ 129 w 129"/>
                <a:gd name="T1" fmla="*/ 82 h 127"/>
                <a:gd name="T2" fmla="*/ 84 w 129"/>
                <a:gd name="T3" fmla="*/ 82 h 127"/>
                <a:gd name="T4" fmla="*/ 84 w 129"/>
                <a:gd name="T5" fmla="*/ 127 h 127"/>
                <a:gd name="T6" fmla="*/ 46 w 129"/>
                <a:gd name="T7" fmla="*/ 127 h 127"/>
                <a:gd name="T8" fmla="*/ 46 w 129"/>
                <a:gd name="T9" fmla="*/ 84 h 127"/>
                <a:gd name="T10" fmla="*/ 0 w 129"/>
                <a:gd name="T11" fmla="*/ 84 h 127"/>
                <a:gd name="T12" fmla="*/ 0 w 129"/>
                <a:gd name="T13" fmla="*/ 46 h 127"/>
                <a:gd name="T14" fmla="*/ 46 w 129"/>
                <a:gd name="T15" fmla="*/ 46 h 127"/>
                <a:gd name="T16" fmla="*/ 46 w 129"/>
                <a:gd name="T17" fmla="*/ 0 h 127"/>
                <a:gd name="T18" fmla="*/ 84 w 129"/>
                <a:gd name="T19" fmla="*/ 0 h 127"/>
                <a:gd name="T20" fmla="*/ 84 w 129"/>
                <a:gd name="T21" fmla="*/ 43 h 127"/>
                <a:gd name="T22" fmla="*/ 129 w 129"/>
                <a:gd name="T23" fmla="*/ 43 h 127"/>
                <a:gd name="T24" fmla="*/ 129 w 129"/>
                <a:gd name="T25" fmla="*/ 8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7">
                  <a:moveTo>
                    <a:pt x="129" y="82"/>
                  </a:moveTo>
                  <a:lnTo>
                    <a:pt x="84" y="82"/>
                  </a:lnTo>
                  <a:lnTo>
                    <a:pt x="84" y="127"/>
                  </a:lnTo>
                  <a:lnTo>
                    <a:pt x="46" y="127"/>
                  </a:lnTo>
                  <a:lnTo>
                    <a:pt x="46" y="84"/>
                  </a:lnTo>
                  <a:lnTo>
                    <a:pt x="0" y="84"/>
                  </a:lnTo>
                  <a:lnTo>
                    <a:pt x="0" y="46"/>
                  </a:lnTo>
                  <a:lnTo>
                    <a:pt x="46" y="46"/>
                  </a:lnTo>
                  <a:lnTo>
                    <a:pt x="46" y="0"/>
                  </a:lnTo>
                  <a:lnTo>
                    <a:pt x="84" y="0"/>
                  </a:lnTo>
                  <a:lnTo>
                    <a:pt x="84" y="43"/>
                  </a:lnTo>
                  <a:lnTo>
                    <a:pt x="129" y="43"/>
                  </a:lnTo>
                  <a:lnTo>
                    <a:pt x="129" y="8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58" name="Freeform 12"/>
            <p:cNvSpPr>
              <a:spLocks/>
            </p:cNvSpPr>
            <p:nvPr/>
          </p:nvSpPr>
          <p:spPr bwMode="auto">
            <a:xfrm>
              <a:off x="4846638" y="339725"/>
              <a:ext cx="65088" cy="98425"/>
            </a:xfrm>
            <a:custGeom>
              <a:avLst/>
              <a:gdLst>
                <a:gd name="T0" fmla="*/ 0 w 41"/>
                <a:gd name="T1" fmla="*/ 0 h 62"/>
                <a:gd name="T2" fmla="*/ 0 w 41"/>
                <a:gd name="T3" fmla="*/ 0 h 62"/>
                <a:gd name="T4" fmla="*/ 0 w 41"/>
                <a:gd name="T5" fmla="*/ 0 h 62"/>
                <a:gd name="T6" fmla="*/ 41 w 41"/>
                <a:gd name="T7" fmla="*/ 0 h 62"/>
                <a:gd name="T8" fmla="*/ 41 w 41"/>
                <a:gd name="T9" fmla="*/ 62 h 62"/>
                <a:gd name="T10" fmla="*/ 41 w 41"/>
                <a:gd name="T11" fmla="*/ 62 h 62"/>
                <a:gd name="T12" fmla="*/ 41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0" y="0"/>
                  </a:lnTo>
                  <a:lnTo>
                    <a:pt x="0" y="0"/>
                  </a:lnTo>
                  <a:lnTo>
                    <a:pt x="41" y="0"/>
                  </a:lnTo>
                  <a:lnTo>
                    <a:pt x="41" y="62"/>
                  </a:lnTo>
                  <a:lnTo>
                    <a:pt x="41" y="62"/>
                  </a:lnTo>
                  <a:lnTo>
                    <a:pt x="41"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59" name="Freeform 13"/>
            <p:cNvSpPr>
              <a:spLocks/>
            </p:cNvSpPr>
            <p:nvPr/>
          </p:nvSpPr>
          <p:spPr bwMode="auto">
            <a:xfrm>
              <a:off x="4846638" y="490538"/>
              <a:ext cx="65088" cy="103188"/>
            </a:xfrm>
            <a:custGeom>
              <a:avLst/>
              <a:gdLst>
                <a:gd name="T0" fmla="*/ 0 w 41"/>
                <a:gd name="T1" fmla="*/ 0 h 65"/>
                <a:gd name="T2" fmla="*/ 0 w 41"/>
                <a:gd name="T3" fmla="*/ 0 h 65"/>
                <a:gd name="T4" fmla="*/ 0 w 41"/>
                <a:gd name="T5" fmla="*/ 0 h 65"/>
                <a:gd name="T6" fmla="*/ 41 w 41"/>
                <a:gd name="T7" fmla="*/ 0 h 65"/>
                <a:gd name="T8" fmla="*/ 41 w 41"/>
                <a:gd name="T9" fmla="*/ 65 h 65"/>
                <a:gd name="T10" fmla="*/ 0 w 41"/>
                <a:gd name="T11" fmla="*/ 65 h 65"/>
                <a:gd name="T12" fmla="*/ 0 w 41"/>
                <a:gd name="T13" fmla="*/ 62 h 65"/>
                <a:gd name="T14" fmla="*/ 0 w 41"/>
                <a:gd name="T15" fmla="*/ 62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0" y="0"/>
                  </a:lnTo>
                  <a:lnTo>
                    <a:pt x="0" y="0"/>
                  </a:lnTo>
                  <a:lnTo>
                    <a:pt x="41" y="0"/>
                  </a:lnTo>
                  <a:lnTo>
                    <a:pt x="41" y="65"/>
                  </a:lnTo>
                  <a:lnTo>
                    <a:pt x="0" y="65"/>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0" name="Rectangle 14"/>
            <p:cNvSpPr>
              <a:spLocks noChangeArrowheads="1"/>
            </p:cNvSpPr>
            <p:nvPr/>
          </p:nvSpPr>
          <p:spPr bwMode="auto">
            <a:xfrm>
              <a:off x="4846638" y="642938"/>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1" name="Freeform 15"/>
            <p:cNvSpPr>
              <a:spLocks/>
            </p:cNvSpPr>
            <p:nvPr/>
          </p:nvSpPr>
          <p:spPr bwMode="auto">
            <a:xfrm>
              <a:off x="4718050" y="339725"/>
              <a:ext cx="63500" cy="98425"/>
            </a:xfrm>
            <a:custGeom>
              <a:avLst/>
              <a:gdLst>
                <a:gd name="T0" fmla="*/ 0 w 40"/>
                <a:gd name="T1" fmla="*/ 0 h 62"/>
                <a:gd name="T2" fmla="*/ 38 w 40"/>
                <a:gd name="T3" fmla="*/ 0 h 62"/>
                <a:gd name="T4" fmla="*/ 38 w 40"/>
                <a:gd name="T5" fmla="*/ 0 h 62"/>
                <a:gd name="T6" fmla="*/ 40 w 40"/>
                <a:gd name="T7" fmla="*/ 0 h 62"/>
                <a:gd name="T8" fmla="*/ 40 w 40"/>
                <a:gd name="T9" fmla="*/ 62 h 62"/>
                <a:gd name="T10" fmla="*/ 0 w 40"/>
                <a:gd name="T11" fmla="*/ 62 h 62"/>
                <a:gd name="T12" fmla="*/ 0 w 40"/>
                <a:gd name="T13" fmla="*/ 62 h 62"/>
                <a:gd name="T14" fmla="*/ 0 w 40"/>
                <a:gd name="T15" fmla="*/ 62 h 62"/>
                <a:gd name="T16" fmla="*/ 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0"/>
                  </a:moveTo>
                  <a:lnTo>
                    <a:pt x="38" y="0"/>
                  </a:lnTo>
                  <a:lnTo>
                    <a:pt x="38" y="0"/>
                  </a:lnTo>
                  <a:lnTo>
                    <a:pt x="40" y="0"/>
                  </a:lnTo>
                  <a:lnTo>
                    <a:pt x="40"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2" name="Freeform 16"/>
            <p:cNvSpPr>
              <a:spLocks/>
            </p:cNvSpPr>
            <p:nvPr/>
          </p:nvSpPr>
          <p:spPr bwMode="auto">
            <a:xfrm>
              <a:off x="4718050" y="490538"/>
              <a:ext cx="63500" cy="103188"/>
            </a:xfrm>
            <a:custGeom>
              <a:avLst/>
              <a:gdLst>
                <a:gd name="T0" fmla="*/ 0 w 17"/>
                <a:gd name="T1" fmla="*/ 0 h 27"/>
                <a:gd name="T2" fmla="*/ 0 w 17"/>
                <a:gd name="T3" fmla="*/ 0 h 27"/>
                <a:gd name="T4" fmla="*/ 17 w 17"/>
                <a:gd name="T5" fmla="*/ 0 h 27"/>
                <a:gd name="T6" fmla="*/ 17 w 17"/>
                <a:gd name="T7" fmla="*/ 26 h 27"/>
                <a:gd name="T8" fmla="*/ 17 w 17"/>
                <a:gd name="T9" fmla="*/ 26 h 27"/>
                <a:gd name="T10" fmla="*/ 17 w 17"/>
                <a:gd name="T11" fmla="*/ 27 h 27"/>
                <a:gd name="T12" fmla="*/ 1 w 17"/>
                <a:gd name="T13" fmla="*/ 27 h 27"/>
                <a:gd name="T14" fmla="*/ 1 w 17"/>
                <a:gd name="T15" fmla="*/ 26 h 27"/>
                <a:gd name="T16" fmla="*/ 0 w 17"/>
                <a:gd name="T17" fmla="*/ 26 h 27"/>
                <a:gd name="T18" fmla="*/ 0 w 17"/>
                <a:gd name="T19" fmla="*/ 26 h 27"/>
                <a:gd name="T20" fmla="*/ 0 w 17"/>
                <a:gd name="T21" fmla="*/ 25 h 27"/>
                <a:gd name="T22" fmla="*/ 0 w 1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7">
                  <a:moveTo>
                    <a:pt x="0" y="0"/>
                  </a:moveTo>
                  <a:cubicBezTo>
                    <a:pt x="0" y="0"/>
                    <a:pt x="0" y="0"/>
                    <a:pt x="0" y="0"/>
                  </a:cubicBezTo>
                  <a:cubicBezTo>
                    <a:pt x="17" y="0"/>
                    <a:pt x="17" y="0"/>
                    <a:pt x="17" y="0"/>
                  </a:cubicBezTo>
                  <a:cubicBezTo>
                    <a:pt x="17" y="26"/>
                    <a:pt x="17" y="26"/>
                    <a:pt x="17" y="26"/>
                  </a:cubicBezTo>
                  <a:cubicBezTo>
                    <a:pt x="17" y="26"/>
                    <a:pt x="17" y="26"/>
                    <a:pt x="17" y="26"/>
                  </a:cubicBezTo>
                  <a:cubicBezTo>
                    <a:pt x="17" y="27"/>
                    <a:pt x="17" y="27"/>
                    <a:pt x="17" y="27"/>
                  </a:cubicBezTo>
                  <a:cubicBezTo>
                    <a:pt x="11" y="27"/>
                    <a:pt x="6" y="27"/>
                    <a:pt x="1" y="27"/>
                  </a:cubicBezTo>
                  <a:cubicBezTo>
                    <a:pt x="1" y="27"/>
                    <a:pt x="1" y="27"/>
                    <a:pt x="1" y="26"/>
                  </a:cubicBezTo>
                  <a:cubicBezTo>
                    <a:pt x="0" y="26"/>
                    <a:pt x="0" y="26"/>
                    <a:pt x="0" y="26"/>
                  </a:cubicBezTo>
                  <a:cubicBezTo>
                    <a:pt x="0" y="26"/>
                    <a:pt x="0" y="26"/>
                    <a:pt x="0" y="26"/>
                  </a:cubicBezTo>
                  <a:cubicBezTo>
                    <a:pt x="0" y="26"/>
                    <a:pt x="0" y="25"/>
                    <a:pt x="0" y="25"/>
                  </a:cubicBezTo>
                  <a:cubicBezTo>
                    <a:pt x="0" y="17"/>
                    <a:pt x="0" y="9"/>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3" name="Rectangle 17"/>
            <p:cNvSpPr>
              <a:spLocks noChangeArrowheads="1"/>
            </p:cNvSpPr>
            <p:nvPr/>
          </p:nvSpPr>
          <p:spPr bwMode="auto">
            <a:xfrm>
              <a:off x="4718050" y="642938"/>
              <a:ext cx="63500"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4" name="Freeform 18"/>
            <p:cNvSpPr>
              <a:spLocks/>
            </p:cNvSpPr>
            <p:nvPr/>
          </p:nvSpPr>
          <p:spPr bwMode="auto">
            <a:xfrm>
              <a:off x="5180013" y="255588"/>
              <a:ext cx="65088" cy="103188"/>
            </a:xfrm>
            <a:custGeom>
              <a:avLst/>
              <a:gdLst>
                <a:gd name="T0" fmla="*/ 0 w 41"/>
                <a:gd name="T1" fmla="*/ 0 h 65"/>
                <a:gd name="T2" fmla="*/ 0 w 41"/>
                <a:gd name="T3" fmla="*/ 0 h 65"/>
                <a:gd name="T4" fmla="*/ 0 w 41"/>
                <a:gd name="T5" fmla="*/ 0 h 65"/>
                <a:gd name="T6" fmla="*/ 41 w 41"/>
                <a:gd name="T7" fmla="*/ 0 h 65"/>
                <a:gd name="T8" fmla="*/ 41 w 41"/>
                <a:gd name="T9" fmla="*/ 65 h 65"/>
                <a:gd name="T10" fmla="*/ 41 w 41"/>
                <a:gd name="T11" fmla="*/ 65 h 65"/>
                <a:gd name="T12" fmla="*/ 41 w 41"/>
                <a:gd name="T13" fmla="*/ 65 h 65"/>
                <a:gd name="T14" fmla="*/ 0 w 41"/>
                <a:gd name="T15" fmla="*/ 65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0" y="0"/>
                  </a:lnTo>
                  <a:lnTo>
                    <a:pt x="0" y="0"/>
                  </a:lnTo>
                  <a:lnTo>
                    <a:pt x="41" y="0"/>
                  </a:lnTo>
                  <a:lnTo>
                    <a:pt x="41" y="65"/>
                  </a:lnTo>
                  <a:lnTo>
                    <a:pt x="41" y="65"/>
                  </a:lnTo>
                  <a:lnTo>
                    <a:pt x="41" y="65"/>
                  </a:lnTo>
                  <a:lnTo>
                    <a:pt x="0" y="6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5" name="Freeform 19"/>
            <p:cNvSpPr>
              <a:spLocks/>
            </p:cNvSpPr>
            <p:nvPr/>
          </p:nvSpPr>
          <p:spPr bwMode="auto">
            <a:xfrm>
              <a:off x="5180013" y="415925"/>
              <a:ext cx="65088" cy="98425"/>
            </a:xfrm>
            <a:custGeom>
              <a:avLst/>
              <a:gdLst>
                <a:gd name="T0" fmla="*/ 0 w 41"/>
                <a:gd name="T1" fmla="*/ 0 h 62"/>
                <a:gd name="T2" fmla="*/ 0 w 41"/>
                <a:gd name="T3" fmla="*/ 0 h 62"/>
                <a:gd name="T4" fmla="*/ 0 w 41"/>
                <a:gd name="T5" fmla="*/ 0 h 62"/>
                <a:gd name="T6" fmla="*/ 41 w 41"/>
                <a:gd name="T7" fmla="*/ 0 h 62"/>
                <a:gd name="T8" fmla="*/ 41 w 41"/>
                <a:gd name="T9" fmla="*/ 62 h 62"/>
                <a:gd name="T10" fmla="*/ 0 w 41"/>
                <a:gd name="T11" fmla="*/ 62 h 62"/>
                <a:gd name="T12" fmla="*/ 0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0" y="0"/>
                  </a:lnTo>
                  <a:lnTo>
                    <a:pt x="0" y="0"/>
                  </a:lnTo>
                  <a:lnTo>
                    <a:pt x="41" y="0"/>
                  </a:lnTo>
                  <a:lnTo>
                    <a:pt x="41"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6" name="Rectangle 20"/>
            <p:cNvSpPr>
              <a:spLocks noChangeArrowheads="1"/>
            </p:cNvSpPr>
            <p:nvPr/>
          </p:nvSpPr>
          <p:spPr bwMode="auto">
            <a:xfrm>
              <a:off x="5180013" y="574675"/>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7" name="Freeform 21"/>
            <p:cNvSpPr>
              <a:spLocks/>
            </p:cNvSpPr>
            <p:nvPr/>
          </p:nvSpPr>
          <p:spPr bwMode="auto">
            <a:xfrm>
              <a:off x="5054600" y="255588"/>
              <a:ext cx="65088" cy="103188"/>
            </a:xfrm>
            <a:custGeom>
              <a:avLst/>
              <a:gdLst>
                <a:gd name="T0" fmla="*/ 0 w 41"/>
                <a:gd name="T1" fmla="*/ 0 h 65"/>
                <a:gd name="T2" fmla="*/ 41 w 41"/>
                <a:gd name="T3" fmla="*/ 0 h 65"/>
                <a:gd name="T4" fmla="*/ 41 w 41"/>
                <a:gd name="T5" fmla="*/ 0 h 65"/>
                <a:gd name="T6" fmla="*/ 41 w 41"/>
                <a:gd name="T7" fmla="*/ 0 h 65"/>
                <a:gd name="T8" fmla="*/ 41 w 41"/>
                <a:gd name="T9" fmla="*/ 65 h 65"/>
                <a:gd name="T10" fmla="*/ 0 w 41"/>
                <a:gd name="T11" fmla="*/ 65 h 65"/>
                <a:gd name="T12" fmla="*/ 0 w 41"/>
                <a:gd name="T13" fmla="*/ 65 h 65"/>
                <a:gd name="T14" fmla="*/ 0 w 41"/>
                <a:gd name="T15" fmla="*/ 65 h 65"/>
                <a:gd name="T16" fmla="*/ 0 w 41"/>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0" y="0"/>
                  </a:moveTo>
                  <a:lnTo>
                    <a:pt x="41" y="0"/>
                  </a:lnTo>
                  <a:lnTo>
                    <a:pt x="41" y="0"/>
                  </a:lnTo>
                  <a:lnTo>
                    <a:pt x="41" y="0"/>
                  </a:lnTo>
                  <a:lnTo>
                    <a:pt x="41" y="65"/>
                  </a:lnTo>
                  <a:lnTo>
                    <a:pt x="0" y="65"/>
                  </a:lnTo>
                  <a:lnTo>
                    <a:pt x="0" y="65"/>
                  </a:lnTo>
                  <a:lnTo>
                    <a:pt x="0" y="6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8" name="Freeform 22"/>
            <p:cNvSpPr>
              <a:spLocks/>
            </p:cNvSpPr>
            <p:nvPr/>
          </p:nvSpPr>
          <p:spPr bwMode="auto">
            <a:xfrm>
              <a:off x="5054600" y="415925"/>
              <a:ext cx="65088" cy="101600"/>
            </a:xfrm>
            <a:custGeom>
              <a:avLst/>
              <a:gdLst>
                <a:gd name="T0" fmla="*/ 0 w 17"/>
                <a:gd name="T1" fmla="*/ 0 h 27"/>
                <a:gd name="T2" fmla="*/ 0 w 17"/>
                <a:gd name="T3" fmla="*/ 0 h 27"/>
                <a:gd name="T4" fmla="*/ 17 w 17"/>
                <a:gd name="T5" fmla="*/ 0 h 27"/>
                <a:gd name="T6" fmla="*/ 17 w 17"/>
                <a:gd name="T7" fmla="*/ 26 h 27"/>
                <a:gd name="T8" fmla="*/ 17 w 17"/>
                <a:gd name="T9" fmla="*/ 26 h 27"/>
                <a:gd name="T10" fmla="*/ 17 w 17"/>
                <a:gd name="T11" fmla="*/ 27 h 27"/>
                <a:gd name="T12" fmla="*/ 1 w 17"/>
                <a:gd name="T13" fmla="*/ 26 h 27"/>
                <a:gd name="T14" fmla="*/ 1 w 17"/>
                <a:gd name="T15" fmla="*/ 26 h 27"/>
                <a:gd name="T16" fmla="*/ 0 w 17"/>
                <a:gd name="T17" fmla="*/ 26 h 27"/>
                <a:gd name="T18" fmla="*/ 0 w 17"/>
                <a:gd name="T19" fmla="*/ 26 h 27"/>
                <a:gd name="T20" fmla="*/ 0 w 17"/>
                <a:gd name="T21" fmla="*/ 25 h 27"/>
                <a:gd name="T22" fmla="*/ 0 w 1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7">
                  <a:moveTo>
                    <a:pt x="0" y="0"/>
                  </a:moveTo>
                  <a:cubicBezTo>
                    <a:pt x="0" y="0"/>
                    <a:pt x="0" y="0"/>
                    <a:pt x="0" y="0"/>
                  </a:cubicBezTo>
                  <a:cubicBezTo>
                    <a:pt x="17" y="0"/>
                    <a:pt x="17" y="0"/>
                    <a:pt x="17" y="0"/>
                  </a:cubicBezTo>
                  <a:cubicBezTo>
                    <a:pt x="17" y="26"/>
                    <a:pt x="17" y="26"/>
                    <a:pt x="17" y="26"/>
                  </a:cubicBezTo>
                  <a:cubicBezTo>
                    <a:pt x="17" y="26"/>
                    <a:pt x="17" y="26"/>
                    <a:pt x="17" y="26"/>
                  </a:cubicBezTo>
                  <a:cubicBezTo>
                    <a:pt x="17" y="27"/>
                    <a:pt x="17" y="27"/>
                    <a:pt x="17" y="27"/>
                  </a:cubicBezTo>
                  <a:cubicBezTo>
                    <a:pt x="12" y="27"/>
                    <a:pt x="7" y="27"/>
                    <a:pt x="1" y="26"/>
                  </a:cubicBezTo>
                  <a:cubicBezTo>
                    <a:pt x="1" y="26"/>
                    <a:pt x="1" y="26"/>
                    <a:pt x="1" y="26"/>
                  </a:cubicBezTo>
                  <a:cubicBezTo>
                    <a:pt x="0" y="26"/>
                    <a:pt x="0" y="26"/>
                    <a:pt x="0" y="26"/>
                  </a:cubicBezTo>
                  <a:cubicBezTo>
                    <a:pt x="0" y="26"/>
                    <a:pt x="0" y="26"/>
                    <a:pt x="0" y="26"/>
                  </a:cubicBezTo>
                  <a:cubicBezTo>
                    <a:pt x="0" y="26"/>
                    <a:pt x="0" y="25"/>
                    <a:pt x="0" y="25"/>
                  </a:cubicBezTo>
                  <a:cubicBezTo>
                    <a:pt x="0" y="17"/>
                    <a:pt x="0" y="9"/>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69" name="Rectangle 23"/>
            <p:cNvSpPr>
              <a:spLocks noChangeArrowheads="1"/>
            </p:cNvSpPr>
            <p:nvPr/>
          </p:nvSpPr>
          <p:spPr bwMode="auto">
            <a:xfrm>
              <a:off x="5054600" y="574675"/>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70" name="Freeform 24"/>
            <p:cNvSpPr>
              <a:spLocks/>
            </p:cNvSpPr>
            <p:nvPr/>
          </p:nvSpPr>
          <p:spPr bwMode="auto">
            <a:xfrm>
              <a:off x="4587875" y="339725"/>
              <a:ext cx="65088" cy="98425"/>
            </a:xfrm>
            <a:custGeom>
              <a:avLst/>
              <a:gdLst>
                <a:gd name="T0" fmla="*/ 0 w 41"/>
                <a:gd name="T1" fmla="*/ 0 h 62"/>
                <a:gd name="T2" fmla="*/ 41 w 41"/>
                <a:gd name="T3" fmla="*/ 0 h 62"/>
                <a:gd name="T4" fmla="*/ 41 w 41"/>
                <a:gd name="T5" fmla="*/ 0 h 62"/>
                <a:gd name="T6" fmla="*/ 41 w 41"/>
                <a:gd name="T7" fmla="*/ 0 h 62"/>
                <a:gd name="T8" fmla="*/ 41 w 41"/>
                <a:gd name="T9" fmla="*/ 62 h 62"/>
                <a:gd name="T10" fmla="*/ 0 w 41"/>
                <a:gd name="T11" fmla="*/ 62 h 62"/>
                <a:gd name="T12" fmla="*/ 0 w 41"/>
                <a:gd name="T13" fmla="*/ 62 h 62"/>
                <a:gd name="T14" fmla="*/ 0 w 41"/>
                <a:gd name="T15" fmla="*/ 62 h 62"/>
                <a:gd name="T16" fmla="*/ 0 w 4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2">
                  <a:moveTo>
                    <a:pt x="0" y="0"/>
                  </a:moveTo>
                  <a:lnTo>
                    <a:pt x="41" y="0"/>
                  </a:lnTo>
                  <a:lnTo>
                    <a:pt x="41" y="0"/>
                  </a:lnTo>
                  <a:lnTo>
                    <a:pt x="41" y="0"/>
                  </a:lnTo>
                  <a:lnTo>
                    <a:pt x="41" y="62"/>
                  </a:lnTo>
                  <a:lnTo>
                    <a:pt x="0" y="62"/>
                  </a:lnTo>
                  <a:lnTo>
                    <a:pt x="0" y="62"/>
                  </a:lnTo>
                  <a:lnTo>
                    <a:pt x="0" y="62"/>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71" name="Freeform 25"/>
            <p:cNvSpPr>
              <a:spLocks/>
            </p:cNvSpPr>
            <p:nvPr/>
          </p:nvSpPr>
          <p:spPr bwMode="auto">
            <a:xfrm>
              <a:off x="4587875" y="490538"/>
              <a:ext cx="65088" cy="103188"/>
            </a:xfrm>
            <a:custGeom>
              <a:avLst/>
              <a:gdLst>
                <a:gd name="T0" fmla="*/ 0 w 17"/>
                <a:gd name="T1" fmla="*/ 0 h 27"/>
                <a:gd name="T2" fmla="*/ 17 w 17"/>
                <a:gd name="T3" fmla="*/ 0 h 27"/>
                <a:gd name="T4" fmla="*/ 17 w 17"/>
                <a:gd name="T5" fmla="*/ 0 h 27"/>
                <a:gd name="T6" fmla="*/ 17 w 17"/>
                <a:gd name="T7" fmla="*/ 0 h 27"/>
                <a:gd name="T8" fmla="*/ 17 w 17"/>
                <a:gd name="T9" fmla="*/ 1 h 27"/>
                <a:gd name="T10" fmla="*/ 17 w 17"/>
                <a:gd name="T11" fmla="*/ 3 h 27"/>
                <a:gd name="T12" fmla="*/ 17 w 17"/>
                <a:gd name="T13" fmla="*/ 24 h 27"/>
                <a:gd name="T14" fmla="*/ 17 w 17"/>
                <a:gd name="T15" fmla="*/ 25 h 27"/>
                <a:gd name="T16" fmla="*/ 17 w 17"/>
                <a:gd name="T17" fmla="*/ 26 h 27"/>
                <a:gd name="T18" fmla="*/ 16 w 17"/>
                <a:gd name="T19" fmla="*/ 26 h 27"/>
                <a:gd name="T20" fmla="*/ 14 w 17"/>
                <a:gd name="T21" fmla="*/ 27 h 27"/>
                <a:gd name="T22" fmla="*/ 0 w 17"/>
                <a:gd name="T23" fmla="*/ 27 h 27"/>
                <a:gd name="T24" fmla="*/ 0 w 1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7">
                  <a:moveTo>
                    <a:pt x="0" y="0"/>
                  </a:moveTo>
                  <a:cubicBezTo>
                    <a:pt x="17" y="0"/>
                    <a:pt x="17" y="0"/>
                    <a:pt x="17" y="0"/>
                  </a:cubicBezTo>
                  <a:cubicBezTo>
                    <a:pt x="17" y="0"/>
                    <a:pt x="17" y="0"/>
                    <a:pt x="17" y="0"/>
                  </a:cubicBezTo>
                  <a:cubicBezTo>
                    <a:pt x="17" y="0"/>
                    <a:pt x="17" y="0"/>
                    <a:pt x="17" y="0"/>
                  </a:cubicBezTo>
                  <a:cubicBezTo>
                    <a:pt x="17" y="1"/>
                    <a:pt x="17" y="1"/>
                    <a:pt x="17" y="1"/>
                  </a:cubicBezTo>
                  <a:cubicBezTo>
                    <a:pt x="17" y="2"/>
                    <a:pt x="17" y="2"/>
                    <a:pt x="17" y="3"/>
                  </a:cubicBezTo>
                  <a:cubicBezTo>
                    <a:pt x="17" y="10"/>
                    <a:pt x="17" y="17"/>
                    <a:pt x="17" y="24"/>
                  </a:cubicBezTo>
                  <a:cubicBezTo>
                    <a:pt x="17" y="25"/>
                    <a:pt x="17" y="25"/>
                    <a:pt x="17" y="25"/>
                  </a:cubicBezTo>
                  <a:cubicBezTo>
                    <a:pt x="17" y="26"/>
                    <a:pt x="17" y="26"/>
                    <a:pt x="17" y="26"/>
                  </a:cubicBezTo>
                  <a:cubicBezTo>
                    <a:pt x="16" y="26"/>
                    <a:pt x="16" y="26"/>
                    <a:pt x="16" y="26"/>
                  </a:cubicBezTo>
                  <a:cubicBezTo>
                    <a:pt x="16" y="27"/>
                    <a:pt x="15" y="27"/>
                    <a:pt x="14" y="27"/>
                  </a:cubicBezTo>
                  <a:cubicBezTo>
                    <a:pt x="10" y="27"/>
                    <a:pt x="5" y="27"/>
                    <a:pt x="0" y="27"/>
                  </a:cubicBezTo>
                  <a:cubicBezTo>
                    <a:pt x="0" y="0"/>
                    <a:pt x="0" y="0"/>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72" name="Rectangle 26"/>
            <p:cNvSpPr>
              <a:spLocks noChangeArrowheads="1"/>
            </p:cNvSpPr>
            <p:nvPr/>
          </p:nvSpPr>
          <p:spPr bwMode="auto">
            <a:xfrm>
              <a:off x="4587875" y="642938"/>
              <a:ext cx="65088" cy="984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sp>
          <p:nvSpPr>
            <p:cNvPr id="573" name="Freeform 27"/>
            <p:cNvSpPr>
              <a:spLocks noEditPoints="1"/>
            </p:cNvSpPr>
            <p:nvPr/>
          </p:nvSpPr>
          <p:spPr bwMode="auto">
            <a:xfrm>
              <a:off x="4448175" y="-80963"/>
              <a:ext cx="947738" cy="947738"/>
            </a:xfrm>
            <a:custGeom>
              <a:avLst/>
              <a:gdLst>
                <a:gd name="T0" fmla="*/ 245 w 250"/>
                <a:gd name="T1" fmla="*/ 232 h 250"/>
                <a:gd name="T2" fmla="*/ 241 w 250"/>
                <a:gd name="T3" fmla="*/ 75 h 250"/>
                <a:gd name="T4" fmla="*/ 203 w 250"/>
                <a:gd name="T5" fmla="*/ 36 h 250"/>
                <a:gd name="T6" fmla="*/ 203 w 250"/>
                <a:gd name="T7" fmla="*/ 36 h 250"/>
                <a:gd name="T8" fmla="*/ 200 w 250"/>
                <a:gd name="T9" fmla="*/ 36 h 250"/>
                <a:gd name="T10" fmla="*/ 188 w 250"/>
                <a:gd name="T11" fmla="*/ 30 h 250"/>
                <a:gd name="T12" fmla="*/ 179 w 250"/>
                <a:gd name="T13" fmla="*/ 0 h 250"/>
                <a:gd name="T14" fmla="*/ 170 w 250"/>
                <a:gd name="T15" fmla="*/ 32 h 250"/>
                <a:gd name="T16" fmla="*/ 149 w 250"/>
                <a:gd name="T17" fmla="*/ 36 h 250"/>
                <a:gd name="T18" fmla="*/ 140 w 250"/>
                <a:gd name="T19" fmla="*/ 21 h 250"/>
                <a:gd name="T20" fmla="*/ 136 w 250"/>
                <a:gd name="T21" fmla="*/ 21 h 250"/>
                <a:gd name="T22" fmla="*/ 39 w 250"/>
                <a:gd name="T23" fmla="*/ 11 h 250"/>
                <a:gd name="T24" fmla="*/ 29 w 250"/>
                <a:gd name="T25" fmla="*/ 21 h 250"/>
                <a:gd name="T26" fmla="*/ 15 w 250"/>
                <a:gd name="T27" fmla="*/ 30 h 250"/>
                <a:gd name="T28" fmla="*/ 12 w 250"/>
                <a:gd name="T29" fmla="*/ 56 h 250"/>
                <a:gd name="T30" fmla="*/ 4 w 250"/>
                <a:gd name="T31" fmla="*/ 77 h 250"/>
                <a:gd name="T32" fmla="*/ 4 w 250"/>
                <a:gd name="T33" fmla="*/ 79 h 250"/>
                <a:gd name="T34" fmla="*/ 0 w 250"/>
                <a:gd name="T35" fmla="*/ 231 h 250"/>
                <a:gd name="T36" fmla="*/ 4 w 250"/>
                <a:gd name="T37" fmla="*/ 250 h 250"/>
                <a:gd name="T38" fmla="*/ 165 w 250"/>
                <a:gd name="T39" fmla="*/ 250 h 250"/>
                <a:gd name="T40" fmla="*/ 228 w 250"/>
                <a:gd name="T41" fmla="*/ 250 h 250"/>
                <a:gd name="T42" fmla="*/ 250 w 250"/>
                <a:gd name="T43" fmla="*/ 245 h 250"/>
                <a:gd name="T44" fmla="*/ 136 w 250"/>
                <a:gd name="T45" fmla="*/ 231 h 250"/>
                <a:gd name="T46" fmla="*/ 18 w 250"/>
                <a:gd name="T47" fmla="*/ 79 h 250"/>
                <a:gd name="T48" fmla="*/ 18 w 250"/>
                <a:gd name="T49" fmla="*/ 69 h 250"/>
                <a:gd name="T50" fmla="*/ 29 w 250"/>
                <a:gd name="T51" fmla="*/ 53 h 250"/>
                <a:gd name="T52" fmla="*/ 28 w 250"/>
                <a:gd name="T53" fmla="*/ 35 h 250"/>
                <a:gd name="T54" fmla="*/ 136 w 250"/>
                <a:gd name="T55" fmla="*/ 62 h 250"/>
                <a:gd name="T56" fmla="*/ 136 w 250"/>
                <a:gd name="T57" fmla="*/ 231 h 250"/>
                <a:gd name="T58" fmla="*/ 223 w 250"/>
                <a:gd name="T59" fmla="*/ 80 h 250"/>
                <a:gd name="T60" fmla="*/ 223 w 250"/>
                <a:gd name="T61" fmla="*/ 98 h 250"/>
                <a:gd name="T62" fmla="*/ 223 w 250"/>
                <a:gd name="T63" fmla="*/ 107 h 250"/>
                <a:gd name="T64" fmla="*/ 170 w 250"/>
                <a:gd name="T65" fmla="*/ 214 h 250"/>
                <a:gd name="T66" fmla="*/ 149 w 250"/>
                <a:gd name="T67" fmla="*/ 71 h 250"/>
                <a:gd name="T68" fmla="*/ 223 w 250"/>
                <a:gd name="T69" fmla="*/ 7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 h="250">
                  <a:moveTo>
                    <a:pt x="250" y="237"/>
                  </a:moveTo>
                  <a:cubicBezTo>
                    <a:pt x="250" y="233"/>
                    <a:pt x="248" y="232"/>
                    <a:pt x="245" y="232"/>
                  </a:cubicBezTo>
                  <a:cubicBezTo>
                    <a:pt x="244" y="232"/>
                    <a:pt x="242" y="232"/>
                    <a:pt x="241" y="232"/>
                  </a:cubicBezTo>
                  <a:cubicBezTo>
                    <a:pt x="241" y="75"/>
                    <a:pt x="241" y="75"/>
                    <a:pt x="241" y="75"/>
                  </a:cubicBezTo>
                  <a:cubicBezTo>
                    <a:pt x="241" y="62"/>
                    <a:pt x="236" y="56"/>
                    <a:pt x="223" y="53"/>
                  </a:cubicBezTo>
                  <a:cubicBezTo>
                    <a:pt x="221" y="40"/>
                    <a:pt x="214" y="36"/>
                    <a:pt x="203" y="36"/>
                  </a:cubicBezTo>
                  <a:cubicBezTo>
                    <a:pt x="203" y="36"/>
                    <a:pt x="203" y="36"/>
                    <a:pt x="203" y="36"/>
                  </a:cubicBezTo>
                  <a:cubicBezTo>
                    <a:pt x="203" y="36"/>
                    <a:pt x="203" y="36"/>
                    <a:pt x="203" y="36"/>
                  </a:cubicBezTo>
                  <a:cubicBezTo>
                    <a:pt x="202" y="36"/>
                    <a:pt x="202" y="36"/>
                    <a:pt x="201" y="36"/>
                  </a:cubicBezTo>
                  <a:cubicBezTo>
                    <a:pt x="201" y="36"/>
                    <a:pt x="201" y="36"/>
                    <a:pt x="200" y="36"/>
                  </a:cubicBezTo>
                  <a:cubicBezTo>
                    <a:pt x="188" y="36"/>
                    <a:pt x="188" y="36"/>
                    <a:pt x="188" y="36"/>
                  </a:cubicBezTo>
                  <a:cubicBezTo>
                    <a:pt x="188" y="30"/>
                    <a:pt x="188" y="30"/>
                    <a:pt x="188" y="30"/>
                  </a:cubicBezTo>
                  <a:cubicBezTo>
                    <a:pt x="188" y="23"/>
                    <a:pt x="188" y="16"/>
                    <a:pt x="188" y="10"/>
                  </a:cubicBezTo>
                  <a:cubicBezTo>
                    <a:pt x="188" y="4"/>
                    <a:pt x="184" y="0"/>
                    <a:pt x="179" y="0"/>
                  </a:cubicBezTo>
                  <a:cubicBezTo>
                    <a:pt x="174" y="0"/>
                    <a:pt x="170" y="4"/>
                    <a:pt x="170" y="10"/>
                  </a:cubicBezTo>
                  <a:cubicBezTo>
                    <a:pt x="170" y="17"/>
                    <a:pt x="170" y="25"/>
                    <a:pt x="170" y="32"/>
                  </a:cubicBezTo>
                  <a:cubicBezTo>
                    <a:pt x="170" y="36"/>
                    <a:pt x="170" y="36"/>
                    <a:pt x="170" y="36"/>
                  </a:cubicBezTo>
                  <a:cubicBezTo>
                    <a:pt x="149" y="36"/>
                    <a:pt x="149" y="36"/>
                    <a:pt x="149" y="36"/>
                  </a:cubicBezTo>
                  <a:cubicBezTo>
                    <a:pt x="149" y="30"/>
                    <a:pt x="149" y="30"/>
                    <a:pt x="149" y="30"/>
                  </a:cubicBezTo>
                  <a:cubicBezTo>
                    <a:pt x="149" y="25"/>
                    <a:pt x="145" y="21"/>
                    <a:pt x="140" y="21"/>
                  </a:cubicBezTo>
                  <a:cubicBezTo>
                    <a:pt x="136" y="21"/>
                    <a:pt x="136" y="21"/>
                    <a:pt x="136" y="21"/>
                  </a:cubicBezTo>
                  <a:cubicBezTo>
                    <a:pt x="136" y="21"/>
                    <a:pt x="136" y="21"/>
                    <a:pt x="136" y="21"/>
                  </a:cubicBezTo>
                  <a:cubicBezTo>
                    <a:pt x="136" y="16"/>
                    <a:pt x="131" y="11"/>
                    <a:pt x="126" y="11"/>
                  </a:cubicBezTo>
                  <a:cubicBezTo>
                    <a:pt x="39" y="11"/>
                    <a:pt x="39" y="11"/>
                    <a:pt x="39" y="11"/>
                  </a:cubicBezTo>
                  <a:cubicBezTo>
                    <a:pt x="33" y="11"/>
                    <a:pt x="29" y="16"/>
                    <a:pt x="29" y="21"/>
                  </a:cubicBezTo>
                  <a:cubicBezTo>
                    <a:pt x="29" y="21"/>
                    <a:pt x="29" y="21"/>
                    <a:pt x="29" y="21"/>
                  </a:cubicBezTo>
                  <a:cubicBezTo>
                    <a:pt x="23" y="21"/>
                    <a:pt x="23" y="21"/>
                    <a:pt x="23" y="21"/>
                  </a:cubicBezTo>
                  <a:cubicBezTo>
                    <a:pt x="18" y="21"/>
                    <a:pt x="15" y="25"/>
                    <a:pt x="15" y="30"/>
                  </a:cubicBezTo>
                  <a:cubicBezTo>
                    <a:pt x="15" y="53"/>
                    <a:pt x="15" y="53"/>
                    <a:pt x="15" y="53"/>
                  </a:cubicBezTo>
                  <a:cubicBezTo>
                    <a:pt x="15" y="54"/>
                    <a:pt x="15" y="54"/>
                    <a:pt x="12" y="56"/>
                  </a:cubicBezTo>
                  <a:cubicBezTo>
                    <a:pt x="10" y="57"/>
                    <a:pt x="8" y="59"/>
                    <a:pt x="6" y="62"/>
                  </a:cubicBezTo>
                  <a:cubicBezTo>
                    <a:pt x="3" y="66"/>
                    <a:pt x="4" y="72"/>
                    <a:pt x="4" y="77"/>
                  </a:cubicBezTo>
                  <a:cubicBezTo>
                    <a:pt x="4" y="77"/>
                    <a:pt x="4" y="77"/>
                    <a:pt x="4" y="77"/>
                  </a:cubicBezTo>
                  <a:cubicBezTo>
                    <a:pt x="4" y="78"/>
                    <a:pt x="4" y="79"/>
                    <a:pt x="4" y="79"/>
                  </a:cubicBezTo>
                  <a:cubicBezTo>
                    <a:pt x="4" y="231"/>
                    <a:pt x="4" y="231"/>
                    <a:pt x="4" y="231"/>
                  </a:cubicBezTo>
                  <a:cubicBezTo>
                    <a:pt x="0" y="231"/>
                    <a:pt x="0" y="231"/>
                    <a:pt x="0" y="231"/>
                  </a:cubicBezTo>
                  <a:cubicBezTo>
                    <a:pt x="0" y="250"/>
                    <a:pt x="0" y="250"/>
                    <a:pt x="0" y="250"/>
                  </a:cubicBezTo>
                  <a:cubicBezTo>
                    <a:pt x="4" y="250"/>
                    <a:pt x="4" y="250"/>
                    <a:pt x="4" y="250"/>
                  </a:cubicBezTo>
                  <a:cubicBezTo>
                    <a:pt x="149" y="250"/>
                    <a:pt x="149" y="250"/>
                    <a:pt x="149" y="250"/>
                  </a:cubicBezTo>
                  <a:cubicBezTo>
                    <a:pt x="165" y="250"/>
                    <a:pt x="165" y="250"/>
                    <a:pt x="165" y="250"/>
                  </a:cubicBezTo>
                  <a:cubicBezTo>
                    <a:pt x="165" y="250"/>
                    <a:pt x="165" y="250"/>
                    <a:pt x="165" y="250"/>
                  </a:cubicBezTo>
                  <a:cubicBezTo>
                    <a:pt x="186" y="250"/>
                    <a:pt x="207" y="250"/>
                    <a:pt x="228" y="250"/>
                  </a:cubicBezTo>
                  <a:cubicBezTo>
                    <a:pt x="233" y="250"/>
                    <a:pt x="239" y="250"/>
                    <a:pt x="245" y="250"/>
                  </a:cubicBezTo>
                  <a:cubicBezTo>
                    <a:pt x="248" y="250"/>
                    <a:pt x="250" y="248"/>
                    <a:pt x="250" y="245"/>
                  </a:cubicBezTo>
                  <a:cubicBezTo>
                    <a:pt x="250" y="242"/>
                    <a:pt x="250" y="240"/>
                    <a:pt x="250" y="237"/>
                  </a:cubicBezTo>
                  <a:close/>
                  <a:moveTo>
                    <a:pt x="136" y="231"/>
                  </a:moveTo>
                  <a:cubicBezTo>
                    <a:pt x="18" y="231"/>
                    <a:pt x="18" y="231"/>
                    <a:pt x="18" y="231"/>
                  </a:cubicBezTo>
                  <a:cubicBezTo>
                    <a:pt x="18" y="79"/>
                    <a:pt x="18" y="79"/>
                    <a:pt x="18" y="79"/>
                  </a:cubicBezTo>
                  <a:cubicBezTo>
                    <a:pt x="18" y="78"/>
                    <a:pt x="18" y="77"/>
                    <a:pt x="18" y="76"/>
                  </a:cubicBezTo>
                  <a:cubicBezTo>
                    <a:pt x="17" y="72"/>
                    <a:pt x="17" y="70"/>
                    <a:pt x="18" y="69"/>
                  </a:cubicBezTo>
                  <a:cubicBezTo>
                    <a:pt x="18" y="68"/>
                    <a:pt x="19" y="68"/>
                    <a:pt x="21" y="67"/>
                  </a:cubicBezTo>
                  <a:cubicBezTo>
                    <a:pt x="24" y="64"/>
                    <a:pt x="29" y="60"/>
                    <a:pt x="29" y="53"/>
                  </a:cubicBezTo>
                  <a:cubicBezTo>
                    <a:pt x="29" y="53"/>
                    <a:pt x="29" y="51"/>
                    <a:pt x="29" y="47"/>
                  </a:cubicBezTo>
                  <a:cubicBezTo>
                    <a:pt x="28" y="35"/>
                    <a:pt x="28" y="35"/>
                    <a:pt x="28" y="35"/>
                  </a:cubicBezTo>
                  <a:cubicBezTo>
                    <a:pt x="136" y="35"/>
                    <a:pt x="136" y="35"/>
                    <a:pt x="136" y="35"/>
                  </a:cubicBezTo>
                  <a:cubicBezTo>
                    <a:pt x="136" y="62"/>
                    <a:pt x="136" y="62"/>
                    <a:pt x="136" y="62"/>
                  </a:cubicBezTo>
                  <a:cubicBezTo>
                    <a:pt x="136" y="67"/>
                    <a:pt x="136" y="67"/>
                    <a:pt x="136" y="67"/>
                  </a:cubicBezTo>
                  <a:lnTo>
                    <a:pt x="136" y="231"/>
                  </a:lnTo>
                  <a:close/>
                  <a:moveTo>
                    <a:pt x="223" y="80"/>
                  </a:moveTo>
                  <a:cubicBezTo>
                    <a:pt x="223" y="80"/>
                    <a:pt x="223" y="80"/>
                    <a:pt x="223" y="80"/>
                  </a:cubicBezTo>
                  <a:cubicBezTo>
                    <a:pt x="223" y="98"/>
                    <a:pt x="223" y="98"/>
                    <a:pt x="223" y="98"/>
                  </a:cubicBezTo>
                  <a:cubicBezTo>
                    <a:pt x="223" y="98"/>
                    <a:pt x="223" y="98"/>
                    <a:pt x="223" y="98"/>
                  </a:cubicBezTo>
                  <a:cubicBezTo>
                    <a:pt x="223" y="107"/>
                    <a:pt x="223" y="107"/>
                    <a:pt x="223" y="107"/>
                  </a:cubicBezTo>
                  <a:cubicBezTo>
                    <a:pt x="223" y="107"/>
                    <a:pt x="223" y="107"/>
                    <a:pt x="223" y="107"/>
                  </a:cubicBezTo>
                  <a:cubicBezTo>
                    <a:pt x="223" y="214"/>
                    <a:pt x="223" y="214"/>
                    <a:pt x="223" y="214"/>
                  </a:cubicBezTo>
                  <a:cubicBezTo>
                    <a:pt x="170" y="214"/>
                    <a:pt x="170" y="214"/>
                    <a:pt x="170" y="214"/>
                  </a:cubicBezTo>
                  <a:cubicBezTo>
                    <a:pt x="149" y="214"/>
                    <a:pt x="149" y="214"/>
                    <a:pt x="149" y="214"/>
                  </a:cubicBezTo>
                  <a:cubicBezTo>
                    <a:pt x="149" y="71"/>
                    <a:pt x="149" y="71"/>
                    <a:pt x="149" y="71"/>
                  </a:cubicBezTo>
                  <a:cubicBezTo>
                    <a:pt x="203" y="71"/>
                    <a:pt x="203" y="71"/>
                    <a:pt x="203" y="71"/>
                  </a:cubicBezTo>
                  <a:cubicBezTo>
                    <a:pt x="223" y="71"/>
                    <a:pt x="223" y="71"/>
                    <a:pt x="223" y="71"/>
                  </a:cubicBezTo>
                  <a:lnTo>
                    <a:pt x="223" y="8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579CAD"/>
                </a:buClr>
              </a:pPr>
              <a:endParaRPr lang="es-ES" sz="1000" b="1" dirty="0">
                <a:solidFill>
                  <a:srgbClr val="000000"/>
                </a:solidFill>
              </a:endParaRPr>
            </a:p>
          </p:txBody>
        </p:sp>
      </p:grpSp>
      <p:sp>
        <p:nvSpPr>
          <p:cNvPr id="79" name="TextBox 78"/>
          <p:cNvSpPr txBox="1"/>
          <p:nvPr/>
        </p:nvSpPr>
        <p:spPr>
          <a:xfrm>
            <a:off x="1606812" y="1082498"/>
            <a:ext cx="994183" cy="489534"/>
          </a:xfrm>
          <a:prstGeom prst="rect">
            <a:avLst/>
          </a:prstGeom>
          <a:noFill/>
        </p:spPr>
        <p:txBody>
          <a:bodyPr wrap="none" tIns="90000" bIns="90000" rtlCol="0" anchor="t">
            <a:spAutoFit/>
          </a:bodyPr>
          <a:lstStyle/>
          <a:p>
            <a:pPr algn="ctr">
              <a:buClr>
                <a:srgbClr val="579CAD"/>
              </a:buClr>
            </a:pPr>
            <a:r>
              <a:rPr lang="es-ES" sz="1000" b="1" dirty="0" smtClean="0">
                <a:solidFill>
                  <a:srgbClr val="579CAD"/>
                </a:solidFill>
                <a:cs typeface="Arial" pitchFamily="34" charset="0"/>
              </a:rPr>
              <a:t>Centros </a:t>
            </a:r>
          </a:p>
          <a:p>
            <a:pPr algn="ctr">
              <a:buClr>
                <a:srgbClr val="579CAD"/>
              </a:buClr>
            </a:pPr>
            <a:r>
              <a:rPr lang="es-ES" sz="1000" b="1" dirty="0" smtClean="0">
                <a:solidFill>
                  <a:srgbClr val="579CAD"/>
                </a:solidFill>
                <a:cs typeface="Arial" pitchFamily="34" charset="0"/>
              </a:rPr>
              <a:t>Hospitalarios</a:t>
            </a:r>
          </a:p>
        </p:txBody>
      </p:sp>
      <p:sp>
        <p:nvSpPr>
          <p:cNvPr id="616" name="Rectangle 615"/>
          <p:cNvSpPr/>
          <p:nvPr/>
        </p:nvSpPr>
        <p:spPr>
          <a:xfrm>
            <a:off x="1585330" y="2281851"/>
            <a:ext cx="840858" cy="424786"/>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62999" rIns="0" bIns="62999" rtlCol="0" anchor="ctr" anchorCtr="0"/>
          <a:lstStyle/>
          <a:p>
            <a:pPr algn="ctr">
              <a:lnSpc>
                <a:spcPct val="90000"/>
              </a:lnSpc>
              <a:buClr>
                <a:srgbClr val="579CAD"/>
              </a:buClr>
            </a:pPr>
            <a:r>
              <a:rPr lang="es-ES" sz="1000" b="1" smtClean="0">
                <a:solidFill>
                  <a:srgbClr val="FFFFFF"/>
                </a:solidFill>
                <a:cs typeface="Arial" pitchFamily="34" charset="0"/>
              </a:rPr>
              <a:t>Hospitaliza-ción</a:t>
            </a:r>
            <a:endParaRPr lang="es-ES" sz="1000" b="1" dirty="0" smtClean="0">
              <a:solidFill>
                <a:srgbClr val="FFFFFF"/>
              </a:solidFill>
              <a:cs typeface="Arial" pitchFamily="34" charset="0"/>
            </a:endParaRPr>
          </a:p>
        </p:txBody>
      </p:sp>
      <p:sp>
        <p:nvSpPr>
          <p:cNvPr id="617" name="Rectangle 616"/>
          <p:cNvSpPr/>
          <p:nvPr/>
        </p:nvSpPr>
        <p:spPr>
          <a:xfrm>
            <a:off x="2570178" y="2281851"/>
            <a:ext cx="840858" cy="424786"/>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62999" rIns="0" bIns="62999" rtlCol="0" anchor="ctr" anchorCtr="0"/>
          <a:lstStyle/>
          <a:p>
            <a:pPr algn="ctr">
              <a:lnSpc>
                <a:spcPct val="90000"/>
              </a:lnSpc>
              <a:buClr>
                <a:srgbClr val="579CAD"/>
              </a:buClr>
            </a:pPr>
            <a:r>
              <a:rPr lang="es-ES" sz="1000" b="1" smtClean="0">
                <a:solidFill>
                  <a:srgbClr val="FFFFFF"/>
                </a:solidFill>
                <a:cs typeface="Arial" pitchFamily="34" charset="0"/>
              </a:rPr>
              <a:t>Quirúrgico</a:t>
            </a:r>
            <a:endParaRPr lang="es-ES" sz="1000" b="1" dirty="0" smtClean="0">
              <a:solidFill>
                <a:srgbClr val="FFFFFF"/>
              </a:solidFill>
              <a:cs typeface="Arial" pitchFamily="34" charset="0"/>
            </a:endParaRPr>
          </a:p>
        </p:txBody>
      </p:sp>
      <p:sp>
        <p:nvSpPr>
          <p:cNvPr id="618" name="Rectangle 617"/>
          <p:cNvSpPr/>
          <p:nvPr/>
        </p:nvSpPr>
        <p:spPr>
          <a:xfrm>
            <a:off x="3555029" y="2281851"/>
            <a:ext cx="840858" cy="424786"/>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62999" rIns="0" bIns="62999" rtlCol="0" anchor="ctr" anchorCtr="0"/>
          <a:lstStyle/>
          <a:p>
            <a:pPr algn="ctr">
              <a:lnSpc>
                <a:spcPct val="90000"/>
              </a:lnSpc>
              <a:buClr>
                <a:srgbClr val="579CAD"/>
              </a:buClr>
            </a:pPr>
            <a:r>
              <a:rPr lang="es-ES" sz="1000" b="1" smtClean="0">
                <a:solidFill>
                  <a:srgbClr val="FFFFFF"/>
                </a:solidFill>
                <a:cs typeface="Arial" pitchFamily="34" charset="0"/>
              </a:rPr>
              <a:t>Laboratorio</a:t>
            </a:r>
            <a:endParaRPr lang="es-ES" sz="1000" b="1" dirty="0" smtClean="0">
              <a:solidFill>
                <a:srgbClr val="FFFFFF"/>
              </a:solidFill>
              <a:cs typeface="Arial" pitchFamily="34" charset="0"/>
            </a:endParaRPr>
          </a:p>
        </p:txBody>
      </p:sp>
      <p:sp>
        <p:nvSpPr>
          <p:cNvPr id="619" name="Rectangle 618"/>
          <p:cNvSpPr/>
          <p:nvPr/>
        </p:nvSpPr>
        <p:spPr>
          <a:xfrm>
            <a:off x="1585330" y="3077618"/>
            <a:ext cx="840858" cy="424786"/>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Quirófanos</a:t>
            </a:r>
            <a:endParaRPr lang="es-ES" sz="1000" dirty="0" smtClean="0">
              <a:solidFill>
                <a:srgbClr val="000000"/>
              </a:solidFill>
              <a:cs typeface="Arial" pitchFamily="34" charset="0"/>
            </a:endParaRPr>
          </a:p>
        </p:txBody>
      </p:sp>
      <p:sp>
        <p:nvSpPr>
          <p:cNvPr id="620" name="Rectangle 619"/>
          <p:cNvSpPr/>
          <p:nvPr/>
        </p:nvSpPr>
        <p:spPr>
          <a:xfrm>
            <a:off x="2570178" y="3077618"/>
            <a:ext cx="840858" cy="424786"/>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63000" rIns="0" bIns="63000" rtlCol="0" anchor="ctr" anchorCtr="0"/>
          <a:lstStyle/>
          <a:p>
            <a:pPr algn="ctr">
              <a:lnSpc>
                <a:spcPct val="90000"/>
              </a:lnSpc>
              <a:buClr>
                <a:srgbClr val="579CAD"/>
              </a:buClr>
            </a:pPr>
            <a:r>
              <a:rPr lang="es-ES" sz="1000" smtClean="0">
                <a:solidFill>
                  <a:srgbClr val="000000"/>
                </a:solidFill>
                <a:cs typeface="Arial" pitchFamily="34" charset="0"/>
              </a:rPr>
              <a:t>Cirugía Ambulatoria</a:t>
            </a:r>
            <a:endParaRPr lang="es-ES" sz="1000" dirty="0" smtClean="0">
              <a:solidFill>
                <a:srgbClr val="000000"/>
              </a:solidFill>
              <a:cs typeface="Arial" pitchFamily="34" charset="0"/>
            </a:endParaRPr>
          </a:p>
        </p:txBody>
      </p:sp>
      <p:sp>
        <p:nvSpPr>
          <p:cNvPr id="621" name="Rectangle 620"/>
          <p:cNvSpPr/>
          <p:nvPr/>
        </p:nvSpPr>
        <p:spPr>
          <a:xfrm>
            <a:off x="3555029" y="3077618"/>
            <a:ext cx="840858" cy="424786"/>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63000" rIns="0" bIns="63000" rtlCol="0" anchor="ctr" anchorCtr="0"/>
          <a:lstStyle/>
          <a:p>
            <a:pPr algn="ctr">
              <a:lnSpc>
                <a:spcPct val="90000"/>
              </a:lnSpc>
              <a:buClr>
                <a:srgbClr val="579CAD"/>
              </a:buClr>
            </a:pPr>
            <a:r>
              <a:rPr lang="es-ES" sz="1000" dirty="0" smtClean="0">
                <a:solidFill>
                  <a:srgbClr val="000000"/>
                </a:solidFill>
                <a:cs typeface="Arial" pitchFamily="34" charset="0"/>
              </a:rPr>
              <a:t>Enfermería </a:t>
            </a:r>
            <a:r>
              <a:rPr lang="es-ES" sz="1000" smtClean="0">
                <a:solidFill>
                  <a:srgbClr val="000000"/>
                </a:solidFill>
                <a:cs typeface="Arial" pitchFamily="34" charset="0"/>
              </a:rPr>
              <a:t>de Quirófanos</a:t>
            </a:r>
            <a:endParaRPr lang="es-ES" sz="1000" dirty="0" smtClean="0">
              <a:solidFill>
                <a:srgbClr val="000000"/>
              </a:solidFill>
              <a:cs typeface="Arial" pitchFamily="34" charset="0"/>
            </a:endParaRPr>
          </a:p>
        </p:txBody>
      </p:sp>
      <p:cxnSp>
        <p:nvCxnSpPr>
          <p:cNvPr id="622" name="Elbow Connector 621"/>
          <p:cNvCxnSpPr>
            <a:stCxn id="617" idx="2"/>
            <a:endCxn id="619" idx="0"/>
          </p:cNvCxnSpPr>
          <p:nvPr/>
        </p:nvCxnSpPr>
        <p:spPr>
          <a:xfrm rot="5400000">
            <a:off x="2312693" y="2399703"/>
            <a:ext cx="370981" cy="984848"/>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624" name="Elbow Connector 623"/>
          <p:cNvCxnSpPr>
            <a:stCxn id="617" idx="2"/>
            <a:endCxn id="621" idx="0"/>
          </p:cNvCxnSpPr>
          <p:nvPr/>
        </p:nvCxnSpPr>
        <p:spPr>
          <a:xfrm rot="16200000" flipH="1">
            <a:off x="3297542" y="2399701"/>
            <a:ext cx="370981" cy="984851"/>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625" name="Elbow Connector 624"/>
          <p:cNvCxnSpPr>
            <a:stCxn id="555" idx="4"/>
            <a:endCxn id="616" idx="0"/>
          </p:cNvCxnSpPr>
          <p:nvPr/>
        </p:nvCxnSpPr>
        <p:spPr>
          <a:xfrm rot="5400000">
            <a:off x="1884995" y="2080262"/>
            <a:ext cx="322353" cy="80824"/>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626" name="Elbow Connector 625"/>
          <p:cNvCxnSpPr>
            <a:stCxn id="555" idx="4"/>
            <a:endCxn id="617" idx="0"/>
          </p:cNvCxnSpPr>
          <p:nvPr/>
        </p:nvCxnSpPr>
        <p:spPr>
          <a:xfrm rot="16200000" flipH="1">
            <a:off x="2377419" y="1668662"/>
            <a:ext cx="322353" cy="904024"/>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627" name="Elbow Connector 626"/>
          <p:cNvCxnSpPr>
            <a:stCxn id="555" idx="4"/>
            <a:endCxn id="618" idx="0"/>
          </p:cNvCxnSpPr>
          <p:nvPr/>
        </p:nvCxnSpPr>
        <p:spPr>
          <a:xfrm rot="16200000" flipH="1">
            <a:off x="2869844" y="1176236"/>
            <a:ext cx="322353" cy="1888875"/>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628" name="Rectangle 627"/>
          <p:cNvSpPr/>
          <p:nvPr/>
        </p:nvSpPr>
        <p:spPr>
          <a:xfrm>
            <a:off x="2570179" y="3941905"/>
            <a:ext cx="840858" cy="424786"/>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Operación 2</a:t>
            </a:r>
            <a:endParaRPr lang="es-ES" sz="1000" dirty="0" smtClean="0">
              <a:solidFill>
                <a:srgbClr val="000000"/>
              </a:solidFill>
              <a:cs typeface="Arial" pitchFamily="34" charset="0"/>
            </a:endParaRPr>
          </a:p>
        </p:txBody>
      </p:sp>
      <p:sp>
        <p:nvSpPr>
          <p:cNvPr id="629" name="Rectangle 628"/>
          <p:cNvSpPr/>
          <p:nvPr/>
        </p:nvSpPr>
        <p:spPr>
          <a:xfrm>
            <a:off x="1585330" y="3941905"/>
            <a:ext cx="840858" cy="424786"/>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Operación 1</a:t>
            </a:r>
            <a:endParaRPr lang="es-ES" sz="1000" dirty="0" smtClean="0">
              <a:solidFill>
                <a:srgbClr val="000000"/>
              </a:solidFill>
              <a:cs typeface="Arial" pitchFamily="34" charset="0"/>
            </a:endParaRPr>
          </a:p>
        </p:txBody>
      </p:sp>
      <p:sp>
        <p:nvSpPr>
          <p:cNvPr id="630" name="Rectangle 629"/>
          <p:cNvSpPr/>
          <p:nvPr/>
        </p:nvSpPr>
        <p:spPr>
          <a:xfrm>
            <a:off x="3555029" y="3941905"/>
            <a:ext cx="840858" cy="424786"/>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Operación 3</a:t>
            </a:r>
            <a:endParaRPr lang="es-ES" sz="1000" dirty="0" smtClean="0">
              <a:solidFill>
                <a:srgbClr val="000000"/>
              </a:solidFill>
              <a:cs typeface="Arial" pitchFamily="34" charset="0"/>
            </a:endParaRPr>
          </a:p>
        </p:txBody>
      </p:sp>
      <p:cxnSp>
        <p:nvCxnSpPr>
          <p:cNvPr id="631" name="Elbow Connector 630"/>
          <p:cNvCxnSpPr>
            <a:stCxn id="619" idx="2"/>
            <a:endCxn id="630" idx="0"/>
          </p:cNvCxnSpPr>
          <p:nvPr/>
        </p:nvCxnSpPr>
        <p:spPr>
          <a:xfrm rot="16200000" flipH="1">
            <a:off x="2770857" y="2737304"/>
            <a:ext cx="439501" cy="1969699"/>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632" name="Elbow Connector 631"/>
          <p:cNvCxnSpPr>
            <a:stCxn id="619" idx="2"/>
            <a:endCxn id="628" idx="0"/>
          </p:cNvCxnSpPr>
          <p:nvPr/>
        </p:nvCxnSpPr>
        <p:spPr>
          <a:xfrm rot="16200000" flipH="1">
            <a:off x="2278432" y="3229729"/>
            <a:ext cx="439501" cy="984849"/>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633" name="Elbow Connector 632"/>
          <p:cNvCxnSpPr>
            <a:stCxn id="619" idx="2"/>
            <a:endCxn id="629" idx="0"/>
          </p:cNvCxnSpPr>
          <p:nvPr/>
        </p:nvCxnSpPr>
        <p:spPr>
          <a:xfrm rot="5400000">
            <a:off x="1786008" y="3721650"/>
            <a:ext cx="439501" cy="12700"/>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17" idx="2"/>
            <a:endCxn id="620" idx="0"/>
          </p:cNvCxnSpPr>
          <p:nvPr/>
        </p:nvCxnSpPr>
        <p:spPr>
          <a:xfrm>
            <a:off x="2990607" y="2706637"/>
            <a:ext cx="0" cy="370981"/>
          </a:xfrm>
          <a:prstGeom prst="line">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570179" y="4829994"/>
            <a:ext cx="840858" cy="42478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Paciente 2</a:t>
            </a:r>
            <a:endParaRPr lang="es-ES" sz="1000" dirty="0" smtClean="0">
              <a:solidFill>
                <a:srgbClr val="000000"/>
              </a:solidFill>
              <a:cs typeface="Arial" pitchFamily="34" charset="0"/>
            </a:endParaRPr>
          </a:p>
        </p:txBody>
      </p:sp>
      <p:sp>
        <p:nvSpPr>
          <p:cNvPr id="78" name="Rectangle 77"/>
          <p:cNvSpPr/>
          <p:nvPr/>
        </p:nvSpPr>
        <p:spPr>
          <a:xfrm>
            <a:off x="1585330" y="4829994"/>
            <a:ext cx="840858" cy="42478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Paciente 1</a:t>
            </a:r>
            <a:endParaRPr lang="es-ES" sz="1000" dirty="0" smtClean="0">
              <a:solidFill>
                <a:srgbClr val="000000"/>
              </a:solidFill>
              <a:cs typeface="Arial" pitchFamily="34" charset="0"/>
            </a:endParaRPr>
          </a:p>
        </p:txBody>
      </p:sp>
      <p:sp>
        <p:nvSpPr>
          <p:cNvPr id="81" name="Rectangle 80"/>
          <p:cNvSpPr/>
          <p:nvPr/>
        </p:nvSpPr>
        <p:spPr>
          <a:xfrm>
            <a:off x="3555029" y="4829994"/>
            <a:ext cx="840858" cy="42478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4007" tIns="63000" rIns="64007" bIns="63000" rtlCol="0" anchor="ctr" anchorCtr="0"/>
          <a:lstStyle/>
          <a:p>
            <a:pPr algn="ctr">
              <a:lnSpc>
                <a:spcPct val="90000"/>
              </a:lnSpc>
              <a:buClr>
                <a:srgbClr val="579CAD"/>
              </a:buClr>
            </a:pPr>
            <a:r>
              <a:rPr lang="es-ES" sz="1000" smtClean="0">
                <a:solidFill>
                  <a:srgbClr val="000000"/>
                </a:solidFill>
                <a:cs typeface="Arial" pitchFamily="34" charset="0"/>
              </a:rPr>
              <a:t>Paciente 3</a:t>
            </a:r>
            <a:endParaRPr lang="es-ES" sz="1000" dirty="0" smtClean="0">
              <a:solidFill>
                <a:srgbClr val="000000"/>
              </a:solidFill>
              <a:cs typeface="Arial" pitchFamily="34" charset="0"/>
            </a:endParaRPr>
          </a:p>
        </p:txBody>
      </p:sp>
      <p:cxnSp>
        <p:nvCxnSpPr>
          <p:cNvPr id="83" name="Elbow Connector 82"/>
          <p:cNvCxnSpPr>
            <a:stCxn id="630" idx="2"/>
            <a:endCxn id="77" idx="0"/>
          </p:cNvCxnSpPr>
          <p:nvPr/>
        </p:nvCxnSpPr>
        <p:spPr>
          <a:xfrm rot="5400000">
            <a:off x="3251381" y="4105917"/>
            <a:ext cx="463304" cy="984850"/>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30" idx="2"/>
            <a:endCxn id="81" idx="0"/>
          </p:cNvCxnSpPr>
          <p:nvPr/>
        </p:nvCxnSpPr>
        <p:spPr>
          <a:xfrm rot="5400000">
            <a:off x="3743806" y="4597838"/>
            <a:ext cx="463304" cy="12700"/>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630" idx="2"/>
            <a:endCxn id="78" idx="0"/>
          </p:cNvCxnSpPr>
          <p:nvPr/>
        </p:nvCxnSpPr>
        <p:spPr>
          <a:xfrm rot="5400000">
            <a:off x="2758957" y="3613493"/>
            <a:ext cx="463304" cy="1969699"/>
          </a:xfrm>
          <a:prstGeom prst="bentConnector3">
            <a:avLst>
              <a:gd name="adj1" fmla="val 50000"/>
            </a:avLst>
          </a:prstGeom>
          <a:ln>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97" name="ColumnHeader"/>
          <p:cNvSpPr>
            <a:spLocks noChangeArrowheads="1"/>
          </p:cNvSpPr>
          <p:nvPr/>
        </p:nvSpPr>
        <p:spPr bwMode="gray">
          <a:xfrm>
            <a:off x="4501315" y="1660177"/>
            <a:ext cx="2307265" cy="40011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400" b="1" dirty="0" smtClean="0">
                <a:solidFill>
                  <a:srgbClr val="000000"/>
                </a:solidFill>
                <a:cs typeface="Arial" pitchFamily="34" charset="0"/>
              </a:rPr>
              <a:t>Medición de actividad</a:t>
            </a:r>
            <a:endParaRPr lang="es-ES" sz="1400" b="1" dirty="0">
              <a:solidFill>
                <a:srgbClr val="000000"/>
              </a:solidFill>
              <a:cs typeface="Arial" pitchFamily="34" charset="0"/>
            </a:endParaRPr>
          </a:p>
        </p:txBody>
      </p:sp>
      <p:sp>
        <p:nvSpPr>
          <p:cNvPr id="99" name="clipart_tick"/>
          <p:cNvSpPr>
            <a:spLocks/>
          </p:cNvSpPr>
          <p:nvPr/>
        </p:nvSpPr>
        <p:spPr bwMode="gray">
          <a:xfrm>
            <a:off x="4575746" y="2287723"/>
            <a:ext cx="303545" cy="28874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400" b="1" dirty="0">
              <a:solidFill>
                <a:srgbClr val="000000"/>
              </a:solidFill>
              <a:cs typeface="Arial" pitchFamily="34" charset="0"/>
            </a:endParaRPr>
          </a:p>
        </p:txBody>
      </p:sp>
      <p:sp>
        <p:nvSpPr>
          <p:cNvPr id="101" name="clipart_tick"/>
          <p:cNvSpPr>
            <a:spLocks/>
          </p:cNvSpPr>
          <p:nvPr/>
        </p:nvSpPr>
        <p:spPr bwMode="gray">
          <a:xfrm>
            <a:off x="4575746" y="3115682"/>
            <a:ext cx="303545" cy="28874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400" b="1" dirty="0">
              <a:solidFill>
                <a:srgbClr val="000000"/>
              </a:solidFill>
              <a:cs typeface="Arial" pitchFamily="34" charset="0"/>
            </a:endParaRPr>
          </a:p>
        </p:txBody>
      </p:sp>
      <p:sp>
        <p:nvSpPr>
          <p:cNvPr id="102" name="clipart_tick"/>
          <p:cNvSpPr>
            <a:spLocks/>
          </p:cNvSpPr>
          <p:nvPr/>
        </p:nvSpPr>
        <p:spPr bwMode="gray">
          <a:xfrm>
            <a:off x="4575746" y="3852767"/>
            <a:ext cx="303545" cy="28874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400" b="1" dirty="0">
              <a:solidFill>
                <a:srgbClr val="000000"/>
              </a:solidFill>
              <a:cs typeface="Arial" pitchFamily="34" charset="0"/>
            </a:endParaRPr>
          </a:p>
        </p:txBody>
      </p:sp>
      <p:sp>
        <p:nvSpPr>
          <p:cNvPr id="105" name="TextBox 104"/>
          <p:cNvSpPr txBox="1"/>
          <p:nvPr/>
        </p:nvSpPr>
        <p:spPr>
          <a:xfrm>
            <a:off x="4826126" y="2144811"/>
            <a:ext cx="1929289" cy="735756"/>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Se mide el número de actividades y pacientes atendidos</a:t>
            </a:r>
          </a:p>
        </p:txBody>
      </p:sp>
      <p:sp>
        <p:nvSpPr>
          <p:cNvPr id="106" name="TextBox 105"/>
          <p:cNvSpPr txBox="1"/>
          <p:nvPr/>
        </p:nvSpPr>
        <p:spPr>
          <a:xfrm>
            <a:off x="4158314" y="4522114"/>
            <a:ext cx="1113369" cy="612645"/>
          </a:xfrm>
          <a:prstGeom prst="rect">
            <a:avLst/>
          </a:prstGeom>
          <a:noFill/>
        </p:spPr>
        <p:txBody>
          <a:bodyPr wrap="square" tIns="90000" bIns="90000" rtlCol="0" anchor="t">
            <a:spAutoFit/>
          </a:bodyPr>
          <a:lstStyle/>
          <a:p>
            <a:pPr algn="ctr">
              <a:buClr>
                <a:srgbClr val="579CAD"/>
              </a:buClr>
            </a:pPr>
            <a:r>
              <a:rPr lang="es-ES" sz="2800" b="1" smtClean="0">
                <a:solidFill>
                  <a:srgbClr val="DC6E00"/>
                </a:solidFill>
                <a:cs typeface="Arial" pitchFamily="34" charset="0"/>
              </a:rPr>
              <a:t>~</a:t>
            </a:r>
            <a:endParaRPr lang="es-ES" sz="2800" b="1" dirty="0" smtClean="0">
              <a:solidFill>
                <a:srgbClr val="DC6E00"/>
              </a:solidFill>
              <a:cs typeface="Arial" pitchFamily="34" charset="0"/>
            </a:endParaRPr>
          </a:p>
        </p:txBody>
      </p:sp>
      <p:sp>
        <p:nvSpPr>
          <p:cNvPr id="108" name="TextBox 107"/>
          <p:cNvSpPr txBox="1"/>
          <p:nvPr/>
        </p:nvSpPr>
        <p:spPr>
          <a:xfrm>
            <a:off x="4826126" y="2831676"/>
            <a:ext cx="1929289" cy="920422"/>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Se conoce el número de pacientes atendidos en </a:t>
            </a:r>
            <a:r>
              <a:rPr lang="es-ES" sz="1200" smtClean="0">
                <a:solidFill>
                  <a:srgbClr val="000000"/>
                </a:solidFill>
                <a:cs typeface="Arial" pitchFamily="34" charset="0"/>
              </a:rPr>
              <a:t>cada centro</a:t>
            </a:r>
            <a:endParaRPr lang="es-ES" sz="1200" dirty="0" smtClean="0">
              <a:solidFill>
                <a:srgbClr val="000000"/>
              </a:solidFill>
              <a:cs typeface="Arial" pitchFamily="34" charset="0"/>
            </a:endParaRPr>
          </a:p>
        </p:txBody>
      </p:sp>
      <p:sp>
        <p:nvSpPr>
          <p:cNvPr id="109" name="TextBox 108"/>
          <p:cNvSpPr txBox="1"/>
          <p:nvPr/>
        </p:nvSpPr>
        <p:spPr>
          <a:xfrm>
            <a:off x="4826126" y="3630496"/>
            <a:ext cx="1929289" cy="920422"/>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Se conoce el total de pruebas, operaciones, consultas, </a:t>
            </a:r>
            <a:r>
              <a:rPr lang="es-ES" sz="1200" smtClean="0">
                <a:solidFill>
                  <a:srgbClr val="000000"/>
                </a:solidFill>
                <a:cs typeface="Arial" pitchFamily="34" charset="0"/>
              </a:rPr>
              <a:t>etc...</a:t>
            </a:r>
            <a:endParaRPr lang="es-ES" sz="1200" dirty="0" smtClean="0">
              <a:solidFill>
                <a:srgbClr val="000000"/>
              </a:solidFill>
              <a:cs typeface="Arial" pitchFamily="34" charset="0"/>
            </a:endParaRPr>
          </a:p>
        </p:txBody>
      </p:sp>
      <p:sp>
        <p:nvSpPr>
          <p:cNvPr id="110" name="TextBox 109"/>
          <p:cNvSpPr txBox="1"/>
          <p:nvPr/>
        </p:nvSpPr>
        <p:spPr>
          <a:xfrm>
            <a:off x="4826126" y="4577452"/>
            <a:ext cx="2494904" cy="1289753"/>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Casi todas las actividades son asignadas a pacientes</a:t>
            </a:r>
          </a:p>
          <a:p>
            <a:pPr marL="569913" lvl="2" indent="-166688" fontAlgn="base">
              <a:buClr>
                <a:srgbClr val="579CAD"/>
              </a:buClr>
              <a:buSzPct val="100000"/>
              <a:buFont typeface="Arial"/>
              <a:buChar char="–"/>
            </a:pPr>
            <a:r>
              <a:rPr lang="es-ES" sz="1200" dirty="0" smtClean="0">
                <a:solidFill>
                  <a:srgbClr val="000000"/>
                </a:solidFill>
                <a:cs typeface="Arial" pitchFamily="34" charset="0"/>
              </a:rPr>
              <a:t>En el caso de Urgencias o Consultas no siempre se asignan las actividades </a:t>
            </a:r>
            <a:r>
              <a:rPr lang="es-ES" sz="1200" smtClean="0">
                <a:solidFill>
                  <a:srgbClr val="000000"/>
                </a:solidFill>
                <a:cs typeface="Arial" pitchFamily="34" charset="0"/>
              </a:rPr>
              <a:t>a patologías</a:t>
            </a:r>
            <a:endParaRPr lang="es-ES" sz="1200" dirty="0" smtClean="0">
              <a:solidFill>
                <a:srgbClr val="000000"/>
              </a:solidFill>
              <a:cs typeface="Arial" pitchFamily="34" charset="0"/>
            </a:endParaRPr>
          </a:p>
        </p:txBody>
      </p:sp>
      <p:sp>
        <p:nvSpPr>
          <p:cNvPr id="111" name="clipart_tick"/>
          <p:cNvSpPr>
            <a:spLocks/>
          </p:cNvSpPr>
          <p:nvPr/>
        </p:nvSpPr>
        <p:spPr bwMode="gray">
          <a:xfrm>
            <a:off x="7070650" y="2287723"/>
            <a:ext cx="303545" cy="28874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400" b="1" dirty="0">
              <a:solidFill>
                <a:srgbClr val="000000"/>
              </a:solidFill>
              <a:cs typeface="Arial" pitchFamily="34" charset="0"/>
            </a:endParaRPr>
          </a:p>
        </p:txBody>
      </p:sp>
      <p:sp>
        <p:nvSpPr>
          <p:cNvPr id="112" name="clipart_tick"/>
          <p:cNvSpPr>
            <a:spLocks/>
          </p:cNvSpPr>
          <p:nvPr/>
        </p:nvSpPr>
        <p:spPr bwMode="gray">
          <a:xfrm>
            <a:off x="7070650" y="3115682"/>
            <a:ext cx="303545" cy="288745"/>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400" b="1" dirty="0">
              <a:solidFill>
                <a:srgbClr val="000000"/>
              </a:solidFill>
              <a:cs typeface="Arial" pitchFamily="34" charset="0"/>
            </a:endParaRPr>
          </a:p>
        </p:txBody>
      </p:sp>
      <p:sp>
        <p:nvSpPr>
          <p:cNvPr id="114" name="TextBox 113"/>
          <p:cNvSpPr txBox="1"/>
          <p:nvPr/>
        </p:nvSpPr>
        <p:spPr>
          <a:xfrm>
            <a:off x="7321030" y="2144811"/>
            <a:ext cx="2376350" cy="735756"/>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Todos los centros pueden medir sus costes de actividad generales</a:t>
            </a:r>
          </a:p>
        </p:txBody>
      </p:sp>
      <p:sp>
        <p:nvSpPr>
          <p:cNvPr id="116" name="TextBox 115"/>
          <p:cNvSpPr txBox="1"/>
          <p:nvPr/>
        </p:nvSpPr>
        <p:spPr>
          <a:xfrm>
            <a:off x="7321030" y="2831676"/>
            <a:ext cx="2244525" cy="735756"/>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Todos los centros conocen sus centros de </a:t>
            </a:r>
            <a:r>
              <a:rPr lang="es-ES" sz="1200" smtClean="0">
                <a:solidFill>
                  <a:srgbClr val="000000"/>
                </a:solidFill>
                <a:cs typeface="Arial" pitchFamily="34" charset="0"/>
              </a:rPr>
              <a:t>coste principales</a:t>
            </a:r>
            <a:endParaRPr lang="es-ES" sz="1200" dirty="0" smtClean="0">
              <a:solidFill>
                <a:srgbClr val="000000"/>
              </a:solidFill>
              <a:cs typeface="Arial" pitchFamily="34" charset="0"/>
            </a:endParaRPr>
          </a:p>
        </p:txBody>
      </p:sp>
      <p:sp>
        <p:nvSpPr>
          <p:cNvPr id="117" name="TextBox 116"/>
          <p:cNvSpPr txBox="1"/>
          <p:nvPr/>
        </p:nvSpPr>
        <p:spPr>
          <a:xfrm>
            <a:off x="7321030" y="3630496"/>
            <a:ext cx="2376350" cy="1105088"/>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Sólo los centros con capacidad analítica asignan costes reales a cada actividad, el resto </a:t>
            </a:r>
            <a:r>
              <a:rPr lang="es-ES" sz="1200" smtClean="0">
                <a:solidFill>
                  <a:srgbClr val="000000"/>
                </a:solidFill>
                <a:cs typeface="Arial" pitchFamily="34" charset="0"/>
              </a:rPr>
              <a:t>lo estiman</a:t>
            </a:r>
            <a:endParaRPr lang="es-ES" sz="1200" dirty="0" smtClean="0">
              <a:solidFill>
                <a:srgbClr val="000000"/>
              </a:solidFill>
              <a:cs typeface="Arial" pitchFamily="34" charset="0"/>
            </a:endParaRPr>
          </a:p>
        </p:txBody>
      </p:sp>
      <p:sp>
        <p:nvSpPr>
          <p:cNvPr id="119" name="TextBox 118"/>
          <p:cNvSpPr txBox="1"/>
          <p:nvPr/>
        </p:nvSpPr>
        <p:spPr>
          <a:xfrm>
            <a:off x="7321030" y="4577452"/>
            <a:ext cx="2244525" cy="1289753"/>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200" dirty="0" smtClean="0">
                <a:solidFill>
                  <a:srgbClr val="000000"/>
                </a:solidFill>
                <a:cs typeface="Arial" pitchFamily="34" charset="0"/>
              </a:rPr>
              <a:t>Normalmente no se calculan ni se estiman los costes por paciente y patología (sólo para estudios científicos y para estratificar la </a:t>
            </a:r>
            <a:r>
              <a:rPr lang="es-ES" sz="1200" smtClean="0">
                <a:solidFill>
                  <a:srgbClr val="000000"/>
                </a:solidFill>
                <a:cs typeface="Arial" pitchFamily="34" charset="0"/>
              </a:rPr>
              <a:t>población)</a:t>
            </a:r>
            <a:endParaRPr lang="es-ES" sz="1200" dirty="0" smtClean="0">
              <a:solidFill>
                <a:srgbClr val="000000"/>
              </a:solidFill>
              <a:cs typeface="Arial" pitchFamily="34" charset="0"/>
            </a:endParaRPr>
          </a:p>
        </p:txBody>
      </p:sp>
      <p:sp>
        <p:nvSpPr>
          <p:cNvPr id="121" name="TextBox 120"/>
          <p:cNvSpPr txBox="1"/>
          <p:nvPr/>
        </p:nvSpPr>
        <p:spPr>
          <a:xfrm>
            <a:off x="6639570" y="3768890"/>
            <a:ext cx="1113369" cy="612645"/>
          </a:xfrm>
          <a:prstGeom prst="rect">
            <a:avLst/>
          </a:prstGeom>
          <a:noFill/>
        </p:spPr>
        <p:txBody>
          <a:bodyPr wrap="square" tIns="90000" bIns="90000" rtlCol="0" anchor="t">
            <a:spAutoFit/>
          </a:bodyPr>
          <a:lstStyle/>
          <a:p>
            <a:pPr algn="ctr">
              <a:buClr>
                <a:srgbClr val="579CAD"/>
              </a:buClr>
            </a:pPr>
            <a:r>
              <a:rPr lang="es-ES" sz="2800" b="1" smtClean="0">
                <a:solidFill>
                  <a:srgbClr val="DC6E00"/>
                </a:solidFill>
                <a:cs typeface="Arial" pitchFamily="34" charset="0"/>
              </a:rPr>
              <a:t>~</a:t>
            </a:r>
            <a:endParaRPr lang="es-ES" sz="2800" b="1" dirty="0" smtClean="0">
              <a:solidFill>
                <a:srgbClr val="DC6E00"/>
              </a:solidFill>
              <a:cs typeface="Arial" pitchFamily="34" charset="0"/>
            </a:endParaRPr>
          </a:p>
        </p:txBody>
      </p:sp>
      <p:sp>
        <p:nvSpPr>
          <p:cNvPr id="122" name="clipart_cross"/>
          <p:cNvSpPr>
            <a:spLocks/>
          </p:cNvSpPr>
          <p:nvPr/>
        </p:nvSpPr>
        <p:spPr bwMode="gray">
          <a:xfrm>
            <a:off x="7092460" y="4687218"/>
            <a:ext cx="281735" cy="202152"/>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buClr>
                <a:srgbClr val="579CAD"/>
              </a:buClr>
            </a:pPr>
            <a:endParaRPr lang="es-ES" sz="1400" b="1" dirty="0">
              <a:solidFill>
                <a:srgbClr val="000000"/>
              </a:solidFill>
              <a:cs typeface="Arial" pitchFamily="34" charset="0"/>
            </a:endParaRPr>
          </a:p>
        </p:txBody>
      </p:sp>
      <p:sp>
        <p:nvSpPr>
          <p:cNvPr id="84" name="Rectangle 83"/>
          <p:cNvSpPr/>
          <p:nvPr/>
        </p:nvSpPr>
        <p:spPr>
          <a:xfrm>
            <a:off x="4742775" y="5849846"/>
            <a:ext cx="2232834" cy="361807"/>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100" i="1" dirty="0" smtClean="0">
                <a:solidFill>
                  <a:srgbClr val="000000"/>
                </a:solidFill>
                <a:cs typeface="Arial" pitchFamily="34" charset="0"/>
              </a:rPr>
              <a:t>Datos incluidos en </a:t>
            </a:r>
            <a:r>
              <a:rPr lang="es-ES" sz="1100" i="1" smtClean="0">
                <a:solidFill>
                  <a:srgbClr val="000000"/>
                </a:solidFill>
                <a:cs typeface="Arial" pitchFamily="34" charset="0"/>
              </a:rPr>
              <a:t>el CMBD</a:t>
            </a:r>
            <a:endParaRPr lang="es-ES" sz="1100" i="1" dirty="0" smtClean="0">
              <a:solidFill>
                <a:srgbClr val="000000"/>
              </a:solidFill>
              <a:cs typeface="Arial" pitchFamily="34" charset="0"/>
            </a:endParaRPr>
          </a:p>
        </p:txBody>
      </p:sp>
      <p:sp>
        <p:nvSpPr>
          <p:cNvPr id="85" name="Rectangle 84"/>
          <p:cNvSpPr/>
          <p:nvPr/>
        </p:nvSpPr>
        <p:spPr>
          <a:xfrm>
            <a:off x="7336475" y="5849846"/>
            <a:ext cx="2280554" cy="361807"/>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buClr>
                <a:srgbClr val="579CAD"/>
              </a:buClr>
            </a:pPr>
            <a:r>
              <a:rPr lang="es-ES" sz="1100" i="1" dirty="0" smtClean="0">
                <a:solidFill>
                  <a:srgbClr val="000000"/>
                </a:solidFill>
                <a:cs typeface="Arial" pitchFamily="34" charset="0"/>
              </a:rPr>
              <a:t>Datos incluidos en los modelos de </a:t>
            </a:r>
            <a:r>
              <a:rPr lang="es-ES" sz="1100" i="1" smtClean="0">
                <a:solidFill>
                  <a:srgbClr val="000000"/>
                </a:solidFill>
                <a:cs typeface="Arial" pitchFamily="34" charset="0"/>
              </a:rPr>
              <a:t>contabilidad analítica</a:t>
            </a:r>
            <a:endParaRPr lang="es-ES" sz="1100" i="1" dirty="0" smtClean="0">
              <a:solidFill>
                <a:srgbClr val="000000"/>
              </a:solidFill>
              <a:cs typeface="Arial" pitchFamily="34" charset="0"/>
            </a:endParaRPr>
          </a:p>
        </p:txBody>
      </p:sp>
      <p:sp>
        <p:nvSpPr>
          <p:cNvPr id="104" name="TextBox 103"/>
          <p:cNvSpPr txBox="1"/>
          <p:nvPr/>
        </p:nvSpPr>
        <p:spPr>
          <a:xfrm>
            <a:off x="-421278" y="1179147"/>
            <a:ext cx="3120426" cy="397201"/>
          </a:xfrm>
          <a:prstGeom prst="rect">
            <a:avLst/>
          </a:prstGeom>
          <a:noFill/>
        </p:spPr>
        <p:txBody>
          <a:bodyPr wrap="square" tIns="90000" bIns="90000" rtlCol="0" anchor="t">
            <a:spAutoFit/>
          </a:bodyPr>
          <a:lstStyle/>
          <a:p>
            <a:pPr algn="ctr">
              <a:buClr>
                <a:srgbClr val="579CAD"/>
              </a:buClr>
            </a:pPr>
            <a:r>
              <a:rPr lang="es-ES" sz="1400" b="1" i="1" smtClean="0">
                <a:solidFill>
                  <a:srgbClr val="C41300"/>
                </a:solidFill>
                <a:cs typeface="Arial" pitchFamily="34" charset="0"/>
              </a:rPr>
              <a:t>Ejemplo</a:t>
            </a:r>
            <a:endParaRPr lang="es-ES" sz="1400" b="1" i="1" dirty="0" smtClean="0">
              <a:solidFill>
                <a:srgbClr val="C41300"/>
              </a:solidFill>
              <a:cs typeface="Arial" pitchFamily="34" charset="0"/>
            </a:endParaRPr>
          </a:p>
        </p:txBody>
      </p:sp>
      <p:sp>
        <p:nvSpPr>
          <p:cNvPr id="80" name="Flowchart: Connector 79"/>
          <p:cNvSpPr/>
          <p:nvPr/>
        </p:nvSpPr>
        <p:spPr>
          <a:xfrm>
            <a:off x="48435" y="29809"/>
            <a:ext cx="288000" cy="288000"/>
          </a:xfrm>
          <a:prstGeom prst="flowChartConnector">
            <a:avLst/>
          </a:prstGeom>
          <a:solidFill>
            <a:schemeClr val="accent2"/>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smtClean="0">
                <a:solidFill>
                  <a:srgbClr val="000000"/>
                </a:solidFill>
                <a:cs typeface="Arial" pitchFamily="34" charset="0"/>
              </a:rPr>
              <a:t>2</a:t>
            </a:r>
            <a:endParaRPr lang="es-ES" sz="1400" b="1" dirty="0" smtClean="0">
              <a:solidFill>
                <a:srgbClr val="000000"/>
              </a:solidFill>
              <a:cs typeface="Arial" pitchFamily="34" charset="0"/>
            </a:endParaRPr>
          </a:p>
        </p:txBody>
      </p:sp>
      <p:sp>
        <p:nvSpPr>
          <p:cNvPr id="87" name="Rectangle 86"/>
          <p:cNvSpPr/>
          <p:nvPr/>
        </p:nvSpPr>
        <p:spPr>
          <a:xfrm>
            <a:off x="125949" y="-31190"/>
            <a:ext cx="2010807" cy="397201"/>
          </a:xfrm>
          <a:prstGeom prst="rect">
            <a:avLst/>
          </a:prstGeom>
          <a:noFill/>
        </p:spPr>
        <p:txBody>
          <a:bodyPr wrap="none" tIns="90000" bIns="90000" rtlCol="0" anchor="t">
            <a:spAutoFit/>
          </a:bodyPr>
          <a:lstStyle/>
          <a:p>
            <a:pPr marL="176213">
              <a:buClr>
                <a:srgbClr val="579CAD"/>
              </a:buClr>
            </a:pPr>
            <a:r>
              <a:rPr lang="es-ES" sz="1400" b="1" i="1" dirty="0" smtClean="0">
                <a:solidFill>
                  <a:srgbClr val="808080"/>
                </a:solidFill>
                <a:cs typeface="Arial" pitchFamily="34" charset="0"/>
              </a:rPr>
              <a:t>Medición de costes</a:t>
            </a:r>
          </a:p>
        </p:txBody>
      </p:sp>
      <p:grpSp>
        <p:nvGrpSpPr>
          <p:cNvPr id="5" name="Group 87"/>
          <p:cNvGrpSpPr/>
          <p:nvPr/>
        </p:nvGrpSpPr>
        <p:grpSpPr>
          <a:xfrm>
            <a:off x="9335292" y="21321"/>
            <a:ext cx="535662" cy="448430"/>
            <a:chOff x="8254595" y="4050993"/>
            <a:chExt cx="2479422" cy="2152360"/>
          </a:xfrm>
        </p:grpSpPr>
        <p:sp>
          <p:nvSpPr>
            <p:cNvPr id="89" name="Freeform 59"/>
            <p:cNvSpPr>
              <a:spLocks/>
            </p:cNvSpPr>
            <p:nvPr/>
          </p:nvSpPr>
          <p:spPr bwMode="gray">
            <a:xfrm>
              <a:off x="10120043" y="4307804"/>
              <a:ext cx="613974" cy="652206"/>
            </a:xfrm>
            <a:custGeom>
              <a:avLst/>
              <a:gdLst>
                <a:gd name="T0" fmla="*/ 776 w 809"/>
                <a:gd name="T1" fmla="*/ 301 h 833"/>
                <a:gd name="T2" fmla="*/ 776 w 809"/>
                <a:gd name="T3" fmla="*/ 246 h 833"/>
                <a:gd name="T4" fmla="*/ 768 w 809"/>
                <a:gd name="T5" fmla="*/ 206 h 833"/>
                <a:gd name="T6" fmla="*/ 760 w 809"/>
                <a:gd name="T7" fmla="*/ 166 h 833"/>
                <a:gd name="T8" fmla="*/ 792 w 809"/>
                <a:gd name="T9" fmla="*/ 174 h 833"/>
                <a:gd name="T10" fmla="*/ 784 w 809"/>
                <a:gd name="T11" fmla="*/ 127 h 833"/>
                <a:gd name="T12" fmla="*/ 768 w 809"/>
                <a:gd name="T13" fmla="*/ 103 h 833"/>
                <a:gd name="T14" fmla="*/ 713 w 809"/>
                <a:gd name="T15" fmla="*/ 95 h 833"/>
                <a:gd name="T16" fmla="*/ 642 w 809"/>
                <a:gd name="T17" fmla="*/ 151 h 833"/>
                <a:gd name="T18" fmla="*/ 594 w 809"/>
                <a:gd name="T19" fmla="*/ 158 h 833"/>
                <a:gd name="T20" fmla="*/ 499 w 809"/>
                <a:gd name="T21" fmla="*/ 143 h 833"/>
                <a:gd name="T22" fmla="*/ 380 w 809"/>
                <a:gd name="T23" fmla="*/ 119 h 833"/>
                <a:gd name="T24" fmla="*/ 309 w 809"/>
                <a:gd name="T25" fmla="*/ 135 h 833"/>
                <a:gd name="T26" fmla="*/ 285 w 809"/>
                <a:gd name="T27" fmla="*/ 48 h 833"/>
                <a:gd name="T28" fmla="*/ 214 w 809"/>
                <a:gd name="T29" fmla="*/ 24 h 833"/>
                <a:gd name="T30" fmla="*/ 111 w 809"/>
                <a:gd name="T31" fmla="*/ 8 h 833"/>
                <a:gd name="T32" fmla="*/ 127 w 809"/>
                <a:gd name="T33" fmla="*/ 87 h 833"/>
                <a:gd name="T34" fmla="*/ 127 w 809"/>
                <a:gd name="T35" fmla="*/ 230 h 833"/>
                <a:gd name="T36" fmla="*/ 111 w 809"/>
                <a:gd name="T37" fmla="*/ 333 h 833"/>
                <a:gd name="T38" fmla="*/ 48 w 809"/>
                <a:gd name="T39" fmla="*/ 388 h 833"/>
                <a:gd name="T40" fmla="*/ 71 w 809"/>
                <a:gd name="T41" fmla="*/ 460 h 833"/>
                <a:gd name="T42" fmla="*/ 40 w 809"/>
                <a:gd name="T43" fmla="*/ 523 h 833"/>
                <a:gd name="T44" fmla="*/ 55 w 809"/>
                <a:gd name="T45" fmla="*/ 571 h 833"/>
                <a:gd name="T46" fmla="*/ 8 w 809"/>
                <a:gd name="T47" fmla="*/ 634 h 833"/>
                <a:gd name="T48" fmla="*/ 16 w 809"/>
                <a:gd name="T49" fmla="*/ 721 h 833"/>
                <a:gd name="T50" fmla="*/ 48 w 809"/>
                <a:gd name="T51" fmla="*/ 777 h 833"/>
                <a:gd name="T52" fmla="*/ 48 w 809"/>
                <a:gd name="T53" fmla="*/ 816 h 833"/>
                <a:gd name="T54" fmla="*/ 103 w 809"/>
                <a:gd name="T55" fmla="*/ 824 h 833"/>
                <a:gd name="T56" fmla="*/ 158 w 809"/>
                <a:gd name="T57" fmla="*/ 792 h 833"/>
                <a:gd name="T58" fmla="*/ 135 w 809"/>
                <a:gd name="T59" fmla="*/ 808 h 833"/>
                <a:gd name="T60" fmla="*/ 151 w 809"/>
                <a:gd name="T61" fmla="*/ 832 h 833"/>
                <a:gd name="T62" fmla="*/ 174 w 809"/>
                <a:gd name="T63" fmla="*/ 784 h 833"/>
                <a:gd name="T64" fmla="*/ 158 w 809"/>
                <a:gd name="T65" fmla="*/ 729 h 833"/>
                <a:gd name="T66" fmla="*/ 214 w 809"/>
                <a:gd name="T67" fmla="*/ 642 h 833"/>
                <a:gd name="T68" fmla="*/ 269 w 809"/>
                <a:gd name="T69" fmla="*/ 634 h 833"/>
                <a:gd name="T70" fmla="*/ 317 w 809"/>
                <a:gd name="T71" fmla="*/ 610 h 833"/>
                <a:gd name="T72" fmla="*/ 396 w 809"/>
                <a:gd name="T73" fmla="*/ 571 h 833"/>
                <a:gd name="T74" fmla="*/ 452 w 809"/>
                <a:gd name="T75" fmla="*/ 563 h 833"/>
                <a:gd name="T76" fmla="*/ 499 w 809"/>
                <a:gd name="T77" fmla="*/ 547 h 833"/>
                <a:gd name="T78" fmla="*/ 539 w 809"/>
                <a:gd name="T79" fmla="*/ 491 h 833"/>
                <a:gd name="T80" fmla="*/ 689 w 809"/>
                <a:gd name="T81" fmla="*/ 380 h 8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833"/>
                <a:gd name="T125" fmla="*/ 809 w 809"/>
                <a:gd name="T126" fmla="*/ 833 h 8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833">
                  <a:moveTo>
                    <a:pt x="776" y="301"/>
                  </a:moveTo>
                  <a:lnTo>
                    <a:pt x="776" y="301"/>
                  </a:lnTo>
                  <a:lnTo>
                    <a:pt x="792" y="261"/>
                  </a:lnTo>
                  <a:lnTo>
                    <a:pt x="776" y="246"/>
                  </a:lnTo>
                  <a:lnTo>
                    <a:pt x="776" y="230"/>
                  </a:lnTo>
                  <a:lnTo>
                    <a:pt x="768" y="206"/>
                  </a:lnTo>
                  <a:lnTo>
                    <a:pt x="753" y="206"/>
                  </a:lnTo>
                  <a:lnTo>
                    <a:pt x="760" y="166"/>
                  </a:lnTo>
                  <a:lnTo>
                    <a:pt x="776" y="182"/>
                  </a:lnTo>
                  <a:lnTo>
                    <a:pt x="792" y="174"/>
                  </a:lnTo>
                  <a:lnTo>
                    <a:pt x="808" y="143"/>
                  </a:lnTo>
                  <a:lnTo>
                    <a:pt x="784" y="127"/>
                  </a:lnTo>
                  <a:lnTo>
                    <a:pt x="768" y="143"/>
                  </a:lnTo>
                  <a:lnTo>
                    <a:pt x="768" y="103"/>
                  </a:lnTo>
                  <a:lnTo>
                    <a:pt x="753" y="111"/>
                  </a:lnTo>
                  <a:lnTo>
                    <a:pt x="713" y="95"/>
                  </a:lnTo>
                  <a:lnTo>
                    <a:pt x="642" y="127"/>
                  </a:lnTo>
                  <a:lnTo>
                    <a:pt x="642" y="151"/>
                  </a:lnTo>
                  <a:lnTo>
                    <a:pt x="618" y="151"/>
                  </a:lnTo>
                  <a:lnTo>
                    <a:pt x="594" y="158"/>
                  </a:lnTo>
                  <a:lnTo>
                    <a:pt x="547" y="119"/>
                  </a:lnTo>
                  <a:lnTo>
                    <a:pt x="499" y="143"/>
                  </a:lnTo>
                  <a:lnTo>
                    <a:pt x="467" y="143"/>
                  </a:lnTo>
                  <a:lnTo>
                    <a:pt x="380" y="119"/>
                  </a:lnTo>
                  <a:lnTo>
                    <a:pt x="325" y="143"/>
                  </a:lnTo>
                  <a:lnTo>
                    <a:pt x="309" y="135"/>
                  </a:lnTo>
                  <a:lnTo>
                    <a:pt x="309" y="87"/>
                  </a:lnTo>
                  <a:lnTo>
                    <a:pt x="285" y="48"/>
                  </a:lnTo>
                  <a:lnTo>
                    <a:pt x="238" y="55"/>
                  </a:lnTo>
                  <a:lnTo>
                    <a:pt x="214" y="24"/>
                  </a:lnTo>
                  <a:lnTo>
                    <a:pt x="135" y="0"/>
                  </a:lnTo>
                  <a:lnTo>
                    <a:pt x="111" y="8"/>
                  </a:lnTo>
                  <a:lnTo>
                    <a:pt x="103" y="63"/>
                  </a:lnTo>
                  <a:lnTo>
                    <a:pt x="127" y="87"/>
                  </a:lnTo>
                  <a:lnTo>
                    <a:pt x="135" y="190"/>
                  </a:lnTo>
                  <a:lnTo>
                    <a:pt x="127" y="230"/>
                  </a:lnTo>
                  <a:lnTo>
                    <a:pt x="119" y="301"/>
                  </a:lnTo>
                  <a:lnTo>
                    <a:pt x="111" y="333"/>
                  </a:lnTo>
                  <a:lnTo>
                    <a:pt x="95" y="372"/>
                  </a:lnTo>
                  <a:lnTo>
                    <a:pt x="48" y="388"/>
                  </a:lnTo>
                  <a:lnTo>
                    <a:pt x="48" y="436"/>
                  </a:lnTo>
                  <a:lnTo>
                    <a:pt x="71" y="460"/>
                  </a:lnTo>
                  <a:lnTo>
                    <a:pt x="48" y="491"/>
                  </a:lnTo>
                  <a:lnTo>
                    <a:pt x="40" y="523"/>
                  </a:lnTo>
                  <a:lnTo>
                    <a:pt x="55" y="539"/>
                  </a:lnTo>
                  <a:lnTo>
                    <a:pt x="55" y="571"/>
                  </a:lnTo>
                  <a:lnTo>
                    <a:pt x="24" y="594"/>
                  </a:lnTo>
                  <a:lnTo>
                    <a:pt x="8" y="634"/>
                  </a:lnTo>
                  <a:lnTo>
                    <a:pt x="24" y="666"/>
                  </a:lnTo>
                  <a:lnTo>
                    <a:pt x="16" y="721"/>
                  </a:lnTo>
                  <a:lnTo>
                    <a:pt x="0" y="753"/>
                  </a:lnTo>
                  <a:lnTo>
                    <a:pt x="48" y="777"/>
                  </a:lnTo>
                  <a:lnTo>
                    <a:pt x="55" y="792"/>
                  </a:lnTo>
                  <a:lnTo>
                    <a:pt x="48" y="816"/>
                  </a:lnTo>
                  <a:lnTo>
                    <a:pt x="79" y="808"/>
                  </a:lnTo>
                  <a:lnTo>
                    <a:pt x="103" y="824"/>
                  </a:lnTo>
                  <a:lnTo>
                    <a:pt x="119" y="800"/>
                  </a:lnTo>
                  <a:lnTo>
                    <a:pt x="158" y="792"/>
                  </a:lnTo>
                  <a:lnTo>
                    <a:pt x="143" y="808"/>
                  </a:lnTo>
                  <a:lnTo>
                    <a:pt x="135" y="808"/>
                  </a:lnTo>
                  <a:lnTo>
                    <a:pt x="119" y="824"/>
                  </a:lnTo>
                  <a:lnTo>
                    <a:pt x="151" y="832"/>
                  </a:lnTo>
                  <a:lnTo>
                    <a:pt x="166" y="800"/>
                  </a:lnTo>
                  <a:lnTo>
                    <a:pt x="174" y="784"/>
                  </a:lnTo>
                  <a:lnTo>
                    <a:pt x="198" y="769"/>
                  </a:lnTo>
                  <a:lnTo>
                    <a:pt x="158" y="729"/>
                  </a:lnTo>
                  <a:lnTo>
                    <a:pt x="174" y="705"/>
                  </a:lnTo>
                  <a:lnTo>
                    <a:pt x="214" y="642"/>
                  </a:lnTo>
                  <a:lnTo>
                    <a:pt x="253" y="634"/>
                  </a:lnTo>
                  <a:lnTo>
                    <a:pt x="269" y="634"/>
                  </a:lnTo>
                  <a:lnTo>
                    <a:pt x="277" y="618"/>
                  </a:lnTo>
                  <a:lnTo>
                    <a:pt x="317" y="610"/>
                  </a:lnTo>
                  <a:lnTo>
                    <a:pt x="349" y="586"/>
                  </a:lnTo>
                  <a:lnTo>
                    <a:pt x="396" y="571"/>
                  </a:lnTo>
                  <a:lnTo>
                    <a:pt x="412" y="555"/>
                  </a:lnTo>
                  <a:lnTo>
                    <a:pt x="452" y="563"/>
                  </a:lnTo>
                  <a:lnTo>
                    <a:pt x="467" y="547"/>
                  </a:lnTo>
                  <a:lnTo>
                    <a:pt x="499" y="547"/>
                  </a:lnTo>
                  <a:lnTo>
                    <a:pt x="531" y="523"/>
                  </a:lnTo>
                  <a:lnTo>
                    <a:pt x="539" y="491"/>
                  </a:lnTo>
                  <a:lnTo>
                    <a:pt x="618" y="428"/>
                  </a:lnTo>
                  <a:lnTo>
                    <a:pt x="689" y="380"/>
                  </a:lnTo>
                  <a:lnTo>
                    <a:pt x="776" y="301"/>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90" name="Freeform 60"/>
            <p:cNvSpPr>
              <a:spLocks/>
            </p:cNvSpPr>
            <p:nvPr/>
          </p:nvSpPr>
          <p:spPr bwMode="gray">
            <a:xfrm>
              <a:off x="10466116" y="4395497"/>
              <a:ext cx="6831" cy="7047"/>
            </a:xfrm>
            <a:custGeom>
              <a:avLst/>
              <a:gdLst>
                <a:gd name="T0" fmla="*/ 4 w 9"/>
                <a:gd name="T1" fmla="*/ 0 h 9"/>
                <a:gd name="T2" fmla="*/ 4 w 9"/>
                <a:gd name="T3" fmla="*/ 0 h 9"/>
                <a:gd name="T4" fmla="*/ 0 w 9"/>
                <a:gd name="T5" fmla="*/ 4 h 9"/>
                <a:gd name="T6" fmla="*/ 4 w 9"/>
                <a:gd name="T7" fmla="*/ 8 h 9"/>
                <a:gd name="T8" fmla="*/ 8 w 9"/>
                <a:gd name="T9" fmla="*/ 8 h 9"/>
                <a:gd name="T10" fmla="*/ 8 w 9"/>
                <a:gd name="T11" fmla="*/ 4 h 9"/>
                <a:gd name="T12" fmla="*/ 4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4" y="0"/>
                  </a:moveTo>
                  <a:lnTo>
                    <a:pt x="4" y="0"/>
                  </a:lnTo>
                  <a:lnTo>
                    <a:pt x="0" y="4"/>
                  </a:lnTo>
                  <a:lnTo>
                    <a:pt x="4" y="8"/>
                  </a:lnTo>
                  <a:lnTo>
                    <a:pt x="8" y="8"/>
                  </a:lnTo>
                  <a:lnTo>
                    <a:pt x="8" y="4"/>
                  </a:lnTo>
                  <a:lnTo>
                    <a:pt x="4" y="0"/>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92" name="Freeform 61"/>
            <p:cNvSpPr>
              <a:spLocks/>
            </p:cNvSpPr>
            <p:nvPr/>
          </p:nvSpPr>
          <p:spPr bwMode="gray">
            <a:xfrm>
              <a:off x="8254595" y="4050993"/>
              <a:ext cx="486474" cy="539460"/>
            </a:xfrm>
            <a:custGeom>
              <a:avLst/>
              <a:gdLst>
                <a:gd name="T0" fmla="*/ 545 w 641"/>
                <a:gd name="T1" fmla="*/ 633 h 689"/>
                <a:gd name="T2" fmla="*/ 474 w 641"/>
                <a:gd name="T3" fmla="*/ 688 h 689"/>
                <a:gd name="T4" fmla="*/ 403 w 641"/>
                <a:gd name="T5" fmla="*/ 680 h 689"/>
                <a:gd name="T6" fmla="*/ 340 w 641"/>
                <a:gd name="T7" fmla="*/ 672 h 689"/>
                <a:gd name="T8" fmla="*/ 261 w 641"/>
                <a:gd name="T9" fmla="*/ 672 h 689"/>
                <a:gd name="T10" fmla="*/ 284 w 641"/>
                <a:gd name="T11" fmla="*/ 601 h 689"/>
                <a:gd name="T12" fmla="*/ 261 w 641"/>
                <a:gd name="T13" fmla="*/ 561 h 689"/>
                <a:gd name="T14" fmla="*/ 166 w 641"/>
                <a:gd name="T15" fmla="*/ 593 h 689"/>
                <a:gd name="T16" fmla="*/ 87 w 641"/>
                <a:gd name="T17" fmla="*/ 633 h 689"/>
                <a:gd name="T18" fmla="*/ 71 w 641"/>
                <a:gd name="T19" fmla="*/ 561 h 689"/>
                <a:gd name="T20" fmla="*/ 158 w 641"/>
                <a:gd name="T21" fmla="*/ 490 h 689"/>
                <a:gd name="T22" fmla="*/ 87 w 641"/>
                <a:gd name="T23" fmla="*/ 514 h 689"/>
                <a:gd name="T24" fmla="*/ 134 w 641"/>
                <a:gd name="T25" fmla="*/ 459 h 689"/>
                <a:gd name="T26" fmla="*/ 95 w 641"/>
                <a:gd name="T27" fmla="*/ 451 h 689"/>
                <a:gd name="T28" fmla="*/ 95 w 641"/>
                <a:gd name="T29" fmla="*/ 427 h 689"/>
                <a:gd name="T30" fmla="*/ 126 w 641"/>
                <a:gd name="T31" fmla="*/ 395 h 689"/>
                <a:gd name="T32" fmla="*/ 87 w 641"/>
                <a:gd name="T33" fmla="*/ 395 h 689"/>
                <a:gd name="T34" fmla="*/ 47 w 641"/>
                <a:gd name="T35" fmla="*/ 395 h 689"/>
                <a:gd name="T36" fmla="*/ 103 w 641"/>
                <a:gd name="T37" fmla="*/ 316 h 689"/>
                <a:gd name="T38" fmla="*/ 55 w 641"/>
                <a:gd name="T39" fmla="*/ 340 h 689"/>
                <a:gd name="T40" fmla="*/ 24 w 641"/>
                <a:gd name="T41" fmla="*/ 285 h 689"/>
                <a:gd name="T42" fmla="*/ 0 w 641"/>
                <a:gd name="T43" fmla="*/ 277 h 689"/>
                <a:gd name="T44" fmla="*/ 8 w 641"/>
                <a:gd name="T45" fmla="*/ 221 h 689"/>
                <a:gd name="T46" fmla="*/ 32 w 641"/>
                <a:gd name="T47" fmla="*/ 198 h 689"/>
                <a:gd name="T48" fmla="*/ 103 w 641"/>
                <a:gd name="T49" fmla="*/ 174 h 689"/>
                <a:gd name="T50" fmla="*/ 134 w 641"/>
                <a:gd name="T51" fmla="*/ 142 h 689"/>
                <a:gd name="T52" fmla="*/ 245 w 641"/>
                <a:gd name="T53" fmla="*/ 134 h 689"/>
                <a:gd name="T54" fmla="*/ 261 w 641"/>
                <a:gd name="T55" fmla="*/ 127 h 689"/>
                <a:gd name="T56" fmla="*/ 292 w 641"/>
                <a:gd name="T57" fmla="*/ 127 h 689"/>
                <a:gd name="T58" fmla="*/ 284 w 641"/>
                <a:gd name="T59" fmla="*/ 103 h 689"/>
                <a:gd name="T60" fmla="*/ 253 w 641"/>
                <a:gd name="T61" fmla="*/ 87 h 689"/>
                <a:gd name="T62" fmla="*/ 308 w 641"/>
                <a:gd name="T63" fmla="*/ 63 h 689"/>
                <a:gd name="T64" fmla="*/ 316 w 641"/>
                <a:gd name="T65" fmla="*/ 32 h 689"/>
                <a:gd name="T66" fmla="*/ 348 w 641"/>
                <a:gd name="T67" fmla="*/ 16 h 689"/>
                <a:gd name="T68" fmla="*/ 379 w 641"/>
                <a:gd name="T69" fmla="*/ 0 h 689"/>
                <a:gd name="T70" fmla="*/ 403 w 641"/>
                <a:gd name="T71" fmla="*/ 40 h 689"/>
                <a:gd name="T72" fmla="*/ 427 w 641"/>
                <a:gd name="T73" fmla="*/ 32 h 689"/>
                <a:gd name="T74" fmla="*/ 474 w 641"/>
                <a:gd name="T75" fmla="*/ 16 h 689"/>
                <a:gd name="T76" fmla="*/ 561 w 641"/>
                <a:gd name="T77" fmla="*/ 71 h 689"/>
                <a:gd name="T78" fmla="*/ 569 w 641"/>
                <a:gd name="T79" fmla="*/ 134 h 689"/>
                <a:gd name="T80" fmla="*/ 577 w 641"/>
                <a:gd name="T81" fmla="*/ 174 h 689"/>
                <a:gd name="T82" fmla="*/ 632 w 641"/>
                <a:gd name="T83" fmla="*/ 237 h 689"/>
                <a:gd name="T84" fmla="*/ 593 w 641"/>
                <a:gd name="T85" fmla="*/ 277 h 689"/>
                <a:gd name="T86" fmla="*/ 624 w 641"/>
                <a:gd name="T87" fmla="*/ 332 h 689"/>
                <a:gd name="T88" fmla="*/ 593 w 641"/>
                <a:gd name="T89" fmla="*/ 380 h 689"/>
                <a:gd name="T90" fmla="*/ 577 w 641"/>
                <a:gd name="T91" fmla="*/ 411 h 689"/>
                <a:gd name="T92" fmla="*/ 624 w 641"/>
                <a:gd name="T93" fmla="*/ 459 h 689"/>
                <a:gd name="T94" fmla="*/ 640 w 641"/>
                <a:gd name="T95" fmla="*/ 546 h 689"/>
                <a:gd name="T96" fmla="*/ 569 w 641"/>
                <a:gd name="T97" fmla="*/ 593 h 689"/>
                <a:gd name="T98" fmla="*/ 569 w 641"/>
                <a:gd name="T99" fmla="*/ 641 h 6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1"/>
                <a:gd name="T151" fmla="*/ 0 h 689"/>
                <a:gd name="T152" fmla="*/ 641 w 641"/>
                <a:gd name="T153" fmla="*/ 689 h 6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1" h="689">
                  <a:moveTo>
                    <a:pt x="553" y="648"/>
                  </a:moveTo>
                  <a:lnTo>
                    <a:pt x="553" y="648"/>
                  </a:lnTo>
                  <a:lnTo>
                    <a:pt x="545" y="633"/>
                  </a:lnTo>
                  <a:lnTo>
                    <a:pt x="521" y="641"/>
                  </a:lnTo>
                  <a:lnTo>
                    <a:pt x="521" y="672"/>
                  </a:lnTo>
                  <a:lnTo>
                    <a:pt x="474" y="688"/>
                  </a:lnTo>
                  <a:lnTo>
                    <a:pt x="442" y="672"/>
                  </a:lnTo>
                  <a:lnTo>
                    <a:pt x="419" y="680"/>
                  </a:lnTo>
                  <a:lnTo>
                    <a:pt x="403" y="680"/>
                  </a:lnTo>
                  <a:lnTo>
                    <a:pt x="395" y="664"/>
                  </a:lnTo>
                  <a:lnTo>
                    <a:pt x="371" y="664"/>
                  </a:lnTo>
                  <a:lnTo>
                    <a:pt x="340" y="672"/>
                  </a:lnTo>
                  <a:lnTo>
                    <a:pt x="332" y="648"/>
                  </a:lnTo>
                  <a:lnTo>
                    <a:pt x="308" y="672"/>
                  </a:lnTo>
                  <a:lnTo>
                    <a:pt x="261" y="672"/>
                  </a:lnTo>
                  <a:lnTo>
                    <a:pt x="253" y="648"/>
                  </a:lnTo>
                  <a:lnTo>
                    <a:pt x="261" y="625"/>
                  </a:lnTo>
                  <a:lnTo>
                    <a:pt x="284" y="601"/>
                  </a:lnTo>
                  <a:lnTo>
                    <a:pt x="284" y="577"/>
                  </a:lnTo>
                  <a:lnTo>
                    <a:pt x="261" y="577"/>
                  </a:lnTo>
                  <a:lnTo>
                    <a:pt x="261" y="561"/>
                  </a:lnTo>
                  <a:lnTo>
                    <a:pt x="221" y="577"/>
                  </a:lnTo>
                  <a:lnTo>
                    <a:pt x="182" y="577"/>
                  </a:lnTo>
                  <a:lnTo>
                    <a:pt x="166" y="593"/>
                  </a:lnTo>
                  <a:lnTo>
                    <a:pt x="150" y="601"/>
                  </a:lnTo>
                  <a:lnTo>
                    <a:pt x="111" y="633"/>
                  </a:lnTo>
                  <a:lnTo>
                    <a:pt x="87" y="633"/>
                  </a:lnTo>
                  <a:lnTo>
                    <a:pt x="71" y="641"/>
                  </a:lnTo>
                  <a:lnTo>
                    <a:pt x="79" y="585"/>
                  </a:lnTo>
                  <a:lnTo>
                    <a:pt x="71" y="561"/>
                  </a:lnTo>
                  <a:lnTo>
                    <a:pt x="111" y="530"/>
                  </a:lnTo>
                  <a:lnTo>
                    <a:pt x="150" y="514"/>
                  </a:lnTo>
                  <a:lnTo>
                    <a:pt x="158" y="490"/>
                  </a:lnTo>
                  <a:lnTo>
                    <a:pt x="142" y="506"/>
                  </a:lnTo>
                  <a:lnTo>
                    <a:pt x="119" y="514"/>
                  </a:lnTo>
                  <a:lnTo>
                    <a:pt x="87" y="514"/>
                  </a:lnTo>
                  <a:lnTo>
                    <a:pt x="95" y="490"/>
                  </a:lnTo>
                  <a:lnTo>
                    <a:pt x="119" y="490"/>
                  </a:lnTo>
                  <a:lnTo>
                    <a:pt x="134" y="459"/>
                  </a:lnTo>
                  <a:lnTo>
                    <a:pt x="119" y="467"/>
                  </a:lnTo>
                  <a:lnTo>
                    <a:pt x="103" y="474"/>
                  </a:lnTo>
                  <a:lnTo>
                    <a:pt x="95" y="451"/>
                  </a:lnTo>
                  <a:lnTo>
                    <a:pt x="71" y="451"/>
                  </a:lnTo>
                  <a:lnTo>
                    <a:pt x="79" y="427"/>
                  </a:lnTo>
                  <a:lnTo>
                    <a:pt x="95" y="427"/>
                  </a:lnTo>
                  <a:lnTo>
                    <a:pt x="103" y="451"/>
                  </a:lnTo>
                  <a:lnTo>
                    <a:pt x="119" y="427"/>
                  </a:lnTo>
                  <a:lnTo>
                    <a:pt x="126" y="395"/>
                  </a:lnTo>
                  <a:lnTo>
                    <a:pt x="119" y="380"/>
                  </a:lnTo>
                  <a:lnTo>
                    <a:pt x="95" y="403"/>
                  </a:lnTo>
                  <a:lnTo>
                    <a:pt x="87" y="395"/>
                  </a:lnTo>
                  <a:lnTo>
                    <a:pt x="71" y="403"/>
                  </a:lnTo>
                  <a:lnTo>
                    <a:pt x="63" y="427"/>
                  </a:lnTo>
                  <a:lnTo>
                    <a:pt x="47" y="395"/>
                  </a:lnTo>
                  <a:lnTo>
                    <a:pt x="55" y="356"/>
                  </a:lnTo>
                  <a:lnTo>
                    <a:pt x="79" y="348"/>
                  </a:lnTo>
                  <a:lnTo>
                    <a:pt x="103" y="316"/>
                  </a:lnTo>
                  <a:lnTo>
                    <a:pt x="87" y="324"/>
                  </a:lnTo>
                  <a:lnTo>
                    <a:pt x="71" y="324"/>
                  </a:lnTo>
                  <a:lnTo>
                    <a:pt x="55" y="340"/>
                  </a:lnTo>
                  <a:lnTo>
                    <a:pt x="47" y="332"/>
                  </a:lnTo>
                  <a:lnTo>
                    <a:pt x="47" y="285"/>
                  </a:lnTo>
                  <a:lnTo>
                    <a:pt x="24" y="285"/>
                  </a:lnTo>
                  <a:lnTo>
                    <a:pt x="16" y="293"/>
                  </a:lnTo>
                  <a:lnTo>
                    <a:pt x="0" y="293"/>
                  </a:lnTo>
                  <a:lnTo>
                    <a:pt x="0" y="277"/>
                  </a:lnTo>
                  <a:lnTo>
                    <a:pt x="16" y="269"/>
                  </a:lnTo>
                  <a:lnTo>
                    <a:pt x="8" y="245"/>
                  </a:lnTo>
                  <a:lnTo>
                    <a:pt x="8" y="221"/>
                  </a:lnTo>
                  <a:lnTo>
                    <a:pt x="40" y="221"/>
                  </a:lnTo>
                  <a:lnTo>
                    <a:pt x="47" y="214"/>
                  </a:lnTo>
                  <a:lnTo>
                    <a:pt x="32" y="198"/>
                  </a:lnTo>
                  <a:lnTo>
                    <a:pt x="47" y="182"/>
                  </a:lnTo>
                  <a:lnTo>
                    <a:pt x="79" y="174"/>
                  </a:lnTo>
                  <a:lnTo>
                    <a:pt x="103" y="174"/>
                  </a:lnTo>
                  <a:lnTo>
                    <a:pt x="87" y="158"/>
                  </a:lnTo>
                  <a:lnTo>
                    <a:pt x="103" y="142"/>
                  </a:lnTo>
                  <a:lnTo>
                    <a:pt x="134" y="142"/>
                  </a:lnTo>
                  <a:lnTo>
                    <a:pt x="158" y="158"/>
                  </a:lnTo>
                  <a:lnTo>
                    <a:pt x="237" y="127"/>
                  </a:lnTo>
                  <a:lnTo>
                    <a:pt x="245" y="134"/>
                  </a:lnTo>
                  <a:lnTo>
                    <a:pt x="253" y="134"/>
                  </a:lnTo>
                  <a:lnTo>
                    <a:pt x="245" y="127"/>
                  </a:lnTo>
                  <a:lnTo>
                    <a:pt x="261" y="127"/>
                  </a:lnTo>
                  <a:lnTo>
                    <a:pt x="277" y="142"/>
                  </a:lnTo>
                  <a:lnTo>
                    <a:pt x="277" y="127"/>
                  </a:lnTo>
                  <a:lnTo>
                    <a:pt x="292" y="127"/>
                  </a:lnTo>
                  <a:lnTo>
                    <a:pt x="269" y="119"/>
                  </a:lnTo>
                  <a:lnTo>
                    <a:pt x="284" y="111"/>
                  </a:lnTo>
                  <a:lnTo>
                    <a:pt x="284" y="103"/>
                  </a:lnTo>
                  <a:lnTo>
                    <a:pt x="261" y="111"/>
                  </a:lnTo>
                  <a:lnTo>
                    <a:pt x="261" y="95"/>
                  </a:lnTo>
                  <a:lnTo>
                    <a:pt x="253" y="87"/>
                  </a:lnTo>
                  <a:lnTo>
                    <a:pt x="269" y="79"/>
                  </a:lnTo>
                  <a:lnTo>
                    <a:pt x="261" y="63"/>
                  </a:lnTo>
                  <a:lnTo>
                    <a:pt x="308" y="63"/>
                  </a:lnTo>
                  <a:lnTo>
                    <a:pt x="308" y="47"/>
                  </a:lnTo>
                  <a:lnTo>
                    <a:pt x="300" y="32"/>
                  </a:lnTo>
                  <a:lnTo>
                    <a:pt x="316" y="32"/>
                  </a:lnTo>
                  <a:lnTo>
                    <a:pt x="332" y="47"/>
                  </a:lnTo>
                  <a:lnTo>
                    <a:pt x="324" y="32"/>
                  </a:lnTo>
                  <a:lnTo>
                    <a:pt x="348" y="16"/>
                  </a:lnTo>
                  <a:lnTo>
                    <a:pt x="363" y="32"/>
                  </a:lnTo>
                  <a:lnTo>
                    <a:pt x="356" y="8"/>
                  </a:lnTo>
                  <a:lnTo>
                    <a:pt x="379" y="0"/>
                  </a:lnTo>
                  <a:lnTo>
                    <a:pt x="395" y="8"/>
                  </a:lnTo>
                  <a:lnTo>
                    <a:pt x="379" y="40"/>
                  </a:lnTo>
                  <a:lnTo>
                    <a:pt x="403" y="40"/>
                  </a:lnTo>
                  <a:lnTo>
                    <a:pt x="403" y="24"/>
                  </a:lnTo>
                  <a:lnTo>
                    <a:pt x="442" y="8"/>
                  </a:lnTo>
                  <a:lnTo>
                    <a:pt x="427" y="32"/>
                  </a:lnTo>
                  <a:lnTo>
                    <a:pt x="450" y="24"/>
                  </a:lnTo>
                  <a:lnTo>
                    <a:pt x="450" y="40"/>
                  </a:lnTo>
                  <a:lnTo>
                    <a:pt x="474" y="16"/>
                  </a:lnTo>
                  <a:lnTo>
                    <a:pt x="498" y="16"/>
                  </a:lnTo>
                  <a:lnTo>
                    <a:pt x="545" y="79"/>
                  </a:lnTo>
                  <a:lnTo>
                    <a:pt x="561" y="71"/>
                  </a:lnTo>
                  <a:lnTo>
                    <a:pt x="593" y="79"/>
                  </a:lnTo>
                  <a:lnTo>
                    <a:pt x="593" y="111"/>
                  </a:lnTo>
                  <a:lnTo>
                    <a:pt x="569" y="134"/>
                  </a:lnTo>
                  <a:lnTo>
                    <a:pt x="553" y="119"/>
                  </a:lnTo>
                  <a:lnTo>
                    <a:pt x="553" y="142"/>
                  </a:lnTo>
                  <a:lnTo>
                    <a:pt x="577" y="174"/>
                  </a:lnTo>
                  <a:lnTo>
                    <a:pt x="608" y="237"/>
                  </a:lnTo>
                  <a:lnTo>
                    <a:pt x="624" y="221"/>
                  </a:lnTo>
                  <a:lnTo>
                    <a:pt x="632" y="237"/>
                  </a:lnTo>
                  <a:lnTo>
                    <a:pt x="624" y="261"/>
                  </a:lnTo>
                  <a:lnTo>
                    <a:pt x="600" y="253"/>
                  </a:lnTo>
                  <a:lnTo>
                    <a:pt x="593" y="277"/>
                  </a:lnTo>
                  <a:lnTo>
                    <a:pt x="616" y="285"/>
                  </a:lnTo>
                  <a:lnTo>
                    <a:pt x="632" y="316"/>
                  </a:lnTo>
                  <a:lnTo>
                    <a:pt x="624" y="332"/>
                  </a:lnTo>
                  <a:lnTo>
                    <a:pt x="616" y="340"/>
                  </a:lnTo>
                  <a:lnTo>
                    <a:pt x="616" y="356"/>
                  </a:lnTo>
                  <a:lnTo>
                    <a:pt x="593" y="380"/>
                  </a:lnTo>
                  <a:lnTo>
                    <a:pt x="585" y="380"/>
                  </a:lnTo>
                  <a:lnTo>
                    <a:pt x="569" y="387"/>
                  </a:lnTo>
                  <a:lnTo>
                    <a:pt x="577" y="411"/>
                  </a:lnTo>
                  <a:lnTo>
                    <a:pt x="561" y="443"/>
                  </a:lnTo>
                  <a:lnTo>
                    <a:pt x="585" y="459"/>
                  </a:lnTo>
                  <a:lnTo>
                    <a:pt x="624" y="459"/>
                  </a:lnTo>
                  <a:lnTo>
                    <a:pt x="624" y="490"/>
                  </a:lnTo>
                  <a:lnTo>
                    <a:pt x="624" y="514"/>
                  </a:lnTo>
                  <a:lnTo>
                    <a:pt x="640" y="546"/>
                  </a:lnTo>
                  <a:lnTo>
                    <a:pt x="600" y="554"/>
                  </a:lnTo>
                  <a:lnTo>
                    <a:pt x="585" y="577"/>
                  </a:lnTo>
                  <a:lnTo>
                    <a:pt x="569" y="593"/>
                  </a:lnTo>
                  <a:lnTo>
                    <a:pt x="577" y="617"/>
                  </a:lnTo>
                  <a:lnTo>
                    <a:pt x="569" y="633"/>
                  </a:lnTo>
                  <a:lnTo>
                    <a:pt x="569" y="641"/>
                  </a:lnTo>
                  <a:lnTo>
                    <a:pt x="553" y="6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93" name="Freeform 62"/>
            <p:cNvSpPr>
              <a:spLocks/>
            </p:cNvSpPr>
            <p:nvPr/>
          </p:nvSpPr>
          <p:spPr bwMode="gray">
            <a:xfrm>
              <a:off x="8675042" y="4105800"/>
              <a:ext cx="516831" cy="194958"/>
            </a:xfrm>
            <a:custGeom>
              <a:avLst/>
              <a:gdLst>
                <a:gd name="T0" fmla="*/ 585 w 681"/>
                <a:gd name="T1" fmla="*/ 147 h 249"/>
                <a:gd name="T2" fmla="*/ 664 w 681"/>
                <a:gd name="T3" fmla="*/ 124 h 249"/>
                <a:gd name="T4" fmla="*/ 680 w 681"/>
                <a:gd name="T5" fmla="*/ 78 h 249"/>
                <a:gd name="T6" fmla="*/ 593 w 681"/>
                <a:gd name="T7" fmla="*/ 54 h 249"/>
                <a:gd name="T8" fmla="*/ 530 w 681"/>
                <a:gd name="T9" fmla="*/ 62 h 249"/>
                <a:gd name="T10" fmla="*/ 482 w 681"/>
                <a:gd name="T11" fmla="*/ 39 h 249"/>
                <a:gd name="T12" fmla="*/ 443 w 681"/>
                <a:gd name="T13" fmla="*/ 31 h 249"/>
                <a:gd name="T14" fmla="*/ 372 w 681"/>
                <a:gd name="T15" fmla="*/ 39 h 249"/>
                <a:gd name="T16" fmla="*/ 324 w 681"/>
                <a:gd name="T17" fmla="*/ 0 h 249"/>
                <a:gd name="T18" fmla="*/ 324 w 681"/>
                <a:gd name="T19" fmla="*/ 23 h 249"/>
                <a:gd name="T20" fmla="*/ 300 w 681"/>
                <a:gd name="T21" fmla="*/ 16 h 249"/>
                <a:gd name="T22" fmla="*/ 261 w 681"/>
                <a:gd name="T23" fmla="*/ 23 h 249"/>
                <a:gd name="T24" fmla="*/ 213 w 681"/>
                <a:gd name="T25" fmla="*/ 16 h 249"/>
                <a:gd name="T26" fmla="*/ 166 w 681"/>
                <a:gd name="T27" fmla="*/ 23 h 249"/>
                <a:gd name="T28" fmla="*/ 119 w 681"/>
                <a:gd name="T29" fmla="*/ 16 h 249"/>
                <a:gd name="T30" fmla="*/ 55 w 681"/>
                <a:gd name="T31" fmla="*/ 0 h 249"/>
                <a:gd name="T32" fmla="*/ 40 w 681"/>
                <a:gd name="T33" fmla="*/ 47 h 249"/>
                <a:gd name="T34" fmla="*/ 0 w 681"/>
                <a:gd name="T35" fmla="*/ 54 h 249"/>
                <a:gd name="T36" fmla="*/ 24 w 681"/>
                <a:gd name="T37" fmla="*/ 109 h 249"/>
                <a:gd name="T38" fmla="*/ 71 w 681"/>
                <a:gd name="T39" fmla="*/ 155 h 249"/>
                <a:gd name="T40" fmla="*/ 71 w 681"/>
                <a:gd name="T41" fmla="*/ 194 h 249"/>
                <a:gd name="T42" fmla="*/ 40 w 681"/>
                <a:gd name="T43" fmla="*/ 209 h 249"/>
                <a:gd name="T44" fmla="*/ 79 w 681"/>
                <a:gd name="T45" fmla="*/ 248 h 249"/>
                <a:gd name="T46" fmla="*/ 166 w 681"/>
                <a:gd name="T47" fmla="*/ 233 h 249"/>
                <a:gd name="T48" fmla="*/ 213 w 681"/>
                <a:gd name="T49" fmla="*/ 202 h 249"/>
                <a:gd name="T50" fmla="*/ 269 w 681"/>
                <a:gd name="T51" fmla="*/ 202 h 249"/>
                <a:gd name="T52" fmla="*/ 316 w 681"/>
                <a:gd name="T53" fmla="*/ 217 h 249"/>
                <a:gd name="T54" fmla="*/ 372 w 681"/>
                <a:gd name="T55" fmla="*/ 209 h 249"/>
                <a:gd name="T56" fmla="*/ 451 w 681"/>
                <a:gd name="T57" fmla="*/ 194 h 249"/>
                <a:gd name="T58" fmla="*/ 490 w 681"/>
                <a:gd name="T59" fmla="*/ 178 h 249"/>
                <a:gd name="T60" fmla="*/ 546 w 681"/>
                <a:gd name="T61" fmla="*/ 155 h 249"/>
                <a:gd name="T62" fmla="*/ 585 w 681"/>
                <a:gd name="T63" fmla="*/ 14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1"/>
                <a:gd name="T97" fmla="*/ 0 h 249"/>
                <a:gd name="T98" fmla="*/ 681 w 68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1" h="249">
                  <a:moveTo>
                    <a:pt x="585" y="147"/>
                  </a:moveTo>
                  <a:lnTo>
                    <a:pt x="585" y="147"/>
                  </a:lnTo>
                  <a:lnTo>
                    <a:pt x="625" y="124"/>
                  </a:lnTo>
                  <a:lnTo>
                    <a:pt x="664" y="124"/>
                  </a:lnTo>
                  <a:lnTo>
                    <a:pt x="672" y="101"/>
                  </a:lnTo>
                  <a:lnTo>
                    <a:pt x="680" y="78"/>
                  </a:lnTo>
                  <a:lnTo>
                    <a:pt x="656" y="78"/>
                  </a:lnTo>
                  <a:lnTo>
                    <a:pt x="593" y="54"/>
                  </a:lnTo>
                  <a:lnTo>
                    <a:pt x="546" y="47"/>
                  </a:lnTo>
                  <a:lnTo>
                    <a:pt x="530" y="62"/>
                  </a:lnTo>
                  <a:lnTo>
                    <a:pt x="498" y="54"/>
                  </a:lnTo>
                  <a:lnTo>
                    <a:pt x="482" y="39"/>
                  </a:lnTo>
                  <a:lnTo>
                    <a:pt x="459" y="47"/>
                  </a:lnTo>
                  <a:lnTo>
                    <a:pt x="443" y="31"/>
                  </a:lnTo>
                  <a:lnTo>
                    <a:pt x="411" y="39"/>
                  </a:lnTo>
                  <a:lnTo>
                    <a:pt x="372" y="39"/>
                  </a:lnTo>
                  <a:lnTo>
                    <a:pt x="348" y="0"/>
                  </a:lnTo>
                  <a:lnTo>
                    <a:pt x="324" y="0"/>
                  </a:lnTo>
                  <a:lnTo>
                    <a:pt x="316" y="16"/>
                  </a:lnTo>
                  <a:lnTo>
                    <a:pt x="324" y="23"/>
                  </a:lnTo>
                  <a:lnTo>
                    <a:pt x="316" y="31"/>
                  </a:lnTo>
                  <a:lnTo>
                    <a:pt x="300" y="16"/>
                  </a:lnTo>
                  <a:lnTo>
                    <a:pt x="277" y="16"/>
                  </a:lnTo>
                  <a:lnTo>
                    <a:pt x="261" y="23"/>
                  </a:lnTo>
                  <a:lnTo>
                    <a:pt x="237" y="0"/>
                  </a:lnTo>
                  <a:lnTo>
                    <a:pt x="213" y="16"/>
                  </a:lnTo>
                  <a:lnTo>
                    <a:pt x="182" y="8"/>
                  </a:lnTo>
                  <a:lnTo>
                    <a:pt x="166" y="23"/>
                  </a:lnTo>
                  <a:lnTo>
                    <a:pt x="142" y="16"/>
                  </a:lnTo>
                  <a:lnTo>
                    <a:pt x="119" y="16"/>
                  </a:lnTo>
                  <a:lnTo>
                    <a:pt x="87" y="8"/>
                  </a:lnTo>
                  <a:lnTo>
                    <a:pt x="55" y="0"/>
                  </a:lnTo>
                  <a:lnTo>
                    <a:pt x="40" y="16"/>
                  </a:lnTo>
                  <a:lnTo>
                    <a:pt x="40" y="47"/>
                  </a:lnTo>
                  <a:lnTo>
                    <a:pt x="16" y="70"/>
                  </a:lnTo>
                  <a:lnTo>
                    <a:pt x="0" y="54"/>
                  </a:lnTo>
                  <a:lnTo>
                    <a:pt x="0" y="78"/>
                  </a:lnTo>
                  <a:lnTo>
                    <a:pt x="24" y="109"/>
                  </a:lnTo>
                  <a:lnTo>
                    <a:pt x="55" y="171"/>
                  </a:lnTo>
                  <a:lnTo>
                    <a:pt x="71" y="155"/>
                  </a:lnTo>
                  <a:lnTo>
                    <a:pt x="79" y="171"/>
                  </a:lnTo>
                  <a:lnTo>
                    <a:pt x="71" y="194"/>
                  </a:lnTo>
                  <a:lnTo>
                    <a:pt x="47" y="186"/>
                  </a:lnTo>
                  <a:lnTo>
                    <a:pt x="40" y="209"/>
                  </a:lnTo>
                  <a:lnTo>
                    <a:pt x="63" y="217"/>
                  </a:lnTo>
                  <a:lnTo>
                    <a:pt x="79" y="248"/>
                  </a:lnTo>
                  <a:lnTo>
                    <a:pt x="150" y="248"/>
                  </a:lnTo>
                  <a:lnTo>
                    <a:pt x="166" y="233"/>
                  </a:lnTo>
                  <a:lnTo>
                    <a:pt x="190" y="209"/>
                  </a:lnTo>
                  <a:lnTo>
                    <a:pt x="213" y="202"/>
                  </a:lnTo>
                  <a:lnTo>
                    <a:pt x="237" y="217"/>
                  </a:lnTo>
                  <a:lnTo>
                    <a:pt x="269" y="202"/>
                  </a:lnTo>
                  <a:lnTo>
                    <a:pt x="293" y="217"/>
                  </a:lnTo>
                  <a:lnTo>
                    <a:pt x="316" y="217"/>
                  </a:lnTo>
                  <a:lnTo>
                    <a:pt x="340" y="233"/>
                  </a:lnTo>
                  <a:lnTo>
                    <a:pt x="372" y="209"/>
                  </a:lnTo>
                  <a:lnTo>
                    <a:pt x="411" y="209"/>
                  </a:lnTo>
                  <a:lnTo>
                    <a:pt x="451" y="194"/>
                  </a:lnTo>
                  <a:lnTo>
                    <a:pt x="482" y="194"/>
                  </a:lnTo>
                  <a:lnTo>
                    <a:pt x="490" y="178"/>
                  </a:lnTo>
                  <a:lnTo>
                    <a:pt x="514" y="186"/>
                  </a:lnTo>
                  <a:lnTo>
                    <a:pt x="546" y="155"/>
                  </a:lnTo>
                  <a:lnTo>
                    <a:pt x="569" y="132"/>
                  </a:lnTo>
                  <a:lnTo>
                    <a:pt x="585"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94" name="Freeform 63"/>
            <p:cNvSpPr>
              <a:spLocks/>
            </p:cNvSpPr>
            <p:nvPr/>
          </p:nvSpPr>
          <p:spPr bwMode="gray">
            <a:xfrm>
              <a:off x="9113704" y="4149647"/>
              <a:ext cx="334688" cy="194958"/>
            </a:xfrm>
            <a:custGeom>
              <a:avLst/>
              <a:gdLst>
                <a:gd name="T0" fmla="*/ 31 w 441"/>
                <a:gd name="T1" fmla="*/ 147 h 249"/>
                <a:gd name="T2" fmla="*/ 31 w 441"/>
                <a:gd name="T3" fmla="*/ 147 h 249"/>
                <a:gd name="T4" fmla="*/ 0 w 441"/>
                <a:gd name="T5" fmla="*/ 124 h 249"/>
                <a:gd name="T6" fmla="*/ 8 w 441"/>
                <a:gd name="T7" fmla="*/ 93 h 249"/>
                <a:gd name="T8" fmla="*/ 47 w 441"/>
                <a:gd name="T9" fmla="*/ 70 h 249"/>
                <a:gd name="T10" fmla="*/ 86 w 441"/>
                <a:gd name="T11" fmla="*/ 70 h 249"/>
                <a:gd name="T12" fmla="*/ 94 w 441"/>
                <a:gd name="T13" fmla="*/ 47 h 249"/>
                <a:gd name="T14" fmla="*/ 102 w 441"/>
                <a:gd name="T15" fmla="*/ 23 h 249"/>
                <a:gd name="T16" fmla="*/ 118 w 441"/>
                <a:gd name="T17" fmla="*/ 16 h 249"/>
                <a:gd name="T18" fmla="*/ 134 w 441"/>
                <a:gd name="T19" fmla="*/ 31 h 249"/>
                <a:gd name="T20" fmla="*/ 149 w 441"/>
                <a:gd name="T21" fmla="*/ 16 h 249"/>
                <a:gd name="T22" fmla="*/ 165 w 441"/>
                <a:gd name="T23" fmla="*/ 23 h 249"/>
                <a:gd name="T24" fmla="*/ 204 w 441"/>
                <a:gd name="T25" fmla="*/ 8 h 249"/>
                <a:gd name="T26" fmla="*/ 212 w 441"/>
                <a:gd name="T27" fmla="*/ 23 h 249"/>
                <a:gd name="T28" fmla="*/ 251 w 441"/>
                <a:gd name="T29" fmla="*/ 8 h 249"/>
                <a:gd name="T30" fmla="*/ 291 w 441"/>
                <a:gd name="T31" fmla="*/ 0 h 249"/>
                <a:gd name="T32" fmla="*/ 299 w 441"/>
                <a:gd name="T33" fmla="*/ 16 h 249"/>
                <a:gd name="T34" fmla="*/ 354 w 441"/>
                <a:gd name="T35" fmla="*/ 0 h 249"/>
                <a:gd name="T36" fmla="*/ 369 w 441"/>
                <a:gd name="T37" fmla="*/ 16 h 249"/>
                <a:gd name="T38" fmla="*/ 354 w 441"/>
                <a:gd name="T39" fmla="*/ 23 h 249"/>
                <a:gd name="T40" fmla="*/ 361 w 441"/>
                <a:gd name="T41" fmla="*/ 39 h 249"/>
                <a:gd name="T42" fmla="*/ 377 w 441"/>
                <a:gd name="T43" fmla="*/ 47 h 249"/>
                <a:gd name="T44" fmla="*/ 377 w 441"/>
                <a:gd name="T45" fmla="*/ 31 h 249"/>
                <a:gd name="T46" fmla="*/ 440 w 441"/>
                <a:gd name="T47" fmla="*/ 54 h 249"/>
                <a:gd name="T48" fmla="*/ 440 w 441"/>
                <a:gd name="T49" fmla="*/ 62 h 249"/>
                <a:gd name="T50" fmla="*/ 385 w 441"/>
                <a:gd name="T51" fmla="*/ 70 h 249"/>
                <a:gd name="T52" fmla="*/ 369 w 441"/>
                <a:gd name="T53" fmla="*/ 85 h 249"/>
                <a:gd name="T54" fmla="*/ 369 w 441"/>
                <a:gd name="T55" fmla="*/ 109 h 249"/>
                <a:gd name="T56" fmla="*/ 354 w 441"/>
                <a:gd name="T57" fmla="*/ 116 h 249"/>
                <a:gd name="T58" fmla="*/ 330 w 441"/>
                <a:gd name="T59" fmla="*/ 116 h 249"/>
                <a:gd name="T60" fmla="*/ 299 w 441"/>
                <a:gd name="T61" fmla="*/ 124 h 249"/>
                <a:gd name="T62" fmla="*/ 259 w 441"/>
                <a:gd name="T63" fmla="*/ 140 h 249"/>
                <a:gd name="T64" fmla="*/ 244 w 441"/>
                <a:gd name="T65" fmla="*/ 163 h 249"/>
                <a:gd name="T66" fmla="*/ 267 w 441"/>
                <a:gd name="T67" fmla="*/ 171 h 249"/>
                <a:gd name="T68" fmla="*/ 267 w 441"/>
                <a:gd name="T69" fmla="*/ 186 h 249"/>
                <a:gd name="T70" fmla="*/ 251 w 441"/>
                <a:gd name="T71" fmla="*/ 186 h 249"/>
                <a:gd name="T72" fmla="*/ 244 w 441"/>
                <a:gd name="T73" fmla="*/ 194 h 249"/>
                <a:gd name="T74" fmla="*/ 259 w 441"/>
                <a:gd name="T75" fmla="*/ 202 h 249"/>
                <a:gd name="T76" fmla="*/ 251 w 441"/>
                <a:gd name="T77" fmla="*/ 233 h 249"/>
                <a:gd name="T78" fmla="*/ 236 w 441"/>
                <a:gd name="T79" fmla="*/ 240 h 249"/>
                <a:gd name="T80" fmla="*/ 220 w 441"/>
                <a:gd name="T81" fmla="*/ 248 h 249"/>
                <a:gd name="T82" fmla="*/ 220 w 441"/>
                <a:gd name="T83" fmla="*/ 233 h 249"/>
                <a:gd name="T84" fmla="*/ 212 w 441"/>
                <a:gd name="T85" fmla="*/ 233 h 249"/>
                <a:gd name="T86" fmla="*/ 212 w 441"/>
                <a:gd name="T87" fmla="*/ 248 h 249"/>
                <a:gd name="T88" fmla="*/ 196 w 441"/>
                <a:gd name="T89" fmla="*/ 240 h 249"/>
                <a:gd name="T90" fmla="*/ 189 w 441"/>
                <a:gd name="T91" fmla="*/ 233 h 249"/>
                <a:gd name="T92" fmla="*/ 196 w 441"/>
                <a:gd name="T93" fmla="*/ 217 h 249"/>
                <a:gd name="T94" fmla="*/ 189 w 441"/>
                <a:gd name="T95" fmla="*/ 209 h 249"/>
                <a:gd name="T96" fmla="*/ 173 w 441"/>
                <a:gd name="T97" fmla="*/ 217 h 249"/>
                <a:gd name="T98" fmla="*/ 173 w 441"/>
                <a:gd name="T99" fmla="*/ 194 h 249"/>
                <a:gd name="T100" fmla="*/ 157 w 441"/>
                <a:gd name="T101" fmla="*/ 171 h 249"/>
                <a:gd name="T102" fmla="*/ 141 w 441"/>
                <a:gd name="T103" fmla="*/ 163 h 249"/>
                <a:gd name="T104" fmla="*/ 126 w 441"/>
                <a:gd name="T105" fmla="*/ 147 h 249"/>
                <a:gd name="T106" fmla="*/ 63 w 441"/>
                <a:gd name="T107" fmla="*/ 147 h 249"/>
                <a:gd name="T108" fmla="*/ 31 w 441"/>
                <a:gd name="T109" fmla="*/ 1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249"/>
                <a:gd name="T167" fmla="*/ 441 w 441"/>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249">
                  <a:moveTo>
                    <a:pt x="31" y="147"/>
                  </a:moveTo>
                  <a:lnTo>
                    <a:pt x="31" y="147"/>
                  </a:lnTo>
                  <a:lnTo>
                    <a:pt x="0" y="124"/>
                  </a:lnTo>
                  <a:lnTo>
                    <a:pt x="8" y="93"/>
                  </a:lnTo>
                  <a:lnTo>
                    <a:pt x="47" y="70"/>
                  </a:lnTo>
                  <a:lnTo>
                    <a:pt x="86" y="70"/>
                  </a:lnTo>
                  <a:lnTo>
                    <a:pt x="94" y="47"/>
                  </a:lnTo>
                  <a:lnTo>
                    <a:pt x="102" y="23"/>
                  </a:lnTo>
                  <a:lnTo>
                    <a:pt x="118" y="16"/>
                  </a:lnTo>
                  <a:lnTo>
                    <a:pt x="134" y="31"/>
                  </a:lnTo>
                  <a:lnTo>
                    <a:pt x="149" y="16"/>
                  </a:lnTo>
                  <a:lnTo>
                    <a:pt x="165" y="23"/>
                  </a:lnTo>
                  <a:lnTo>
                    <a:pt x="204" y="8"/>
                  </a:lnTo>
                  <a:lnTo>
                    <a:pt x="212" y="23"/>
                  </a:lnTo>
                  <a:lnTo>
                    <a:pt x="251" y="8"/>
                  </a:lnTo>
                  <a:lnTo>
                    <a:pt x="291" y="0"/>
                  </a:lnTo>
                  <a:lnTo>
                    <a:pt x="299" y="16"/>
                  </a:lnTo>
                  <a:lnTo>
                    <a:pt x="354" y="0"/>
                  </a:lnTo>
                  <a:lnTo>
                    <a:pt x="369" y="16"/>
                  </a:lnTo>
                  <a:lnTo>
                    <a:pt x="354" y="23"/>
                  </a:lnTo>
                  <a:lnTo>
                    <a:pt x="361" y="39"/>
                  </a:lnTo>
                  <a:lnTo>
                    <a:pt x="377" y="47"/>
                  </a:lnTo>
                  <a:lnTo>
                    <a:pt x="377" y="31"/>
                  </a:lnTo>
                  <a:lnTo>
                    <a:pt x="440" y="54"/>
                  </a:lnTo>
                  <a:lnTo>
                    <a:pt x="440" y="62"/>
                  </a:lnTo>
                  <a:lnTo>
                    <a:pt x="385" y="70"/>
                  </a:lnTo>
                  <a:lnTo>
                    <a:pt x="369" y="85"/>
                  </a:lnTo>
                  <a:lnTo>
                    <a:pt x="369" y="109"/>
                  </a:lnTo>
                  <a:lnTo>
                    <a:pt x="354" y="116"/>
                  </a:lnTo>
                  <a:lnTo>
                    <a:pt x="330" y="116"/>
                  </a:lnTo>
                  <a:lnTo>
                    <a:pt x="299" y="124"/>
                  </a:lnTo>
                  <a:lnTo>
                    <a:pt x="259" y="140"/>
                  </a:lnTo>
                  <a:lnTo>
                    <a:pt x="244" y="163"/>
                  </a:lnTo>
                  <a:lnTo>
                    <a:pt x="267" y="171"/>
                  </a:lnTo>
                  <a:lnTo>
                    <a:pt x="267" y="186"/>
                  </a:lnTo>
                  <a:lnTo>
                    <a:pt x="251" y="186"/>
                  </a:lnTo>
                  <a:lnTo>
                    <a:pt x="244" y="194"/>
                  </a:lnTo>
                  <a:lnTo>
                    <a:pt x="259" y="202"/>
                  </a:lnTo>
                  <a:lnTo>
                    <a:pt x="251" y="233"/>
                  </a:lnTo>
                  <a:lnTo>
                    <a:pt x="236" y="240"/>
                  </a:lnTo>
                  <a:lnTo>
                    <a:pt x="220" y="248"/>
                  </a:lnTo>
                  <a:lnTo>
                    <a:pt x="220" y="233"/>
                  </a:lnTo>
                  <a:lnTo>
                    <a:pt x="212" y="233"/>
                  </a:lnTo>
                  <a:lnTo>
                    <a:pt x="212" y="248"/>
                  </a:lnTo>
                  <a:lnTo>
                    <a:pt x="196" y="240"/>
                  </a:lnTo>
                  <a:lnTo>
                    <a:pt x="189" y="233"/>
                  </a:lnTo>
                  <a:lnTo>
                    <a:pt x="196" y="217"/>
                  </a:lnTo>
                  <a:lnTo>
                    <a:pt x="189" y="209"/>
                  </a:lnTo>
                  <a:lnTo>
                    <a:pt x="173" y="217"/>
                  </a:lnTo>
                  <a:lnTo>
                    <a:pt x="173" y="194"/>
                  </a:lnTo>
                  <a:lnTo>
                    <a:pt x="157" y="171"/>
                  </a:lnTo>
                  <a:lnTo>
                    <a:pt x="141" y="163"/>
                  </a:lnTo>
                  <a:lnTo>
                    <a:pt x="126" y="147"/>
                  </a:lnTo>
                  <a:lnTo>
                    <a:pt x="63" y="147"/>
                  </a:lnTo>
                  <a:lnTo>
                    <a:pt x="31"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95" name="Freeform 64"/>
            <p:cNvSpPr>
              <a:spLocks/>
            </p:cNvSpPr>
            <p:nvPr/>
          </p:nvSpPr>
          <p:spPr bwMode="gray">
            <a:xfrm>
              <a:off x="9399061" y="4162173"/>
              <a:ext cx="340760" cy="270122"/>
            </a:xfrm>
            <a:custGeom>
              <a:avLst/>
              <a:gdLst>
                <a:gd name="T0" fmla="*/ 118 w 449"/>
                <a:gd name="T1" fmla="*/ 195 h 345"/>
                <a:gd name="T2" fmla="*/ 134 w 449"/>
                <a:gd name="T3" fmla="*/ 211 h 345"/>
                <a:gd name="T4" fmla="*/ 102 w 449"/>
                <a:gd name="T5" fmla="*/ 195 h 345"/>
                <a:gd name="T6" fmla="*/ 63 w 449"/>
                <a:gd name="T7" fmla="*/ 188 h 345"/>
                <a:gd name="T8" fmla="*/ 71 w 449"/>
                <a:gd name="T9" fmla="*/ 227 h 345"/>
                <a:gd name="T10" fmla="*/ 94 w 449"/>
                <a:gd name="T11" fmla="*/ 219 h 345"/>
                <a:gd name="T12" fmla="*/ 110 w 449"/>
                <a:gd name="T13" fmla="*/ 242 h 345"/>
                <a:gd name="T14" fmla="*/ 149 w 449"/>
                <a:gd name="T15" fmla="*/ 266 h 345"/>
                <a:gd name="T16" fmla="*/ 173 w 449"/>
                <a:gd name="T17" fmla="*/ 321 h 345"/>
                <a:gd name="T18" fmla="*/ 189 w 449"/>
                <a:gd name="T19" fmla="*/ 305 h 345"/>
                <a:gd name="T20" fmla="*/ 212 w 449"/>
                <a:gd name="T21" fmla="*/ 321 h 345"/>
                <a:gd name="T22" fmla="*/ 220 w 449"/>
                <a:gd name="T23" fmla="*/ 336 h 345"/>
                <a:gd name="T24" fmla="*/ 252 w 449"/>
                <a:gd name="T25" fmla="*/ 336 h 345"/>
                <a:gd name="T26" fmla="*/ 275 w 449"/>
                <a:gd name="T27" fmla="*/ 328 h 345"/>
                <a:gd name="T28" fmla="*/ 259 w 449"/>
                <a:gd name="T29" fmla="*/ 297 h 345"/>
                <a:gd name="T30" fmla="*/ 299 w 449"/>
                <a:gd name="T31" fmla="*/ 297 h 345"/>
                <a:gd name="T32" fmla="*/ 291 w 449"/>
                <a:gd name="T33" fmla="*/ 266 h 345"/>
                <a:gd name="T34" fmla="*/ 299 w 449"/>
                <a:gd name="T35" fmla="*/ 227 h 345"/>
                <a:gd name="T36" fmla="*/ 307 w 449"/>
                <a:gd name="T37" fmla="*/ 180 h 345"/>
                <a:gd name="T38" fmla="*/ 354 w 449"/>
                <a:gd name="T39" fmla="*/ 164 h 345"/>
                <a:gd name="T40" fmla="*/ 362 w 449"/>
                <a:gd name="T41" fmla="*/ 133 h 345"/>
                <a:gd name="T42" fmla="*/ 385 w 449"/>
                <a:gd name="T43" fmla="*/ 117 h 345"/>
                <a:gd name="T44" fmla="*/ 417 w 449"/>
                <a:gd name="T45" fmla="*/ 70 h 345"/>
                <a:gd name="T46" fmla="*/ 448 w 449"/>
                <a:gd name="T47" fmla="*/ 47 h 345"/>
                <a:gd name="T48" fmla="*/ 417 w 449"/>
                <a:gd name="T49" fmla="*/ 23 h 345"/>
                <a:gd name="T50" fmla="*/ 338 w 449"/>
                <a:gd name="T51" fmla="*/ 63 h 345"/>
                <a:gd name="T52" fmla="*/ 267 w 449"/>
                <a:gd name="T53" fmla="*/ 63 h 345"/>
                <a:gd name="T54" fmla="*/ 212 w 449"/>
                <a:gd name="T55" fmla="*/ 31 h 345"/>
                <a:gd name="T56" fmla="*/ 196 w 449"/>
                <a:gd name="T57" fmla="*/ 23 h 345"/>
                <a:gd name="T58" fmla="*/ 181 w 449"/>
                <a:gd name="T59" fmla="*/ 0 h 345"/>
                <a:gd name="T60" fmla="*/ 126 w 449"/>
                <a:gd name="T61" fmla="*/ 16 h 345"/>
                <a:gd name="T62" fmla="*/ 110 w 449"/>
                <a:gd name="T63" fmla="*/ 55 h 345"/>
                <a:gd name="T64" fmla="*/ 71 w 449"/>
                <a:gd name="T65" fmla="*/ 39 h 345"/>
                <a:gd name="T66" fmla="*/ 16 w 449"/>
                <a:gd name="T67" fmla="*/ 55 h 345"/>
                <a:gd name="T68" fmla="*/ 0 w 449"/>
                <a:gd name="T69" fmla="*/ 94 h 345"/>
                <a:gd name="T70" fmla="*/ 55 w 449"/>
                <a:gd name="T71" fmla="*/ 86 h 345"/>
                <a:gd name="T72" fmla="*/ 86 w 449"/>
                <a:gd name="T73" fmla="*/ 109 h 345"/>
                <a:gd name="T74" fmla="*/ 110 w 449"/>
                <a:gd name="T75" fmla="*/ 164 h 345"/>
                <a:gd name="T76" fmla="*/ 118 w 449"/>
                <a:gd name="T77" fmla="*/ 195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9"/>
                <a:gd name="T118" fmla="*/ 0 h 345"/>
                <a:gd name="T119" fmla="*/ 449 w 449"/>
                <a:gd name="T120" fmla="*/ 345 h 3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9" h="345">
                  <a:moveTo>
                    <a:pt x="118" y="195"/>
                  </a:moveTo>
                  <a:lnTo>
                    <a:pt x="118" y="195"/>
                  </a:lnTo>
                  <a:lnTo>
                    <a:pt x="134" y="195"/>
                  </a:lnTo>
                  <a:lnTo>
                    <a:pt x="134" y="211"/>
                  </a:lnTo>
                  <a:lnTo>
                    <a:pt x="118" y="211"/>
                  </a:lnTo>
                  <a:lnTo>
                    <a:pt x="102" y="195"/>
                  </a:lnTo>
                  <a:lnTo>
                    <a:pt x="79" y="188"/>
                  </a:lnTo>
                  <a:lnTo>
                    <a:pt x="63" y="188"/>
                  </a:lnTo>
                  <a:lnTo>
                    <a:pt x="55" y="211"/>
                  </a:lnTo>
                  <a:lnTo>
                    <a:pt x="71" y="227"/>
                  </a:lnTo>
                  <a:lnTo>
                    <a:pt x="94" y="211"/>
                  </a:lnTo>
                  <a:lnTo>
                    <a:pt x="94" y="219"/>
                  </a:lnTo>
                  <a:lnTo>
                    <a:pt x="94" y="235"/>
                  </a:lnTo>
                  <a:lnTo>
                    <a:pt x="110" y="242"/>
                  </a:lnTo>
                  <a:lnTo>
                    <a:pt x="126" y="266"/>
                  </a:lnTo>
                  <a:lnTo>
                    <a:pt x="149" y="266"/>
                  </a:lnTo>
                  <a:lnTo>
                    <a:pt x="157" y="297"/>
                  </a:lnTo>
                  <a:lnTo>
                    <a:pt x="173" y="321"/>
                  </a:lnTo>
                  <a:lnTo>
                    <a:pt x="189" y="321"/>
                  </a:lnTo>
                  <a:lnTo>
                    <a:pt x="189" y="305"/>
                  </a:lnTo>
                  <a:lnTo>
                    <a:pt x="204" y="297"/>
                  </a:lnTo>
                  <a:lnTo>
                    <a:pt x="212" y="321"/>
                  </a:lnTo>
                  <a:lnTo>
                    <a:pt x="204" y="336"/>
                  </a:lnTo>
                  <a:lnTo>
                    <a:pt x="220" y="336"/>
                  </a:lnTo>
                  <a:lnTo>
                    <a:pt x="228" y="344"/>
                  </a:lnTo>
                  <a:lnTo>
                    <a:pt x="252" y="336"/>
                  </a:lnTo>
                  <a:lnTo>
                    <a:pt x="275" y="344"/>
                  </a:lnTo>
                  <a:lnTo>
                    <a:pt x="275" y="328"/>
                  </a:lnTo>
                  <a:lnTo>
                    <a:pt x="267" y="313"/>
                  </a:lnTo>
                  <a:lnTo>
                    <a:pt x="259" y="297"/>
                  </a:lnTo>
                  <a:lnTo>
                    <a:pt x="275" y="289"/>
                  </a:lnTo>
                  <a:lnTo>
                    <a:pt x="299" y="297"/>
                  </a:lnTo>
                  <a:lnTo>
                    <a:pt x="291" y="281"/>
                  </a:lnTo>
                  <a:lnTo>
                    <a:pt x="291" y="266"/>
                  </a:lnTo>
                  <a:lnTo>
                    <a:pt x="299" y="258"/>
                  </a:lnTo>
                  <a:lnTo>
                    <a:pt x="299" y="227"/>
                  </a:lnTo>
                  <a:lnTo>
                    <a:pt x="307" y="203"/>
                  </a:lnTo>
                  <a:lnTo>
                    <a:pt x="307" y="180"/>
                  </a:lnTo>
                  <a:lnTo>
                    <a:pt x="307" y="172"/>
                  </a:lnTo>
                  <a:lnTo>
                    <a:pt x="354" y="164"/>
                  </a:lnTo>
                  <a:lnTo>
                    <a:pt x="369" y="149"/>
                  </a:lnTo>
                  <a:lnTo>
                    <a:pt x="362" y="133"/>
                  </a:lnTo>
                  <a:lnTo>
                    <a:pt x="377" y="133"/>
                  </a:lnTo>
                  <a:lnTo>
                    <a:pt x="385" y="117"/>
                  </a:lnTo>
                  <a:lnTo>
                    <a:pt x="393" y="94"/>
                  </a:lnTo>
                  <a:lnTo>
                    <a:pt x="417" y="70"/>
                  </a:lnTo>
                  <a:lnTo>
                    <a:pt x="424" y="55"/>
                  </a:lnTo>
                  <a:lnTo>
                    <a:pt x="448" y="47"/>
                  </a:lnTo>
                  <a:lnTo>
                    <a:pt x="440" y="23"/>
                  </a:lnTo>
                  <a:lnTo>
                    <a:pt x="417" y="23"/>
                  </a:lnTo>
                  <a:lnTo>
                    <a:pt x="401" y="39"/>
                  </a:lnTo>
                  <a:lnTo>
                    <a:pt x="338" y="63"/>
                  </a:lnTo>
                  <a:lnTo>
                    <a:pt x="322" y="55"/>
                  </a:lnTo>
                  <a:lnTo>
                    <a:pt x="267" y="63"/>
                  </a:lnTo>
                  <a:lnTo>
                    <a:pt x="244" y="31"/>
                  </a:lnTo>
                  <a:lnTo>
                    <a:pt x="212" y="31"/>
                  </a:lnTo>
                  <a:lnTo>
                    <a:pt x="212" y="23"/>
                  </a:lnTo>
                  <a:lnTo>
                    <a:pt x="196" y="23"/>
                  </a:lnTo>
                  <a:lnTo>
                    <a:pt x="196" y="31"/>
                  </a:lnTo>
                  <a:lnTo>
                    <a:pt x="181" y="0"/>
                  </a:lnTo>
                  <a:lnTo>
                    <a:pt x="165" y="16"/>
                  </a:lnTo>
                  <a:lnTo>
                    <a:pt x="126" y="16"/>
                  </a:lnTo>
                  <a:lnTo>
                    <a:pt x="110" y="31"/>
                  </a:lnTo>
                  <a:lnTo>
                    <a:pt x="110" y="55"/>
                  </a:lnTo>
                  <a:lnTo>
                    <a:pt x="94" y="39"/>
                  </a:lnTo>
                  <a:lnTo>
                    <a:pt x="71" y="39"/>
                  </a:lnTo>
                  <a:lnTo>
                    <a:pt x="71" y="47"/>
                  </a:lnTo>
                  <a:lnTo>
                    <a:pt x="16" y="55"/>
                  </a:lnTo>
                  <a:lnTo>
                    <a:pt x="0" y="70"/>
                  </a:lnTo>
                  <a:lnTo>
                    <a:pt x="0" y="94"/>
                  </a:lnTo>
                  <a:lnTo>
                    <a:pt x="31" y="94"/>
                  </a:lnTo>
                  <a:lnTo>
                    <a:pt x="55" y="86"/>
                  </a:lnTo>
                  <a:lnTo>
                    <a:pt x="71" y="102"/>
                  </a:lnTo>
                  <a:lnTo>
                    <a:pt x="86" y="109"/>
                  </a:lnTo>
                  <a:lnTo>
                    <a:pt x="86" y="133"/>
                  </a:lnTo>
                  <a:lnTo>
                    <a:pt x="110" y="164"/>
                  </a:lnTo>
                  <a:lnTo>
                    <a:pt x="118" y="172"/>
                  </a:lnTo>
                  <a:lnTo>
                    <a:pt x="118" y="19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98" name="Freeform 65"/>
            <p:cNvSpPr>
              <a:spLocks/>
            </p:cNvSpPr>
            <p:nvPr/>
          </p:nvSpPr>
          <p:spPr bwMode="gray">
            <a:xfrm>
              <a:off x="9594865" y="4201322"/>
              <a:ext cx="340760" cy="389132"/>
            </a:xfrm>
            <a:custGeom>
              <a:avLst/>
              <a:gdLst>
                <a:gd name="T0" fmla="*/ 157 w 449"/>
                <a:gd name="T1" fmla="*/ 472 h 497"/>
                <a:gd name="T2" fmla="*/ 141 w 449"/>
                <a:gd name="T3" fmla="*/ 441 h 497"/>
                <a:gd name="T4" fmla="*/ 141 w 449"/>
                <a:gd name="T5" fmla="*/ 417 h 497"/>
                <a:gd name="T6" fmla="*/ 204 w 449"/>
                <a:gd name="T7" fmla="*/ 409 h 497"/>
                <a:gd name="T8" fmla="*/ 157 w 449"/>
                <a:gd name="T9" fmla="*/ 370 h 497"/>
                <a:gd name="T10" fmla="*/ 102 w 449"/>
                <a:gd name="T11" fmla="*/ 331 h 497"/>
                <a:gd name="T12" fmla="*/ 63 w 449"/>
                <a:gd name="T13" fmla="*/ 315 h 497"/>
                <a:gd name="T14" fmla="*/ 16 w 449"/>
                <a:gd name="T15" fmla="*/ 299 h 497"/>
                <a:gd name="T16" fmla="*/ 8 w 449"/>
                <a:gd name="T17" fmla="*/ 268 h 497"/>
                <a:gd name="T18" fmla="*/ 16 w 449"/>
                <a:gd name="T19" fmla="*/ 244 h 497"/>
                <a:gd name="T20" fmla="*/ 31 w 449"/>
                <a:gd name="T21" fmla="*/ 236 h 497"/>
                <a:gd name="T22" fmla="*/ 39 w 449"/>
                <a:gd name="T23" fmla="*/ 213 h 497"/>
                <a:gd name="T24" fmla="*/ 47 w 449"/>
                <a:gd name="T25" fmla="*/ 157 h 497"/>
                <a:gd name="T26" fmla="*/ 47 w 449"/>
                <a:gd name="T27" fmla="*/ 126 h 497"/>
                <a:gd name="T28" fmla="*/ 110 w 449"/>
                <a:gd name="T29" fmla="*/ 102 h 497"/>
                <a:gd name="T30" fmla="*/ 118 w 449"/>
                <a:gd name="T31" fmla="*/ 87 h 497"/>
                <a:gd name="T32" fmla="*/ 134 w 449"/>
                <a:gd name="T33" fmla="*/ 47 h 497"/>
                <a:gd name="T34" fmla="*/ 165 w 449"/>
                <a:gd name="T35" fmla="*/ 8 h 497"/>
                <a:gd name="T36" fmla="*/ 196 w 449"/>
                <a:gd name="T37" fmla="*/ 8 h 497"/>
                <a:gd name="T38" fmla="*/ 228 w 449"/>
                <a:gd name="T39" fmla="*/ 24 h 497"/>
                <a:gd name="T40" fmla="*/ 267 w 449"/>
                <a:gd name="T41" fmla="*/ 16 h 497"/>
                <a:gd name="T42" fmla="*/ 252 w 449"/>
                <a:gd name="T43" fmla="*/ 87 h 497"/>
                <a:gd name="T44" fmla="*/ 275 w 449"/>
                <a:gd name="T45" fmla="*/ 102 h 497"/>
                <a:gd name="T46" fmla="*/ 307 w 449"/>
                <a:gd name="T47" fmla="*/ 63 h 497"/>
                <a:gd name="T48" fmla="*/ 338 w 449"/>
                <a:gd name="T49" fmla="*/ 94 h 497"/>
                <a:gd name="T50" fmla="*/ 354 w 449"/>
                <a:gd name="T51" fmla="*/ 102 h 497"/>
                <a:gd name="T52" fmla="*/ 440 w 449"/>
                <a:gd name="T53" fmla="*/ 126 h 497"/>
                <a:gd name="T54" fmla="*/ 432 w 449"/>
                <a:gd name="T55" fmla="*/ 157 h 497"/>
                <a:gd name="T56" fmla="*/ 393 w 449"/>
                <a:gd name="T57" fmla="*/ 197 h 497"/>
                <a:gd name="T58" fmla="*/ 369 w 449"/>
                <a:gd name="T59" fmla="*/ 228 h 497"/>
                <a:gd name="T60" fmla="*/ 322 w 449"/>
                <a:gd name="T61" fmla="*/ 252 h 497"/>
                <a:gd name="T62" fmla="*/ 314 w 449"/>
                <a:gd name="T63" fmla="*/ 276 h 497"/>
                <a:gd name="T64" fmla="*/ 299 w 449"/>
                <a:gd name="T65" fmla="*/ 339 h 497"/>
                <a:gd name="T66" fmla="*/ 283 w 449"/>
                <a:gd name="T67" fmla="*/ 441 h 497"/>
                <a:gd name="T68" fmla="*/ 283 w 449"/>
                <a:gd name="T69" fmla="*/ 480 h 497"/>
                <a:gd name="T70" fmla="*/ 236 w 449"/>
                <a:gd name="T71" fmla="*/ 496 h 497"/>
                <a:gd name="T72" fmla="*/ 181 w 449"/>
                <a:gd name="T73" fmla="*/ 488 h 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9"/>
                <a:gd name="T112" fmla="*/ 0 h 497"/>
                <a:gd name="T113" fmla="*/ 449 w 449"/>
                <a:gd name="T114" fmla="*/ 497 h 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9" h="497">
                  <a:moveTo>
                    <a:pt x="157" y="472"/>
                  </a:moveTo>
                  <a:lnTo>
                    <a:pt x="157" y="472"/>
                  </a:lnTo>
                  <a:lnTo>
                    <a:pt x="157" y="457"/>
                  </a:lnTo>
                  <a:lnTo>
                    <a:pt x="141" y="441"/>
                  </a:lnTo>
                  <a:lnTo>
                    <a:pt x="126" y="433"/>
                  </a:lnTo>
                  <a:lnTo>
                    <a:pt x="141" y="417"/>
                  </a:lnTo>
                  <a:lnTo>
                    <a:pt x="189" y="425"/>
                  </a:lnTo>
                  <a:lnTo>
                    <a:pt x="204" y="409"/>
                  </a:lnTo>
                  <a:lnTo>
                    <a:pt x="181" y="386"/>
                  </a:lnTo>
                  <a:lnTo>
                    <a:pt x="157" y="370"/>
                  </a:lnTo>
                  <a:lnTo>
                    <a:pt x="118" y="339"/>
                  </a:lnTo>
                  <a:lnTo>
                    <a:pt x="102" y="331"/>
                  </a:lnTo>
                  <a:lnTo>
                    <a:pt x="94" y="315"/>
                  </a:lnTo>
                  <a:lnTo>
                    <a:pt x="63" y="315"/>
                  </a:lnTo>
                  <a:lnTo>
                    <a:pt x="39" y="307"/>
                  </a:lnTo>
                  <a:lnTo>
                    <a:pt x="16" y="299"/>
                  </a:lnTo>
                  <a:lnTo>
                    <a:pt x="16" y="283"/>
                  </a:lnTo>
                  <a:lnTo>
                    <a:pt x="8" y="268"/>
                  </a:lnTo>
                  <a:lnTo>
                    <a:pt x="0" y="252"/>
                  </a:lnTo>
                  <a:lnTo>
                    <a:pt x="16" y="244"/>
                  </a:lnTo>
                  <a:lnTo>
                    <a:pt x="39" y="252"/>
                  </a:lnTo>
                  <a:lnTo>
                    <a:pt x="31" y="236"/>
                  </a:lnTo>
                  <a:lnTo>
                    <a:pt x="31" y="220"/>
                  </a:lnTo>
                  <a:lnTo>
                    <a:pt x="39" y="213"/>
                  </a:lnTo>
                  <a:lnTo>
                    <a:pt x="39" y="181"/>
                  </a:lnTo>
                  <a:lnTo>
                    <a:pt x="47" y="157"/>
                  </a:lnTo>
                  <a:lnTo>
                    <a:pt x="47" y="134"/>
                  </a:lnTo>
                  <a:lnTo>
                    <a:pt x="47" y="126"/>
                  </a:lnTo>
                  <a:lnTo>
                    <a:pt x="94" y="118"/>
                  </a:lnTo>
                  <a:lnTo>
                    <a:pt x="110" y="102"/>
                  </a:lnTo>
                  <a:lnTo>
                    <a:pt x="102" y="87"/>
                  </a:lnTo>
                  <a:lnTo>
                    <a:pt x="118" y="87"/>
                  </a:lnTo>
                  <a:lnTo>
                    <a:pt x="126" y="71"/>
                  </a:lnTo>
                  <a:lnTo>
                    <a:pt x="134" y="47"/>
                  </a:lnTo>
                  <a:lnTo>
                    <a:pt x="157" y="24"/>
                  </a:lnTo>
                  <a:lnTo>
                    <a:pt x="165" y="8"/>
                  </a:lnTo>
                  <a:lnTo>
                    <a:pt x="189" y="0"/>
                  </a:lnTo>
                  <a:lnTo>
                    <a:pt x="196" y="8"/>
                  </a:lnTo>
                  <a:lnTo>
                    <a:pt x="220" y="8"/>
                  </a:lnTo>
                  <a:lnTo>
                    <a:pt x="228" y="24"/>
                  </a:lnTo>
                  <a:lnTo>
                    <a:pt x="244" y="8"/>
                  </a:lnTo>
                  <a:lnTo>
                    <a:pt x="267" y="16"/>
                  </a:lnTo>
                  <a:lnTo>
                    <a:pt x="275" y="31"/>
                  </a:lnTo>
                  <a:lnTo>
                    <a:pt x="252" y="87"/>
                  </a:lnTo>
                  <a:lnTo>
                    <a:pt x="259" y="102"/>
                  </a:lnTo>
                  <a:lnTo>
                    <a:pt x="275" y="102"/>
                  </a:lnTo>
                  <a:lnTo>
                    <a:pt x="283" y="71"/>
                  </a:lnTo>
                  <a:lnTo>
                    <a:pt x="307" y="63"/>
                  </a:lnTo>
                  <a:lnTo>
                    <a:pt x="307" y="94"/>
                  </a:lnTo>
                  <a:lnTo>
                    <a:pt x="338" y="94"/>
                  </a:lnTo>
                  <a:lnTo>
                    <a:pt x="338" y="118"/>
                  </a:lnTo>
                  <a:lnTo>
                    <a:pt x="354" y="102"/>
                  </a:lnTo>
                  <a:lnTo>
                    <a:pt x="385" y="126"/>
                  </a:lnTo>
                  <a:lnTo>
                    <a:pt x="440" y="126"/>
                  </a:lnTo>
                  <a:lnTo>
                    <a:pt x="448" y="150"/>
                  </a:lnTo>
                  <a:lnTo>
                    <a:pt x="432" y="157"/>
                  </a:lnTo>
                  <a:lnTo>
                    <a:pt x="409" y="189"/>
                  </a:lnTo>
                  <a:lnTo>
                    <a:pt x="393" y="197"/>
                  </a:lnTo>
                  <a:lnTo>
                    <a:pt x="393" y="205"/>
                  </a:lnTo>
                  <a:lnTo>
                    <a:pt x="369" y="228"/>
                  </a:lnTo>
                  <a:lnTo>
                    <a:pt x="330" y="236"/>
                  </a:lnTo>
                  <a:lnTo>
                    <a:pt x="322" y="252"/>
                  </a:lnTo>
                  <a:lnTo>
                    <a:pt x="330" y="276"/>
                  </a:lnTo>
                  <a:lnTo>
                    <a:pt x="314" y="276"/>
                  </a:lnTo>
                  <a:lnTo>
                    <a:pt x="291" y="299"/>
                  </a:lnTo>
                  <a:lnTo>
                    <a:pt x="299" y="339"/>
                  </a:lnTo>
                  <a:lnTo>
                    <a:pt x="283" y="386"/>
                  </a:lnTo>
                  <a:lnTo>
                    <a:pt x="283" y="441"/>
                  </a:lnTo>
                  <a:lnTo>
                    <a:pt x="291" y="465"/>
                  </a:lnTo>
                  <a:lnTo>
                    <a:pt x="283" y="480"/>
                  </a:lnTo>
                  <a:lnTo>
                    <a:pt x="267" y="496"/>
                  </a:lnTo>
                  <a:lnTo>
                    <a:pt x="236" y="496"/>
                  </a:lnTo>
                  <a:lnTo>
                    <a:pt x="212" y="488"/>
                  </a:lnTo>
                  <a:lnTo>
                    <a:pt x="181" y="488"/>
                  </a:lnTo>
                  <a:lnTo>
                    <a:pt x="157" y="472"/>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00" name="Freeform 66"/>
            <p:cNvSpPr>
              <a:spLocks/>
            </p:cNvSpPr>
            <p:nvPr/>
          </p:nvSpPr>
          <p:spPr bwMode="gray">
            <a:xfrm>
              <a:off x="9644954" y="4314068"/>
              <a:ext cx="577545" cy="827591"/>
            </a:xfrm>
            <a:custGeom>
              <a:avLst/>
              <a:gdLst>
                <a:gd name="T0" fmla="*/ 649 w 761"/>
                <a:gd name="T1" fmla="*/ 659 h 1057"/>
                <a:gd name="T2" fmla="*/ 625 w 761"/>
                <a:gd name="T3" fmla="*/ 746 h 1057"/>
                <a:gd name="T4" fmla="*/ 538 w 761"/>
                <a:gd name="T5" fmla="*/ 746 h 1057"/>
                <a:gd name="T6" fmla="*/ 523 w 761"/>
                <a:gd name="T7" fmla="*/ 786 h 1057"/>
                <a:gd name="T8" fmla="*/ 515 w 761"/>
                <a:gd name="T9" fmla="*/ 818 h 1057"/>
                <a:gd name="T10" fmla="*/ 491 w 761"/>
                <a:gd name="T11" fmla="*/ 858 h 1057"/>
                <a:gd name="T12" fmla="*/ 507 w 761"/>
                <a:gd name="T13" fmla="*/ 889 h 1057"/>
                <a:gd name="T14" fmla="*/ 483 w 761"/>
                <a:gd name="T15" fmla="*/ 921 h 1057"/>
                <a:gd name="T16" fmla="*/ 412 w 761"/>
                <a:gd name="T17" fmla="*/ 977 h 1057"/>
                <a:gd name="T18" fmla="*/ 388 w 761"/>
                <a:gd name="T19" fmla="*/ 1024 h 1057"/>
                <a:gd name="T20" fmla="*/ 372 w 761"/>
                <a:gd name="T21" fmla="*/ 1040 h 1057"/>
                <a:gd name="T22" fmla="*/ 356 w 761"/>
                <a:gd name="T23" fmla="*/ 1032 h 1057"/>
                <a:gd name="T24" fmla="*/ 301 w 761"/>
                <a:gd name="T25" fmla="*/ 1032 h 1057"/>
                <a:gd name="T26" fmla="*/ 301 w 761"/>
                <a:gd name="T27" fmla="*/ 1000 h 1057"/>
                <a:gd name="T28" fmla="*/ 245 w 761"/>
                <a:gd name="T29" fmla="*/ 961 h 1057"/>
                <a:gd name="T30" fmla="*/ 198 w 761"/>
                <a:gd name="T31" fmla="*/ 945 h 1057"/>
                <a:gd name="T32" fmla="*/ 158 w 761"/>
                <a:gd name="T33" fmla="*/ 921 h 1057"/>
                <a:gd name="T34" fmla="*/ 119 w 761"/>
                <a:gd name="T35" fmla="*/ 881 h 1057"/>
                <a:gd name="T36" fmla="*/ 135 w 761"/>
                <a:gd name="T37" fmla="*/ 858 h 1057"/>
                <a:gd name="T38" fmla="*/ 135 w 761"/>
                <a:gd name="T39" fmla="*/ 826 h 1057"/>
                <a:gd name="T40" fmla="*/ 166 w 761"/>
                <a:gd name="T41" fmla="*/ 810 h 1057"/>
                <a:gd name="T42" fmla="*/ 150 w 761"/>
                <a:gd name="T43" fmla="*/ 738 h 1057"/>
                <a:gd name="T44" fmla="*/ 127 w 761"/>
                <a:gd name="T45" fmla="*/ 667 h 1057"/>
                <a:gd name="T46" fmla="*/ 103 w 761"/>
                <a:gd name="T47" fmla="*/ 635 h 1057"/>
                <a:gd name="T48" fmla="*/ 40 w 761"/>
                <a:gd name="T49" fmla="*/ 611 h 1057"/>
                <a:gd name="T50" fmla="*/ 8 w 761"/>
                <a:gd name="T51" fmla="*/ 580 h 1057"/>
                <a:gd name="T52" fmla="*/ 24 w 761"/>
                <a:gd name="T53" fmla="*/ 516 h 1057"/>
                <a:gd name="T54" fmla="*/ 48 w 761"/>
                <a:gd name="T55" fmla="*/ 532 h 1057"/>
                <a:gd name="T56" fmla="*/ 55 w 761"/>
                <a:gd name="T57" fmla="*/ 476 h 1057"/>
                <a:gd name="T58" fmla="*/ 79 w 761"/>
                <a:gd name="T59" fmla="*/ 461 h 1057"/>
                <a:gd name="T60" fmla="*/ 103 w 761"/>
                <a:gd name="T61" fmla="*/ 413 h 1057"/>
                <a:gd name="T62" fmla="*/ 103 w 761"/>
                <a:gd name="T63" fmla="*/ 365 h 1057"/>
                <a:gd name="T64" fmla="*/ 87 w 761"/>
                <a:gd name="T65" fmla="*/ 326 h 1057"/>
                <a:gd name="T66" fmla="*/ 143 w 761"/>
                <a:gd name="T67" fmla="*/ 341 h 1057"/>
                <a:gd name="T68" fmla="*/ 198 w 761"/>
                <a:gd name="T69" fmla="*/ 349 h 1057"/>
                <a:gd name="T70" fmla="*/ 214 w 761"/>
                <a:gd name="T71" fmla="*/ 294 h 1057"/>
                <a:gd name="T72" fmla="*/ 230 w 761"/>
                <a:gd name="T73" fmla="*/ 191 h 1057"/>
                <a:gd name="T74" fmla="*/ 245 w 761"/>
                <a:gd name="T75" fmla="*/ 127 h 1057"/>
                <a:gd name="T76" fmla="*/ 253 w 761"/>
                <a:gd name="T77" fmla="*/ 103 h 1057"/>
                <a:gd name="T78" fmla="*/ 301 w 761"/>
                <a:gd name="T79" fmla="*/ 79 h 1057"/>
                <a:gd name="T80" fmla="*/ 325 w 761"/>
                <a:gd name="T81" fmla="*/ 48 h 1057"/>
                <a:gd name="T82" fmla="*/ 364 w 761"/>
                <a:gd name="T83" fmla="*/ 8 h 1057"/>
                <a:gd name="T84" fmla="*/ 420 w 761"/>
                <a:gd name="T85" fmla="*/ 40 h 1057"/>
                <a:gd name="T86" fmla="*/ 467 w 761"/>
                <a:gd name="T87" fmla="*/ 32 h 1057"/>
                <a:gd name="T88" fmla="*/ 530 w 761"/>
                <a:gd name="T89" fmla="*/ 40 h 1057"/>
                <a:gd name="T90" fmla="*/ 610 w 761"/>
                <a:gd name="T91" fmla="*/ 48 h 1057"/>
                <a:gd name="T92" fmla="*/ 657 w 761"/>
                <a:gd name="T93" fmla="*/ 48 h 1057"/>
                <a:gd name="T94" fmla="*/ 728 w 761"/>
                <a:gd name="T95" fmla="*/ 56 h 1057"/>
                <a:gd name="T96" fmla="*/ 760 w 761"/>
                <a:gd name="T97" fmla="*/ 183 h 1057"/>
                <a:gd name="T98" fmla="*/ 744 w 761"/>
                <a:gd name="T99" fmla="*/ 294 h 1057"/>
                <a:gd name="T100" fmla="*/ 720 w 761"/>
                <a:gd name="T101" fmla="*/ 365 h 1057"/>
                <a:gd name="T102" fmla="*/ 673 w 761"/>
                <a:gd name="T103" fmla="*/ 429 h 1057"/>
                <a:gd name="T104" fmla="*/ 673 w 761"/>
                <a:gd name="T105" fmla="*/ 484 h 1057"/>
                <a:gd name="T106" fmla="*/ 681 w 761"/>
                <a:gd name="T107" fmla="*/ 532 h 1057"/>
                <a:gd name="T108" fmla="*/ 649 w 761"/>
                <a:gd name="T109" fmla="*/ 588 h 1057"/>
                <a:gd name="T110" fmla="*/ 649 w 761"/>
                <a:gd name="T111" fmla="*/ 659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1"/>
                <a:gd name="T169" fmla="*/ 0 h 1057"/>
                <a:gd name="T170" fmla="*/ 761 w 761"/>
                <a:gd name="T171" fmla="*/ 1057 h 10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1" h="1057">
                  <a:moveTo>
                    <a:pt x="649" y="659"/>
                  </a:moveTo>
                  <a:lnTo>
                    <a:pt x="649" y="659"/>
                  </a:lnTo>
                  <a:lnTo>
                    <a:pt x="641" y="715"/>
                  </a:lnTo>
                  <a:lnTo>
                    <a:pt x="625" y="746"/>
                  </a:lnTo>
                  <a:lnTo>
                    <a:pt x="570" y="762"/>
                  </a:lnTo>
                  <a:lnTo>
                    <a:pt x="538" y="746"/>
                  </a:lnTo>
                  <a:lnTo>
                    <a:pt x="538" y="770"/>
                  </a:lnTo>
                  <a:lnTo>
                    <a:pt x="523" y="786"/>
                  </a:lnTo>
                  <a:lnTo>
                    <a:pt x="523" y="810"/>
                  </a:lnTo>
                  <a:lnTo>
                    <a:pt x="515" y="818"/>
                  </a:lnTo>
                  <a:lnTo>
                    <a:pt x="515" y="858"/>
                  </a:lnTo>
                  <a:lnTo>
                    <a:pt x="491" y="858"/>
                  </a:lnTo>
                  <a:lnTo>
                    <a:pt x="483" y="873"/>
                  </a:lnTo>
                  <a:lnTo>
                    <a:pt x="507" y="889"/>
                  </a:lnTo>
                  <a:lnTo>
                    <a:pt x="491" y="897"/>
                  </a:lnTo>
                  <a:lnTo>
                    <a:pt x="483" y="921"/>
                  </a:lnTo>
                  <a:lnTo>
                    <a:pt x="435" y="929"/>
                  </a:lnTo>
                  <a:lnTo>
                    <a:pt x="412" y="977"/>
                  </a:lnTo>
                  <a:lnTo>
                    <a:pt x="404" y="1000"/>
                  </a:lnTo>
                  <a:lnTo>
                    <a:pt x="388" y="1024"/>
                  </a:lnTo>
                  <a:lnTo>
                    <a:pt x="372" y="1032"/>
                  </a:lnTo>
                  <a:lnTo>
                    <a:pt x="372" y="1040"/>
                  </a:lnTo>
                  <a:lnTo>
                    <a:pt x="364" y="1056"/>
                  </a:lnTo>
                  <a:lnTo>
                    <a:pt x="356" y="1032"/>
                  </a:lnTo>
                  <a:lnTo>
                    <a:pt x="317" y="1024"/>
                  </a:lnTo>
                  <a:lnTo>
                    <a:pt x="301" y="1032"/>
                  </a:lnTo>
                  <a:lnTo>
                    <a:pt x="293" y="1016"/>
                  </a:lnTo>
                  <a:lnTo>
                    <a:pt x="301" y="1000"/>
                  </a:lnTo>
                  <a:lnTo>
                    <a:pt x="277" y="977"/>
                  </a:lnTo>
                  <a:lnTo>
                    <a:pt x="245" y="961"/>
                  </a:lnTo>
                  <a:lnTo>
                    <a:pt x="214" y="969"/>
                  </a:lnTo>
                  <a:lnTo>
                    <a:pt x="198" y="945"/>
                  </a:lnTo>
                  <a:lnTo>
                    <a:pt x="166" y="937"/>
                  </a:lnTo>
                  <a:lnTo>
                    <a:pt x="158" y="921"/>
                  </a:lnTo>
                  <a:lnTo>
                    <a:pt x="119" y="905"/>
                  </a:lnTo>
                  <a:lnTo>
                    <a:pt x="119" y="881"/>
                  </a:lnTo>
                  <a:lnTo>
                    <a:pt x="103" y="865"/>
                  </a:lnTo>
                  <a:lnTo>
                    <a:pt x="135" y="858"/>
                  </a:lnTo>
                  <a:lnTo>
                    <a:pt x="135" y="842"/>
                  </a:lnTo>
                  <a:lnTo>
                    <a:pt x="135" y="826"/>
                  </a:lnTo>
                  <a:lnTo>
                    <a:pt x="150" y="826"/>
                  </a:lnTo>
                  <a:lnTo>
                    <a:pt x="166" y="810"/>
                  </a:lnTo>
                  <a:lnTo>
                    <a:pt x="174" y="762"/>
                  </a:lnTo>
                  <a:lnTo>
                    <a:pt x="150" y="738"/>
                  </a:lnTo>
                  <a:lnTo>
                    <a:pt x="150" y="699"/>
                  </a:lnTo>
                  <a:lnTo>
                    <a:pt x="127" y="667"/>
                  </a:lnTo>
                  <a:lnTo>
                    <a:pt x="103" y="651"/>
                  </a:lnTo>
                  <a:lnTo>
                    <a:pt x="103" y="635"/>
                  </a:lnTo>
                  <a:lnTo>
                    <a:pt x="63" y="603"/>
                  </a:lnTo>
                  <a:lnTo>
                    <a:pt x="40" y="611"/>
                  </a:lnTo>
                  <a:lnTo>
                    <a:pt x="16" y="603"/>
                  </a:lnTo>
                  <a:lnTo>
                    <a:pt x="8" y="580"/>
                  </a:lnTo>
                  <a:lnTo>
                    <a:pt x="0" y="556"/>
                  </a:lnTo>
                  <a:lnTo>
                    <a:pt x="24" y="516"/>
                  </a:lnTo>
                  <a:lnTo>
                    <a:pt x="32" y="532"/>
                  </a:lnTo>
                  <a:lnTo>
                    <a:pt x="48" y="532"/>
                  </a:lnTo>
                  <a:lnTo>
                    <a:pt x="63" y="500"/>
                  </a:lnTo>
                  <a:lnTo>
                    <a:pt x="55" y="476"/>
                  </a:lnTo>
                  <a:lnTo>
                    <a:pt x="71" y="453"/>
                  </a:lnTo>
                  <a:lnTo>
                    <a:pt x="79" y="461"/>
                  </a:lnTo>
                  <a:lnTo>
                    <a:pt x="103" y="445"/>
                  </a:lnTo>
                  <a:lnTo>
                    <a:pt x="103" y="413"/>
                  </a:lnTo>
                  <a:lnTo>
                    <a:pt x="95" y="389"/>
                  </a:lnTo>
                  <a:lnTo>
                    <a:pt x="103" y="365"/>
                  </a:lnTo>
                  <a:lnTo>
                    <a:pt x="79" y="333"/>
                  </a:lnTo>
                  <a:lnTo>
                    <a:pt x="87" y="326"/>
                  </a:lnTo>
                  <a:lnTo>
                    <a:pt x="111" y="341"/>
                  </a:lnTo>
                  <a:lnTo>
                    <a:pt x="143" y="341"/>
                  </a:lnTo>
                  <a:lnTo>
                    <a:pt x="166" y="349"/>
                  </a:lnTo>
                  <a:lnTo>
                    <a:pt x="198" y="349"/>
                  </a:lnTo>
                  <a:lnTo>
                    <a:pt x="222" y="318"/>
                  </a:lnTo>
                  <a:lnTo>
                    <a:pt x="214" y="294"/>
                  </a:lnTo>
                  <a:lnTo>
                    <a:pt x="214" y="238"/>
                  </a:lnTo>
                  <a:lnTo>
                    <a:pt x="230" y="191"/>
                  </a:lnTo>
                  <a:lnTo>
                    <a:pt x="222" y="151"/>
                  </a:lnTo>
                  <a:lnTo>
                    <a:pt x="245" y="127"/>
                  </a:lnTo>
                  <a:lnTo>
                    <a:pt x="261" y="127"/>
                  </a:lnTo>
                  <a:lnTo>
                    <a:pt x="253" y="103"/>
                  </a:lnTo>
                  <a:lnTo>
                    <a:pt x="261" y="87"/>
                  </a:lnTo>
                  <a:lnTo>
                    <a:pt x="301" y="79"/>
                  </a:lnTo>
                  <a:lnTo>
                    <a:pt x="325" y="56"/>
                  </a:lnTo>
                  <a:lnTo>
                    <a:pt x="325" y="48"/>
                  </a:lnTo>
                  <a:lnTo>
                    <a:pt x="340" y="40"/>
                  </a:lnTo>
                  <a:lnTo>
                    <a:pt x="364" y="8"/>
                  </a:lnTo>
                  <a:lnTo>
                    <a:pt x="380" y="0"/>
                  </a:lnTo>
                  <a:lnTo>
                    <a:pt x="420" y="40"/>
                  </a:lnTo>
                  <a:lnTo>
                    <a:pt x="443" y="32"/>
                  </a:lnTo>
                  <a:lnTo>
                    <a:pt x="467" y="32"/>
                  </a:lnTo>
                  <a:lnTo>
                    <a:pt x="483" y="16"/>
                  </a:lnTo>
                  <a:lnTo>
                    <a:pt x="530" y="40"/>
                  </a:lnTo>
                  <a:lnTo>
                    <a:pt x="562" y="64"/>
                  </a:lnTo>
                  <a:lnTo>
                    <a:pt x="610" y="48"/>
                  </a:lnTo>
                  <a:lnTo>
                    <a:pt x="641" y="64"/>
                  </a:lnTo>
                  <a:lnTo>
                    <a:pt x="657" y="48"/>
                  </a:lnTo>
                  <a:lnTo>
                    <a:pt x="681" y="56"/>
                  </a:lnTo>
                  <a:lnTo>
                    <a:pt x="728" y="56"/>
                  </a:lnTo>
                  <a:lnTo>
                    <a:pt x="752" y="79"/>
                  </a:lnTo>
                  <a:lnTo>
                    <a:pt x="760" y="183"/>
                  </a:lnTo>
                  <a:lnTo>
                    <a:pt x="752" y="222"/>
                  </a:lnTo>
                  <a:lnTo>
                    <a:pt x="744" y="294"/>
                  </a:lnTo>
                  <a:lnTo>
                    <a:pt x="736" y="326"/>
                  </a:lnTo>
                  <a:lnTo>
                    <a:pt x="720" y="365"/>
                  </a:lnTo>
                  <a:lnTo>
                    <a:pt x="673" y="381"/>
                  </a:lnTo>
                  <a:lnTo>
                    <a:pt x="673" y="429"/>
                  </a:lnTo>
                  <a:lnTo>
                    <a:pt x="697" y="453"/>
                  </a:lnTo>
                  <a:lnTo>
                    <a:pt x="673" y="484"/>
                  </a:lnTo>
                  <a:lnTo>
                    <a:pt x="665" y="516"/>
                  </a:lnTo>
                  <a:lnTo>
                    <a:pt x="681" y="532"/>
                  </a:lnTo>
                  <a:lnTo>
                    <a:pt x="681" y="564"/>
                  </a:lnTo>
                  <a:lnTo>
                    <a:pt x="649" y="588"/>
                  </a:lnTo>
                  <a:lnTo>
                    <a:pt x="633" y="627"/>
                  </a:lnTo>
                  <a:lnTo>
                    <a:pt x="649" y="6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03" name="Freeform 67"/>
            <p:cNvSpPr>
              <a:spLocks/>
            </p:cNvSpPr>
            <p:nvPr/>
          </p:nvSpPr>
          <p:spPr bwMode="gray">
            <a:xfrm>
              <a:off x="8987720" y="4766619"/>
              <a:ext cx="935760" cy="902754"/>
            </a:xfrm>
            <a:custGeom>
              <a:avLst/>
              <a:gdLst>
                <a:gd name="T0" fmla="*/ 143 w 1233"/>
                <a:gd name="T1" fmla="*/ 636 h 1153"/>
                <a:gd name="T2" fmla="*/ 79 w 1233"/>
                <a:gd name="T3" fmla="*/ 588 h 1153"/>
                <a:gd name="T4" fmla="*/ 24 w 1233"/>
                <a:gd name="T5" fmla="*/ 469 h 1153"/>
                <a:gd name="T6" fmla="*/ 0 w 1233"/>
                <a:gd name="T7" fmla="*/ 381 h 1153"/>
                <a:gd name="T8" fmla="*/ 119 w 1233"/>
                <a:gd name="T9" fmla="*/ 389 h 1153"/>
                <a:gd name="T10" fmla="*/ 199 w 1233"/>
                <a:gd name="T11" fmla="*/ 358 h 1153"/>
                <a:gd name="T12" fmla="*/ 270 w 1233"/>
                <a:gd name="T13" fmla="*/ 358 h 1153"/>
                <a:gd name="T14" fmla="*/ 334 w 1233"/>
                <a:gd name="T15" fmla="*/ 350 h 1153"/>
                <a:gd name="T16" fmla="*/ 461 w 1233"/>
                <a:gd name="T17" fmla="*/ 397 h 1153"/>
                <a:gd name="T18" fmla="*/ 445 w 1233"/>
                <a:gd name="T19" fmla="*/ 445 h 1153"/>
                <a:gd name="T20" fmla="*/ 445 w 1233"/>
                <a:gd name="T21" fmla="*/ 485 h 1153"/>
                <a:gd name="T22" fmla="*/ 548 w 1233"/>
                <a:gd name="T23" fmla="*/ 429 h 1153"/>
                <a:gd name="T24" fmla="*/ 588 w 1233"/>
                <a:gd name="T25" fmla="*/ 350 h 1153"/>
                <a:gd name="T26" fmla="*/ 517 w 1233"/>
                <a:gd name="T27" fmla="*/ 199 h 1153"/>
                <a:gd name="T28" fmla="*/ 501 w 1233"/>
                <a:gd name="T29" fmla="*/ 56 h 1153"/>
                <a:gd name="T30" fmla="*/ 564 w 1233"/>
                <a:gd name="T31" fmla="*/ 8 h 1153"/>
                <a:gd name="T32" fmla="*/ 668 w 1233"/>
                <a:gd name="T33" fmla="*/ 0 h 1153"/>
                <a:gd name="T34" fmla="*/ 771 w 1233"/>
                <a:gd name="T35" fmla="*/ 16 h 1153"/>
                <a:gd name="T36" fmla="*/ 874 w 1233"/>
                <a:gd name="T37" fmla="*/ 48 h 1153"/>
                <a:gd name="T38" fmla="*/ 930 w 1233"/>
                <a:gd name="T39" fmla="*/ 24 h 1153"/>
                <a:gd name="T40" fmla="*/ 1017 w 1233"/>
                <a:gd name="T41" fmla="*/ 119 h 1153"/>
                <a:gd name="T42" fmla="*/ 1017 w 1233"/>
                <a:gd name="T43" fmla="*/ 246 h 1153"/>
                <a:gd name="T44" fmla="*/ 970 w 1233"/>
                <a:gd name="T45" fmla="*/ 286 h 1153"/>
                <a:gd name="T46" fmla="*/ 1033 w 1233"/>
                <a:gd name="T47" fmla="*/ 358 h 1153"/>
                <a:gd name="T48" fmla="*/ 1089 w 1233"/>
                <a:gd name="T49" fmla="*/ 421 h 1153"/>
                <a:gd name="T50" fmla="*/ 1160 w 1233"/>
                <a:gd name="T51" fmla="*/ 461 h 1153"/>
                <a:gd name="T52" fmla="*/ 1121 w 1233"/>
                <a:gd name="T53" fmla="*/ 548 h 1153"/>
                <a:gd name="T54" fmla="*/ 1049 w 1233"/>
                <a:gd name="T55" fmla="*/ 628 h 1153"/>
                <a:gd name="T56" fmla="*/ 1105 w 1233"/>
                <a:gd name="T57" fmla="*/ 675 h 1153"/>
                <a:gd name="T58" fmla="*/ 1160 w 1233"/>
                <a:gd name="T59" fmla="*/ 723 h 1153"/>
                <a:gd name="T60" fmla="*/ 1216 w 1233"/>
                <a:gd name="T61" fmla="*/ 818 h 1153"/>
                <a:gd name="T62" fmla="*/ 1224 w 1233"/>
                <a:gd name="T63" fmla="*/ 914 h 1153"/>
                <a:gd name="T64" fmla="*/ 1137 w 1233"/>
                <a:gd name="T65" fmla="*/ 898 h 1153"/>
                <a:gd name="T66" fmla="*/ 1073 w 1233"/>
                <a:gd name="T67" fmla="*/ 961 h 1153"/>
                <a:gd name="T68" fmla="*/ 1025 w 1233"/>
                <a:gd name="T69" fmla="*/ 1025 h 1153"/>
                <a:gd name="T70" fmla="*/ 898 w 1233"/>
                <a:gd name="T71" fmla="*/ 1080 h 1153"/>
                <a:gd name="T72" fmla="*/ 787 w 1233"/>
                <a:gd name="T73" fmla="*/ 1104 h 1153"/>
                <a:gd name="T74" fmla="*/ 803 w 1233"/>
                <a:gd name="T75" fmla="*/ 1009 h 1153"/>
                <a:gd name="T76" fmla="*/ 723 w 1233"/>
                <a:gd name="T77" fmla="*/ 961 h 1153"/>
                <a:gd name="T78" fmla="*/ 668 w 1233"/>
                <a:gd name="T79" fmla="*/ 977 h 1153"/>
                <a:gd name="T80" fmla="*/ 596 w 1233"/>
                <a:gd name="T81" fmla="*/ 993 h 1153"/>
                <a:gd name="T82" fmla="*/ 533 w 1233"/>
                <a:gd name="T83" fmla="*/ 1001 h 1153"/>
                <a:gd name="T84" fmla="*/ 469 w 1233"/>
                <a:gd name="T85" fmla="*/ 1009 h 1153"/>
                <a:gd name="T86" fmla="*/ 382 w 1233"/>
                <a:gd name="T87" fmla="*/ 1017 h 1153"/>
                <a:gd name="T88" fmla="*/ 278 w 1233"/>
                <a:gd name="T89" fmla="*/ 1009 h 1153"/>
                <a:gd name="T90" fmla="*/ 183 w 1233"/>
                <a:gd name="T91" fmla="*/ 945 h 1153"/>
                <a:gd name="T92" fmla="*/ 127 w 1233"/>
                <a:gd name="T93" fmla="*/ 898 h 1153"/>
                <a:gd name="T94" fmla="*/ 119 w 1233"/>
                <a:gd name="T95" fmla="*/ 810 h 1153"/>
                <a:gd name="T96" fmla="*/ 191 w 1233"/>
                <a:gd name="T97" fmla="*/ 723 h 1153"/>
                <a:gd name="T98" fmla="*/ 175 w 1233"/>
                <a:gd name="T99" fmla="*/ 636 h 1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3"/>
                <a:gd name="T151" fmla="*/ 0 h 1153"/>
                <a:gd name="T152" fmla="*/ 1233 w 1233"/>
                <a:gd name="T153" fmla="*/ 1153 h 1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3" h="1153">
                  <a:moveTo>
                    <a:pt x="175" y="636"/>
                  </a:moveTo>
                  <a:lnTo>
                    <a:pt x="175" y="636"/>
                  </a:lnTo>
                  <a:lnTo>
                    <a:pt x="159" y="644"/>
                  </a:lnTo>
                  <a:lnTo>
                    <a:pt x="143" y="636"/>
                  </a:lnTo>
                  <a:lnTo>
                    <a:pt x="127" y="636"/>
                  </a:lnTo>
                  <a:lnTo>
                    <a:pt x="111" y="628"/>
                  </a:lnTo>
                  <a:lnTo>
                    <a:pt x="95" y="620"/>
                  </a:lnTo>
                  <a:lnTo>
                    <a:pt x="79" y="588"/>
                  </a:lnTo>
                  <a:lnTo>
                    <a:pt x="56" y="556"/>
                  </a:lnTo>
                  <a:lnTo>
                    <a:pt x="40" y="508"/>
                  </a:lnTo>
                  <a:lnTo>
                    <a:pt x="32" y="493"/>
                  </a:lnTo>
                  <a:lnTo>
                    <a:pt x="24" y="469"/>
                  </a:lnTo>
                  <a:lnTo>
                    <a:pt x="8" y="469"/>
                  </a:lnTo>
                  <a:lnTo>
                    <a:pt x="16" y="405"/>
                  </a:lnTo>
                  <a:lnTo>
                    <a:pt x="8" y="397"/>
                  </a:lnTo>
                  <a:lnTo>
                    <a:pt x="0" y="381"/>
                  </a:lnTo>
                  <a:lnTo>
                    <a:pt x="48" y="381"/>
                  </a:lnTo>
                  <a:lnTo>
                    <a:pt x="87" y="373"/>
                  </a:lnTo>
                  <a:lnTo>
                    <a:pt x="103" y="381"/>
                  </a:lnTo>
                  <a:lnTo>
                    <a:pt x="119" y="389"/>
                  </a:lnTo>
                  <a:lnTo>
                    <a:pt x="135" y="365"/>
                  </a:lnTo>
                  <a:lnTo>
                    <a:pt x="151" y="365"/>
                  </a:lnTo>
                  <a:lnTo>
                    <a:pt x="175" y="342"/>
                  </a:lnTo>
                  <a:lnTo>
                    <a:pt x="199" y="358"/>
                  </a:lnTo>
                  <a:lnTo>
                    <a:pt x="207" y="373"/>
                  </a:lnTo>
                  <a:lnTo>
                    <a:pt x="231" y="365"/>
                  </a:lnTo>
                  <a:lnTo>
                    <a:pt x="246" y="373"/>
                  </a:lnTo>
                  <a:lnTo>
                    <a:pt x="270" y="358"/>
                  </a:lnTo>
                  <a:lnTo>
                    <a:pt x="286" y="358"/>
                  </a:lnTo>
                  <a:lnTo>
                    <a:pt x="302" y="365"/>
                  </a:lnTo>
                  <a:lnTo>
                    <a:pt x="310" y="350"/>
                  </a:lnTo>
                  <a:lnTo>
                    <a:pt x="334" y="350"/>
                  </a:lnTo>
                  <a:lnTo>
                    <a:pt x="366" y="381"/>
                  </a:lnTo>
                  <a:lnTo>
                    <a:pt x="397" y="373"/>
                  </a:lnTo>
                  <a:lnTo>
                    <a:pt x="421" y="397"/>
                  </a:lnTo>
                  <a:lnTo>
                    <a:pt x="461" y="397"/>
                  </a:lnTo>
                  <a:lnTo>
                    <a:pt x="469" y="413"/>
                  </a:lnTo>
                  <a:lnTo>
                    <a:pt x="461" y="421"/>
                  </a:lnTo>
                  <a:lnTo>
                    <a:pt x="461" y="429"/>
                  </a:lnTo>
                  <a:lnTo>
                    <a:pt x="445" y="445"/>
                  </a:lnTo>
                  <a:lnTo>
                    <a:pt x="445" y="469"/>
                  </a:lnTo>
                  <a:lnTo>
                    <a:pt x="421" y="469"/>
                  </a:lnTo>
                  <a:lnTo>
                    <a:pt x="413" y="485"/>
                  </a:lnTo>
                  <a:lnTo>
                    <a:pt x="445" y="485"/>
                  </a:lnTo>
                  <a:lnTo>
                    <a:pt x="469" y="461"/>
                  </a:lnTo>
                  <a:lnTo>
                    <a:pt x="477" y="437"/>
                  </a:lnTo>
                  <a:lnTo>
                    <a:pt x="509" y="437"/>
                  </a:lnTo>
                  <a:lnTo>
                    <a:pt x="548" y="429"/>
                  </a:lnTo>
                  <a:lnTo>
                    <a:pt x="572" y="429"/>
                  </a:lnTo>
                  <a:lnTo>
                    <a:pt x="596" y="413"/>
                  </a:lnTo>
                  <a:lnTo>
                    <a:pt x="604" y="389"/>
                  </a:lnTo>
                  <a:lnTo>
                    <a:pt x="588" y="350"/>
                  </a:lnTo>
                  <a:lnTo>
                    <a:pt x="596" y="310"/>
                  </a:lnTo>
                  <a:lnTo>
                    <a:pt x="548" y="254"/>
                  </a:lnTo>
                  <a:lnTo>
                    <a:pt x="540" y="222"/>
                  </a:lnTo>
                  <a:lnTo>
                    <a:pt x="517" y="199"/>
                  </a:lnTo>
                  <a:lnTo>
                    <a:pt x="509" y="151"/>
                  </a:lnTo>
                  <a:lnTo>
                    <a:pt x="525" y="103"/>
                  </a:lnTo>
                  <a:lnTo>
                    <a:pt x="517" y="79"/>
                  </a:lnTo>
                  <a:lnTo>
                    <a:pt x="501" y="56"/>
                  </a:lnTo>
                  <a:lnTo>
                    <a:pt x="469" y="48"/>
                  </a:lnTo>
                  <a:lnTo>
                    <a:pt x="517" y="32"/>
                  </a:lnTo>
                  <a:lnTo>
                    <a:pt x="540" y="0"/>
                  </a:lnTo>
                  <a:lnTo>
                    <a:pt x="564" y="8"/>
                  </a:lnTo>
                  <a:lnTo>
                    <a:pt x="580" y="0"/>
                  </a:lnTo>
                  <a:lnTo>
                    <a:pt x="620" y="0"/>
                  </a:lnTo>
                  <a:lnTo>
                    <a:pt x="644" y="8"/>
                  </a:lnTo>
                  <a:lnTo>
                    <a:pt x="668" y="0"/>
                  </a:lnTo>
                  <a:lnTo>
                    <a:pt x="699" y="16"/>
                  </a:lnTo>
                  <a:lnTo>
                    <a:pt x="731" y="0"/>
                  </a:lnTo>
                  <a:lnTo>
                    <a:pt x="747" y="16"/>
                  </a:lnTo>
                  <a:lnTo>
                    <a:pt x="771" y="16"/>
                  </a:lnTo>
                  <a:lnTo>
                    <a:pt x="771" y="40"/>
                  </a:lnTo>
                  <a:lnTo>
                    <a:pt x="795" y="56"/>
                  </a:lnTo>
                  <a:lnTo>
                    <a:pt x="827" y="56"/>
                  </a:lnTo>
                  <a:lnTo>
                    <a:pt x="874" y="48"/>
                  </a:lnTo>
                  <a:lnTo>
                    <a:pt x="898" y="56"/>
                  </a:lnTo>
                  <a:lnTo>
                    <a:pt x="914" y="48"/>
                  </a:lnTo>
                  <a:lnTo>
                    <a:pt x="906" y="32"/>
                  </a:lnTo>
                  <a:lnTo>
                    <a:pt x="930" y="24"/>
                  </a:lnTo>
                  <a:lnTo>
                    <a:pt x="970" y="56"/>
                  </a:lnTo>
                  <a:lnTo>
                    <a:pt x="970" y="72"/>
                  </a:lnTo>
                  <a:lnTo>
                    <a:pt x="994" y="87"/>
                  </a:lnTo>
                  <a:lnTo>
                    <a:pt x="1017" y="119"/>
                  </a:lnTo>
                  <a:lnTo>
                    <a:pt x="1017" y="159"/>
                  </a:lnTo>
                  <a:lnTo>
                    <a:pt x="1041" y="183"/>
                  </a:lnTo>
                  <a:lnTo>
                    <a:pt x="1033" y="230"/>
                  </a:lnTo>
                  <a:lnTo>
                    <a:pt x="1017" y="246"/>
                  </a:lnTo>
                  <a:lnTo>
                    <a:pt x="1001" y="246"/>
                  </a:lnTo>
                  <a:lnTo>
                    <a:pt x="1001" y="262"/>
                  </a:lnTo>
                  <a:lnTo>
                    <a:pt x="1001" y="278"/>
                  </a:lnTo>
                  <a:lnTo>
                    <a:pt x="970" y="286"/>
                  </a:lnTo>
                  <a:lnTo>
                    <a:pt x="986" y="302"/>
                  </a:lnTo>
                  <a:lnTo>
                    <a:pt x="986" y="326"/>
                  </a:lnTo>
                  <a:lnTo>
                    <a:pt x="1025" y="342"/>
                  </a:lnTo>
                  <a:lnTo>
                    <a:pt x="1033" y="358"/>
                  </a:lnTo>
                  <a:lnTo>
                    <a:pt x="1065" y="365"/>
                  </a:lnTo>
                  <a:lnTo>
                    <a:pt x="1081" y="389"/>
                  </a:lnTo>
                  <a:lnTo>
                    <a:pt x="1089" y="405"/>
                  </a:lnTo>
                  <a:lnTo>
                    <a:pt x="1089" y="421"/>
                  </a:lnTo>
                  <a:lnTo>
                    <a:pt x="1105" y="437"/>
                  </a:lnTo>
                  <a:lnTo>
                    <a:pt x="1160" y="437"/>
                  </a:lnTo>
                  <a:lnTo>
                    <a:pt x="1168" y="453"/>
                  </a:lnTo>
                  <a:lnTo>
                    <a:pt x="1160" y="461"/>
                  </a:lnTo>
                  <a:lnTo>
                    <a:pt x="1129" y="461"/>
                  </a:lnTo>
                  <a:lnTo>
                    <a:pt x="1129" y="493"/>
                  </a:lnTo>
                  <a:lnTo>
                    <a:pt x="1145" y="516"/>
                  </a:lnTo>
                  <a:lnTo>
                    <a:pt x="1121" y="548"/>
                  </a:lnTo>
                  <a:lnTo>
                    <a:pt x="1089" y="556"/>
                  </a:lnTo>
                  <a:lnTo>
                    <a:pt x="1081" y="588"/>
                  </a:lnTo>
                  <a:lnTo>
                    <a:pt x="1057" y="612"/>
                  </a:lnTo>
                  <a:lnTo>
                    <a:pt x="1049" y="628"/>
                  </a:lnTo>
                  <a:lnTo>
                    <a:pt x="1065" y="651"/>
                  </a:lnTo>
                  <a:lnTo>
                    <a:pt x="1081" y="667"/>
                  </a:lnTo>
                  <a:lnTo>
                    <a:pt x="1097" y="659"/>
                  </a:lnTo>
                  <a:lnTo>
                    <a:pt x="1105" y="675"/>
                  </a:lnTo>
                  <a:lnTo>
                    <a:pt x="1113" y="675"/>
                  </a:lnTo>
                  <a:lnTo>
                    <a:pt x="1129" y="683"/>
                  </a:lnTo>
                  <a:lnTo>
                    <a:pt x="1160" y="691"/>
                  </a:lnTo>
                  <a:lnTo>
                    <a:pt x="1160" y="723"/>
                  </a:lnTo>
                  <a:lnTo>
                    <a:pt x="1160" y="747"/>
                  </a:lnTo>
                  <a:lnTo>
                    <a:pt x="1145" y="779"/>
                  </a:lnTo>
                  <a:lnTo>
                    <a:pt x="1160" y="802"/>
                  </a:lnTo>
                  <a:lnTo>
                    <a:pt x="1216" y="818"/>
                  </a:lnTo>
                  <a:lnTo>
                    <a:pt x="1224" y="858"/>
                  </a:lnTo>
                  <a:lnTo>
                    <a:pt x="1216" y="874"/>
                  </a:lnTo>
                  <a:lnTo>
                    <a:pt x="1232" y="898"/>
                  </a:lnTo>
                  <a:lnTo>
                    <a:pt x="1224" y="914"/>
                  </a:lnTo>
                  <a:lnTo>
                    <a:pt x="1216" y="922"/>
                  </a:lnTo>
                  <a:lnTo>
                    <a:pt x="1192" y="914"/>
                  </a:lnTo>
                  <a:lnTo>
                    <a:pt x="1192" y="890"/>
                  </a:lnTo>
                  <a:lnTo>
                    <a:pt x="1137" y="898"/>
                  </a:lnTo>
                  <a:lnTo>
                    <a:pt x="1113" y="898"/>
                  </a:lnTo>
                  <a:lnTo>
                    <a:pt x="1097" y="922"/>
                  </a:lnTo>
                  <a:lnTo>
                    <a:pt x="1081" y="930"/>
                  </a:lnTo>
                  <a:lnTo>
                    <a:pt x="1073" y="961"/>
                  </a:lnTo>
                  <a:lnTo>
                    <a:pt x="1073" y="1009"/>
                  </a:lnTo>
                  <a:lnTo>
                    <a:pt x="1049" y="1041"/>
                  </a:lnTo>
                  <a:lnTo>
                    <a:pt x="1033" y="1041"/>
                  </a:lnTo>
                  <a:lnTo>
                    <a:pt x="1025" y="1025"/>
                  </a:lnTo>
                  <a:lnTo>
                    <a:pt x="1009" y="1017"/>
                  </a:lnTo>
                  <a:lnTo>
                    <a:pt x="986" y="1041"/>
                  </a:lnTo>
                  <a:lnTo>
                    <a:pt x="930" y="1033"/>
                  </a:lnTo>
                  <a:lnTo>
                    <a:pt x="898" y="1080"/>
                  </a:lnTo>
                  <a:lnTo>
                    <a:pt x="890" y="1080"/>
                  </a:lnTo>
                  <a:lnTo>
                    <a:pt x="843" y="1152"/>
                  </a:lnTo>
                  <a:lnTo>
                    <a:pt x="819" y="1128"/>
                  </a:lnTo>
                  <a:lnTo>
                    <a:pt x="787" y="1104"/>
                  </a:lnTo>
                  <a:lnTo>
                    <a:pt x="819" y="1073"/>
                  </a:lnTo>
                  <a:lnTo>
                    <a:pt x="819" y="1049"/>
                  </a:lnTo>
                  <a:lnTo>
                    <a:pt x="803" y="1041"/>
                  </a:lnTo>
                  <a:lnTo>
                    <a:pt x="803" y="1009"/>
                  </a:lnTo>
                  <a:lnTo>
                    <a:pt x="787" y="1001"/>
                  </a:lnTo>
                  <a:lnTo>
                    <a:pt x="787" y="985"/>
                  </a:lnTo>
                  <a:lnTo>
                    <a:pt x="763" y="961"/>
                  </a:lnTo>
                  <a:lnTo>
                    <a:pt x="723" y="961"/>
                  </a:lnTo>
                  <a:lnTo>
                    <a:pt x="699" y="985"/>
                  </a:lnTo>
                  <a:lnTo>
                    <a:pt x="692" y="1001"/>
                  </a:lnTo>
                  <a:lnTo>
                    <a:pt x="692" y="985"/>
                  </a:lnTo>
                  <a:lnTo>
                    <a:pt x="668" y="977"/>
                  </a:lnTo>
                  <a:lnTo>
                    <a:pt x="652" y="1001"/>
                  </a:lnTo>
                  <a:lnTo>
                    <a:pt x="636" y="993"/>
                  </a:lnTo>
                  <a:lnTo>
                    <a:pt x="620" y="985"/>
                  </a:lnTo>
                  <a:lnTo>
                    <a:pt x="596" y="993"/>
                  </a:lnTo>
                  <a:lnTo>
                    <a:pt x="580" y="985"/>
                  </a:lnTo>
                  <a:lnTo>
                    <a:pt x="564" y="977"/>
                  </a:lnTo>
                  <a:lnTo>
                    <a:pt x="540" y="985"/>
                  </a:lnTo>
                  <a:lnTo>
                    <a:pt x="533" y="1001"/>
                  </a:lnTo>
                  <a:lnTo>
                    <a:pt x="485" y="1001"/>
                  </a:lnTo>
                  <a:lnTo>
                    <a:pt x="485" y="985"/>
                  </a:lnTo>
                  <a:lnTo>
                    <a:pt x="461" y="985"/>
                  </a:lnTo>
                  <a:lnTo>
                    <a:pt x="469" y="1009"/>
                  </a:lnTo>
                  <a:lnTo>
                    <a:pt x="453" y="1009"/>
                  </a:lnTo>
                  <a:lnTo>
                    <a:pt x="437" y="993"/>
                  </a:lnTo>
                  <a:lnTo>
                    <a:pt x="405" y="993"/>
                  </a:lnTo>
                  <a:lnTo>
                    <a:pt x="382" y="1017"/>
                  </a:lnTo>
                  <a:lnTo>
                    <a:pt x="374" y="1009"/>
                  </a:lnTo>
                  <a:lnTo>
                    <a:pt x="358" y="1017"/>
                  </a:lnTo>
                  <a:lnTo>
                    <a:pt x="326" y="1009"/>
                  </a:lnTo>
                  <a:lnTo>
                    <a:pt x="278" y="1009"/>
                  </a:lnTo>
                  <a:lnTo>
                    <a:pt x="246" y="1001"/>
                  </a:lnTo>
                  <a:lnTo>
                    <a:pt x="231" y="985"/>
                  </a:lnTo>
                  <a:lnTo>
                    <a:pt x="199" y="977"/>
                  </a:lnTo>
                  <a:lnTo>
                    <a:pt x="183" y="945"/>
                  </a:lnTo>
                  <a:lnTo>
                    <a:pt x="175" y="945"/>
                  </a:lnTo>
                  <a:lnTo>
                    <a:pt x="151" y="930"/>
                  </a:lnTo>
                  <a:lnTo>
                    <a:pt x="135" y="922"/>
                  </a:lnTo>
                  <a:lnTo>
                    <a:pt x="127" y="898"/>
                  </a:lnTo>
                  <a:lnTo>
                    <a:pt x="95" y="898"/>
                  </a:lnTo>
                  <a:lnTo>
                    <a:pt x="72" y="882"/>
                  </a:lnTo>
                  <a:lnTo>
                    <a:pt x="103" y="858"/>
                  </a:lnTo>
                  <a:lnTo>
                    <a:pt x="119" y="810"/>
                  </a:lnTo>
                  <a:lnTo>
                    <a:pt x="119" y="794"/>
                  </a:lnTo>
                  <a:lnTo>
                    <a:pt x="143" y="747"/>
                  </a:lnTo>
                  <a:lnTo>
                    <a:pt x="151" y="731"/>
                  </a:lnTo>
                  <a:lnTo>
                    <a:pt x="191" y="723"/>
                  </a:lnTo>
                  <a:lnTo>
                    <a:pt x="191" y="667"/>
                  </a:lnTo>
                  <a:lnTo>
                    <a:pt x="215" y="644"/>
                  </a:lnTo>
                  <a:lnTo>
                    <a:pt x="207" y="628"/>
                  </a:lnTo>
                  <a:lnTo>
                    <a:pt x="175" y="63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07" name="Freeform 68"/>
            <p:cNvSpPr>
              <a:spLocks/>
            </p:cNvSpPr>
            <p:nvPr/>
          </p:nvSpPr>
          <p:spPr bwMode="gray">
            <a:xfrm>
              <a:off x="9174418" y="4808900"/>
              <a:ext cx="273974" cy="339023"/>
            </a:xfrm>
            <a:custGeom>
              <a:avLst/>
              <a:gdLst>
                <a:gd name="T0" fmla="*/ 110 w 361"/>
                <a:gd name="T1" fmla="*/ 126 h 433"/>
                <a:gd name="T2" fmla="*/ 110 w 361"/>
                <a:gd name="T3" fmla="*/ 126 h 433"/>
                <a:gd name="T4" fmla="*/ 125 w 361"/>
                <a:gd name="T5" fmla="*/ 126 h 433"/>
                <a:gd name="T6" fmla="*/ 157 w 361"/>
                <a:gd name="T7" fmla="*/ 102 h 433"/>
                <a:gd name="T8" fmla="*/ 196 w 361"/>
                <a:gd name="T9" fmla="*/ 55 h 433"/>
                <a:gd name="T10" fmla="*/ 203 w 361"/>
                <a:gd name="T11" fmla="*/ 31 h 433"/>
                <a:gd name="T12" fmla="*/ 196 w 361"/>
                <a:gd name="T13" fmla="*/ 24 h 433"/>
                <a:gd name="T14" fmla="*/ 219 w 361"/>
                <a:gd name="T15" fmla="*/ 16 h 433"/>
                <a:gd name="T16" fmla="*/ 227 w 361"/>
                <a:gd name="T17" fmla="*/ 0 h 433"/>
                <a:gd name="T18" fmla="*/ 258 w 361"/>
                <a:gd name="T19" fmla="*/ 8 h 433"/>
                <a:gd name="T20" fmla="*/ 274 w 361"/>
                <a:gd name="T21" fmla="*/ 31 h 433"/>
                <a:gd name="T22" fmla="*/ 282 w 361"/>
                <a:gd name="T23" fmla="*/ 55 h 433"/>
                <a:gd name="T24" fmla="*/ 266 w 361"/>
                <a:gd name="T25" fmla="*/ 102 h 433"/>
                <a:gd name="T26" fmla="*/ 274 w 361"/>
                <a:gd name="T27" fmla="*/ 149 h 433"/>
                <a:gd name="T28" fmla="*/ 297 w 361"/>
                <a:gd name="T29" fmla="*/ 173 h 433"/>
                <a:gd name="T30" fmla="*/ 305 w 361"/>
                <a:gd name="T31" fmla="*/ 204 h 433"/>
                <a:gd name="T32" fmla="*/ 352 w 361"/>
                <a:gd name="T33" fmla="*/ 259 h 433"/>
                <a:gd name="T34" fmla="*/ 344 w 361"/>
                <a:gd name="T35" fmla="*/ 298 h 433"/>
                <a:gd name="T36" fmla="*/ 360 w 361"/>
                <a:gd name="T37" fmla="*/ 338 h 433"/>
                <a:gd name="T38" fmla="*/ 352 w 361"/>
                <a:gd name="T39" fmla="*/ 361 h 433"/>
                <a:gd name="T40" fmla="*/ 329 w 361"/>
                <a:gd name="T41" fmla="*/ 377 h 433"/>
                <a:gd name="T42" fmla="*/ 305 w 361"/>
                <a:gd name="T43" fmla="*/ 377 h 433"/>
                <a:gd name="T44" fmla="*/ 266 w 361"/>
                <a:gd name="T45" fmla="*/ 385 h 433"/>
                <a:gd name="T46" fmla="*/ 235 w 361"/>
                <a:gd name="T47" fmla="*/ 385 h 433"/>
                <a:gd name="T48" fmla="*/ 227 w 361"/>
                <a:gd name="T49" fmla="*/ 408 h 433"/>
                <a:gd name="T50" fmla="*/ 203 w 361"/>
                <a:gd name="T51" fmla="*/ 432 h 433"/>
                <a:gd name="T52" fmla="*/ 172 w 361"/>
                <a:gd name="T53" fmla="*/ 432 h 433"/>
                <a:gd name="T54" fmla="*/ 180 w 361"/>
                <a:gd name="T55" fmla="*/ 416 h 433"/>
                <a:gd name="T56" fmla="*/ 203 w 361"/>
                <a:gd name="T57" fmla="*/ 416 h 433"/>
                <a:gd name="T58" fmla="*/ 203 w 361"/>
                <a:gd name="T59" fmla="*/ 393 h 433"/>
                <a:gd name="T60" fmla="*/ 219 w 361"/>
                <a:gd name="T61" fmla="*/ 377 h 433"/>
                <a:gd name="T62" fmla="*/ 219 w 361"/>
                <a:gd name="T63" fmla="*/ 369 h 433"/>
                <a:gd name="T64" fmla="*/ 227 w 361"/>
                <a:gd name="T65" fmla="*/ 361 h 433"/>
                <a:gd name="T66" fmla="*/ 219 w 361"/>
                <a:gd name="T67" fmla="*/ 346 h 433"/>
                <a:gd name="T68" fmla="*/ 180 w 361"/>
                <a:gd name="T69" fmla="*/ 346 h 433"/>
                <a:gd name="T70" fmla="*/ 157 w 361"/>
                <a:gd name="T71" fmla="*/ 322 h 433"/>
                <a:gd name="T72" fmla="*/ 125 w 361"/>
                <a:gd name="T73" fmla="*/ 330 h 433"/>
                <a:gd name="T74" fmla="*/ 94 w 361"/>
                <a:gd name="T75" fmla="*/ 298 h 433"/>
                <a:gd name="T76" fmla="*/ 70 w 361"/>
                <a:gd name="T77" fmla="*/ 298 h 433"/>
                <a:gd name="T78" fmla="*/ 63 w 361"/>
                <a:gd name="T79" fmla="*/ 314 h 433"/>
                <a:gd name="T80" fmla="*/ 47 w 361"/>
                <a:gd name="T81" fmla="*/ 306 h 433"/>
                <a:gd name="T82" fmla="*/ 31 w 361"/>
                <a:gd name="T83" fmla="*/ 306 h 433"/>
                <a:gd name="T84" fmla="*/ 8 w 361"/>
                <a:gd name="T85" fmla="*/ 322 h 433"/>
                <a:gd name="T86" fmla="*/ 0 w 361"/>
                <a:gd name="T87" fmla="*/ 291 h 433"/>
                <a:gd name="T88" fmla="*/ 47 w 361"/>
                <a:gd name="T89" fmla="*/ 236 h 433"/>
                <a:gd name="T90" fmla="*/ 63 w 361"/>
                <a:gd name="T91" fmla="*/ 181 h 433"/>
                <a:gd name="T92" fmla="*/ 86 w 361"/>
                <a:gd name="T93" fmla="*/ 173 h 433"/>
                <a:gd name="T94" fmla="*/ 86 w 361"/>
                <a:gd name="T95" fmla="*/ 157 h 433"/>
                <a:gd name="T96" fmla="*/ 110 w 361"/>
                <a:gd name="T97" fmla="*/ 126 h 4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33"/>
                <a:gd name="T149" fmla="*/ 361 w 361"/>
                <a:gd name="T150" fmla="*/ 433 h 4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33">
                  <a:moveTo>
                    <a:pt x="110" y="126"/>
                  </a:moveTo>
                  <a:lnTo>
                    <a:pt x="110" y="126"/>
                  </a:lnTo>
                  <a:lnTo>
                    <a:pt x="125" y="126"/>
                  </a:lnTo>
                  <a:lnTo>
                    <a:pt x="157" y="102"/>
                  </a:lnTo>
                  <a:lnTo>
                    <a:pt x="196" y="55"/>
                  </a:lnTo>
                  <a:lnTo>
                    <a:pt x="203" y="31"/>
                  </a:lnTo>
                  <a:lnTo>
                    <a:pt x="196" y="24"/>
                  </a:lnTo>
                  <a:lnTo>
                    <a:pt x="219" y="16"/>
                  </a:lnTo>
                  <a:lnTo>
                    <a:pt x="227" y="0"/>
                  </a:lnTo>
                  <a:lnTo>
                    <a:pt x="258" y="8"/>
                  </a:lnTo>
                  <a:lnTo>
                    <a:pt x="274" y="31"/>
                  </a:lnTo>
                  <a:lnTo>
                    <a:pt x="282" y="55"/>
                  </a:lnTo>
                  <a:lnTo>
                    <a:pt x="266" y="102"/>
                  </a:lnTo>
                  <a:lnTo>
                    <a:pt x="274" y="149"/>
                  </a:lnTo>
                  <a:lnTo>
                    <a:pt x="297" y="173"/>
                  </a:lnTo>
                  <a:lnTo>
                    <a:pt x="305" y="204"/>
                  </a:lnTo>
                  <a:lnTo>
                    <a:pt x="352" y="259"/>
                  </a:lnTo>
                  <a:lnTo>
                    <a:pt x="344" y="298"/>
                  </a:lnTo>
                  <a:lnTo>
                    <a:pt x="360" y="338"/>
                  </a:lnTo>
                  <a:lnTo>
                    <a:pt x="352" y="361"/>
                  </a:lnTo>
                  <a:lnTo>
                    <a:pt x="329" y="377"/>
                  </a:lnTo>
                  <a:lnTo>
                    <a:pt x="305" y="377"/>
                  </a:lnTo>
                  <a:lnTo>
                    <a:pt x="266" y="385"/>
                  </a:lnTo>
                  <a:lnTo>
                    <a:pt x="235" y="385"/>
                  </a:lnTo>
                  <a:lnTo>
                    <a:pt x="227" y="408"/>
                  </a:lnTo>
                  <a:lnTo>
                    <a:pt x="203" y="432"/>
                  </a:lnTo>
                  <a:lnTo>
                    <a:pt x="172" y="432"/>
                  </a:lnTo>
                  <a:lnTo>
                    <a:pt x="180" y="416"/>
                  </a:lnTo>
                  <a:lnTo>
                    <a:pt x="203" y="416"/>
                  </a:lnTo>
                  <a:lnTo>
                    <a:pt x="203" y="393"/>
                  </a:lnTo>
                  <a:lnTo>
                    <a:pt x="219" y="377"/>
                  </a:lnTo>
                  <a:lnTo>
                    <a:pt x="219" y="369"/>
                  </a:lnTo>
                  <a:lnTo>
                    <a:pt x="227" y="361"/>
                  </a:lnTo>
                  <a:lnTo>
                    <a:pt x="219" y="346"/>
                  </a:lnTo>
                  <a:lnTo>
                    <a:pt x="180" y="346"/>
                  </a:lnTo>
                  <a:lnTo>
                    <a:pt x="157" y="322"/>
                  </a:lnTo>
                  <a:lnTo>
                    <a:pt x="125" y="330"/>
                  </a:lnTo>
                  <a:lnTo>
                    <a:pt x="94" y="298"/>
                  </a:lnTo>
                  <a:lnTo>
                    <a:pt x="70" y="298"/>
                  </a:lnTo>
                  <a:lnTo>
                    <a:pt x="63" y="314"/>
                  </a:lnTo>
                  <a:lnTo>
                    <a:pt x="47" y="306"/>
                  </a:lnTo>
                  <a:lnTo>
                    <a:pt x="31" y="306"/>
                  </a:lnTo>
                  <a:lnTo>
                    <a:pt x="8" y="322"/>
                  </a:lnTo>
                  <a:lnTo>
                    <a:pt x="0" y="291"/>
                  </a:lnTo>
                  <a:lnTo>
                    <a:pt x="47" y="236"/>
                  </a:lnTo>
                  <a:lnTo>
                    <a:pt x="63" y="181"/>
                  </a:lnTo>
                  <a:lnTo>
                    <a:pt x="86" y="173"/>
                  </a:lnTo>
                  <a:lnTo>
                    <a:pt x="86" y="157"/>
                  </a:lnTo>
                  <a:lnTo>
                    <a:pt x="110" y="12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13" name="Freeform 69"/>
            <p:cNvSpPr>
              <a:spLocks/>
            </p:cNvSpPr>
            <p:nvPr/>
          </p:nvSpPr>
          <p:spPr bwMode="gray">
            <a:xfrm>
              <a:off x="8541470" y="4973321"/>
              <a:ext cx="613974" cy="689789"/>
            </a:xfrm>
            <a:custGeom>
              <a:avLst/>
              <a:gdLst>
                <a:gd name="T0" fmla="*/ 87 w 809"/>
                <a:gd name="T1" fmla="*/ 444 h 881"/>
                <a:gd name="T2" fmla="*/ 135 w 809"/>
                <a:gd name="T3" fmla="*/ 476 h 881"/>
                <a:gd name="T4" fmla="*/ 119 w 809"/>
                <a:gd name="T5" fmla="*/ 531 h 881"/>
                <a:gd name="T6" fmla="*/ 87 w 809"/>
                <a:gd name="T7" fmla="*/ 579 h 881"/>
                <a:gd name="T8" fmla="*/ 55 w 809"/>
                <a:gd name="T9" fmla="*/ 634 h 881"/>
                <a:gd name="T10" fmla="*/ 87 w 809"/>
                <a:gd name="T11" fmla="*/ 761 h 881"/>
                <a:gd name="T12" fmla="*/ 135 w 809"/>
                <a:gd name="T13" fmla="*/ 777 h 881"/>
                <a:gd name="T14" fmla="*/ 182 w 809"/>
                <a:gd name="T15" fmla="*/ 809 h 881"/>
                <a:gd name="T16" fmla="*/ 246 w 809"/>
                <a:gd name="T17" fmla="*/ 817 h 881"/>
                <a:gd name="T18" fmla="*/ 277 w 809"/>
                <a:gd name="T19" fmla="*/ 840 h 881"/>
                <a:gd name="T20" fmla="*/ 309 w 809"/>
                <a:gd name="T21" fmla="*/ 840 h 881"/>
                <a:gd name="T22" fmla="*/ 317 w 809"/>
                <a:gd name="T23" fmla="*/ 864 h 881"/>
                <a:gd name="T24" fmla="*/ 356 w 809"/>
                <a:gd name="T25" fmla="*/ 880 h 881"/>
                <a:gd name="T26" fmla="*/ 412 w 809"/>
                <a:gd name="T27" fmla="*/ 856 h 881"/>
                <a:gd name="T28" fmla="*/ 467 w 809"/>
                <a:gd name="T29" fmla="*/ 817 h 881"/>
                <a:gd name="T30" fmla="*/ 507 w 809"/>
                <a:gd name="T31" fmla="*/ 832 h 881"/>
                <a:gd name="T32" fmla="*/ 531 w 809"/>
                <a:gd name="T33" fmla="*/ 777 h 881"/>
                <a:gd name="T34" fmla="*/ 539 w 809"/>
                <a:gd name="T35" fmla="*/ 714 h 881"/>
                <a:gd name="T36" fmla="*/ 578 w 809"/>
                <a:gd name="T37" fmla="*/ 674 h 881"/>
                <a:gd name="T38" fmla="*/ 618 w 809"/>
                <a:gd name="T39" fmla="*/ 634 h 881"/>
                <a:gd name="T40" fmla="*/ 665 w 809"/>
                <a:gd name="T41" fmla="*/ 618 h 881"/>
                <a:gd name="T42" fmla="*/ 713 w 809"/>
                <a:gd name="T43" fmla="*/ 547 h 881"/>
                <a:gd name="T44" fmla="*/ 737 w 809"/>
                <a:gd name="T45" fmla="*/ 484 h 881"/>
                <a:gd name="T46" fmla="*/ 784 w 809"/>
                <a:gd name="T47" fmla="*/ 460 h 881"/>
                <a:gd name="T48" fmla="*/ 808 w 809"/>
                <a:gd name="T49" fmla="*/ 381 h 881"/>
                <a:gd name="T50" fmla="*/ 768 w 809"/>
                <a:gd name="T51" fmla="*/ 373 h 881"/>
                <a:gd name="T52" fmla="*/ 737 w 809"/>
                <a:gd name="T53" fmla="*/ 373 h 881"/>
                <a:gd name="T54" fmla="*/ 705 w 809"/>
                <a:gd name="T55" fmla="*/ 365 h 881"/>
                <a:gd name="T56" fmla="*/ 673 w 809"/>
                <a:gd name="T57" fmla="*/ 325 h 881"/>
                <a:gd name="T58" fmla="*/ 634 w 809"/>
                <a:gd name="T59" fmla="*/ 246 h 881"/>
                <a:gd name="T60" fmla="*/ 618 w 809"/>
                <a:gd name="T61" fmla="*/ 206 h 881"/>
                <a:gd name="T62" fmla="*/ 610 w 809"/>
                <a:gd name="T63" fmla="*/ 143 h 881"/>
                <a:gd name="T64" fmla="*/ 594 w 809"/>
                <a:gd name="T65" fmla="*/ 119 h 881"/>
                <a:gd name="T66" fmla="*/ 602 w 809"/>
                <a:gd name="T67" fmla="*/ 71 h 881"/>
                <a:gd name="T68" fmla="*/ 531 w 809"/>
                <a:gd name="T69" fmla="*/ 71 h 881"/>
                <a:gd name="T70" fmla="*/ 491 w 809"/>
                <a:gd name="T71" fmla="*/ 55 h 881"/>
                <a:gd name="T72" fmla="*/ 396 w 809"/>
                <a:gd name="T73" fmla="*/ 16 h 881"/>
                <a:gd name="T74" fmla="*/ 309 w 809"/>
                <a:gd name="T75" fmla="*/ 32 h 881"/>
                <a:gd name="T76" fmla="*/ 253 w 809"/>
                <a:gd name="T77" fmla="*/ 71 h 881"/>
                <a:gd name="T78" fmla="*/ 190 w 809"/>
                <a:gd name="T79" fmla="*/ 63 h 881"/>
                <a:gd name="T80" fmla="*/ 158 w 809"/>
                <a:gd name="T81" fmla="*/ 95 h 881"/>
                <a:gd name="T82" fmla="*/ 174 w 809"/>
                <a:gd name="T83" fmla="*/ 151 h 881"/>
                <a:gd name="T84" fmla="*/ 151 w 809"/>
                <a:gd name="T85" fmla="*/ 206 h 881"/>
                <a:gd name="T86" fmla="*/ 135 w 809"/>
                <a:gd name="T87" fmla="*/ 254 h 881"/>
                <a:gd name="T88" fmla="*/ 71 w 809"/>
                <a:gd name="T89" fmla="*/ 262 h 881"/>
                <a:gd name="T90" fmla="*/ 63 w 809"/>
                <a:gd name="T91" fmla="*/ 341 h 881"/>
                <a:gd name="T92" fmla="*/ 71 w 809"/>
                <a:gd name="T93" fmla="*/ 396 h 8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881"/>
                <a:gd name="T143" fmla="*/ 809 w 809"/>
                <a:gd name="T144" fmla="*/ 881 h 8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881">
                  <a:moveTo>
                    <a:pt x="87" y="444"/>
                  </a:moveTo>
                  <a:lnTo>
                    <a:pt x="87" y="444"/>
                  </a:lnTo>
                  <a:lnTo>
                    <a:pt x="111" y="460"/>
                  </a:lnTo>
                  <a:lnTo>
                    <a:pt x="135" y="476"/>
                  </a:lnTo>
                  <a:lnTo>
                    <a:pt x="135" y="499"/>
                  </a:lnTo>
                  <a:lnTo>
                    <a:pt x="119" y="531"/>
                  </a:lnTo>
                  <a:lnTo>
                    <a:pt x="111" y="555"/>
                  </a:lnTo>
                  <a:lnTo>
                    <a:pt x="87" y="579"/>
                  </a:lnTo>
                  <a:lnTo>
                    <a:pt x="63" y="610"/>
                  </a:lnTo>
                  <a:lnTo>
                    <a:pt x="55" y="634"/>
                  </a:lnTo>
                  <a:lnTo>
                    <a:pt x="55" y="682"/>
                  </a:lnTo>
                  <a:lnTo>
                    <a:pt x="87" y="761"/>
                  </a:lnTo>
                  <a:lnTo>
                    <a:pt x="119" y="761"/>
                  </a:lnTo>
                  <a:lnTo>
                    <a:pt x="135" y="777"/>
                  </a:lnTo>
                  <a:lnTo>
                    <a:pt x="166" y="785"/>
                  </a:lnTo>
                  <a:lnTo>
                    <a:pt x="182" y="809"/>
                  </a:lnTo>
                  <a:lnTo>
                    <a:pt x="214" y="809"/>
                  </a:lnTo>
                  <a:lnTo>
                    <a:pt x="246" y="817"/>
                  </a:lnTo>
                  <a:lnTo>
                    <a:pt x="261" y="840"/>
                  </a:lnTo>
                  <a:lnTo>
                    <a:pt x="277" y="840"/>
                  </a:lnTo>
                  <a:lnTo>
                    <a:pt x="293" y="832"/>
                  </a:lnTo>
                  <a:lnTo>
                    <a:pt x="309" y="840"/>
                  </a:lnTo>
                  <a:lnTo>
                    <a:pt x="301" y="848"/>
                  </a:lnTo>
                  <a:lnTo>
                    <a:pt x="317" y="864"/>
                  </a:lnTo>
                  <a:lnTo>
                    <a:pt x="341" y="864"/>
                  </a:lnTo>
                  <a:lnTo>
                    <a:pt x="356" y="880"/>
                  </a:lnTo>
                  <a:lnTo>
                    <a:pt x="404" y="872"/>
                  </a:lnTo>
                  <a:lnTo>
                    <a:pt x="412" y="856"/>
                  </a:lnTo>
                  <a:lnTo>
                    <a:pt x="428" y="825"/>
                  </a:lnTo>
                  <a:lnTo>
                    <a:pt x="467" y="817"/>
                  </a:lnTo>
                  <a:lnTo>
                    <a:pt x="491" y="840"/>
                  </a:lnTo>
                  <a:lnTo>
                    <a:pt x="507" y="832"/>
                  </a:lnTo>
                  <a:lnTo>
                    <a:pt x="523" y="809"/>
                  </a:lnTo>
                  <a:lnTo>
                    <a:pt x="531" y="777"/>
                  </a:lnTo>
                  <a:lnTo>
                    <a:pt x="523" y="745"/>
                  </a:lnTo>
                  <a:lnTo>
                    <a:pt x="539" y="714"/>
                  </a:lnTo>
                  <a:lnTo>
                    <a:pt x="539" y="698"/>
                  </a:lnTo>
                  <a:lnTo>
                    <a:pt x="578" y="674"/>
                  </a:lnTo>
                  <a:lnTo>
                    <a:pt x="602" y="666"/>
                  </a:lnTo>
                  <a:lnTo>
                    <a:pt x="618" y="634"/>
                  </a:lnTo>
                  <a:lnTo>
                    <a:pt x="650" y="634"/>
                  </a:lnTo>
                  <a:lnTo>
                    <a:pt x="665" y="618"/>
                  </a:lnTo>
                  <a:lnTo>
                    <a:pt x="697" y="595"/>
                  </a:lnTo>
                  <a:lnTo>
                    <a:pt x="713" y="547"/>
                  </a:lnTo>
                  <a:lnTo>
                    <a:pt x="713" y="531"/>
                  </a:lnTo>
                  <a:lnTo>
                    <a:pt x="737" y="484"/>
                  </a:lnTo>
                  <a:lnTo>
                    <a:pt x="745" y="468"/>
                  </a:lnTo>
                  <a:lnTo>
                    <a:pt x="784" y="460"/>
                  </a:lnTo>
                  <a:lnTo>
                    <a:pt x="784" y="404"/>
                  </a:lnTo>
                  <a:lnTo>
                    <a:pt x="808" y="381"/>
                  </a:lnTo>
                  <a:lnTo>
                    <a:pt x="800" y="365"/>
                  </a:lnTo>
                  <a:lnTo>
                    <a:pt x="768" y="373"/>
                  </a:lnTo>
                  <a:lnTo>
                    <a:pt x="753" y="381"/>
                  </a:lnTo>
                  <a:lnTo>
                    <a:pt x="737" y="373"/>
                  </a:lnTo>
                  <a:lnTo>
                    <a:pt x="721" y="373"/>
                  </a:lnTo>
                  <a:lnTo>
                    <a:pt x="705" y="365"/>
                  </a:lnTo>
                  <a:lnTo>
                    <a:pt x="689" y="357"/>
                  </a:lnTo>
                  <a:lnTo>
                    <a:pt x="673" y="325"/>
                  </a:lnTo>
                  <a:lnTo>
                    <a:pt x="650" y="293"/>
                  </a:lnTo>
                  <a:lnTo>
                    <a:pt x="634" y="246"/>
                  </a:lnTo>
                  <a:lnTo>
                    <a:pt x="626" y="230"/>
                  </a:lnTo>
                  <a:lnTo>
                    <a:pt x="618" y="206"/>
                  </a:lnTo>
                  <a:lnTo>
                    <a:pt x="602" y="206"/>
                  </a:lnTo>
                  <a:lnTo>
                    <a:pt x="610" y="143"/>
                  </a:lnTo>
                  <a:lnTo>
                    <a:pt x="602" y="135"/>
                  </a:lnTo>
                  <a:lnTo>
                    <a:pt x="594" y="119"/>
                  </a:lnTo>
                  <a:lnTo>
                    <a:pt x="594" y="95"/>
                  </a:lnTo>
                  <a:lnTo>
                    <a:pt x="602" y="71"/>
                  </a:lnTo>
                  <a:lnTo>
                    <a:pt x="555" y="71"/>
                  </a:lnTo>
                  <a:lnTo>
                    <a:pt x="531" y="71"/>
                  </a:lnTo>
                  <a:lnTo>
                    <a:pt x="507" y="63"/>
                  </a:lnTo>
                  <a:lnTo>
                    <a:pt x="491" y="55"/>
                  </a:lnTo>
                  <a:lnTo>
                    <a:pt x="436" y="48"/>
                  </a:lnTo>
                  <a:lnTo>
                    <a:pt x="396" y="16"/>
                  </a:lnTo>
                  <a:lnTo>
                    <a:pt x="364" y="0"/>
                  </a:lnTo>
                  <a:lnTo>
                    <a:pt x="309" y="32"/>
                  </a:lnTo>
                  <a:lnTo>
                    <a:pt x="285" y="40"/>
                  </a:lnTo>
                  <a:lnTo>
                    <a:pt x="253" y="71"/>
                  </a:lnTo>
                  <a:lnTo>
                    <a:pt x="214" y="79"/>
                  </a:lnTo>
                  <a:lnTo>
                    <a:pt x="190" y="63"/>
                  </a:lnTo>
                  <a:lnTo>
                    <a:pt x="158" y="71"/>
                  </a:lnTo>
                  <a:lnTo>
                    <a:pt x="158" y="95"/>
                  </a:lnTo>
                  <a:lnTo>
                    <a:pt x="174" y="127"/>
                  </a:lnTo>
                  <a:lnTo>
                    <a:pt x="174" y="151"/>
                  </a:lnTo>
                  <a:lnTo>
                    <a:pt x="174" y="190"/>
                  </a:lnTo>
                  <a:lnTo>
                    <a:pt x="151" y="206"/>
                  </a:lnTo>
                  <a:lnTo>
                    <a:pt x="143" y="238"/>
                  </a:lnTo>
                  <a:lnTo>
                    <a:pt x="135" y="254"/>
                  </a:lnTo>
                  <a:lnTo>
                    <a:pt x="103" y="270"/>
                  </a:lnTo>
                  <a:lnTo>
                    <a:pt x="71" y="262"/>
                  </a:lnTo>
                  <a:lnTo>
                    <a:pt x="0" y="262"/>
                  </a:lnTo>
                  <a:lnTo>
                    <a:pt x="63" y="341"/>
                  </a:lnTo>
                  <a:lnTo>
                    <a:pt x="55" y="381"/>
                  </a:lnTo>
                  <a:lnTo>
                    <a:pt x="71" y="396"/>
                  </a:lnTo>
                  <a:lnTo>
                    <a:pt x="87" y="44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15" name="Freeform 82"/>
            <p:cNvSpPr>
              <a:spLocks/>
            </p:cNvSpPr>
            <p:nvPr/>
          </p:nvSpPr>
          <p:spPr bwMode="gray">
            <a:xfrm>
              <a:off x="9784597" y="4898157"/>
              <a:ext cx="413616" cy="796271"/>
            </a:xfrm>
            <a:custGeom>
              <a:avLst/>
              <a:gdLst>
                <a:gd name="T0" fmla="*/ 481 w 545"/>
                <a:gd name="T1" fmla="*/ 683 h 1017"/>
                <a:gd name="T2" fmla="*/ 505 w 545"/>
                <a:gd name="T3" fmla="*/ 714 h 1017"/>
                <a:gd name="T4" fmla="*/ 465 w 545"/>
                <a:gd name="T5" fmla="*/ 738 h 1017"/>
                <a:gd name="T6" fmla="*/ 426 w 545"/>
                <a:gd name="T7" fmla="*/ 786 h 1017"/>
                <a:gd name="T8" fmla="*/ 347 w 545"/>
                <a:gd name="T9" fmla="*/ 810 h 1017"/>
                <a:gd name="T10" fmla="*/ 315 w 545"/>
                <a:gd name="T11" fmla="*/ 849 h 1017"/>
                <a:gd name="T12" fmla="*/ 300 w 545"/>
                <a:gd name="T13" fmla="*/ 897 h 1017"/>
                <a:gd name="T14" fmla="*/ 260 w 545"/>
                <a:gd name="T15" fmla="*/ 937 h 1017"/>
                <a:gd name="T16" fmla="*/ 252 w 545"/>
                <a:gd name="T17" fmla="*/ 992 h 1017"/>
                <a:gd name="T18" fmla="*/ 205 w 545"/>
                <a:gd name="T19" fmla="*/ 1008 h 1017"/>
                <a:gd name="T20" fmla="*/ 166 w 545"/>
                <a:gd name="T21" fmla="*/ 953 h 1017"/>
                <a:gd name="T22" fmla="*/ 166 w 545"/>
                <a:gd name="T23" fmla="*/ 913 h 1017"/>
                <a:gd name="T24" fmla="*/ 166 w 545"/>
                <a:gd name="T25" fmla="*/ 865 h 1017"/>
                <a:gd name="T26" fmla="*/ 150 w 545"/>
                <a:gd name="T27" fmla="*/ 810 h 1017"/>
                <a:gd name="T28" fmla="*/ 166 w 545"/>
                <a:gd name="T29" fmla="*/ 754 h 1017"/>
                <a:gd name="T30" fmla="*/ 181 w 545"/>
                <a:gd name="T31" fmla="*/ 730 h 1017"/>
                <a:gd name="T32" fmla="*/ 173 w 545"/>
                <a:gd name="T33" fmla="*/ 691 h 1017"/>
                <a:gd name="T34" fmla="*/ 110 w 545"/>
                <a:gd name="T35" fmla="*/ 635 h 1017"/>
                <a:gd name="T36" fmla="*/ 110 w 545"/>
                <a:gd name="T37" fmla="*/ 579 h 1017"/>
                <a:gd name="T38" fmla="*/ 110 w 545"/>
                <a:gd name="T39" fmla="*/ 524 h 1017"/>
                <a:gd name="T40" fmla="*/ 63 w 545"/>
                <a:gd name="T41" fmla="*/ 508 h 1017"/>
                <a:gd name="T42" fmla="*/ 47 w 545"/>
                <a:gd name="T43" fmla="*/ 492 h 1017"/>
                <a:gd name="T44" fmla="*/ 16 w 545"/>
                <a:gd name="T45" fmla="*/ 484 h 1017"/>
                <a:gd name="T46" fmla="*/ 8 w 545"/>
                <a:gd name="T47" fmla="*/ 445 h 1017"/>
                <a:gd name="T48" fmla="*/ 39 w 545"/>
                <a:gd name="T49" fmla="*/ 389 h 1017"/>
                <a:gd name="T50" fmla="*/ 95 w 545"/>
                <a:gd name="T51" fmla="*/ 349 h 1017"/>
                <a:gd name="T52" fmla="*/ 79 w 545"/>
                <a:gd name="T53" fmla="*/ 294 h 1017"/>
                <a:gd name="T54" fmla="*/ 118 w 545"/>
                <a:gd name="T55" fmla="*/ 286 h 1017"/>
                <a:gd name="T56" fmla="*/ 173 w 545"/>
                <a:gd name="T57" fmla="*/ 286 h 1017"/>
                <a:gd name="T58" fmla="*/ 189 w 545"/>
                <a:gd name="T59" fmla="*/ 294 h 1017"/>
                <a:gd name="T60" fmla="*/ 205 w 545"/>
                <a:gd name="T61" fmla="*/ 278 h 1017"/>
                <a:gd name="T62" fmla="*/ 229 w 545"/>
                <a:gd name="T63" fmla="*/ 230 h 1017"/>
                <a:gd name="T64" fmla="*/ 300 w 545"/>
                <a:gd name="T65" fmla="*/ 175 h 1017"/>
                <a:gd name="T66" fmla="*/ 323 w 545"/>
                <a:gd name="T67" fmla="*/ 143 h 1017"/>
                <a:gd name="T68" fmla="*/ 307 w 545"/>
                <a:gd name="T69" fmla="*/ 111 h 1017"/>
                <a:gd name="T70" fmla="*/ 331 w 545"/>
                <a:gd name="T71" fmla="*/ 71 h 1017"/>
                <a:gd name="T72" fmla="*/ 339 w 545"/>
                <a:gd name="T73" fmla="*/ 40 h 1017"/>
                <a:gd name="T74" fmla="*/ 355 w 545"/>
                <a:gd name="T75" fmla="*/ 0 h 1017"/>
                <a:gd name="T76" fmla="*/ 442 w 545"/>
                <a:gd name="T77" fmla="*/ 0 h 1017"/>
                <a:gd name="T78" fmla="*/ 497 w 545"/>
                <a:gd name="T79" fmla="*/ 40 h 1017"/>
                <a:gd name="T80" fmla="*/ 520 w 545"/>
                <a:gd name="T81" fmla="*/ 56 h 1017"/>
                <a:gd name="T82" fmla="*/ 442 w 545"/>
                <a:gd name="T83" fmla="*/ 246 h 1017"/>
                <a:gd name="T84" fmla="*/ 410 w 545"/>
                <a:gd name="T85" fmla="*/ 294 h 1017"/>
                <a:gd name="T86" fmla="*/ 371 w 545"/>
                <a:gd name="T87" fmla="*/ 357 h 1017"/>
                <a:gd name="T88" fmla="*/ 339 w 545"/>
                <a:gd name="T89" fmla="*/ 476 h 1017"/>
                <a:gd name="T90" fmla="*/ 378 w 545"/>
                <a:gd name="T91" fmla="*/ 579 h 1017"/>
                <a:gd name="T92" fmla="*/ 481 w 545"/>
                <a:gd name="T93" fmla="*/ 683 h 10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1017"/>
                <a:gd name="T143" fmla="*/ 545 w 545"/>
                <a:gd name="T144" fmla="*/ 1017 h 10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1017">
                  <a:moveTo>
                    <a:pt x="481" y="683"/>
                  </a:moveTo>
                  <a:lnTo>
                    <a:pt x="481" y="683"/>
                  </a:lnTo>
                  <a:lnTo>
                    <a:pt x="481" y="699"/>
                  </a:lnTo>
                  <a:lnTo>
                    <a:pt x="505" y="714"/>
                  </a:lnTo>
                  <a:lnTo>
                    <a:pt x="465" y="730"/>
                  </a:lnTo>
                  <a:lnTo>
                    <a:pt x="465" y="738"/>
                  </a:lnTo>
                  <a:lnTo>
                    <a:pt x="434" y="754"/>
                  </a:lnTo>
                  <a:lnTo>
                    <a:pt x="426" y="786"/>
                  </a:lnTo>
                  <a:lnTo>
                    <a:pt x="410" y="778"/>
                  </a:lnTo>
                  <a:lnTo>
                    <a:pt x="347" y="810"/>
                  </a:lnTo>
                  <a:lnTo>
                    <a:pt x="339" y="849"/>
                  </a:lnTo>
                  <a:lnTo>
                    <a:pt x="315" y="849"/>
                  </a:lnTo>
                  <a:lnTo>
                    <a:pt x="300" y="857"/>
                  </a:lnTo>
                  <a:lnTo>
                    <a:pt x="300" y="897"/>
                  </a:lnTo>
                  <a:lnTo>
                    <a:pt x="276" y="913"/>
                  </a:lnTo>
                  <a:lnTo>
                    <a:pt x="260" y="937"/>
                  </a:lnTo>
                  <a:lnTo>
                    <a:pt x="276" y="976"/>
                  </a:lnTo>
                  <a:lnTo>
                    <a:pt x="252" y="992"/>
                  </a:lnTo>
                  <a:lnTo>
                    <a:pt x="229" y="1016"/>
                  </a:lnTo>
                  <a:lnTo>
                    <a:pt x="205" y="1008"/>
                  </a:lnTo>
                  <a:lnTo>
                    <a:pt x="189" y="976"/>
                  </a:lnTo>
                  <a:lnTo>
                    <a:pt x="166" y="953"/>
                  </a:lnTo>
                  <a:lnTo>
                    <a:pt x="158" y="929"/>
                  </a:lnTo>
                  <a:lnTo>
                    <a:pt x="166" y="913"/>
                  </a:lnTo>
                  <a:lnTo>
                    <a:pt x="166" y="889"/>
                  </a:lnTo>
                  <a:lnTo>
                    <a:pt x="166" y="865"/>
                  </a:lnTo>
                  <a:lnTo>
                    <a:pt x="150" y="849"/>
                  </a:lnTo>
                  <a:lnTo>
                    <a:pt x="150" y="810"/>
                  </a:lnTo>
                  <a:lnTo>
                    <a:pt x="166" y="770"/>
                  </a:lnTo>
                  <a:lnTo>
                    <a:pt x="166" y="754"/>
                  </a:lnTo>
                  <a:lnTo>
                    <a:pt x="173" y="746"/>
                  </a:lnTo>
                  <a:lnTo>
                    <a:pt x="181" y="730"/>
                  </a:lnTo>
                  <a:lnTo>
                    <a:pt x="166" y="706"/>
                  </a:lnTo>
                  <a:lnTo>
                    <a:pt x="173" y="691"/>
                  </a:lnTo>
                  <a:lnTo>
                    <a:pt x="166" y="651"/>
                  </a:lnTo>
                  <a:lnTo>
                    <a:pt x="110" y="635"/>
                  </a:lnTo>
                  <a:lnTo>
                    <a:pt x="95" y="611"/>
                  </a:lnTo>
                  <a:lnTo>
                    <a:pt x="110" y="579"/>
                  </a:lnTo>
                  <a:lnTo>
                    <a:pt x="110" y="556"/>
                  </a:lnTo>
                  <a:lnTo>
                    <a:pt x="110" y="524"/>
                  </a:lnTo>
                  <a:lnTo>
                    <a:pt x="79" y="516"/>
                  </a:lnTo>
                  <a:lnTo>
                    <a:pt x="63" y="508"/>
                  </a:lnTo>
                  <a:lnTo>
                    <a:pt x="55" y="508"/>
                  </a:lnTo>
                  <a:lnTo>
                    <a:pt x="47" y="492"/>
                  </a:lnTo>
                  <a:lnTo>
                    <a:pt x="32" y="500"/>
                  </a:lnTo>
                  <a:lnTo>
                    <a:pt x="16" y="484"/>
                  </a:lnTo>
                  <a:lnTo>
                    <a:pt x="0" y="460"/>
                  </a:lnTo>
                  <a:lnTo>
                    <a:pt x="8" y="445"/>
                  </a:lnTo>
                  <a:lnTo>
                    <a:pt x="32" y="421"/>
                  </a:lnTo>
                  <a:lnTo>
                    <a:pt x="39" y="389"/>
                  </a:lnTo>
                  <a:lnTo>
                    <a:pt x="71" y="381"/>
                  </a:lnTo>
                  <a:lnTo>
                    <a:pt x="95" y="349"/>
                  </a:lnTo>
                  <a:lnTo>
                    <a:pt x="79" y="325"/>
                  </a:lnTo>
                  <a:lnTo>
                    <a:pt x="79" y="294"/>
                  </a:lnTo>
                  <a:lnTo>
                    <a:pt x="110" y="294"/>
                  </a:lnTo>
                  <a:lnTo>
                    <a:pt x="118" y="286"/>
                  </a:lnTo>
                  <a:lnTo>
                    <a:pt x="134" y="278"/>
                  </a:lnTo>
                  <a:lnTo>
                    <a:pt x="173" y="286"/>
                  </a:lnTo>
                  <a:lnTo>
                    <a:pt x="181" y="310"/>
                  </a:lnTo>
                  <a:lnTo>
                    <a:pt x="189" y="294"/>
                  </a:lnTo>
                  <a:lnTo>
                    <a:pt x="189" y="286"/>
                  </a:lnTo>
                  <a:lnTo>
                    <a:pt x="205" y="278"/>
                  </a:lnTo>
                  <a:lnTo>
                    <a:pt x="221" y="254"/>
                  </a:lnTo>
                  <a:lnTo>
                    <a:pt x="229" y="230"/>
                  </a:lnTo>
                  <a:lnTo>
                    <a:pt x="252" y="183"/>
                  </a:lnTo>
                  <a:lnTo>
                    <a:pt x="300" y="175"/>
                  </a:lnTo>
                  <a:lnTo>
                    <a:pt x="307" y="151"/>
                  </a:lnTo>
                  <a:lnTo>
                    <a:pt x="323" y="143"/>
                  </a:lnTo>
                  <a:lnTo>
                    <a:pt x="300" y="127"/>
                  </a:lnTo>
                  <a:lnTo>
                    <a:pt x="307" y="111"/>
                  </a:lnTo>
                  <a:lnTo>
                    <a:pt x="331" y="111"/>
                  </a:lnTo>
                  <a:lnTo>
                    <a:pt x="331" y="71"/>
                  </a:lnTo>
                  <a:lnTo>
                    <a:pt x="339" y="64"/>
                  </a:lnTo>
                  <a:lnTo>
                    <a:pt x="339" y="40"/>
                  </a:lnTo>
                  <a:lnTo>
                    <a:pt x="355" y="24"/>
                  </a:lnTo>
                  <a:lnTo>
                    <a:pt x="355" y="0"/>
                  </a:lnTo>
                  <a:lnTo>
                    <a:pt x="386" y="16"/>
                  </a:lnTo>
                  <a:lnTo>
                    <a:pt x="442" y="0"/>
                  </a:lnTo>
                  <a:lnTo>
                    <a:pt x="489" y="24"/>
                  </a:lnTo>
                  <a:lnTo>
                    <a:pt x="497" y="40"/>
                  </a:lnTo>
                  <a:lnTo>
                    <a:pt x="489" y="64"/>
                  </a:lnTo>
                  <a:lnTo>
                    <a:pt x="520" y="56"/>
                  </a:lnTo>
                  <a:lnTo>
                    <a:pt x="544" y="71"/>
                  </a:lnTo>
                  <a:lnTo>
                    <a:pt x="442" y="246"/>
                  </a:lnTo>
                  <a:lnTo>
                    <a:pt x="426" y="246"/>
                  </a:lnTo>
                  <a:lnTo>
                    <a:pt x="410" y="294"/>
                  </a:lnTo>
                  <a:lnTo>
                    <a:pt x="410" y="310"/>
                  </a:lnTo>
                  <a:lnTo>
                    <a:pt x="371" y="357"/>
                  </a:lnTo>
                  <a:lnTo>
                    <a:pt x="355" y="405"/>
                  </a:lnTo>
                  <a:lnTo>
                    <a:pt x="339" y="476"/>
                  </a:lnTo>
                  <a:lnTo>
                    <a:pt x="371" y="548"/>
                  </a:lnTo>
                  <a:lnTo>
                    <a:pt x="378" y="579"/>
                  </a:lnTo>
                  <a:lnTo>
                    <a:pt x="434" y="659"/>
                  </a:lnTo>
                  <a:lnTo>
                    <a:pt x="481" y="683"/>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18" name="Freeform 83"/>
            <p:cNvSpPr>
              <a:spLocks/>
            </p:cNvSpPr>
            <p:nvPr/>
          </p:nvSpPr>
          <p:spPr bwMode="gray">
            <a:xfrm>
              <a:off x="9808883" y="5067276"/>
              <a:ext cx="61473" cy="38366"/>
            </a:xfrm>
            <a:custGeom>
              <a:avLst/>
              <a:gdLst>
                <a:gd name="T0" fmla="*/ 73 w 81"/>
                <a:gd name="T1" fmla="*/ 48 h 49"/>
                <a:gd name="T2" fmla="*/ 73 w 81"/>
                <a:gd name="T3" fmla="*/ 48 h 49"/>
                <a:gd name="T4" fmla="*/ 80 w 81"/>
                <a:gd name="T5" fmla="*/ 34 h 49"/>
                <a:gd name="T6" fmla="*/ 58 w 81"/>
                <a:gd name="T7" fmla="*/ 14 h 49"/>
                <a:gd name="T8" fmla="*/ 29 w 81"/>
                <a:gd name="T9" fmla="*/ 0 h 49"/>
                <a:gd name="T10" fmla="*/ 0 w 81"/>
                <a:gd name="T11" fmla="*/ 7 h 49"/>
                <a:gd name="T12" fmla="*/ 7 w 81"/>
                <a:gd name="T13" fmla="*/ 21 h 49"/>
                <a:gd name="T14" fmla="*/ 7 w 81"/>
                <a:gd name="T15" fmla="*/ 34 h 49"/>
                <a:gd name="T16" fmla="*/ 22 w 81"/>
                <a:gd name="T17" fmla="*/ 48 h 49"/>
                <a:gd name="T18" fmla="*/ 73 w 81"/>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9"/>
                <a:gd name="T32" fmla="*/ 81 w 8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9">
                  <a:moveTo>
                    <a:pt x="73" y="48"/>
                  </a:moveTo>
                  <a:lnTo>
                    <a:pt x="73" y="48"/>
                  </a:lnTo>
                  <a:lnTo>
                    <a:pt x="80" y="34"/>
                  </a:lnTo>
                  <a:lnTo>
                    <a:pt x="58" y="14"/>
                  </a:lnTo>
                  <a:lnTo>
                    <a:pt x="29" y="0"/>
                  </a:lnTo>
                  <a:lnTo>
                    <a:pt x="0" y="7"/>
                  </a:lnTo>
                  <a:lnTo>
                    <a:pt x="7" y="21"/>
                  </a:lnTo>
                  <a:lnTo>
                    <a:pt x="7" y="34"/>
                  </a:lnTo>
                  <a:lnTo>
                    <a:pt x="22" y="48"/>
                  </a:lnTo>
                  <a:lnTo>
                    <a:pt x="73" y="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23" name="Freeform 84"/>
            <p:cNvSpPr>
              <a:spLocks/>
            </p:cNvSpPr>
            <p:nvPr/>
          </p:nvSpPr>
          <p:spPr bwMode="gray">
            <a:xfrm>
              <a:off x="9465847" y="4393931"/>
              <a:ext cx="286116" cy="194958"/>
            </a:xfrm>
            <a:custGeom>
              <a:avLst/>
              <a:gdLst>
                <a:gd name="T0" fmla="*/ 329 w 377"/>
                <a:gd name="T1" fmla="*/ 225 h 249"/>
                <a:gd name="T2" fmla="*/ 329 w 377"/>
                <a:gd name="T3" fmla="*/ 225 h 249"/>
                <a:gd name="T4" fmla="*/ 321 w 377"/>
                <a:gd name="T5" fmla="*/ 233 h 249"/>
                <a:gd name="T6" fmla="*/ 313 w 377"/>
                <a:gd name="T7" fmla="*/ 240 h 249"/>
                <a:gd name="T8" fmla="*/ 290 w 377"/>
                <a:gd name="T9" fmla="*/ 248 h 249"/>
                <a:gd name="T10" fmla="*/ 266 w 377"/>
                <a:gd name="T11" fmla="*/ 217 h 249"/>
                <a:gd name="T12" fmla="*/ 259 w 377"/>
                <a:gd name="T13" fmla="*/ 194 h 249"/>
                <a:gd name="T14" fmla="*/ 212 w 377"/>
                <a:gd name="T15" fmla="*/ 163 h 249"/>
                <a:gd name="T16" fmla="*/ 188 w 377"/>
                <a:gd name="T17" fmla="*/ 171 h 249"/>
                <a:gd name="T18" fmla="*/ 157 w 377"/>
                <a:gd name="T19" fmla="*/ 209 h 249"/>
                <a:gd name="T20" fmla="*/ 125 w 377"/>
                <a:gd name="T21" fmla="*/ 225 h 249"/>
                <a:gd name="T22" fmla="*/ 102 w 377"/>
                <a:gd name="T23" fmla="*/ 217 h 249"/>
                <a:gd name="T24" fmla="*/ 102 w 377"/>
                <a:gd name="T25" fmla="*/ 202 h 249"/>
                <a:gd name="T26" fmla="*/ 86 w 377"/>
                <a:gd name="T27" fmla="*/ 178 h 249"/>
                <a:gd name="T28" fmla="*/ 71 w 377"/>
                <a:gd name="T29" fmla="*/ 178 h 249"/>
                <a:gd name="T30" fmla="*/ 71 w 377"/>
                <a:gd name="T31" fmla="*/ 194 h 249"/>
                <a:gd name="T32" fmla="*/ 55 w 377"/>
                <a:gd name="T33" fmla="*/ 217 h 249"/>
                <a:gd name="T34" fmla="*/ 39 w 377"/>
                <a:gd name="T35" fmla="*/ 209 h 249"/>
                <a:gd name="T36" fmla="*/ 24 w 377"/>
                <a:gd name="T37" fmla="*/ 186 h 249"/>
                <a:gd name="T38" fmla="*/ 8 w 377"/>
                <a:gd name="T39" fmla="*/ 163 h 249"/>
                <a:gd name="T40" fmla="*/ 0 w 377"/>
                <a:gd name="T41" fmla="*/ 140 h 249"/>
                <a:gd name="T42" fmla="*/ 16 w 377"/>
                <a:gd name="T43" fmla="*/ 124 h 249"/>
                <a:gd name="T44" fmla="*/ 8 w 377"/>
                <a:gd name="T45" fmla="*/ 109 h 249"/>
                <a:gd name="T46" fmla="*/ 24 w 377"/>
                <a:gd name="T47" fmla="*/ 101 h 249"/>
                <a:gd name="T48" fmla="*/ 24 w 377"/>
                <a:gd name="T49" fmla="*/ 85 h 249"/>
                <a:gd name="T50" fmla="*/ 16 w 377"/>
                <a:gd name="T51" fmla="*/ 78 h 249"/>
                <a:gd name="T52" fmla="*/ 16 w 377"/>
                <a:gd name="T53" fmla="*/ 54 h 249"/>
                <a:gd name="T54" fmla="*/ 0 w 377"/>
                <a:gd name="T55" fmla="*/ 47 h 249"/>
                <a:gd name="T56" fmla="*/ 8 w 377"/>
                <a:gd name="T57" fmla="*/ 31 h 249"/>
                <a:gd name="T58" fmla="*/ 24 w 377"/>
                <a:gd name="T59" fmla="*/ 23 h 249"/>
                <a:gd name="T60" fmla="*/ 16 w 377"/>
                <a:gd name="T61" fmla="*/ 0 h 249"/>
                <a:gd name="T62" fmla="*/ 63 w 377"/>
                <a:gd name="T63" fmla="*/ 8 h 249"/>
                <a:gd name="T64" fmla="*/ 71 w 377"/>
                <a:gd name="T65" fmla="*/ 8 h 249"/>
                <a:gd name="T66" fmla="*/ 86 w 377"/>
                <a:gd name="T67" fmla="*/ 31 h 249"/>
                <a:gd name="T68" fmla="*/ 102 w 377"/>
                <a:gd name="T69" fmla="*/ 31 h 249"/>
                <a:gd name="T70" fmla="*/ 102 w 377"/>
                <a:gd name="T71" fmla="*/ 16 h 249"/>
                <a:gd name="T72" fmla="*/ 118 w 377"/>
                <a:gd name="T73" fmla="*/ 8 h 249"/>
                <a:gd name="T74" fmla="*/ 125 w 377"/>
                <a:gd name="T75" fmla="*/ 31 h 249"/>
                <a:gd name="T76" fmla="*/ 118 w 377"/>
                <a:gd name="T77" fmla="*/ 47 h 249"/>
                <a:gd name="T78" fmla="*/ 133 w 377"/>
                <a:gd name="T79" fmla="*/ 47 h 249"/>
                <a:gd name="T80" fmla="*/ 141 w 377"/>
                <a:gd name="T81" fmla="*/ 54 h 249"/>
                <a:gd name="T82" fmla="*/ 165 w 377"/>
                <a:gd name="T83" fmla="*/ 47 h 249"/>
                <a:gd name="T84" fmla="*/ 188 w 377"/>
                <a:gd name="T85" fmla="*/ 54 h 249"/>
                <a:gd name="T86" fmla="*/ 212 w 377"/>
                <a:gd name="T87" fmla="*/ 62 h 249"/>
                <a:gd name="T88" fmla="*/ 235 w 377"/>
                <a:gd name="T89" fmla="*/ 70 h 249"/>
                <a:gd name="T90" fmla="*/ 266 w 377"/>
                <a:gd name="T91" fmla="*/ 70 h 249"/>
                <a:gd name="T92" fmla="*/ 274 w 377"/>
                <a:gd name="T93" fmla="*/ 85 h 249"/>
                <a:gd name="T94" fmla="*/ 290 w 377"/>
                <a:gd name="T95" fmla="*/ 93 h 249"/>
                <a:gd name="T96" fmla="*/ 329 w 377"/>
                <a:gd name="T97" fmla="*/ 124 h 249"/>
                <a:gd name="T98" fmla="*/ 353 w 377"/>
                <a:gd name="T99" fmla="*/ 140 h 249"/>
                <a:gd name="T100" fmla="*/ 376 w 377"/>
                <a:gd name="T101" fmla="*/ 163 h 249"/>
                <a:gd name="T102" fmla="*/ 360 w 377"/>
                <a:gd name="T103" fmla="*/ 178 h 249"/>
                <a:gd name="T104" fmla="*/ 313 w 377"/>
                <a:gd name="T105" fmla="*/ 171 h 249"/>
                <a:gd name="T106" fmla="*/ 298 w 377"/>
                <a:gd name="T107" fmla="*/ 186 h 249"/>
                <a:gd name="T108" fmla="*/ 313 w 377"/>
                <a:gd name="T109" fmla="*/ 194 h 249"/>
                <a:gd name="T110" fmla="*/ 329 w 377"/>
                <a:gd name="T111" fmla="*/ 209 h 249"/>
                <a:gd name="T112" fmla="*/ 329 w 377"/>
                <a:gd name="T113" fmla="*/ 225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9"/>
                <a:gd name="T173" fmla="*/ 377 w 37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9">
                  <a:moveTo>
                    <a:pt x="329" y="225"/>
                  </a:moveTo>
                  <a:lnTo>
                    <a:pt x="329" y="225"/>
                  </a:lnTo>
                  <a:lnTo>
                    <a:pt x="321" y="233"/>
                  </a:lnTo>
                  <a:lnTo>
                    <a:pt x="313" y="240"/>
                  </a:lnTo>
                  <a:lnTo>
                    <a:pt x="290" y="248"/>
                  </a:lnTo>
                  <a:lnTo>
                    <a:pt x="266" y="217"/>
                  </a:lnTo>
                  <a:lnTo>
                    <a:pt x="259" y="194"/>
                  </a:lnTo>
                  <a:lnTo>
                    <a:pt x="212" y="163"/>
                  </a:lnTo>
                  <a:lnTo>
                    <a:pt x="188" y="171"/>
                  </a:lnTo>
                  <a:lnTo>
                    <a:pt x="157" y="209"/>
                  </a:lnTo>
                  <a:lnTo>
                    <a:pt x="125" y="225"/>
                  </a:lnTo>
                  <a:lnTo>
                    <a:pt x="102" y="217"/>
                  </a:lnTo>
                  <a:lnTo>
                    <a:pt x="102" y="202"/>
                  </a:lnTo>
                  <a:lnTo>
                    <a:pt x="86" y="178"/>
                  </a:lnTo>
                  <a:lnTo>
                    <a:pt x="71" y="178"/>
                  </a:lnTo>
                  <a:lnTo>
                    <a:pt x="71" y="194"/>
                  </a:lnTo>
                  <a:lnTo>
                    <a:pt x="55" y="217"/>
                  </a:lnTo>
                  <a:lnTo>
                    <a:pt x="39" y="209"/>
                  </a:lnTo>
                  <a:lnTo>
                    <a:pt x="24" y="186"/>
                  </a:lnTo>
                  <a:lnTo>
                    <a:pt x="8" y="163"/>
                  </a:lnTo>
                  <a:lnTo>
                    <a:pt x="0" y="140"/>
                  </a:lnTo>
                  <a:lnTo>
                    <a:pt x="16" y="124"/>
                  </a:lnTo>
                  <a:lnTo>
                    <a:pt x="8" y="109"/>
                  </a:lnTo>
                  <a:lnTo>
                    <a:pt x="24" y="101"/>
                  </a:lnTo>
                  <a:lnTo>
                    <a:pt x="24" y="85"/>
                  </a:lnTo>
                  <a:lnTo>
                    <a:pt x="16" y="78"/>
                  </a:lnTo>
                  <a:lnTo>
                    <a:pt x="16" y="54"/>
                  </a:lnTo>
                  <a:lnTo>
                    <a:pt x="0" y="47"/>
                  </a:lnTo>
                  <a:lnTo>
                    <a:pt x="8" y="31"/>
                  </a:lnTo>
                  <a:lnTo>
                    <a:pt x="24" y="23"/>
                  </a:lnTo>
                  <a:lnTo>
                    <a:pt x="16" y="0"/>
                  </a:lnTo>
                  <a:lnTo>
                    <a:pt x="63" y="8"/>
                  </a:lnTo>
                  <a:lnTo>
                    <a:pt x="71" y="8"/>
                  </a:lnTo>
                  <a:lnTo>
                    <a:pt x="86" y="31"/>
                  </a:lnTo>
                  <a:lnTo>
                    <a:pt x="102" y="31"/>
                  </a:lnTo>
                  <a:lnTo>
                    <a:pt x="102" y="16"/>
                  </a:lnTo>
                  <a:lnTo>
                    <a:pt x="118" y="8"/>
                  </a:lnTo>
                  <a:lnTo>
                    <a:pt x="125" y="31"/>
                  </a:lnTo>
                  <a:lnTo>
                    <a:pt x="118" y="47"/>
                  </a:lnTo>
                  <a:lnTo>
                    <a:pt x="133" y="47"/>
                  </a:lnTo>
                  <a:lnTo>
                    <a:pt x="141" y="54"/>
                  </a:lnTo>
                  <a:lnTo>
                    <a:pt x="165" y="47"/>
                  </a:lnTo>
                  <a:lnTo>
                    <a:pt x="188" y="54"/>
                  </a:lnTo>
                  <a:lnTo>
                    <a:pt x="212" y="62"/>
                  </a:lnTo>
                  <a:lnTo>
                    <a:pt x="235" y="70"/>
                  </a:lnTo>
                  <a:lnTo>
                    <a:pt x="266" y="70"/>
                  </a:lnTo>
                  <a:lnTo>
                    <a:pt x="274" y="85"/>
                  </a:lnTo>
                  <a:lnTo>
                    <a:pt x="290" y="93"/>
                  </a:lnTo>
                  <a:lnTo>
                    <a:pt x="329" y="124"/>
                  </a:lnTo>
                  <a:lnTo>
                    <a:pt x="353" y="140"/>
                  </a:lnTo>
                  <a:lnTo>
                    <a:pt x="376" y="163"/>
                  </a:lnTo>
                  <a:lnTo>
                    <a:pt x="360" y="178"/>
                  </a:lnTo>
                  <a:lnTo>
                    <a:pt x="313" y="171"/>
                  </a:lnTo>
                  <a:lnTo>
                    <a:pt x="298" y="186"/>
                  </a:lnTo>
                  <a:lnTo>
                    <a:pt x="313" y="194"/>
                  </a:lnTo>
                  <a:lnTo>
                    <a:pt x="329" y="209"/>
                  </a:lnTo>
                  <a:lnTo>
                    <a:pt x="329" y="22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24" name="Freeform 86"/>
            <p:cNvSpPr>
              <a:spLocks/>
            </p:cNvSpPr>
            <p:nvPr/>
          </p:nvSpPr>
          <p:spPr bwMode="gray">
            <a:xfrm>
              <a:off x="8681114" y="4207586"/>
              <a:ext cx="1051118" cy="865172"/>
            </a:xfrm>
            <a:custGeom>
              <a:avLst/>
              <a:gdLst>
                <a:gd name="T0" fmla="*/ 764 w 1385"/>
                <a:gd name="T1" fmla="*/ 135 h 1105"/>
                <a:gd name="T2" fmla="*/ 716 w 1385"/>
                <a:gd name="T3" fmla="*/ 87 h 1105"/>
                <a:gd name="T4" fmla="*/ 573 w 1385"/>
                <a:gd name="T5" fmla="*/ 48 h 1105"/>
                <a:gd name="T6" fmla="*/ 509 w 1385"/>
                <a:gd name="T7" fmla="*/ 56 h 1105"/>
                <a:gd name="T8" fmla="*/ 406 w 1385"/>
                <a:gd name="T9" fmla="*/ 79 h 1105"/>
                <a:gd name="T10" fmla="*/ 286 w 1385"/>
                <a:gd name="T11" fmla="*/ 87 h 1105"/>
                <a:gd name="T12" fmla="*/ 183 w 1385"/>
                <a:gd name="T13" fmla="*/ 79 h 1105"/>
                <a:gd name="T14" fmla="*/ 64 w 1385"/>
                <a:gd name="T15" fmla="*/ 135 h 1105"/>
                <a:gd name="T16" fmla="*/ 24 w 1385"/>
                <a:gd name="T17" fmla="*/ 183 h 1105"/>
                <a:gd name="T18" fmla="*/ 24 w 1385"/>
                <a:gd name="T19" fmla="*/ 262 h 1105"/>
                <a:gd name="T20" fmla="*/ 80 w 1385"/>
                <a:gd name="T21" fmla="*/ 349 h 1105"/>
                <a:gd name="T22" fmla="*/ 16 w 1385"/>
                <a:gd name="T23" fmla="*/ 421 h 1105"/>
                <a:gd name="T24" fmla="*/ 40 w 1385"/>
                <a:gd name="T25" fmla="*/ 453 h 1105"/>
                <a:gd name="T26" fmla="*/ 119 w 1385"/>
                <a:gd name="T27" fmla="*/ 453 h 1105"/>
                <a:gd name="T28" fmla="*/ 127 w 1385"/>
                <a:gd name="T29" fmla="*/ 556 h 1105"/>
                <a:gd name="T30" fmla="*/ 199 w 1385"/>
                <a:gd name="T31" fmla="*/ 612 h 1105"/>
                <a:gd name="T32" fmla="*/ 167 w 1385"/>
                <a:gd name="T33" fmla="*/ 659 h 1105"/>
                <a:gd name="T34" fmla="*/ 135 w 1385"/>
                <a:gd name="T35" fmla="*/ 675 h 1105"/>
                <a:gd name="T36" fmla="*/ 56 w 1385"/>
                <a:gd name="T37" fmla="*/ 762 h 1105"/>
                <a:gd name="T38" fmla="*/ 32 w 1385"/>
                <a:gd name="T39" fmla="*/ 802 h 1105"/>
                <a:gd name="T40" fmla="*/ 32 w 1385"/>
                <a:gd name="T41" fmla="*/ 929 h 1105"/>
                <a:gd name="T42" fmla="*/ 32 w 1385"/>
                <a:gd name="T43" fmla="*/ 1025 h 1105"/>
                <a:gd name="T44" fmla="*/ 72 w 1385"/>
                <a:gd name="T45" fmla="*/ 1048 h 1105"/>
                <a:gd name="T46" fmla="*/ 215 w 1385"/>
                <a:gd name="T47" fmla="*/ 993 h 1105"/>
                <a:gd name="T48" fmla="*/ 350 w 1385"/>
                <a:gd name="T49" fmla="*/ 1048 h 1105"/>
                <a:gd name="T50" fmla="*/ 414 w 1385"/>
                <a:gd name="T51" fmla="*/ 1096 h 1105"/>
                <a:gd name="T52" fmla="*/ 533 w 1385"/>
                <a:gd name="T53" fmla="*/ 1104 h 1105"/>
                <a:gd name="T54" fmla="*/ 612 w 1385"/>
                <a:gd name="T55" fmla="*/ 1072 h 1105"/>
                <a:gd name="T56" fmla="*/ 652 w 1385"/>
                <a:gd name="T57" fmla="*/ 1056 h 1105"/>
                <a:gd name="T58" fmla="*/ 740 w 1385"/>
                <a:gd name="T59" fmla="*/ 921 h 1105"/>
                <a:gd name="T60" fmla="*/ 851 w 1385"/>
                <a:gd name="T61" fmla="*/ 818 h 1105"/>
                <a:gd name="T62" fmla="*/ 883 w 1385"/>
                <a:gd name="T63" fmla="*/ 762 h 1105"/>
                <a:gd name="T64" fmla="*/ 994 w 1385"/>
                <a:gd name="T65" fmla="*/ 715 h 1105"/>
                <a:gd name="T66" fmla="*/ 1114 w 1385"/>
                <a:gd name="T67" fmla="*/ 731 h 1105"/>
                <a:gd name="T68" fmla="*/ 1185 w 1385"/>
                <a:gd name="T69" fmla="*/ 755 h 1105"/>
                <a:gd name="T70" fmla="*/ 1312 w 1385"/>
                <a:gd name="T71" fmla="*/ 770 h 1105"/>
                <a:gd name="T72" fmla="*/ 1289 w 1385"/>
                <a:gd name="T73" fmla="*/ 715 h 1105"/>
                <a:gd name="T74" fmla="*/ 1328 w 1385"/>
                <a:gd name="T75" fmla="*/ 667 h 1105"/>
                <a:gd name="T76" fmla="*/ 1360 w 1385"/>
                <a:gd name="T77" fmla="*/ 596 h 1105"/>
                <a:gd name="T78" fmla="*/ 1384 w 1385"/>
                <a:gd name="T79" fmla="*/ 500 h 1105"/>
                <a:gd name="T80" fmla="*/ 1304 w 1385"/>
                <a:gd name="T81" fmla="*/ 453 h 1105"/>
                <a:gd name="T82" fmla="*/ 1193 w 1385"/>
                <a:gd name="T83" fmla="*/ 445 h 1105"/>
                <a:gd name="T84" fmla="*/ 1122 w 1385"/>
                <a:gd name="T85" fmla="*/ 413 h 1105"/>
                <a:gd name="T86" fmla="*/ 1074 w 1385"/>
                <a:gd name="T87" fmla="*/ 445 h 1105"/>
                <a:gd name="T88" fmla="*/ 1050 w 1385"/>
                <a:gd name="T89" fmla="*/ 357 h 1105"/>
                <a:gd name="T90" fmla="*/ 1050 w 1385"/>
                <a:gd name="T91" fmla="*/ 310 h 1105"/>
                <a:gd name="T92" fmla="*/ 1058 w 1385"/>
                <a:gd name="T93" fmla="*/ 254 h 1105"/>
                <a:gd name="T94" fmla="*/ 1098 w 1385"/>
                <a:gd name="T95" fmla="*/ 207 h 1105"/>
                <a:gd name="T96" fmla="*/ 1042 w 1385"/>
                <a:gd name="T97" fmla="*/ 159 h 1105"/>
                <a:gd name="T98" fmla="*/ 1010 w 1385"/>
                <a:gd name="T99" fmla="*/ 127 h 1105"/>
                <a:gd name="T100" fmla="*/ 1082 w 1385"/>
                <a:gd name="T101" fmla="*/ 151 h 1105"/>
                <a:gd name="T102" fmla="*/ 1058 w 1385"/>
                <a:gd name="T103" fmla="*/ 103 h 1105"/>
                <a:gd name="T104" fmla="*/ 1002 w 1385"/>
                <a:gd name="T105" fmla="*/ 24 h 1105"/>
                <a:gd name="T106" fmla="*/ 907 w 1385"/>
                <a:gd name="T107" fmla="*/ 40 h 1105"/>
                <a:gd name="T108" fmla="*/ 843 w 1385"/>
                <a:gd name="T109" fmla="*/ 95 h 1105"/>
                <a:gd name="T110" fmla="*/ 835 w 1385"/>
                <a:gd name="T111" fmla="*/ 127 h 1105"/>
                <a:gd name="T112" fmla="*/ 795 w 1385"/>
                <a:gd name="T113" fmla="*/ 159 h 1105"/>
                <a:gd name="T114" fmla="*/ 764 w 1385"/>
                <a:gd name="T115" fmla="*/ 159 h 1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105"/>
                <a:gd name="T176" fmla="*/ 1385 w 1385"/>
                <a:gd name="T177" fmla="*/ 1105 h 1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105">
                  <a:moveTo>
                    <a:pt x="764" y="159"/>
                  </a:moveTo>
                  <a:lnTo>
                    <a:pt x="764" y="159"/>
                  </a:lnTo>
                  <a:lnTo>
                    <a:pt x="772" y="143"/>
                  </a:lnTo>
                  <a:lnTo>
                    <a:pt x="764" y="135"/>
                  </a:lnTo>
                  <a:lnTo>
                    <a:pt x="748" y="143"/>
                  </a:lnTo>
                  <a:lnTo>
                    <a:pt x="748" y="119"/>
                  </a:lnTo>
                  <a:lnTo>
                    <a:pt x="732" y="95"/>
                  </a:lnTo>
                  <a:lnTo>
                    <a:pt x="716" y="87"/>
                  </a:lnTo>
                  <a:lnTo>
                    <a:pt x="700" y="71"/>
                  </a:lnTo>
                  <a:lnTo>
                    <a:pt x="636" y="71"/>
                  </a:lnTo>
                  <a:lnTo>
                    <a:pt x="605" y="71"/>
                  </a:lnTo>
                  <a:lnTo>
                    <a:pt x="573" y="48"/>
                  </a:lnTo>
                  <a:lnTo>
                    <a:pt x="581" y="16"/>
                  </a:lnTo>
                  <a:lnTo>
                    <a:pt x="565" y="0"/>
                  </a:lnTo>
                  <a:lnTo>
                    <a:pt x="541" y="24"/>
                  </a:lnTo>
                  <a:lnTo>
                    <a:pt x="509" y="56"/>
                  </a:lnTo>
                  <a:lnTo>
                    <a:pt x="485" y="48"/>
                  </a:lnTo>
                  <a:lnTo>
                    <a:pt x="477" y="64"/>
                  </a:lnTo>
                  <a:lnTo>
                    <a:pt x="445" y="64"/>
                  </a:lnTo>
                  <a:lnTo>
                    <a:pt x="406" y="79"/>
                  </a:lnTo>
                  <a:lnTo>
                    <a:pt x="366" y="79"/>
                  </a:lnTo>
                  <a:lnTo>
                    <a:pt x="334" y="103"/>
                  </a:lnTo>
                  <a:lnTo>
                    <a:pt x="310" y="87"/>
                  </a:lnTo>
                  <a:lnTo>
                    <a:pt x="286" y="87"/>
                  </a:lnTo>
                  <a:lnTo>
                    <a:pt x="262" y="71"/>
                  </a:lnTo>
                  <a:lnTo>
                    <a:pt x="231" y="87"/>
                  </a:lnTo>
                  <a:lnTo>
                    <a:pt x="207" y="71"/>
                  </a:lnTo>
                  <a:lnTo>
                    <a:pt x="183" y="79"/>
                  </a:lnTo>
                  <a:lnTo>
                    <a:pt x="159" y="103"/>
                  </a:lnTo>
                  <a:lnTo>
                    <a:pt x="143" y="119"/>
                  </a:lnTo>
                  <a:lnTo>
                    <a:pt x="72" y="119"/>
                  </a:lnTo>
                  <a:lnTo>
                    <a:pt x="64" y="135"/>
                  </a:lnTo>
                  <a:lnTo>
                    <a:pt x="56" y="143"/>
                  </a:lnTo>
                  <a:lnTo>
                    <a:pt x="56" y="159"/>
                  </a:lnTo>
                  <a:lnTo>
                    <a:pt x="32" y="183"/>
                  </a:lnTo>
                  <a:lnTo>
                    <a:pt x="24" y="183"/>
                  </a:lnTo>
                  <a:lnTo>
                    <a:pt x="8" y="191"/>
                  </a:lnTo>
                  <a:lnTo>
                    <a:pt x="16" y="214"/>
                  </a:lnTo>
                  <a:lnTo>
                    <a:pt x="0" y="246"/>
                  </a:lnTo>
                  <a:lnTo>
                    <a:pt x="24" y="262"/>
                  </a:lnTo>
                  <a:lnTo>
                    <a:pt x="64" y="262"/>
                  </a:lnTo>
                  <a:lnTo>
                    <a:pt x="64" y="294"/>
                  </a:lnTo>
                  <a:lnTo>
                    <a:pt x="64" y="318"/>
                  </a:lnTo>
                  <a:lnTo>
                    <a:pt x="80" y="349"/>
                  </a:lnTo>
                  <a:lnTo>
                    <a:pt x="40" y="357"/>
                  </a:lnTo>
                  <a:lnTo>
                    <a:pt x="24" y="381"/>
                  </a:lnTo>
                  <a:lnTo>
                    <a:pt x="8" y="397"/>
                  </a:lnTo>
                  <a:lnTo>
                    <a:pt x="16" y="421"/>
                  </a:lnTo>
                  <a:lnTo>
                    <a:pt x="8" y="437"/>
                  </a:lnTo>
                  <a:lnTo>
                    <a:pt x="8" y="445"/>
                  </a:lnTo>
                  <a:lnTo>
                    <a:pt x="24" y="445"/>
                  </a:lnTo>
                  <a:lnTo>
                    <a:pt x="40" y="453"/>
                  </a:lnTo>
                  <a:lnTo>
                    <a:pt x="56" y="445"/>
                  </a:lnTo>
                  <a:lnTo>
                    <a:pt x="95" y="453"/>
                  </a:lnTo>
                  <a:lnTo>
                    <a:pt x="103" y="445"/>
                  </a:lnTo>
                  <a:lnTo>
                    <a:pt x="119" y="453"/>
                  </a:lnTo>
                  <a:lnTo>
                    <a:pt x="111" y="477"/>
                  </a:lnTo>
                  <a:lnTo>
                    <a:pt x="135" y="500"/>
                  </a:lnTo>
                  <a:lnTo>
                    <a:pt x="119" y="540"/>
                  </a:lnTo>
                  <a:lnTo>
                    <a:pt x="127" y="556"/>
                  </a:lnTo>
                  <a:lnTo>
                    <a:pt x="159" y="556"/>
                  </a:lnTo>
                  <a:lnTo>
                    <a:pt x="199" y="556"/>
                  </a:lnTo>
                  <a:lnTo>
                    <a:pt x="215" y="580"/>
                  </a:lnTo>
                  <a:lnTo>
                    <a:pt x="199" y="612"/>
                  </a:lnTo>
                  <a:lnTo>
                    <a:pt x="183" y="620"/>
                  </a:lnTo>
                  <a:lnTo>
                    <a:pt x="183" y="635"/>
                  </a:lnTo>
                  <a:lnTo>
                    <a:pt x="159" y="643"/>
                  </a:lnTo>
                  <a:lnTo>
                    <a:pt x="167" y="659"/>
                  </a:lnTo>
                  <a:lnTo>
                    <a:pt x="151" y="651"/>
                  </a:lnTo>
                  <a:lnTo>
                    <a:pt x="143" y="667"/>
                  </a:lnTo>
                  <a:lnTo>
                    <a:pt x="135" y="667"/>
                  </a:lnTo>
                  <a:lnTo>
                    <a:pt x="135" y="675"/>
                  </a:lnTo>
                  <a:lnTo>
                    <a:pt x="95" y="699"/>
                  </a:lnTo>
                  <a:lnTo>
                    <a:pt x="80" y="715"/>
                  </a:lnTo>
                  <a:lnTo>
                    <a:pt x="56" y="739"/>
                  </a:lnTo>
                  <a:lnTo>
                    <a:pt x="56" y="762"/>
                  </a:lnTo>
                  <a:lnTo>
                    <a:pt x="40" y="770"/>
                  </a:lnTo>
                  <a:lnTo>
                    <a:pt x="16" y="770"/>
                  </a:lnTo>
                  <a:lnTo>
                    <a:pt x="16" y="794"/>
                  </a:lnTo>
                  <a:lnTo>
                    <a:pt x="32" y="802"/>
                  </a:lnTo>
                  <a:lnTo>
                    <a:pt x="40" y="826"/>
                  </a:lnTo>
                  <a:lnTo>
                    <a:pt x="32" y="866"/>
                  </a:lnTo>
                  <a:lnTo>
                    <a:pt x="40" y="913"/>
                  </a:lnTo>
                  <a:lnTo>
                    <a:pt x="32" y="929"/>
                  </a:lnTo>
                  <a:lnTo>
                    <a:pt x="32" y="953"/>
                  </a:lnTo>
                  <a:lnTo>
                    <a:pt x="24" y="993"/>
                  </a:lnTo>
                  <a:lnTo>
                    <a:pt x="32" y="1001"/>
                  </a:lnTo>
                  <a:lnTo>
                    <a:pt x="32" y="1025"/>
                  </a:lnTo>
                  <a:lnTo>
                    <a:pt x="16" y="1033"/>
                  </a:lnTo>
                  <a:lnTo>
                    <a:pt x="8" y="1040"/>
                  </a:lnTo>
                  <a:lnTo>
                    <a:pt x="32" y="1056"/>
                  </a:lnTo>
                  <a:lnTo>
                    <a:pt x="72" y="1048"/>
                  </a:lnTo>
                  <a:lnTo>
                    <a:pt x="103" y="1017"/>
                  </a:lnTo>
                  <a:lnTo>
                    <a:pt x="127" y="1009"/>
                  </a:lnTo>
                  <a:lnTo>
                    <a:pt x="183" y="977"/>
                  </a:lnTo>
                  <a:lnTo>
                    <a:pt x="215" y="993"/>
                  </a:lnTo>
                  <a:lnTo>
                    <a:pt x="255" y="1025"/>
                  </a:lnTo>
                  <a:lnTo>
                    <a:pt x="310" y="1033"/>
                  </a:lnTo>
                  <a:lnTo>
                    <a:pt x="326" y="1040"/>
                  </a:lnTo>
                  <a:lnTo>
                    <a:pt x="350" y="1048"/>
                  </a:lnTo>
                  <a:lnTo>
                    <a:pt x="374" y="1048"/>
                  </a:lnTo>
                  <a:lnTo>
                    <a:pt x="422" y="1048"/>
                  </a:lnTo>
                  <a:lnTo>
                    <a:pt x="414" y="1072"/>
                  </a:lnTo>
                  <a:lnTo>
                    <a:pt x="414" y="1096"/>
                  </a:lnTo>
                  <a:lnTo>
                    <a:pt x="461" y="1096"/>
                  </a:lnTo>
                  <a:lnTo>
                    <a:pt x="501" y="1088"/>
                  </a:lnTo>
                  <a:lnTo>
                    <a:pt x="517" y="1096"/>
                  </a:lnTo>
                  <a:lnTo>
                    <a:pt x="533" y="1104"/>
                  </a:lnTo>
                  <a:lnTo>
                    <a:pt x="549" y="1080"/>
                  </a:lnTo>
                  <a:lnTo>
                    <a:pt x="565" y="1080"/>
                  </a:lnTo>
                  <a:lnTo>
                    <a:pt x="589" y="1056"/>
                  </a:lnTo>
                  <a:lnTo>
                    <a:pt x="612" y="1072"/>
                  </a:lnTo>
                  <a:lnTo>
                    <a:pt x="620" y="1088"/>
                  </a:lnTo>
                  <a:lnTo>
                    <a:pt x="644" y="1080"/>
                  </a:lnTo>
                  <a:lnTo>
                    <a:pt x="660" y="1088"/>
                  </a:lnTo>
                  <a:lnTo>
                    <a:pt x="652" y="1056"/>
                  </a:lnTo>
                  <a:lnTo>
                    <a:pt x="700" y="1001"/>
                  </a:lnTo>
                  <a:lnTo>
                    <a:pt x="716" y="945"/>
                  </a:lnTo>
                  <a:lnTo>
                    <a:pt x="740" y="937"/>
                  </a:lnTo>
                  <a:lnTo>
                    <a:pt x="740" y="921"/>
                  </a:lnTo>
                  <a:lnTo>
                    <a:pt x="764" y="890"/>
                  </a:lnTo>
                  <a:lnTo>
                    <a:pt x="779" y="890"/>
                  </a:lnTo>
                  <a:lnTo>
                    <a:pt x="811" y="866"/>
                  </a:lnTo>
                  <a:lnTo>
                    <a:pt x="851" y="818"/>
                  </a:lnTo>
                  <a:lnTo>
                    <a:pt x="859" y="794"/>
                  </a:lnTo>
                  <a:lnTo>
                    <a:pt x="851" y="786"/>
                  </a:lnTo>
                  <a:lnTo>
                    <a:pt x="875" y="778"/>
                  </a:lnTo>
                  <a:lnTo>
                    <a:pt x="883" y="762"/>
                  </a:lnTo>
                  <a:lnTo>
                    <a:pt x="931" y="747"/>
                  </a:lnTo>
                  <a:lnTo>
                    <a:pt x="954" y="715"/>
                  </a:lnTo>
                  <a:lnTo>
                    <a:pt x="978" y="723"/>
                  </a:lnTo>
                  <a:lnTo>
                    <a:pt x="994" y="715"/>
                  </a:lnTo>
                  <a:lnTo>
                    <a:pt x="1034" y="715"/>
                  </a:lnTo>
                  <a:lnTo>
                    <a:pt x="1058" y="723"/>
                  </a:lnTo>
                  <a:lnTo>
                    <a:pt x="1082" y="715"/>
                  </a:lnTo>
                  <a:lnTo>
                    <a:pt x="1114" y="731"/>
                  </a:lnTo>
                  <a:lnTo>
                    <a:pt x="1145" y="715"/>
                  </a:lnTo>
                  <a:lnTo>
                    <a:pt x="1161" y="731"/>
                  </a:lnTo>
                  <a:lnTo>
                    <a:pt x="1185" y="731"/>
                  </a:lnTo>
                  <a:lnTo>
                    <a:pt x="1185" y="755"/>
                  </a:lnTo>
                  <a:lnTo>
                    <a:pt x="1209" y="770"/>
                  </a:lnTo>
                  <a:lnTo>
                    <a:pt x="1241" y="770"/>
                  </a:lnTo>
                  <a:lnTo>
                    <a:pt x="1289" y="762"/>
                  </a:lnTo>
                  <a:lnTo>
                    <a:pt x="1312" y="770"/>
                  </a:lnTo>
                  <a:lnTo>
                    <a:pt x="1328" y="762"/>
                  </a:lnTo>
                  <a:lnTo>
                    <a:pt x="1320" y="747"/>
                  </a:lnTo>
                  <a:lnTo>
                    <a:pt x="1297" y="739"/>
                  </a:lnTo>
                  <a:lnTo>
                    <a:pt x="1289" y="715"/>
                  </a:lnTo>
                  <a:lnTo>
                    <a:pt x="1281" y="691"/>
                  </a:lnTo>
                  <a:lnTo>
                    <a:pt x="1304" y="651"/>
                  </a:lnTo>
                  <a:lnTo>
                    <a:pt x="1312" y="667"/>
                  </a:lnTo>
                  <a:lnTo>
                    <a:pt x="1328" y="667"/>
                  </a:lnTo>
                  <a:lnTo>
                    <a:pt x="1344" y="635"/>
                  </a:lnTo>
                  <a:lnTo>
                    <a:pt x="1336" y="612"/>
                  </a:lnTo>
                  <a:lnTo>
                    <a:pt x="1352" y="588"/>
                  </a:lnTo>
                  <a:lnTo>
                    <a:pt x="1360" y="596"/>
                  </a:lnTo>
                  <a:lnTo>
                    <a:pt x="1384" y="580"/>
                  </a:lnTo>
                  <a:lnTo>
                    <a:pt x="1384" y="548"/>
                  </a:lnTo>
                  <a:lnTo>
                    <a:pt x="1376" y="524"/>
                  </a:lnTo>
                  <a:lnTo>
                    <a:pt x="1384" y="500"/>
                  </a:lnTo>
                  <a:lnTo>
                    <a:pt x="1360" y="469"/>
                  </a:lnTo>
                  <a:lnTo>
                    <a:pt x="1352" y="477"/>
                  </a:lnTo>
                  <a:lnTo>
                    <a:pt x="1328" y="484"/>
                  </a:lnTo>
                  <a:lnTo>
                    <a:pt x="1304" y="453"/>
                  </a:lnTo>
                  <a:lnTo>
                    <a:pt x="1297" y="429"/>
                  </a:lnTo>
                  <a:lnTo>
                    <a:pt x="1249" y="397"/>
                  </a:lnTo>
                  <a:lnTo>
                    <a:pt x="1225" y="405"/>
                  </a:lnTo>
                  <a:lnTo>
                    <a:pt x="1193" y="445"/>
                  </a:lnTo>
                  <a:lnTo>
                    <a:pt x="1161" y="461"/>
                  </a:lnTo>
                  <a:lnTo>
                    <a:pt x="1137" y="453"/>
                  </a:lnTo>
                  <a:lnTo>
                    <a:pt x="1137" y="437"/>
                  </a:lnTo>
                  <a:lnTo>
                    <a:pt x="1122" y="413"/>
                  </a:lnTo>
                  <a:lnTo>
                    <a:pt x="1106" y="413"/>
                  </a:lnTo>
                  <a:lnTo>
                    <a:pt x="1106" y="429"/>
                  </a:lnTo>
                  <a:lnTo>
                    <a:pt x="1090" y="453"/>
                  </a:lnTo>
                  <a:lnTo>
                    <a:pt x="1074" y="445"/>
                  </a:lnTo>
                  <a:lnTo>
                    <a:pt x="1058" y="421"/>
                  </a:lnTo>
                  <a:lnTo>
                    <a:pt x="1042" y="397"/>
                  </a:lnTo>
                  <a:lnTo>
                    <a:pt x="1034" y="373"/>
                  </a:lnTo>
                  <a:lnTo>
                    <a:pt x="1050" y="357"/>
                  </a:lnTo>
                  <a:lnTo>
                    <a:pt x="1042" y="342"/>
                  </a:lnTo>
                  <a:lnTo>
                    <a:pt x="1058" y="334"/>
                  </a:lnTo>
                  <a:lnTo>
                    <a:pt x="1058" y="318"/>
                  </a:lnTo>
                  <a:lnTo>
                    <a:pt x="1050" y="310"/>
                  </a:lnTo>
                  <a:lnTo>
                    <a:pt x="1050" y="286"/>
                  </a:lnTo>
                  <a:lnTo>
                    <a:pt x="1034" y="278"/>
                  </a:lnTo>
                  <a:lnTo>
                    <a:pt x="1042" y="262"/>
                  </a:lnTo>
                  <a:lnTo>
                    <a:pt x="1058" y="254"/>
                  </a:lnTo>
                  <a:lnTo>
                    <a:pt x="1050" y="230"/>
                  </a:lnTo>
                  <a:lnTo>
                    <a:pt x="1098" y="238"/>
                  </a:lnTo>
                  <a:lnTo>
                    <a:pt x="1106" y="238"/>
                  </a:lnTo>
                  <a:lnTo>
                    <a:pt x="1098" y="207"/>
                  </a:lnTo>
                  <a:lnTo>
                    <a:pt x="1074" y="207"/>
                  </a:lnTo>
                  <a:lnTo>
                    <a:pt x="1058" y="183"/>
                  </a:lnTo>
                  <a:lnTo>
                    <a:pt x="1042" y="175"/>
                  </a:lnTo>
                  <a:lnTo>
                    <a:pt x="1042" y="159"/>
                  </a:lnTo>
                  <a:lnTo>
                    <a:pt x="1042" y="151"/>
                  </a:lnTo>
                  <a:lnTo>
                    <a:pt x="1018" y="167"/>
                  </a:lnTo>
                  <a:lnTo>
                    <a:pt x="1002" y="151"/>
                  </a:lnTo>
                  <a:lnTo>
                    <a:pt x="1010" y="127"/>
                  </a:lnTo>
                  <a:lnTo>
                    <a:pt x="1026" y="127"/>
                  </a:lnTo>
                  <a:lnTo>
                    <a:pt x="1050" y="135"/>
                  </a:lnTo>
                  <a:lnTo>
                    <a:pt x="1066" y="151"/>
                  </a:lnTo>
                  <a:lnTo>
                    <a:pt x="1082" y="151"/>
                  </a:lnTo>
                  <a:lnTo>
                    <a:pt x="1082" y="135"/>
                  </a:lnTo>
                  <a:lnTo>
                    <a:pt x="1066" y="135"/>
                  </a:lnTo>
                  <a:lnTo>
                    <a:pt x="1066" y="111"/>
                  </a:lnTo>
                  <a:lnTo>
                    <a:pt x="1058" y="103"/>
                  </a:lnTo>
                  <a:lnTo>
                    <a:pt x="1034" y="71"/>
                  </a:lnTo>
                  <a:lnTo>
                    <a:pt x="1034" y="48"/>
                  </a:lnTo>
                  <a:lnTo>
                    <a:pt x="1018" y="40"/>
                  </a:lnTo>
                  <a:lnTo>
                    <a:pt x="1002" y="24"/>
                  </a:lnTo>
                  <a:lnTo>
                    <a:pt x="978" y="32"/>
                  </a:lnTo>
                  <a:lnTo>
                    <a:pt x="947" y="32"/>
                  </a:lnTo>
                  <a:lnTo>
                    <a:pt x="931" y="40"/>
                  </a:lnTo>
                  <a:lnTo>
                    <a:pt x="907" y="40"/>
                  </a:lnTo>
                  <a:lnTo>
                    <a:pt x="875" y="48"/>
                  </a:lnTo>
                  <a:lnTo>
                    <a:pt x="835" y="64"/>
                  </a:lnTo>
                  <a:lnTo>
                    <a:pt x="819" y="87"/>
                  </a:lnTo>
                  <a:lnTo>
                    <a:pt x="843" y="95"/>
                  </a:lnTo>
                  <a:lnTo>
                    <a:pt x="843" y="111"/>
                  </a:lnTo>
                  <a:lnTo>
                    <a:pt x="827" y="111"/>
                  </a:lnTo>
                  <a:lnTo>
                    <a:pt x="819" y="119"/>
                  </a:lnTo>
                  <a:lnTo>
                    <a:pt x="835" y="127"/>
                  </a:lnTo>
                  <a:lnTo>
                    <a:pt x="827" y="159"/>
                  </a:lnTo>
                  <a:lnTo>
                    <a:pt x="811" y="167"/>
                  </a:lnTo>
                  <a:lnTo>
                    <a:pt x="795" y="175"/>
                  </a:lnTo>
                  <a:lnTo>
                    <a:pt x="795" y="159"/>
                  </a:lnTo>
                  <a:lnTo>
                    <a:pt x="787" y="159"/>
                  </a:lnTo>
                  <a:lnTo>
                    <a:pt x="787" y="175"/>
                  </a:lnTo>
                  <a:lnTo>
                    <a:pt x="772" y="167"/>
                  </a:lnTo>
                  <a:lnTo>
                    <a:pt x="764" y="1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25" name="Freeform 87"/>
            <p:cNvSpPr>
              <a:spLocks/>
            </p:cNvSpPr>
            <p:nvPr/>
          </p:nvSpPr>
          <p:spPr bwMode="gray">
            <a:xfrm>
              <a:off x="9532633" y="4350084"/>
              <a:ext cx="55401" cy="32102"/>
            </a:xfrm>
            <a:custGeom>
              <a:avLst/>
              <a:gdLst>
                <a:gd name="T0" fmla="*/ 0 w 73"/>
                <a:gd name="T1" fmla="*/ 7 h 41"/>
                <a:gd name="T2" fmla="*/ 0 w 73"/>
                <a:gd name="T3" fmla="*/ 7 h 41"/>
                <a:gd name="T4" fmla="*/ 22 w 73"/>
                <a:gd name="T5" fmla="*/ 0 h 41"/>
                <a:gd name="T6" fmla="*/ 58 w 73"/>
                <a:gd name="T7" fmla="*/ 7 h 41"/>
                <a:gd name="T8" fmla="*/ 65 w 73"/>
                <a:gd name="T9" fmla="*/ 13 h 41"/>
                <a:gd name="T10" fmla="*/ 58 w 73"/>
                <a:gd name="T11" fmla="*/ 20 h 41"/>
                <a:gd name="T12" fmla="*/ 72 w 73"/>
                <a:gd name="T13" fmla="*/ 33 h 41"/>
                <a:gd name="T14" fmla="*/ 58 w 73"/>
                <a:gd name="T15" fmla="*/ 40 h 41"/>
                <a:gd name="T16" fmla="*/ 43 w 73"/>
                <a:gd name="T17" fmla="*/ 33 h 41"/>
                <a:gd name="T18" fmla="*/ 22 w 73"/>
                <a:gd name="T19" fmla="*/ 33 h 41"/>
                <a:gd name="T20" fmla="*/ 0 w 73"/>
                <a:gd name="T21" fmla="*/ 20 h 41"/>
                <a:gd name="T22" fmla="*/ 0 w 73"/>
                <a:gd name="T23" fmla="*/ 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1"/>
                <a:gd name="T38" fmla="*/ 73 w 7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1">
                  <a:moveTo>
                    <a:pt x="0" y="7"/>
                  </a:moveTo>
                  <a:lnTo>
                    <a:pt x="0" y="7"/>
                  </a:lnTo>
                  <a:lnTo>
                    <a:pt x="22" y="0"/>
                  </a:lnTo>
                  <a:lnTo>
                    <a:pt x="58" y="7"/>
                  </a:lnTo>
                  <a:lnTo>
                    <a:pt x="65" y="13"/>
                  </a:lnTo>
                  <a:lnTo>
                    <a:pt x="58" y="20"/>
                  </a:lnTo>
                  <a:lnTo>
                    <a:pt x="72" y="33"/>
                  </a:lnTo>
                  <a:lnTo>
                    <a:pt x="58" y="40"/>
                  </a:lnTo>
                  <a:lnTo>
                    <a:pt x="43" y="33"/>
                  </a:lnTo>
                  <a:lnTo>
                    <a:pt x="22" y="33"/>
                  </a:lnTo>
                  <a:lnTo>
                    <a:pt x="0" y="20"/>
                  </a:lnTo>
                  <a:lnTo>
                    <a:pt x="0" y="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26" name="Freeform 70"/>
            <p:cNvSpPr>
              <a:spLocks/>
            </p:cNvSpPr>
            <p:nvPr/>
          </p:nvSpPr>
          <p:spPr bwMode="gray">
            <a:xfrm>
              <a:off x="9631292" y="5463455"/>
              <a:ext cx="358974" cy="370341"/>
            </a:xfrm>
            <a:custGeom>
              <a:avLst/>
              <a:gdLst>
                <a:gd name="T0" fmla="*/ 346 w 473"/>
                <a:gd name="T1" fmla="*/ 24 h 473"/>
                <a:gd name="T2" fmla="*/ 346 w 473"/>
                <a:gd name="T3" fmla="*/ 24 h 473"/>
                <a:gd name="T4" fmla="*/ 346 w 473"/>
                <a:gd name="T5" fmla="*/ 0 h 473"/>
                <a:gd name="T6" fmla="*/ 291 w 473"/>
                <a:gd name="T7" fmla="*/ 8 h 473"/>
                <a:gd name="T8" fmla="*/ 267 w 473"/>
                <a:gd name="T9" fmla="*/ 8 h 473"/>
                <a:gd name="T10" fmla="*/ 252 w 473"/>
                <a:gd name="T11" fmla="*/ 31 h 473"/>
                <a:gd name="T12" fmla="*/ 236 w 473"/>
                <a:gd name="T13" fmla="*/ 39 h 473"/>
                <a:gd name="T14" fmla="*/ 228 w 473"/>
                <a:gd name="T15" fmla="*/ 71 h 473"/>
                <a:gd name="T16" fmla="*/ 228 w 473"/>
                <a:gd name="T17" fmla="*/ 118 h 473"/>
                <a:gd name="T18" fmla="*/ 205 w 473"/>
                <a:gd name="T19" fmla="*/ 149 h 473"/>
                <a:gd name="T20" fmla="*/ 189 w 473"/>
                <a:gd name="T21" fmla="*/ 149 h 473"/>
                <a:gd name="T22" fmla="*/ 181 w 473"/>
                <a:gd name="T23" fmla="*/ 134 h 473"/>
                <a:gd name="T24" fmla="*/ 165 w 473"/>
                <a:gd name="T25" fmla="*/ 126 h 473"/>
                <a:gd name="T26" fmla="*/ 142 w 473"/>
                <a:gd name="T27" fmla="*/ 149 h 473"/>
                <a:gd name="T28" fmla="*/ 87 w 473"/>
                <a:gd name="T29" fmla="*/ 142 h 473"/>
                <a:gd name="T30" fmla="*/ 55 w 473"/>
                <a:gd name="T31" fmla="*/ 189 h 473"/>
                <a:gd name="T32" fmla="*/ 47 w 473"/>
                <a:gd name="T33" fmla="*/ 189 h 473"/>
                <a:gd name="T34" fmla="*/ 0 w 473"/>
                <a:gd name="T35" fmla="*/ 260 h 473"/>
                <a:gd name="T36" fmla="*/ 31 w 473"/>
                <a:gd name="T37" fmla="*/ 291 h 473"/>
                <a:gd name="T38" fmla="*/ 71 w 473"/>
                <a:gd name="T39" fmla="*/ 299 h 473"/>
                <a:gd name="T40" fmla="*/ 102 w 473"/>
                <a:gd name="T41" fmla="*/ 299 h 473"/>
                <a:gd name="T42" fmla="*/ 94 w 473"/>
                <a:gd name="T43" fmla="*/ 346 h 473"/>
                <a:gd name="T44" fmla="*/ 118 w 473"/>
                <a:gd name="T45" fmla="*/ 385 h 473"/>
                <a:gd name="T46" fmla="*/ 110 w 473"/>
                <a:gd name="T47" fmla="*/ 433 h 473"/>
                <a:gd name="T48" fmla="*/ 142 w 473"/>
                <a:gd name="T49" fmla="*/ 433 h 473"/>
                <a:gd name="T50" fmla="*/ 189 w 473"/>
                <a:gd name="T51" fmla="*/ 472 h 473"/>
                <a:gd name="T52" fmla="*/ 205 w 473"/>
                <a:gd name="T53" fmla="*/ 456 h 473"/>
                <a:gd name="T54" fmla="*/ 244 w 473"/>
                <a:gd name="T55" fmla="*/ 441 h 473"/>
                <a:gd name="T56" fmla="*/ 252 w 473"/>
                <a:gd name="T57" fmla="*/ 425 h 473"/>
                <a:gd name="T58" fmla="*/ 291 w 473"/>
                <a:gd name="T59" fmla="*/ 393 h 473"/>
                <a:gd name="T60" fmla="*/ 315 w 473"/>
                <a:gd name="T61" fmla="*/ 393 h 473"/>
                <a:gd name="T62" fmla="*/ 330 w 473"/>
                <a:gd name="T63" fmla="*/ 409 h 473"/>
                <a:gd name="T64" fmla="*/ 346 w 473"/>
                <a:gd name="T65" fmla="*/ 417 h 473"/>
                <a:gd name="T66" fmla="*/ 362 w 473"/>
                <a:gd name="T67" fmla="*/ 409 h 473"/>
                <a:gd name="T68" fmla="*/ 346 w 473"/>
                <a:gd name="T69" fmla="*/ 393 h 473"/>
                <a:gd name="T70" fmla="*/ 385 w 473"/>
                <a:gd name="T71" fmla="*/ 378 h 473"/>
                <a:gd name="T72" fmla="*/ 401 w 473"/>
                <a:gd name="T73" fmla="*/ 401 h 473"/>
                <a:gd name="T74" fmla="*/ 448 w 473"/>
                <a:gd name="T75" fmla="*/ 385 h 473"/>
                <a:gd name="T76" fmla="*/ 472 w 473"/>
                <a:gd name="T77" fmla="*/ 362 h 473"/>
                <a:gd name="T78" fmla="*/ 456 w 473"/>
                <a:gd name="T79" fmla="*/ 354 h 473"/>
                <a:gd name="T80" fmla="*/ 441 w 473"/>
                <a:gd name="T81" fmla="*/ 330 h 473"/>
                <a:gd name="T82" fmla="*/ 433 w 473"/>
                <a:gd name="T83" fmla="*/ 362 h 473"/>
                <a:gd name="T84" fmla="*/ 417 w 473"/>
                <a:gd name="T85" fmla="*/ 346 h 473"/>
                <a:gd name="T86" fmla="*/ 409 w 473"/>
                <a:gd name="T87" fmla="*/ 323 h 473"/>
                <a:gd name="T88" fmla="*/ 425 w 473"/>
                <a:gd name="T89" fmla="*/ 315 h 473"/>
                <a:gd name="T90" fmla="*/ 441 w 473"/>
                <a:gd name="T91" fmla="*/ 323 h 473"/>
                <a:gd name="T92" fmla="*/ 433 w 473"/>
                <a:gd name="T93" fmla="*/ 291 h 473"/>
                <a:gd name="T94" fmla="*/ 409 w 473"/>
                <a:gd name="T95" fmla="*/ 283 h 473"/>
                <a:gd name="T96" fmla="*/ 393 w 473"/>
                <a:gd name="T97" fmla="*/ 252 h 473"/>
                <a:gd name="T98" fmla="*/ 370 w 473"/>
                <a:gd name="T99" fmla="*/ 228 h 473"/>
                <a:gd name="T100" fmla="*/ 362 w 473"/>
                <a:gd name="T101" fmla="*/ 205 h 473"/>
                <a:gd name="T102" fmla="*/ 370 w 473"/>
                <a:gd name="T103" fmla="*/ 189 h 473"/>
                <a:gd name="T104" fmla="*/ 370 w 473"/>
                <a:gd name="T105" fmla="*/ 165 h 473"/>
                <a:gd name="T106" fmla="*/ 370 w 473"/>
                <a:gd name="T107" fmla="*/ 142 h 473"/>
                <a:gd name="T108" fmla="*/ 354 w 473"/>
                <a:gd name="T109" fmla="*/ 126 h 473"/>
                <a:gd name="T110" fmla="*/ 354 w 473"/>
                <a:gd name="T111" fmla="*/ 87 h 473"/>
                <a:gd name="T112" fmla="*/ 370 w 473"/>
                <a:gd name="T113" fmla="*/ 47 h 473"/>
                <a:gd name="T114" fmla="*/ 370 w 473"/>
                <a:gd name="T115" fmla="*/ 31 h 473"/>
                <a:gd name="T116" fmla="*/ 346 w 473"/>
                <a:gd name="T117" fmla="*/ 24 h 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73"/>
                <a:gd name="T179" fmla="*/ 473 w 473"/>
                <a:gd name="T180" fmla="*/ 473 h 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73">
                  <a:moveTo>
                    <a:pt x="346" y="24"/>
                  </a:moveTo>
                  <a:lnTo>
                    <a:pt x="346" y="24"/>
                  </a:lnTo>
                  <a:lnTo>
                    <a:pt x="346" y="0"/>
                  </a:lnTo>
                  <a:lnTo>
                    <a:pt x="291" y="8"/>
                  </a:lnTo>
                  <a:lnTo>
                    <a:pt x="267" y="8"/>
                  </a:lnTo>
                  <a:lnTo>
                    <a:pt x="252" y="31"/>
                  </a:lnTo>
                  <a:lnTo>
                    <a:pt x="236" y="39"/>
                  </a:lnTo>
                  <a:lnTo>
                    <a:pt x="228" y="71"/>
                  </a:lnTo>
                  <a:lnTo>
                    <a:pt x="228" y="118"/>
                  </a:lnTo>
                  <a:lnTo>
                    <a:pt x="205" y="149"/>
                  </a:lnTo>
                  <a:lnTo>
                    <a:pt x="189" y="149"/>
                  </a:lnTo>
                  <a:lnTo>
                    <a:pt x="181" y="134"/>
                  </a:lnTo>
                  <a:lnTo>
                    <a:pt x="165" y="126"/>
                  </a:lnTo>
                  <a:lnTo>
                    <a:pt x="142" y="149"/>
                  </a:lnTo>
                  <a:lnTo>
                    <a:pt x="87" y="142"/>
                  </a:lnTo>
                  <a:lnTo>
                    <a:pt x="55" y="189"/>
                  </a:lnTo>
                  <a:lnTo>
                    <a:pt x="47" y="189"/>
                  </a:lnTo>
                  <a:lnTo>
                    <a:pt x="0" y="260"/>
                  </a:lnTo>
                  <a:lnTo>
                    <a:pt x="31" y="291"/>
                  </a:lnTo>
                  <a:lnTo>
                    <a:pt x="71" y="299"/>
                  </a:lnTo>
                  <a:lnTo>
                    <a:pt x="102" y="299"/>
                  </a:lnTo>
                  <a:lnTo>
                    <a:pt x="94" y="346"/>
                  </a:lnTo>
                  <a:lnTo>
                    <a:pt x="118" y="385"/>
                  </a:lnTo>
                  <a:lnTo>
                    <a:pt x="110" y="433"/>
                  </a:lnTo>
                  <a:lnTo>
                    <a:pt x="142" y="433"/>
                  </a:lnTo>
                  <a:lnTo>
                    <a:pt x="189" y="472"/>
                  </a:lnTo>
                  <a:lnTo>
                    <a:pt x="205" y="456"/>
                  </a:lnTo>
                  <a:lnTo>
                    <a:pt x="244" y="441"/>
                  </a:lnTo>
                  <a:lnTo>
                    <a:pt x="252" y="425"/>
                  </a:lnTo>
                  <a:lnTo>
                    <a:pt x="291" y="393"/>
                  </a:lnTo>
                  <a:lnTo>
                    <a:pt x="315" y="393"/>
                  </a:lnTo>
                  <a:lnTo>
                    <a:pt x="330" y="409"/>
                  </a:lnTo>
                  <a:lnTo>
                    <a:pt x="346" y="417"/>
                  </a:lnTo>
                  <a:lnTo>
                    <a:pt x="362" y="409"/>
                  </a:lnTo>
                  <a:lnTo>
                    <a:pt x="346" y="393"/>
                  </a:lnTo>
                  <a:lnTo>
                    <a:pt x="385" y="378"/>
                  </a:lnTo>
                  <a:lnTo>
                    <a:pt x="401" y="401"/>
                  </a:lnTo>
                  <a:lnTo>
                    <a:pt x="448" y="385"/>
                  </a:lnTo>
                  <a:lnTo>
                    <a:pt x="472" y="362"/>
                  </a:lnTo>
                  <a:lnTo>
                    <a:pt x="456" y="354"/>
                  </a:lnTo>
                  <a:lnTo>
                    <a:pt x="441" y="330"/>
                  </a:lnTo>
                  <a:lnTo>
                    <a:pt x="433" y="362"/>
                  </a:lnTo>
                  <a:lnTo>
                    <a:pt x="417" y="346"/>
                  </a:lnTo>
                  <a:lnTo>
                    <a:pt x="409" y="323"/>
                  </a:lnTo>
                  <a:lnTo>
                    <a:pt x="425" y="315"/>
                  </a:lnTo>
                  <a:lnTo>
                    <a:pt x="441" y="323"/>
                  </a:lnTo>
                  <a:lnTo>
                    <a:pt x="433" y="291"/>
                  </a:lnTo>
                  <a:lnTo>
                    <a:pt x="409" y="283"/>
                  </a:lnTo>
                  <a:lnTo>
                    <a:pt x="393" y="252"/>
                  </a:lnTo>
                  <a:lnTo>
                    <a:pt x="370" y="228"/>
                  </a:lnTo>
                  <a:lnTo>
                    <a:pt x="362" y="205"/>
                  </a:lnTo>
                  <a:lnTo>
                    <a:pt x="370" y="189"/>
                  </a:lnTo>
                  <a:lnTo>
                    <a:pt x="370" y="165"/>
                  </a:lnTo>
                  <a:lnTo>
                    <a:pt x="370" y="142"/>
                  </a:lnTo>
                  <a:lnTo>
                    <a:pt x="354" y="126"/>
                  </a:lnTo>
                  <a:lnTo>
                    <a:pt x="354" y="87"/>
                  </a:lnTo>
                  <a:lnTo>
                    <a:pt x="370" y="47"/>
                  </a:lnTo>
                  <a:lnTo>
                    <a:pt x="370" y="31"/>
                  </a:lnTo>
                  <a:lnTo>
                    <a:pt x="346" y="2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127" name="Freeform 88"/>
            <p:cNvSpPr>
              <a:spLocks/>
            </p:cNvSpPr>
            <p:nvPr/>
          </p:nvSpPr>
          <p:spPr bwMode="gray">
            <a:xfrm>
              <a:off x="8512631" y="5457191"/>
              <a:ext cx="1263618" cy="746162"/>
            </a:xfrm>
            <a:custGeom>
              <a:avLst/>
              <a:gdLst>
                <a:gd name="T0" fmla="*/ 1576 w 1665"/>
                <a:gd name="T1" fmla="*/ 309 h 953"/>
                <a:gd name="T2" fmla="*/ 1584 w 1665"/>
                <a:gd name="T3" fmla="*/ 444 h 953"/>
                <a:gd name="T4" fmla="*/ 1632 w 1665"/>
                <a:gd name="T5" fmla="*/ 516 h 953"/>
                <a:gd name="T6" fmla="*/ 1553 w 1665"/>
                <a:gd name="T7" fmla="*/ 658 h 953"/>
                <a:gd name="T8" fmla="*/ 1457 w 1665"/>
                <a:gd name="T9" fmla="*/ 674 h 953"/>
                <a:gd name="T10" fmla="*/ 1330 w 1665"/>
                <a:gd name="T11" fmla="*/ 738 h 953"/>
                <a:gd name="T12" fmla="*/ 1282 w 1665"/>
                <a:gd name="T13" fmla="*/ 714 h 953"/>
                <a:gd name="T14" fmla="*/ 1178 w 1665"/>
                <a:gd name="T15" fmla="*/ 730 h 953"/>
                <a:gd name="T16" fmla="*/ 1003 w 1665"/>
                <a:gd name="T17" fmla="*/ 714 h 953"/>
                <a:gd name="T18" fmla="*/ 860 w 1665"/>
                <a:gd name="T19" fmla="*/ 698 h 953"/>
                <a:gd name="T20" fmla="*/ 796 w 1665"/>
                <a:gd name="T21" fmla="*/ 793 h 953"/>
                <a:gd name="T22" fmla="*/ 677 w 1665"/>
                <a:gd name="T23" fmla="*/ 801 h 953"/>
                <a:gd name="T24" fmla="*/ 605 w 1665"/>
                <a:gd name="T25" fmla="*/ 896 h 953"/>
                <a:gd name="T26" fmla="*/ 573 w 1665"/>
                <a:gd name="T27" fmla="*/ 904 h 953"/>
                <a:gd name="T28" fmla="*/ 478 w 1665"/>
                <a:gd name="T29" fmla="*/ 928 h 953"/>
                <a:gd name="T30" fmla="*/ 398 w 1665"/>
                <a:gd name="T31" fmla="*/ 881 h 953"/>
                <a:gd name="T32" fmla="*/ 342 w 1665"/>
                <a:gd name="T33" fmla="*/ 785 h 953"/>
                <a:gd name="T34" fmla="*/ 350 w 1665"/>
                <a:gd name="T35" fmla="*/ 777 h 953"/>
                <a:gd name="T36" fmla="*/ 350 w 1665"/>
                <a:gd name="T37" fmla="*/ 738 h 953"/>
                <a:gd name="T38" fmla="*/ 295 w 1665"/>
                <a:gd name="T39" fmla="*/ 714 h 953"/>
                <a:gd name="T40" fmla="*/ 326 w 1665"/>
                <a:gd name="T41" fmla="*/ 674 h 953"/>
                <a:gd name="T42" fmla="*/ 199 w 1665"/>
                <a:gd name="T43" fmla="*/ 563 h 953"/>
                <a:gd name="T44" fmla="*/ 143 w 1665"/>
                <a:gd name="T45" fmla="*/ 516 h 953"/>
                <a:gd name="T46" fmla="*/ 127 w 1665"/>
                <a:gd name="T47" fmla="*/ 524 h 953"/>
                <a:gd name="T48" fmla="*/ 16 w 1665"/>
                <a:gd name="T49" fmla="*/ 508 h 953"/>
                <a:gd name="T50" fmla="*/ 0 w 1665"/>
                <a:gd name="T51" fmla="*/ 381 h 953"/>
                <a:gd name="T52" fmla="*/ 88 w 1665"/>
                <a:gd name="T53" fmla="*/ 262 h 953"/>
                <a:gd name="T54" fmla="*/ 111 w 1665"/>
                <a:gd name="T55" fmla="*/ 230 h 953"/>
                <a:gd name="T56" fmla="*/ 175 w 1665"/>
                <a:gd name="T57" fmla="*/ 206 h 953"/>
                <a:gd name="T58" fmla="*/ 199 w 1665"/>
                <a:gd name="T59" fmla="*/ 167 h 953"/>
                <a:gd name="T60" fmla="*/ 279 w 1665"/>
                <a:gd name="T61" fmla="*/ 198 h 953"/>
                <a:gd name="T62" fmla="*/ 326 w 1665"/>
                <a:gd name="T63" fmla="*/ 214 h 953"/>
                <a:gd name="T64" fmla="*/ 350 w 1665"/>
                <a:gd name="T65" fmla="*/ 246 h 953"/>
                <a:gd name="T66" fmla="*/ 438 w 1665"/>
                <a:gd name="T67" fmla="*/ 254 h 953"/>
                <a:gd name="T68" fmla="*/ 502 w 1665"/>
                <a:gd name="T69" fmla="*/ 198 h 953"/>
                <a:gd name="T70" fmla="*/ 557 w 1665"/>
                <a:gd name="T71" fmla="*/ 190 h 953"/>
                <a:gd name="T72" fmla="*/ 573 w 1665"/>
                <a:gd name="T73" fmla="*/ 95 h 953"/>
                <a:gd name="T74" fmla="*/ 637 w 1665"/>
                <a:gd name="T75" fmla="*/ 48 h 953"/>
                <a:gd name="T76" fmla="*/ 701 w 1665"/>
                <a:gd name="T77" fmla="*/ 0 h 953"/>
                <a:gd name="T78" fmla="*/ 764 w 1665"/>
                <a:gd name="T79" fmla="*/ 40 h 953"/>
                <a:gd name="T80" fmla="*/ 812 w 1665"/>
                <a:gd name="T81" fmla="*/ 63 h 953"/>
                <a:gd name="T82" fmla="*/ 876 w 1665"/>
                <a:gd name="T83" fmla="*/ 119 h 953"/>
                <a:gd name="T84" fmla="*/ 987 w 1665"/>
                <a:gd name="T85" fmla="*/ 135 h 953"/>
                <a:gd name="T86" fmla="*/ 1035 w 1665"/>
                <a:gd name="T87" fmla="*/ 111 h 953"/>
                <a:gd name="T88" fmla="*/ 1099 w 1665"/>
                <a:gd name="T89" fmla="*/ 127 h 953"/>
                <a:gd name="T90" fmla="*/ 1115 w 1665"/>
                <a:gd name="T91" fmla="*/ 119 h 953"/>
                <a:gd name="T92" fmla="*/ 1194 w 1665"/>
                <a:gd name="T93" fmla="*/ 95 h 953"/>
                <a:gd name="T94" fmla="*/ 1250 w 1665"/>
                <a:gd name="T95" fmla="*/ 103 h 953"/>
                <a:gd name="T96" fmla="*/ 1298 w 1665"/>
                <a:gd name="T97" fmla="*/ 95 h 953"/>
                <a:gd name="T98" fmla="*/ 1330 w 1665"/>
                <a:gd name="T99" fmla="*/ 103 h 953"/>
                <a:gd name="T100" fmla="*/ 1417 w 1665"/>
                <a:gd name="T101" fmla="*/ 103 h 953"/>
                <a:gd name="T102" fmla="*/ 1433 w 1665"/>
                <a:gd name="T103" fmla="*/ 159 h 953"/>
                <a:gd name="T104" fmla="*/ 1417 w 1665"/>
                <a:gd name="T105" fmla="*/ 222 h 953"/>
                <a:gd name="T106" fmla="*/ 1505 w 1665"/>
                <a:gd name="T107" fmla="*/ 301 h 9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5"/>
                <a:gd name="T163" fmla="*/ 0 h 953"/>
                <a:gd name="T164" fmla="*/ 1665 w 1665"/>
                <a:gd name="T165" fmla="*/ 953 h 9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5" h="953">
                  <a:moveTo>
                    <a:pt x="1545" y="309"/>
                  </a:moveTo>
                  <a:lnTo>
                    <a:pt x="1545" y="309"/>
                  </a:lnTo>
                  <a:lnTo>
                    <a:pt x="1576" y="309"/>
                  </a:lnTo>
                  <a:lnTo>
                    <a:pt x="1568" y="357"/>
                  </a:lnTo>
                  <a:lnTo>
                    <a:pt x="1592" y="397"/>
                  </a:lnTo>
                  <a:lnTo>
                    <a:pt x="1584" y="444"/>
                  </a:lnTo>
                  <a:lnTo>
                    <a:pt x="1616" y="444"/>
                  </a:lnTo>
                  <a:lnTo>
                    <a:pt x="1664" y="484"/>
                  </a:lnTo>
                  <a:lnTo>
                    <a:pt x="1632" y="516"/>
                  </a:lnTo>
                  <a:lnTo>
                    <a:pt x="1608" y="547"/>
                  </a:lnTo>
                  <a:lnTo>
                    <a:pt x="1592" y="611"/>
                  </a:lnTo>
                  <a:lnTo>
                    <a:pt x="1553" y="658"/>
                  </a:lnTo>
                  <a:lnTo>
                    <a:pt x="1537" y="706"/>
                  </a:lnTo>
                  <a:lnTo>
                    <a:pt x="1505" y="706"/>
                  </a:lnTo>
                  <a:lnTo>
                    <a:pt x="1457" y="674"/>
                  </a:lnTo>
                  <a:lnTo>
                    <a:pt x="1385" y="674"/>
                  </a:lnTo>
                  <a:lnTo>
                    <a:pt x="1353" y="730"/>
                  </a:lnTo>
                  <a:lnTo>
                    <a:pt x="1330" y="738"/>
                  </a:lnTo>
                  <a:lnTo>
                    <a:pt x="1322" y="730"/>
                  </a:lnTo>
                  <a:lnTo>
                    <a:pt x="1306" y="730"/>
                  </a:lnTo>
                  <a:lnTo>
                    <a:pt x="1282" y="714"/>
                  </a:lnTo>
                  <a:lnTo>
                    <a:pt x="1234" y="714"/>
                  </a:lnTo>
                  <a:lnTo>
                    <a:pt x="1178" y="714"/>
                  </a:lnTo>
                  <a:lnTo>
                    <a:pt x="1178" y="730"/>
                  </a:lnTo>
                  <a:lnTo>
                    <a:pt x="1146" y="730"/>
                  </a:lnTo>
                  <a:lnTo>
                    <a:pt x="1051" y="714"/>
                  </a:lnTo>
                  <a:lnTo>
                    <a:pt x="1003" y="714"/>
                  </a:lnTo>
                  <a:lnTo>
                    <a:pt x="979" y="698"/>
                  </a:lnTo>
                  <a:lnTo>
                    <a:pt x="900" y="714"/>
                  </a:lnTo>
                  <a:lnTo>
                    <a:pt x="860" y="698"/>
                  </a:lnTo>
                  <a:lnTo>
                    <a:pt x="844" y="738"/>
                  </a:lnTo>
                  <a:lnTo>
                    <a:pt x="812" y="770"/>
                  </a:lnTo>
                  <a:lnTo>
                    <a:pt x="796" y="793"/>
                  </a:lnTo>
                  <a:lnTo>
                    <a:pt x="748" y="793"/>
                  </a:lnTo>
                  <a:lnTo>
                    <a:pt x="732" y="777"/>
                  </a:lnTo>
                  <a:lnTo>
                    <a:pt x="677" y="801"/>
                  </a:lnTo>
                  <a:lnTo>
                    <a:pt x="629" y="841"/>
                  </a:lnTo>
                  <a:lnTo>
                    <a:pt x="613" y="881"/>
                  </a:lnTo>
                  <a:lnTo>
                    <a:pt x="605" y="896"/>
                  </a:lnTo>
                  <a:lnTo>
                    <a:pt x="597" y="896"/>
                  </a:lnTo>
                  <a:lnTo>
                    <a:pt x="581" y="889"/>
                  </a:lnTo>
                  <a:lnTo>
                    <a:pt x="573" y="904"/>
                  </a:lnTo>
                  <a:lnTo>
                    <a:pt x="581" y="920"/>
                  </a:lnTo>
                  <a:lnTo>
                    <a:pt x="518" y="952"/>
                  </a:lnTo>
                  <a:lnTo>
                    <a:pt x="478" y="928"/>
                  </a:lnTo>
                  <a:lnTo>
                    <a:pt x="454" y="928"/>
                  </a:lnTo>
                  <a:lnTo>
                    <a:pt x="430" y="889"/>
                  </a:lnTo>
                  <a:lnTo>
                    <a:pt x="398" y="881"/>
                  </a:lnTo>
                  <a:lnTo>
                    <a:pt x="390" y="857"/>
                  </a:lnTo>
                  <a:lnTo>
                    <a:pt x="366" y="841"/>
                  </a:lnTo>
                  <a:lnTo>
                    <a:pt x="342" y="785"/>
                  </a:lnTo>
                  <a:lnTo>
                    <a:pt x="326" y="770"/>
                  </a:lnTo>
                  <a:lnTo>
                    <a:pt x="334" y="762"/>
                  </a:lnTo>
                  <a:lnTo>
                    <a:pt x="350" y="777"/>
                  </a:lnTo>
                  <a:lnTo>
                    <a:pt x="358" y="762"/>
                  </a:lnTo>
                  <a:lnTo>
                    <a:pt x="342" y="762"/>
                  </a:lnTo>
                  <a:lnTo>
                    <a:pt x="350" y="738"/>
                  </a:lnTo>
                  <a:lnTo>
                    <a:pt x="326" y="730"/>
                  </a:lnTo>
                  <a:lnTo>
                    <a:pt x="303" y="730"/>
                  </a:lnTo>
                  <a:lnTo>
                    <a:pt x="295" y="714"/>
                  </a:lnTo>
                  <a:lnTo>
                    <a:pt x="287" y="706"/>
                  </a:lnTo>
                  <a:lnTo>
                    <a:pt x="303" y="682"/>
                  </a:lnTo>
                  <a:lnTo>
                    <a:pt x="326" y="674"/>
                  </a:lnTo>
                  <a:lnTo>
                    <a:pt x="318" y="666"/>
                  </a:lnTo>
                  <a:lnTo>
                    <a:pt x="295" y="635"/>
                  </a:lnTo>
                  <a:lnTo>
                    <a:pt x="199" y="563"/>
                  </a:lnTo>
                  <a:lnTo>
                    <a:pt x="167" y="539"/>
                  </a:lnTo>
                  <a:lnTo>
                    <a:pt x="159" y="524"/>
                  </a:lnTo>
                  <a:lnTo>
                    <a:pt x="143" y="516"/>
                  </a:lnTo>
                  <a:lnTo>
                    <a:pt x="143" y="532"/>
                  </a:lnTo>
                  <a:lnTo>
                    <a:pt x="167" y="555"/>
                  </a:lnTo>
                  <a:lnTo>
                    <a:pt x="127" y="524"/>
                  </a:lnTo>
                  <a:lnTo>
                    <a:pt x="96" y="508"/>
                  </a:lnTo>
                  <a:lnTo>
                    <a:pt x="111" y="532"/>
                  </a:lnTo>
                  <a:lnTo>
                    <a:pt x="16" y="508"/>
                  </a:lnTo>
                  <a:lnTo>
                    <a:pt x="16" y="476"/>
                  </a:lnTo>
                  <a:lnTo>
                    <a:pt x="8" y="420"/>
                  </a:lnTo>
                  <a:lnTo>
                    <a:pt x="0" y="381"/>
                  </a:lnTo>
                  <a:lnTo>
                    <a:pt x="32" y="341"/>
                  </a:lnTo>
                  <a:lnTo>
                    <a:pt x="64" y="286"/>
                  </a:lnTo>
                  <a:lnTo>
                    <a:pt x="88" y="262"/>
                  </a:lnTo>
                  <a:lnTo>
                    <a:pt x="80" y="246"/>
                  </a:lnTo>
                  <a:lnTo>
                    <a:pt x="88" y="230"/>
                  </a:lnTo>
                  <a:lnTo>
                    <a:pt x="111" y="230"/>
                  </a:lnTo>
                  <a:lnTo>
                    <a:pt x="127" y="222"/>
                  </a:lnTo>
                  <a:lnTo>
                    <a:pt x="159" y="222"/>
                  </a:lnTo>
                  <a:lnTo>
                    <a:pt x="175" y="206"/>
                  </a:lnTo>
                  <a:lnTo>
                    <a:pt x="167" y="182"/>
                  </a:lnTo>
                  <a:lnTo>
                    <a:pt x="167" y="159"/>
                  </a:lnTo>
                  <a:lnTo>
                    <a:pt x="199" y="167"/>
                  </a:lnTo>
                  <a:lnTo>
                    <a:pt x="215" y="190"/>
                  </a:lnTo>
                  <a:lnTo>
                    <a:pt x="247" y="190"/>
                  </a:lnTo>
                  <a:lnTo>
                    <a:pt x="279" y="198"/>
                  </a:lnTo>
                  <a:lnTo>
                    <a:pt x="295" y="222"/>
                  </a:lnTo>
                  <a:lnTo>
                    <a:pt x="311" y="222"/>
                  </a:lnTo>
                  <a:lnTo>
                    <a:pt x="326" y="214"/>
                  </a:lnTo>
                  <a:lnTo>
                    <a:pt x="342" y="222"/>
                  </a:lnTo>
                  <a:lnTo>
                    <a:pt x="334" y="230"/>
                  </a:lnTo>
                  <a:lnTo>
                    <a:pt x="350" y="246"/>
                  </a:lnTo>
                  <a:lnTo>
                    <a:pt x="374" y="246"/>
                  </a:lnTo>
                  <a:lnTo>
                    <a:pt x="390" y="262"/>
                  </a:lnTo>
                  <a:lnTo>
                    <a:pt x="438" y="254"/>
                  </a:lnTo>
                  <a:lnTo>
                    <a:pt x="446" y="238"/>
                  </a:lnTo>
                  <a:lnTo>
                    <a:pt x="462" y="206"/>
                  </a:lnTo>
                  <a:lnTo>
                    <a:pt x="502" y="198"/>
                  </a:lnTo>
                  <a:lnTo>
                    <a:pt x="525" y="222"/>
                  </a:lnTo>
                  <a:lnTo>
                    <a:pt x="541" y="214"/>
                  </a:lnTo>
                  <a:lnTo>
                    <a:pt x="557" y="190"/>
                  </a:lnTo>
                  <a:lnTo>
                    <a:pt x="565" y="159"/>
                  </a:lnTo>
                  <a:lnTo>
                    <a:pt x="557" y="127"/>
                  </a:lnTo>
                  <a:lnTo>
                    <a:pt x="573" y="95"/>
                  </a:lnTo>
                  <a:lnTo>
                    <a:pt x="573" y="79"/>
                  </a:lnTo>
                  <a:lnTo>
                    <a:pt x="613" y="56"/>
                  </a:lnTo>
                  <a:lnTo>
                    <a:pt x="637" y="48"/>
                  </a:lnTo>
                  <a:lnTo>
                    <a:pt x="653" y="16"/>
                  </a:lnTo>
                  <a:lnTo>
                    <a:pt x="685" y="16"/>
                  </a:lnTo>
                  <a:lnTo>
                    <a:pt x="701" y="0"/>
                  </a:lnTo>
                  <a:lnTo>
                    <a:pt x="725" y="16"/>
                  </a:lnTo>
                  <a:lnTo>
                    <a:pt x="756" y="16"/>
                  </a:lnTo>
                  <a:lnTo>
                    <a:pt x="764" y="40"/>
                  </a:lnTo>
                  <a:lnTo>
                    <a:pt x="780" y="48"/>
                  </a:lnTo>
                  <a:lnTo>
                    <a:pt x="804" y="63"/>
                  </a:lnTo>
                  <a:lnTo>
                    <a:pt x="812" y="63"/>
                  </a:lnTo>
                  <a:lnTo>
                    <a:pt x="828" y="95"/>
                  </a:lnTo>
                  <a:lnTo>
                    <a:pt x="860" y="103"/>
                  </a:lnTo>
                  <a:lnTo>
                    <a:pt x="876" y="119"/>
                  </a:lnTo>
                  <a:lnTo>
                    <a:pt x="908" y="127"/>
                  </a:lnTo>
                  <a:lnTo>
                    <a:pt x="955" y="127"/>
                  </a:lnTo>
                  <a:lnTo>
                    <a:pt x="987" y="135"/>
                  </a:lnTo>
                  <a:lnTo>
                    <a:pt x="1003" y="127"/>
                  </a:lnTo>
                  <a:lnTo>
                    <a:pt x="1011" y="135"/>
                  </a:lnTo>
                  <a:lnTo>
                    <a:pt x="1035" y="111"/>
                  </a:lnTo>
                  <a:lnTo>
                    <a:pt x="1067" y="111"/>
                  </a:lnTo>
                  <a:lnTo>
                    <a:pt x="1083" y="127"/>
                  </a:lnTo>
                  <a:lnTo>
                    <a:pt x="1099" y="127"/>
                  </a:lnTo>
                  <a:lnTo>
                    <a:pt x="1091" y="103"/>
                  </a:lnTo>
                  <a:lnTo>
                    <a:pt x="1115" y="103"/>
                  </a:lnTo>
                  <a:lnTo>
                    <a:pt x="1115" y="119"/>
                  </a:lnTo>
                  <a:lnTo>
                    <a:pt x="1162" y="119"/>
                  </a:lnTo>
                  <a:lnTo>
                    <a:pt x="1170" y="103"/>
                  </a:lnTo>
                  <a:lnTo>
                    <a:pt x="1194" y="95"/>
                  </a:lnTo>
                  <a:lnTo>
                    <a:pt x="1210" y="103"/>
                  </a:lnTo>
                  <a:lnTo>
                    <a:pt x="1226" y="111"/>
                  </a:lnTo>
                  <a:lnTo>
                    <a:pt x="1250" y="103"/>
                  </a:lnTo>
                  <a:lnTo>
                    <a:pt x="1266" y="111"/>
                  </a:lnTo>
                  <a:lnTo>
                    <a:pt x="1282" y="119"/>
                  </a:lnTo>
                  <a:lnTo>
                    <a:pt x="1298" y="95"/>
                  </a:lnTo>
                  <a:lnTo>
                    <a:pt x="1322" y="103"/>
                  </a:lnTo>
                  <a:lnTo>
                    <a:pt x="1322" y="119"/>
                  </a:lnTo>
                  <a:lnTo>
                    <a:pt x="1330" y="103"/>
                  </a:lnTo>
                  <a:lnTo>
                    <a:pt x="1353" y="79"/>
                  </a:lnTo>
                  <a:lnTo>
                    <a:pt x="1393" y="79"/>
                  </a:lnTo>
                  <a:lnTo>
                    <a:pt x="1417" y="103"/>
                  </a:lnTo>
                  <a:lnTo>
                    <a:pt x="1417" y="119"/>
                  </a:lnTo>
                  <a:lnTo>
                    <a:pt x="1433" y="127"/>
                  </a:lnTo>
                  <a:lnTo>
                    <a:pt x="1433" y="159"/>
                  </a:lnTo>
                  <a:lnTo>
                    <a:pt x="1449" y="167"/>
                  </a:lnTo>
                  <a:lnTo>
                    <a:pt x="1449" y="190"/>
                  </a:lnTo>
                  <a:lnTo>
                    <a:pt x="1417" y="222"/>
                  </a:lnTo>
                  <a:lnTo>
                    <a:pt x="1449" y="246"/>
                  </a:lnTo>
                  <a:lnTo>
                    <a:pt x="1473" y="270"/>
                  </a:lnTo>
                  <a:lnTo>
                    <a:pt x="1505" y="301"/>
                  </a:lnTo>
                  <a:lnTo>
                    <a:pt x="1545" y="30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grpSp>
    </p:spTree>
    <p:extLst>
      <p:ext uri="{BB962C8B-B14F-4D97-AF65-F5344CB8AC3E}">
        <p14:creationId xmlns="" xmlns:p14="http://schemas.microsoft.com/office/powerpoint/2010/main" val="1718736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p:cNvGraphicFramePr>
            <a:graphicFrameLocks noChangeAspect="1"/>
          </p:cNvGraphicFramePr>
          <p:nvPr/>
        </p:nvGraphicFramePr>
        <p:xfrm>
          <a:off x="1587" y="1588"/>
          <a:ext cx="1587" cy="1587"/>
        </p:xfrm>
        <a:graphic>
          <a:graphicData uri="http://schemas.openxmlformats.org/presentationml/2006/ole">
            <p:oleObj spid="_x0000_s63490" name="think-cell Slide" r:id="rId32" imgW="360" imgH="360" progId="">
              <p:embed/>
            </p:oleObj>
          </a:graphicData>
        </a:graphic>
      </p:graphicFrame>
      <p:sp>
        <p:nvSpPr>
          <p:cNvPr id="39" name="Rectangle 38"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s-ES" sz="1000" dirty="0" smtClean="0">
              <a:solidFill>
                <a:srgbClr val="000000"/>
              </a:solidFill>
              <a:sym typeface="Arial"/>
            </a:endParaRPr>
          </a:p>
        </p:txBody>
      </p:sp>
      <p:sp>
        <p:nvSpPr>
          <p:cNvPr id="2" name="Title 1"/>
          <p:cNvSpPr>
            <a:spLocks noGrp="1"/>
          </p:cNvSpPr>
          <p:nvPr>
            <p:ph type="title"/>
          </p:nvPr>
        </p:nvSpPr>
        <p:spPr>
          <a:xfrm>
            <a:off x="457200" y="161999"/>
            <a:ext cx="8992799" cy="831600"/>
          </a:xfrm>
          <a:noFill/>
          <a:effectLst/>
        </p:spPr>
        <p:txBody>
          <a:bodyPr wrap="square"/>
          <a:lstStyle/>
          <a:p>
            <a:pPr lvl="0"/>
            <a:r>
              <a:rPr lang="es-ES" dirty="0" smtClean="0">
                <a:solidFill>
                  <a:srgbClr val="579CAD"/>
                </a:solidFill>
                <a:latin typeface="Arial"/>
              </a:rPr>
              <a:t>Algunas Comunidades conocen los costes medios de cada enfermedad a partir de costes por actividad</a:t>
            </a:r>
            <a:endParaRPr lang="es-ES" dirty="0">
              <a:solidFill>
                <a:srgbClr val="579CAD"/>
              </a:solidFill>
              <a:latin typeface="Arial"/>
            </a:endParaRPr>
          </a:p>
        </p:txBody>
      </p:sp>
      <p:sp>
        <p:nvSpPr>
          <p:cNvPr id="35" name="Rectangle 34"/>
          <p:cNvSpPr/>
          <p:nvPr/>
        </p:nvSpPr>
        <p:spPr>
          <a:xfrm>
            <a:off x="271608" y="1145123"/>
            <a:ext cx="9349475" cy="1068238"/>
          </a:xfrm>
          <a:prstGeom prst="rect">
            <a:avLst/>
          </a:prstGeom>
          <a:solidFill>
            <a:schemeClr val="bg1">
              <a:alpha val="93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cs typeface="Arial" pitchFamily="34" charset="0"/>
            </a:endParaRPr>
          </a:p>
        </p:txBody>
      </p:sp>
      <p:graphicFrame>
        <p:nvGraphicFramePr>
          <p:cNvPr id="41" name="Object 40"/>
          <p:cNvGraphicFramePr>
            <a:graphicFrameLocks noChangeAspect="1"/>
          </p:cNvGraphicFramePr>
          <p:nvPr/>
        </p:nvGraphicFramePr>
        <p:xfrm>
          <a:off x="1066800" y="2359955"/>
          <a:ext cx="7665725" cy="3329856"/>
        </p:xfrm>
        <a:graphic>
          <a:graphicData uri="http://schemas.openxmlformats.org/presentationml/2006/ole">
            <p:oleObj spid="_x0000_s63491" name="Chart" r:id="rId33" imgW="7665725" imgH="3329856" progId="MSGraph.Chart.8">
              <p:embed followColorScheme="full"/>
            </p:oleObj>
          </a:graphicData>
        </a:graphic>
      </p:graphicFrame>
      <p:sp>
        <p:nvSpPr>
          <p:cNvPr id="78" name="Text Placeholder 12"/>
          <p:cNvSpPr>
            <a:spLocks noGrp="1"/>
          </p:cNvSpPr>
          <p:nvPr>
            <p:custDataLst>
              <p:tags r:id="rId3"/>
            </p:custDataLst>
          </p:nvPr>
        </p:nvSpPr>
        <p:spPr bwMode="gray">
          <a:xfrm>
            <a:off x="747712" y="2428217"/>
            <a:ext cx="3841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6ACBFF1B-8A1B-45A0-8A1D-12C3034D2883}" type="datetime'''''''''''1''''''''''''''''''0'''''''',''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10,000</a:t>
            </a:fld>
            <a:endParaRPr lang="es-ES" sz="1000" dirty="0">
              <a:solidFill>
                <a:srgbClr val="000000"/>
              </a:solidFill>
              <a:sym typeface="+mn-lt"/>
            </a:endParaRPr>
          </a:p>
        </p:txBody>
      </p:sp>
      <p:sp>
        <p:nvSpPr>
          <p:cNvPr id="77" name="Text Placeholder 12"/>
          <p:cNvSpPr>
            <a:spLocks noGrp="1"/>
          </p:cNvSpPr>
          <p:nvPr>
            <p:custDataLst>
              <p:tags r:id="rId4"/>
            </p:custDataLst>
          </p:nvPr>
        </p:nvSpPr>
        <p:spPr bwMode="gray">
          <a:xfrm>
            <a:off x="817562" y="3037817"/>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676EA710-7175-4CA5-BA1C-F20DE96B46C9}" type="datetime'''''8,''''''''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8,000</a:t>
            </a:fld>
            <a:endParaRPr lang="es-ES" sz="1000" dirty="0">
              <a:solidFill>
                <a:srgbClr val="000000"/>
              </a:solidFill>
              <a:sym typeface="+mn-lt"/>
            </a:endParaRPr>
          </a:p>
        </p:txBody>
      </p:sp>
      <p:sp>
        <p:nvSpPr>
          <p:cNvPr id="74" name="Text Placeholder 12"/>
          <p:cNvSpPr>
            <a:spLocks noGrp="1"/>
          </p:cNvSpPr>
          <p:nvPr>
            <p:custDataLst>
              <p:tags r:id="rId5"/>
            </p:custDataLst>
          </p:nvPr>
        </p:nvSpPr>
        <p:spPr bwMode="gray">
          <a:xfrm>
            <a:off x="817562" y="3647417"/>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22CFE905-F742-4684-A2C0-1B74BDBFFCFD}" type="datetime'''''''''''''''''''''''''''6'''''''''''''',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6,000</a:t>
            </a:fld>
            <a:endParaRPr lang="es-ES" sz="1000" dirty="0">
              <a:solidFill>
                <a:srgbClr val="000000"/>
              </a:solidFill>
              <a:sym typeface="+mn-lt"/>
            </a:endParaRPr>
          </a:p>
        </p:txBody>
      </p:sp>
      <p:sp>
        <p:nvSpPr>
          <p:cNvPr id="49" name="Text Placeholder 12"/>
          <p:cNvSpPr>
            <a:spLocks noGrp="1"/>
          </p:cNvSpPr>
          <p:nvPr>
            <p:custDataLst>
              <p:tags r:id="rId6"/>
            </p:custDataLst>
          </p:nvPr>
        </p:nvSpPr>
        <p:spPr bwMode="gray">
          <a:xfrm>
            <a:off x="1062037" y="5476217"/>
            <a:ext cx="698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9D3D6ABE-A9BA-411D-A0F3-EF791F106847}" type="datetime'''''''''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0</a:t>
            </a:fld>
            <a:endParaRPr lang="es-ES" sz="1000" dirty="0">
              <a:solidFill>
                <a:srgbClr val="000000"/>
              </a:solidFill>
              <a:sym typeface="+mn-lt"/>
            </a:endParaRPr>
          </a:p>
        </p:txBody>
      </p:sp>
      <p:sp>
        <p:nvSpPr>
          <p:cNvPr id="68" name="Text Placeholder 12"/>
          <p:cNvSpPr>
            <a:spLocks noGrp="1"/>
          </p:cNvSpPr>
          <p:nvPr>
            <p:custDataLst>
              <p:tags r:id="rId7"/>
            </p:custDataLst>
          </p:nvPr>
        </p:nvSpPr>
        <p:spPr bwMode="gray">
          <a:xfrm>
            <a:off x="817562" y="4866617"/>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2BA85D51-7352-4C3E-8C50-FDCA4C2BB126}" type="datetime'''''2,''''''''''''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2,000</a:t>
            </a:fld>
            <a:endParaRPr lang="es-ES" sz="1000" dirty="0">
              <a:solidFill>
                <a:srgbClr val="000000"/>
              </a:solidFill>
              <a:sym typeface="+mn-lt"/>
            </a:endParaRPr>
          </a:p>
        </p:txBody>
      </p:sp>
      <p:sp>
        <p:nvSpPr>
          <p:cNvPr id="70" name="Text Placeholder 12"/>
          <p:cNvSpPr>
            <a:spLocks noGrp="1"/>
          </p:cNvSpPr>
          <p:nvPr>
            <p:custDataLst>
              <p:tags r:id="rId8"/>
            </p:custDataLst>
          </p:nvPr>
        </p:nvSpPr>
        <p:spPr bwMode="gray">
          <a:xfrm>
            <a:off x="817562" y="4257017"/>
            <a:ext cx="3143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7A45AC04-C251-4F09-B4FE-E4C3A8078F18}" type="datetime'''''''''''''''4,''''''''''''''''0''''''''''''0''''''0'''''''''">
              <a:rPr lang="es-ES" altLang="en-US" sz="1000" smtClean="0">
                <a:solidFill>
                  <a:srgbClr val="000000"/>
                </a:solidFill>
                <a:sym typeface="+mn-lt"/>
              </a:rPr>
              <a:pPr marL="0" lvl="1" indent="0" algn="r">
                <a:spcBef>
                  <a:spcPct val="0"/>
                </a:spcBef>
                <a:spcAft>
                  <a:spcPct val="0"/>
                </a:spcAft>
                <a:buClr>
                  <a:srgbClr val="579CAD"/>
                </a:buClr>
                <a:buFont typeface="Arial" pitchFamily="34" charset="0"/>
                <a:buNone/>
              </a:pPr>
              <a:t>4,000</a:t>
            </a:fld>
            <a:endParaRPr lang="es-ES" sz="1000" dirty="0">
              <a:solidFill>
                <a:srgbClr val="000000"/>
              </a:solidFill>
              <a:sym typeface="+mn-lt"/>
            </a:endParaRPr>
          </a:p>
        </p:txBody>
      </p:sp>
      <p:sp>
        <p:nvSpPr>
          <p:cNvPr id="76" name="Text Placeholder 12"/>
          <p:cNvSpPr>
            <a:spLocks noGrp="1"/>
          </p:cNvSpPr>
          <p:nvPr>
            <p:custDataLst>
              <p:tags r:id="rId9"/>
            </p:custDataLst>
          </p:nvPr>
        </p:nvSpPr>
        <p:spPr bwMode="gray">
          <a:xfrm>
            <a:off x="8012112" y="5669892"/>
            <a:ext cx="519112"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9B7A050F-2DC4-49D0-A85B-AE726656C57B}" type="datetime'''''V''''''I''''H-''''S''''''''''''''''''i''''''''d''''a'">
              <a:rPr lang="es-ES" altLang="en-US" sz="1000" smtClean="0">
                <a:solidFill>
                  <a:srgbClr val="000000"/>
                </a:solidFill>
              </a:rPr>
              <a:pPr marL="0" lvl="1" indent="0" algn="ctr">
                <a:spcBef>
                  <a:spcPct val="0"/>
                </a:spcBef>
                <a:spcAft>
                  <a:spcPct val="0"/>
                </a:spcAft>
                <a:buClr>
                  <a:srgbClr val="579CAD"/>
                </a:buClr>
                <a:buFont typeface="Arial" pitchFamily="34" charset="0"/>
                <a:buNone/>
              </a:pPr>
              <a:t>VIH-Sida</a:t>
            </a:fld>
            <a:endParaRPr lang="es-ES" sz="1000" dirty="0">
              <a:solidFill>
                <a:srgbClr val="000000"/>
              </a:solidFill>
              <a:sym typeface="+mn-lt"/>
            </a:endParaRPr>
          </a:p>
        </p:txBody>
      </p:sp>
      <p:sp>
        <p:nvSpPr>
          <p:cNvPr id="75" name="Text Placeholder 12"/>
          <p:cNvSpPr>
            <a:spLocks noGrp="1"/>
          </p:cNvSpPr>
          <p:nvPr>
            <p:custDataLst>
              <p:tags r:id="rId10"/>
            </p:custDataLst>
          </p:nvPr>
        </p:nvSpPr>
        <p:spPr bwMode="gray">
          <a:xfrm>
            <a:off x="7415212" y="5669892"/>
            <a:ext cx="231775"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4AC7EA8D-6756-453C-9A3A-584E0B7BE296}" type="datetime'''''I''''''''''''''''''''''''''''''CC'''''''''''''''''''">
              <a:rPr lang="es-ES" altLang="en-US" sz="1000" smtClean="0">
                <a:solidFill>
                  <a:srgbClr val="000000"/>
                </a:solidFill>
              </a:rPr>
              <a:pPr marL="0" lvl="1" indent="0" algn="ctr">
                <a:spcBef>
                  <a:spcPct val="0"/>
                </a:spcBef>
                <a:spcAft>
                  <a:spcPct val="0"/>
                </a:spcAft>
                <a:buClr>
                  <a:srgbClr val="579CAD"/>
                </a:buClr>
                <a:buFont typeface="Arial" pitchFamily="34" charset="0"/>
                <a:buNone/>
              </a:pPr>
              <a:t>ICC</a:t>
            </a:fld>
            <a:endParaRPr lang="es-ES" sz="1000" dirty="0">
              <a:solidFill>
                <a:srgbClr val="000000"/>
              </a:solidFill>
              <a:sym typeface="+mn-lt"/>
            </a:endParaRPr>
          </a:p>
        </p:txBody>
      </p:sp>
      <p:sp>
        <p:nvSpPr>
          <p:cNvPr id="88" name="Text Placeholder 12"/>
          <p:cNvSpPr>
            <a:spLocks noGrp="1"/>
          </p:cNvSpPr>
          <p:nvPr>
            <p:custDataLst>
              <p:tags r:id="rId11"/>
            </p:custDataLst>
          </p:nvPr>
        </p:nvSpPr>
        <p:spPr bwMode="gray">
          <a:xfrm>
            <a:off x="6569075" y="382045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B889E9DF-15E0-4F6E-9581-3267D8AAD16A}" type="datetime'''''''''~''''''''5'',''''''1''''''''0''0'''''''">
              <a:rPr lang="es-ES" altLang="en-US" sz="1000" smtClean="0">
                <a:solidFill>
                  <a:srgbClr val="000000"/>
                </a:solidFill>
              </a:rPr>
              <a:pPr marL="0" lvl="1" indent="0" algn="ctr">
                <a:spcBef>
                  <a:spcPct val="0"/>
                </a:spcBef>
                <a:spcAft>
                  <a:spcPct val="0"/>
                </a:spcAft>
                <a:buClr>
                  <a:srgbClr val="579CAD"/>
                </a:buClr>
                <a:buFont typeface="Arial" pitchFamily="34" charset="0"/>
                <a:buNone/>
              </a:pPr>
              <a:t>~5,100</a:t>
            </a:fld>
            <a:endParaRPr lang="es-ES" sz="1000" dirty="0">
              <a:solidFill>
                <a:srgbClr val="000000"/>
              </a:solidFill>
              <a:sym typeface="+mn-lt"/>
            </a:endParaRPr>
          </a:p>
        </p:txBody>
      </p:sp>
      <p:sp>
        <p:nvSpPr>
          <p:cNvPr id="42" name="Text Placeholder 12"/>
          <p:cNvSpPr>
            <a:spLocks noGrp="1"/>
          </p:cNvSpPr>
          <p:nvPr>
            <p:custDataLst>
              <p:tags r:id="rId12"/>
            </p:custDataLst>
          </p:nvPr>
        </p:nvSpPr>
        <p:spPr bwMode="gray">
          <a:xfrm>
            <a:off x="1309687" y="5669892"/>
            <a:ext cx="588962" cy="3048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39ACCA39-F1C9-405A-A52E-AC50AD742DB8}" type="datetime'''De''''''''''''''''''presión ''gr''''''a''''''''''''v''e'''''">
              <a:rPr lang="es-ES" altLang="en-US" sz="1000" smtClean="0">
                <a:solidFill>
                  <a:srgbClr val="000000"/>
                </a:solidFill>
              </a:rPr>
              <a:pPr marL="0" lvl="1" indent="0" algn="ctr">
                <a:spcBef>
                  <a:spcPct val="0"/>
                </a:spcBef>
                <a:spcAft>
                  <a:spcPct val="0"/>
                </a:spcAft>
                <a:buClr>
                  <a:srgbClr val="579CAD"/>
                </a:buClr>
                <a:buFont typeface="Arial" pitchFamily="34" charset="0"/>
                <a:buNone/>
              </a:pPr>
              <a:t>Depresión grave</a:t>
            </a:fld>
            <a:endParaRPr lang="es-ES" sz="1000" dirty="0">
              <a:solidFill>
                <a:srgbClr val="000000"/>
              </a:solidFill>
              <a:sym typeface="+mn-lt"/>
            </a:endParaRPr>
          </a:p>
        </p:txBody>
      </p:sp>
      <p:sp>
        <p:nvSpPr>
          <p:cNvPr id="40" name="Text Placeholder 12"/>
          <p:cNvSpPr>
            <a:spLocks noGrp="1"/>
          </p:cNvSpPr>
          <p:nvPr>
            <p:custDataLst>
              <p:tags r:id="rId13"/>
            </p:custDataLst>
          </p:nvPr>
        </p:nvSpPr>
        <p:spPr bwMode="gray">
          <a:xfrm>
            <a:off x="747712" y="2144055"/>
            <a:ext cx="995362" cy="182562"/>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0"/>
              </a:spcBef>
              <a:spcAft>
                <a:spcPct val="0"/>
              </a:spcAft>
              <a:buClr>
                <a:srgbClr val="579CAD"/>
              </a:buClr>
              <a:buFont typeface="Arial" pitchFamily="34" charset="0"/>
              <a:buNone/>
            </a:pPr>
            <a:r>
              <a:rPr lang="es-ES" altLang="en-US" sz="1200" smtClean="0">
                <a:solidFill>
                  <a:srgbClr val="000000"/>
                </a:solidFill>
                <a:sym typeface="+mn-lt"/>
              </a:rPr>
              <a:t>€/año/paciente</a:t>
            </a:r>
            <a:endParaRPr lang="es-ES" sz="1200" dirty="0">
              <a:solidFill>
                <a:srgbClr val="000000"/>
              </a:solidFill>
              <a:sym typeface="+mn-lt"/>
            </a:endParaRPr>
          </a:p>
        </p:txBody>
      </p:sp>
      <p:sp>
        <p:nvSpPr>
          <p:cNvPr id="90" name="Text Placeholder 12"/>
          <p:cNvSpPr>
            <a:spLocks noGrp="1"/>
          </p:cNvSpPr>
          <p:nvPr>
            <p:custDataLst>
              <p:tags r:id="rId14"/>
            </p:custDataLst>
          </p:nvPr>
        </p:nvSpPr>
        <p:spPr bwMode="gray">
          <a:xfrm>
            <a:off x="8051800" y="290605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46A5EA3B-05D3-4364-8654-DEE85754E1F2}" type="datetime'''''''''''''~''''8,''''''''''1''''''''0''''''''''''''0'''">
              <a:rPr lang="es-ES" altLang="en-US" sz="1000" smtClean="0">
                <a:solidFill>
                  <a:srgbClr val="000000"/>
                </a:solidFill>
              </a:rPr>
              <a:pPr marL="0" lvl="1" indent="0" algn="ctr">
                <a:spcBef>
                  <a:spcPct val="0"/>
                </a:spcBef>
                <a:spcAft>
                  <a:spcPct val="0"/>
                </a:spcAft>
                <a:buClr>
                  <a:srgbClr val="579CAD"/>
                </a:buClr>
                <a:buFont typeface="Arial" pitchFamily="34" charset="0"/>
                <a:buNone/>
              </a:pPr>
              <a:t>~8,100</a:t>
            </a:fld>
            <a:endParaRPr lang="es-ES" sz="1000" dirty="0">
              <a:solidFill>
                <a:srgbClr val="000000"/>
              </a:solidFill>
              <a:sym typeface="+mn-lt"/>
            </a:endParaRPr>
          </a:p>
        </p:txBody>
      </p:sp>
      <p:sp>
        <p:nvSpPr>
          <p:cNvPr id="56" name="Text Placeholder 12"/>
          <p:cNvSpPr>
            <a:spLocks noGrp="1"/>
          </p:cNvSpPr>
          <p:nvPr>
            <p:custDataLst>
              <p:tags r:id="rId15"/>
            </p:custDataLst>
          </p:nvPr>
        </p:nvSpPr>
        <p:spPr bwMode="gray">
          <a:xfrm>
            <a:off x="2085975" y="5669892"/>
            <a:ext cx="511175"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38AAA260-CAA6-4740-A193-A793C120B7C5}" type="datetime'''''D''''''''ia''b''''''et''''''''''''''''''''es'''''">
              <a:rPr lang="es-ES" altLang="en-US" sz="1000" smtClean="0">
                <a:solidFill>
                  <a:srgbClr val="000000"/>
                </a:solidFill>
              </a:rPr>
              <a:pPr marL="0" lvl="1" indent="0" algn="ctr">
                <a:spcBef>
                  <a:spcPct val="0"/>
                </a:spcBef>
                <a:spcAft>
                  <a:spcPct val="0"/>
                </a:spcAft>
                <a:buClr>
                  <a:srgbClr val="579CAD"/>
                </a:buClr>
                <a:buFont typeface="Arial" pitchFamily="34" charset="0"/>
                <a:buNone/>
              </a:pPr>
              <a:t>Diabetes</a:t>
            </a:fld>
            <a:endParaRPr lang="es-ES" sz="1000" dirty="0">
              <a:solidFill>
                <a:srgbClr val="000000"/>
              </a:solidFill>
              <a:sym typeface="+mn-lt"/>
            </a:endParaRPr>
          </a:p>
        </p:txBody>
      </p:sp>
      <p:sp>
        <p:nvSpPr>
          <p:cNvPr id="58" name="Text Placeholder 12"/>
          <p:cNvSpPr>
            <a:spLocks noGrp="1"/>
          </p:cNvSpPr>
          <p:nvPr>
            <p:custDataLst>
              <p:tags r:id="rId16"/>
            </p:custDataLst>
          </p:nvPr>
        </p:nvSpPr>
        <p:spPr bwMode="gray">
          <a:xfrm>
            <a:off x="2695575" y="5669892"/>
            <a:ext cx="777875"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2FBA06BA-6F4B-49B7-B6DA-61072E03E565}" type="datetime'E''s''''''qu''''iz''''''''of''''''r''''e''n''''''''''ia'">
              <a:rPr lang="es-ES" altLang="en-US" sz="1000" smtClean="0">
                <a:solidFill>
                  <a:srgbClr val="000000"/>
                </a:solidFill>
              </a:rPr>
              <a:pPr marL="0" lvl="1" indent="0" algn="ctr">
                <a:spcBef>
                  <a:spcPct val="0"/>
                </a:spcBef>
                <a:spcAft>
                  <a:spcPct val="0"/>
                </a:spcAft>
                <a:buClr>
                  <a:srgbClr val="579CAD"/>
                </a:buClr>
                <a:buFont typeface="Arial" pitchFamily="34" charset="0"/>
                <a:buNone/>
              </a:pPr>
              <a:t>Esquizofrenia</a:t>
            </a:fld>
            <a:endParaRPr lang="es-ES" sz="1000" dirty="0">
              <a:solidFill>
                <a:srgbClr val="000000"/>
              </a:solidFill>
              <a:sym typeface="+mn-lt"/>
            </a:endParaRPr>
          </a:p>
        </p:txBody>
      </p:sp>
      <p:sp>
        <p:nvSpPr>
          <p:cNvPr id="72" name="Text Placeholder 12"/>
          <p:cNvSpPr>
            <a:spLocks noGrp="1"/>
          </p:cNvSpPr>
          <p:nvPr>
            <p:custDataLst>
              <p:tags r:id="rId17"/>
            </p:custDataLst>
          </p:nvPr>
        </p:nvSpPr>
        <p:spPr bwMode="gray">
          <a:xfrm>
            <a:off x="5822950" y="5669892"/>
            <a:ext cx="444500"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1B47FFCF-20B3-4576-B15A-3BF2B4671F98}" type="datetime'Ci''''rr''''''''''''''''''o''''''''''''''''''si''''''''''s'''">
              <a:rPr lang="es-ES" altLang="en-US" sz="1000" smtClean="0">
                <a:solidFill>
                  <a:srgbClr val="000000"/>
                </a:solidFill>
              </a:rPr>
              <a:pPr marL="0" lvl="1" indent="0" algn="ctr">
                <a:spcBef>
                  <a:spcPct val="0"/>
                </a:spcBef>
                <a:spcAft>
                  <a:spcPct val="0"/>
                </a:spcAft>
                <a:buClr>
                  <a:srgbClr val="579CAD"/>
                </a:buClr>
                <a:buFont typeface="Arial" pitchFamily="34" charset="0"/>
                <a:buNone/>
              </a:pPr>
              <a:t>Cirrosis</a:t>
            </a:fld>
            <a:endParaRPr lang="es-ES" sz="1000" dirty="0">
              <a:solidFill>
                <a:srgbClr val="000000"/>
              </a:solidFill>
              <a:sym typeface="+mn-lt"/>
            </a:endParaRPr>
          </a:p>
        </p:txBody>
      </p:sp>
      <p:sp>
        <p:nvSpPr>
          <p:cNvPr id="81" name="Text Placeholder 12"/>
          <p:cNvSpPr>
            <a:spLocks noGrp="1"/>
          </p:cNvSpPr>
          <p:nvPr>
            <p:custDataLst>
              <p:tags r:id="rId18"/>
            </p:custDataLst>
          </p:nvPr>
        </p:nvSpPr>
        <p:spPr bwMode="gray">
          <a:xfrm>
            <a:off x="1384300" y="450625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EDE99C67-D6D9-477C-89AA-1598DD6D5C64}" type="datetime'''''~''''''2'''',''''''''''''8''50'''''''''''''''''''">
              <a:rPr lang="es-ES" altLang="en-US" sz="1000" smtClean="0">
                <a:solidFill>
                  <a:srgbClr val="000000"/>
                </a:solidFill>
              </a:rPr>
              <a:pPr marL="0" lvl="1" indent="0" algn="ctr">
                <a:spcBef>
                  <a:spcPct val="0"/>
                </a:spcBef>
                <a:spcAft>
                  <a:spcPct val="0"/>
                </a:spcAft>
                <a:buClr>
                  <a:srgbClr val="579CAD"/>
                </a:buClr>
                <a:buFont typeface="Arial" pitchFamily="34" charset="0"/>
                <a:buNone/>
              </a:pPr>
              <a:t>~2,850</a:t>
            </a:fld>
            <a:endParaRPr lang="es-ES" sz="1000" dirty="0">
              <a:solidFill>
                <a:srgbClr val="000000"/>
              </a:solidFill>
              <a:sym typeface="+mn-lt"/>
            </a:endParaRPr>
          </a:p>
        </p:txBody>
      </p:sp>
      <p:sp>
        <p:nvSpPr>
          <p:cNvPr id="82" name="Text Placeholder 12"/>
          <p:cNvSpPr>
            <a:spLocks noGrp="1"/>
          </p:cNvSpPr>
          <p:nvPr>
            <p:custDataLst>
              <p:tags r:id="rId19"/>
            </p:custDataLst>
          </p:nvPr>
        </p:nvSpPr>
        <p:spPr bwMode="gray">
          <a:xfrm>
            <a:off x="2122487" y="443005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00F21330-05F1-4012-BFEE-91EA2FE09C2F}" type="datetime'''''''~''''3,''''''1''''''''0''''''''''''''''''0'''''''''">
              <a:rPr lang="es-ES" altLang="en-US" sz="1000" smtClean="0">
                <a:solidFill>
                  <a:srgbClr val="000000"/>
                </a:solidFill>
              </a:rPr>
              <a:pPr marL="0" lvl="1" indent="0" algn="ctr">
                <a:spcBef>
                  <a:spcPct val="0"/>
                </a:spcBef>
                <a:spcAft>
                  <a:spcPct val="0"/>
                </a:spcAft>
                <a:buClr>
                  <a:srgbClr val="579CAD"/>
                </a:buClr>
                <a:buFont typeface="Arial" pitchFamily="34" charset="0"/>
                <a:buNone/>
              </a:pPr>
              <a:t>~3,100</a:t>
            </a:fld>
            <a:endParaRPr lang="es-ES" sz="1000" dirty="0">
              <a:solidFill>
                <a:srgbClr val="000000"/>
              </a:solidFill>
              <a:sym typeface="+mn-lt"/>
            </a:endParaRPr>
          </a:p>
        </p:txBody>
      </p:sp>
      <p:sp>
        <p:nvSpPr>
          <p:cNvPr id="59" name="Text Placeholder 12"/>
          <p:cNvSpPr>
            <a:spLocks noGrp="1"/>
          </p:cNvSpPr>
          <p:nvPr>
            <p:custDataLst>
              <p:tags r:id="rId20"/>
            </p:custDataLst>
          </p:nvPr>
        </p:nvSpPr>
        <p:spPr bwMode="gray">
          <a:xfrm>
            <a:off x="3536950" y="5669892"/>
            <a:ext cx="582612"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B1B1ECBF-A50C-4379-9283-0FE69B6912E1}" type="datetime'''D''''''e''''''''''''''''''''m''''e''''''nc''''i''''a'''''">
              <a:rPr lang="es-ES" altLang="en-US" sz="1000" smtClean="0">
                <a:solidFill>
                  <a:srgbClr val="000000"/>
                </a:solidFill>
              </a:rPr>
              <a:pPr marL="0" lvl="1" indent="0" algn="ctr">
                <a:spcBef>
                  <a:spcPct val="0"/>
                </a:spcBef>
                <a:spcAft>
                  <a:spcPct val="0"/>
                </a:spcAft>
                <a:buClr>
                  <a:srgbClr val="579CAD"/>
                </a:buClr>
                <a:buFont typeface="Arial" pitchFamily="34" charset="0"/>
                <a:buNone/>
              </a:pPr>
              <a:t>Demencia</a:t>
            </a:fld>
            <a:endParaRPr lang="es-ES" sz="1000" dirty="0">
              <a:solidFill>
                <a:srgbClr val="000000"/>
              </a:solidFill>
              <a:sym typeface="+mn-lt"/>
            </a:endParaRPr>
          </a:p>
        </p:txBody>
      </p:sp>
      <p:sp>
        <p:nvSpPr>
          <p:cNvPr id="60" name="Text Placeholder 12"/>
          <p:cNvSpPr>
            <a:spLocks noGrp="1"/>
          </p:cNvSpPr>
          <p:nvPr>
            <p:custDataLst>
              <p:tags r:id="rId21"/>
            </p:custDataLst>
          </p:nvPr>
        </p:nvSpPr>
        <p:spPr bwMode="gray">
          <a:xfrm>
            <a:off x="4381500" y="5669892"/>
            <a:ext cx="371475"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8F15425D-EABF-47EE-A144-6E148D61DEC2}" type="datetime'E''''''''P''''''''''''''''''''''''''''''''''''''''O''C'">
              <a:rPr lang="es-ES" altLang="en-US" sz="1000" smtClean="0">
                <a:solidFill>
                  <a:srgbClr val="000000"/>
                </a:solidFill>
              </a:rPr>
              <a:pPr marL="0" lvl="1" indent="0" algn="ctr">
                <a:spcBef>
                  <a:spcPct val="0"/>
                </a:spcBef>
                <a:spcAft>
                  <a:spcPct val="0"/>
                </a:spcAft>
                <a:buClr>
                  <a:srgbClr val="579CAD"/>
                </a:buClr>
                <a:buFont typeface="Arial" pitchFamily="34" charset="0"/>
                <a:buNone/>
              </a:pPr>
              <a:t>EPOC</a:t>
            </a:fld>
            <a:endParaRPr lang="es-ES" sz="1000" dirty="0">
              <a:solidFill>
                <a:srgbClr val="000000"/>
              </a:solidFill>
              <a:sym typeface="+mn-lt"/>
            </a:endParaRPr>
          </a:p>
        </p:txBody>
      </p:sp>
      <p:sp>
        <p:nvSpPr>
          <p:cNvPr id="61" name="Text Placeholder 12"/>
          <p:cNvSpPr>
            <a:spLocks noGrp="1"/>
          </p:cNvSpPr>
          <p:nvPr>
            <p:custDataLst>
              <p:tags r:id="rId22"/>
            </p:custDataLst>
          </p:nvPr>
        </p:nvSpPr>
        <p:spPr bwMode="gray">
          <a:xfrm>
            <a:off x="5168900" y="5669892"/>
            <a:ext cx="273050"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6F3C66D8-2FBD-4152-A290-BA1BCC6D07E6}" type="datetime'''''''''A''''''''''''''''''VC'''''''''">
              <a:rPr lang="es-ES" altLang="en-US" sz="1000" smtClean="0">
                <a:solidFill>
                  <a:srgbClr val="000000"/>
                </a:solidFill>
              </a:rPr>
              <a:pPr marL="0" lvl="1" indent="0" algn="ctr">
                <a:spcBef>
                  <a:spcPct val="0"/>
                </a:spcBef>
                <a:spcAft>
                  <a:spcPct val="0"/>
                </a:spcAft>
                <a:buClr>
                  <a:srgbClr val="579CAD"/>
                </a:buClr>
                <a:buFont typeface="Arial" pitchFamily="34" charset="0"/>
                <a:buNone/>
              </a:pPr>
              <a:t>AVC</a:t>
            </a:fld>
            <a:endParaRPr lang="es-ES" sz="1000" dirty="0">
              <a:solidFill>
                <a:srgbClr val="000000"/>
              </a:solidFill>
              <a:sym typeface="+mn-lt"/>
            </a:endParaRPr>
          </a:p>
        </p:txBody>
      </p:sp>
      <p:sp>
        <p:nvSpPr>
          <p:cNvPr id="85" name="Text Placeholder 12"/>
          <p:cNvSpPr>
            <a:spLocks noGrp="1"/>
          </p:cNvSpPr>
          <p:nvPr>
            <p:custDataLst>
              <p:tags r:id="rId23"/>
            </p:custDataLst>
          </p:nvPr>
        </p:nvSpPr>
        <p:spPr bwMode="gray">
          <a:xfrm>
            <a:off x="4348162" y="4155417"/>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4DAA266B-DACB-43D4-8323-F429B411D301}" type="datetime'''~''''4'',''''''''''''''''00''''''''''''''''''''''''0'">
              <a:rPr lang="es-ES" altLang="en-US" sz="1000" smtClean="0">
                <a:solidFill>
                  <a:srgbClr val="000000"/>
                </a:solidFill>
              </a:rPr>
              <a:pPr marL="0" lvl="1" indent="0" algn="ctr">
                <a:spcBef>
                  <a:spcPct val="0"/>
                </a:spcBef>
                <a:spcAft>
                  <a:spcPct val="0"/>
                </a:spcAft>
                <a:buClr>
                  <a:srgbClr val="579CAD"/>
                </a:buClr>
                <a:buFont typeface="Arial" pitchFamily="34" charset="0"/>
                <a:buNone/>
              </a:pPr>
              <a:t>~4,000</a:t>
            </a:fld>
            <a:endParaRPr lang="es-ES" sz="1000" dirty="0">
              <a:solidFill>
                <a:srgbClr val="000000"/>
              </a:solidFill>
              <a:sym typeface="+mn-lt"/>
            </a:endParaRPr>
          </a:p>
        </p:txBody>
      </p:sp>
      <p:sp>
        <p:nvSpPr>
          <p:cNvPr id="86" name="Text Placeholder 12"/>
          <p:cNvSpPr>
            <a:spLocks noGrp="1"/>
          </p:cNvSpPr>
          <p:nvPr>
            <p:custDataLst>
              <p:tags r:id="rId24"/>
            </p:custDataLst>
          </p:nvPr>
        </p:nvSpPr>
        <p:spPr bwMode="gray">
          <a:xfrm>
            <a:off x="5086350" y="412525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9B445F8D-C49D-444C-97B8-57EF95444792}" type="datetime'''~''''''''''4'''''',''''1''''''''''''''''''''00'''''''''''''">
              <a:rPr lang="es-ES" altLang="en-US" sz="1000" smtClean="0">
                <a:solidFill>
                  <a:srgbClr val="000000"/>
                </a:solidFill>
              </a:rPr>
              <a:pPr marL="0" lvl="1" indent="0" algn="ctr">
                <a:spcBef>
                  <a:spcPct val="0"/>
                </a:spcBef>
                <a:spcAft>
                  <a:spcPct val="0"/>
                </a:spcAft>
                <a:buClr>
                  <a:srgbClr val="579CAD"/>
                </a:buClr>
                <a:buFont typeface="Arial" pitchFamily="34" charset="0"/>
                <a:buNone/>
              </a:pPr>
              <a:t>~4,100</a:t>
            </a:fld>
            <a:endParaRPr lang="es-ES" sz="1000" dirty="0">
              <a:solidFill>
                <a:srgbClr val="000000"/>
              </a:solidFill>
              <a:sym typeface="+mn-lt"/>
            </a:endParaRPr>
          </a:p>
        </p:txBody>
      </p:sp>
      <p:sp>
        <p:nvSpPr>
          <p:cNvPr id="83" name="Text Placeholder 12"/>
          <p:cNvSpPr>
            <a:spLocks noGrp="1"/>
          </p:cNvSpPr>
          <p:nvPr>
            <p:custDataLst>
              <p:tags r:id="rId25"/>
            </p:custDataLst>
          </p:nvPr>
        </p:nvSpPr>
        <p:spPr bwMode="gray">
          <a:xfrm>
            <a:off x="2865437" y="4414180"/>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0BB16268-34F4-4B8E-AFA4-8AAA74423C1F}" type="datetime'''~''''''''3'',''''''''''''''''''''150'''''''''''''''''">
              <a:rPr lang="es-ES" altLang="en-US" sz="1000" smtClean="0">
                <a:solidFill>
                  <a:srgbClr val="000000"/>
                </a:solidFill>
              </a:rPr>
              <a:pPr marL="0" lvl="1" indent="0" algn="ctr">
                <a:spcBef>
                  <a:spcPct val="0"/>
                </a:spcBef>
                <a:spcAft>
                  <a:spcPct val="0"/>
                </a:spcAft>
                <a:buClr>
                  <a:srgbClr val="579CAD"/>
                </a:buClr>
                <a:buFont typeface="Arial" pitchFamily="34" charset="0"/>
                <a:buNone/>
              </a:pPr>
              <a:t>~3,150</a:t>
            </a:fld>
            <a:endParaRPr lang="es-ES" sz="1000" dirty="0">
              <a:solidFill>
                <a:srgbClr val="000000"/>
              </a:solidFill>
              <a:sym typeface="+mn-lt"/>
            </a:endParaRPr>
          </a:p>
        </p:txBody>
      </p:sp>
      <p:sp>
        <p:nvSpPr>
          <p:cNvPr id="89" name="Text Placeholder 12"/>
          <p:cNvSpPr>
            <a:spLocks noGrp="1"/>
          </p:cNvSpPr>
          <p:nvPr>
            <p:custDataLst>
              <p:tags r:id="rId26"/>
            </p:custDataLst>
          </p:nvPr>
        </p:nvSpPr>
        <p:spPr bwMode="gray">
          <a:xfrm>
            <a:off x="7312025" y="3728380"/>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93D10AA2-6FDD-4830-8974-9934DE63C65B}" type="datetime'~5'''''''',''''400'''''''''''''''''''''''''''''''''''''''''">
              <a:rPr lang="es-ES" altLang="en-US" sz="1000" smtClean="0">
                <a:solidFill>
                  <a:srgbClr val="000000"/>
                </a:solidFill>
              </a:rPr>
              <a:pPr marL="0" lvl="1" indent="0" algn="ctr">
                <a:spcBef>
                  <a:spcPct val="0"/>
                </a:spcBef>
                <a:spcAft>
                  <a:spcPct val="0"/>
                </a:spcAft>
                <a:buClr>
                  <a:srgbClr val="579CAD"/>
                </a:buClr>
                <a:buFont typeface="Arial" pitchFamily="34" charset="0"/>
                <a:buNone/>
              </a:pPr>
              <a:t>~5,400</a:t>
            </a:fld>
            <a:endParaRPr lang="es-ES" sz="1000" dirty="0">
              <a:solidFill>
                <a:srgbClr val="000000"/>
              </a:solidFill>
              <a:sym typeface="+mn-lt"/>
            </a:endParaRPr>
          </a:p>
        </p:txBody>
      </p:sp>
      <p:sp>
        <p:nvSpPr>
          <p:cNvPr id="87" name="Text Placeholder 12"/>
          <p:cNvSpPr>
            <a:spLocks noGrp="1"/>
          </p:cNvSpPr>
          <p:nvPr>
            <p:custDataLst>
              <p:tags r:id="rId27"/>
            </p:custDataLst>
          </p:nvPr>
        </p:nvSpPr>
        <p:spPr bwMode="gray">
          <a:xfrm>
            <a:off x="5826125" y="409350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3E861790-F21D-459D-A462-A1FC87B87F2D}" type="datetime'''''''''''~4'',''2''0''''''''''''''''''''''''''0'''''''">
              <a:rPr lang="es-ES" altLang="en-US" sz="1000" smtClean="0">
                <a:solidFill>
                  <a:srgbClr val="000000"/>
                </a:solidFill>
              </a:rPr>
              <a:pPr marL="0" lvl="1" indent="0" algn="ctr">
                <a:spcBef>
                  <a:spcPct val="0"/>
                </a:spcBef>
                <a:spcAft>
                  <a:spcPct val="0"/>
                </a:spcAft>
                <a:buClr>
                  <a:srgbClr val="579CAD"/>
                </a:buClr>
                <a:buFont typeface="Arial" pitchFamily="34" charset="0"/>
                <a:buNone/>
              </a:pPr>
              <a:t>~4,200</a:t>
            </a:fld>
            <a:endParaRPr lang="es-ES" sz="1000" dirty="0">
              <a:solidFill>
                <a:srgbClr val="000000"/>
              </a:solidFill>
              <a:sym typeface="+mn-lt"/>
            </a:endParaRPr>
          </a:p>
        </p:txBody>
      </p:sp>
      <p:sp>
        <p:nvSpPr>
          <p:cNvPr id="84" name="Text Placeholder 12"/>
          <p:cNvSpPr>
            <a:spLocks noGrp="1"/>
          </p:cNvSpPr>
          <p:nvPr>
            <p:custDataLst>
              <p:tags r:id="rId28"/>
            </p:custDataLst>
          </p:nvPr>
        </p:nvSpPr>
        <p:spPr bwMode="gray">
          <a:xfrm>
            <a:off x="3608387" y="4245905"/>
            <a:ext cx="439737"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F1E66AE6-6EC2-4740-9473-A943C31ECC16}" type="datetime'~''3'''',70''''''''''0'''''''''''''''''''''''''">
              <a:rPr lang="es-ES" altLang="en-US" sz="1000" smtClean="0">
                <a:solidFill>
                  <a:srgbClr val="000000"/>
                </a:solidFill>
              </a:rPr>
              <a:pPr marL="0" lvl="1" indent="0" algn="ctr">
                <a:spcBef>
                  <a:spcPct val="0"/>
                </a:spcBef>
                <a:spcAft>
                  <a:spcPct val="0"/>
                </a:spcAft>
                <a:buClr>
                  <a:srgbClr val="579CAD"/>
                </a:buClr>
                <a:buFont typeface="Arial" pitchFamily="34" charset="0"/>
                <a:buNone/>
              </a:pPr>
              <a:t>~3,700</a:t>
            </a:fld>
            <a:endParaRPr lang="es-ES" sz="1000" dirty="0">
              <a:solidFill>
                <a:srgbClr val="000000"/>
              </a:solidFill>
              <a:sym typeface="+mn-lt"/>
            </a:endParaRPr>
          </a:p>
        </p:txBody>
      </p:sp>
      <p:sp>
        <p:nvSpPr>
          <p:cNvPr id="73" name="Text Placeholder 12"/>
          <p:cNvSpPr>
            <a:spLocks noGrp="1"/>
          </p:cNvSpPr>
          <p:nvPr>
            <p:custDataLst>
              <p:tags r:id="rId29"/>
            </p:custDataLst>
          </p:nvPr>
        </p:nvSpPr>
        <p:spPr bwMode="gray">
          <a:xfrm>
            <a:off x="6672262" y="5669892"/>
            <a:ext cx="231775" cy="152400"/>
          </a:xfrm>
          <a:prstGeom prst="rect">
            <a:avLst/>
          </a:prstGeom>
          <a:noFill/>
          <a:effectLst/>
        </p:spPr>
        <p:txBody>
          <a:bodyPr vert="horz" lIns="0" tIns="0" rIns="0" bIns="0" numCol="1" spcCol="0" rtl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5C6A41A6-3166-4688-8CF8-73520E10A259}" type="datetime'''''I''R''''''''''''''''''''''''''C'''''''''''''''''">
              <a:rPr lang="es-ES" altLang="en-US" sz="1000" smtClean="0">
                <a:solidFill>
                  <a:srgbClr val="000000"/>
                </a:solidFill>
              </a:rPr>
              <a:pPr marL="0" lvl="1" indent="0" algn="ctr">
                <a:spcBef>
                  <a:spcPct val="0"/>
                </a:spcBef>
                <a:spcAft>
                  <a:spcPct val="0"/>
                </a:spcAft>
                <a:buClr>
                  <a:srgbClr val="579CAD"/>
                </a:buClr>
                <a:buFont typeface="Arial" pitchFamily="34" charset="0"/>
                <a:buNone/>
              </a:pPr>
              <a:t>IRC</a:t>
            </a:fld>
            <a:endParaRPr lang="es-ES" sz="1000" dirty="0">
              <a:solidFill>
                <a:srgbClr val="000000"/>
              </a:solidFill>
              <a:sym typeface="+mn-lt"/>
            </a:endParaRPr>
          </a:p>
        </p:txBody>
      </p:sp>
      <p:sp>
        <p:nvSpPr>
          <p:cNvPr id="79" name="TextBox 78"/>
          <p:cNvSpPr txBox="1"/>
          <p:nvPr/>
        </p:nvSpPr>
        <p:spPr>
          <a:xfrm>
            <a:off x="1890712" y="1807505"/>
            <a:ext cx="6319838" cy="612645"/>
          </a:xfrm>
          <a:prstGeom prst="rect">
            <a:avLst/>
          </a:prstGeom>
          <a:noFill/>
        </p:spPr>
        <p:txBody>
          <a:bodyPr wrap="square" tIns="90000" bIns="90000" rtlCol="0" anchor="t">
            <a:spAutoFit/>
          </a:bodyPr>
          <a:lstStyle/>
          <a:p>
            <a:pPr algn="ctr"/>
            <a:r>
              <a:rPr lang="es-ES" sz="1400" b="1" i="1" dirty="0" smtClean="0">
                <a:solidFill>
                  <a:srgbClr val="000000"/>
                </a:solidFill>
                <a:cs typeface="Arial" pitchFamily="34" charset="0"/>
              </a:rPr>
              <a:t>Coste sanitario de pacientes con una patología específica</a:t>
            </a:r>
          </a:p>
          <a:p>
            <a:pPr algn="ctr"/>
            <a:r>
              <a:rPr lang="es-ES" sz="1400" b="1" i="1" dirty="0" smtClean="0">
                <a:solidFill>
                  <a:srgbClr val="000000"/>
                </a:solidFill>
                <a:cs typeface="Arial" pitchFamily="34" charset="0"/>
              </a:rPr>
              <a:t>Datos del </a:t>
            </a:r>
            <a:r>
              <a:rPr lang="es-ES" sz="1400" b="1" i="1" dirty="0" err="1" smtClean="0">
                <a:solidFill>
                  <a:srgbClr val="000000"/>
                </a:solidFill>
                <a:cs typeface="Arial" pitchFamily="34" charset="0"/>
              </a:rPr>
              <a:t>CatSalut</a:t>
            </a:r>
            <a:r>
              <a:rPr lang="es-ES" sz="1400" b="1" i="1" dirty="0" smtClean="0">
                <a:solidFill>
                  <a:srgbClr val="000000"/>
                </a:solidFill>
                <a:cs typeface="Arial" pitchFamily="34" charset="0"/>
              </a:rPr>
              <a:t> </a:t>
            </a:r>
            <a:r>
              <a:rPr lang="es-ES" sz="1400" b="1" i="1" smtClean="0">
                <a:solidFill>
                  <a:srgbClr val="000000"/>
                </a:solidFill>
                <a:cs typeface="Arial" pitchFamily="34" charset="0"/>
              </a:rPr>
              <a:t>año 2015</a:t>
            </a:r>
            <a:endParaRPr lang="es-ES" sz="1400" b="1" i="1" dirty="0" smtClean="0">
              <a:solidFill>
                <a:srgbClr val="000000"/>
              </a:solidFill>
              <a:cs typeface="Arial" pitchFamily="34" charset="0"/>
            </a:endParaRPr>
          </a:p>
        </p:txBody>
      </p:sp>
      <p:sp>
        <p:nvSpPr>
          <p:cNvPr id="47" name="TextBox 46"/>
          <p:cNvSpPr txBox="1"/>
          <p:nvPr/>
        </p:nvSpPr>
        <p:spPr>
          <a:xfrm>
            <a:off x="3401996" y="1041100"/>
            <a:ext cx="6518308" cy="397201"/>
          </a:xfrm>
          <a:prstGeom prst="rect">
            <a:avLst/>
          </a:prstGeom>
          <a:noFill/>
        </p:spPr>
        <p:txBody>
          <a:bodyPr wrap="square" tIns="90000" bIns="90000" rtlCol="0" anchor="t">
            <a:spAutoFit/>
          </a:bodyPr>
          <a:lstStyle/>
          <a:p>
            <a:pPr algn="ctr"/>
            <a:r>
              <a:rPr lang="es-ES" sz="1400" b="1" i="1" dirty="0" smtClean="0">
                <a:solidFill>
                  <a:srgbClr val="C41300"/>
                </a:solidFill>
                <a:cs typeface="Arial" pitchFamily="34" charset="0"/>
              </a:rPr>
              <a:t>Ilustrativo de los costes estimados </a:t>
            </a:r>
            <a:r>
              <a:rPr lang="es-ES" sz="1400" b="1" i="1" dirty="0" smtClean="0">
                <a:solidFill>
                  <a:srgbClr val="C41300"/>
                </a:solidFill>
                <a:cs typeface="Arial" pitchFamily="34" charset="0"/>
              </a:rPr>
              <a:t>(ajustados por morbilidad) </a:t>
            </a:r>
            <a:r>
              <a:rPr lang="es-ES" sz="1400" b="1" i="1" dirty="0" smtClean="0">
                <a:solidFill>
                  <a:srgbClr val="C41300"/>
                </a:solidFill>
                <a:cs typeface="Arial" pitchFamily="34" charset="0"/>
              </a:rPr>
              <a:t>en Cataluña</a:t>
            </a:r>
          </a:p>
        </p:txBody>
      </p:sp>
      <p:sp>
        <p:nvSpPr>
          <p:cNvPr id="43" name="Rounded Rectangular Callout 42"/>
          <p:cNvSpPr/>
          <p:nvPr/>
        </p:nvSpPr>
        <p:spPr>
          <a:xfrm>
            <a:off x="1482724" y="2686980"/>
            <a:ext cx="3260726" cy="1276350"/>
          </a:xfrm>
          <a:prstGeom prst="wedgeRoundRectCallou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dirty="0" smtClean="0">
                <a:solidFill>
                  <a:srgbClr val="000000"/>
                </a:solidFill>
                <a:cs typeface="Arial" pitchFamily="34" charset="0"/>
              </a:rPr>
              <a:t>Metodología: </a:t>
            </a:r>
            <a:r>
              <a:rPr lang="es-ES" sz="1400" dirty="0" smtClean="0">
                <a:solidFill>
                  <a:srgbClr val="000000"/>
                </a:solidFill>
                <a:cs typeface="Arial" pitchFamily="34" charset="0"/>
              </a:rPr>
              <a:t>Se asignaron costes medios a cada actividad consumida por un paciente para alcanzar el coste medio de tratamiento para la </a:t>
            </a:r>
            <a:r>
              <a:rPr lang="es-ES" sz="1400" smtClean="0">
                <a:solidFill>
                  <a:srgbClr val="000000"/>
                </a:solidFill>
                <a:cs typeface="Arial" pitchFamily="34" charset="0"/>
              </a:rPr>
              <a:t>patología específica</a:t>
            </a:r>
            <a:endParaRPr lang="es-ES" sz="1400" dirty="0" smtClean="0">
              <a:solidFill>
                <a:srgbClr val="000000"/>
              </a:solidFill>
              <a:cs typeface="Arial" pitchFamily="34" charset="0"/>
            </a:endParaRPr>
          </a:p>
        </p:txBody>
      </p:sp>
      <p:sp>
        <p:nvSpPr>
          <p:cNvPr id="53" name="Rectangle 3"/>
          <p:cNvSpPr>
            <a:spLocks noChangeArrowheads="1"/>
          </p:cNvSpPr>
          <p:nvPr/>
        </p:nvSpPr>
        <p:spPr bwMode="gray">
          <a:xfrm>
            <a:off x="457199" y="6324600"/>
            <a:ext cx="8994775" cy="328613"/>
          </a:xfrm>
          <a:prstGeom prst="rect">
            <a:avLst/>
          </a:prstGeom>
          <a:noFill/>
          <a:ln w="9525" algn="ctr">
            <a:noFill/>
            <a:miter lim="800000"/>
            <a:headEnd type="none" w="lg" len="lg"/>
            <a:tailEnd type="none" w="lg" len="lg"/>
          </a:ln>
        </p:spPr>
        <p:txBody>
          <a:bodyPr lIns="0" tIns="0" rIns="0" bIns="0" anchor="b"/>
          <a:lstStyle/>
          <a:p>
            <a:r>
              <a:rPr lang="es-ES" sz="800" dirty="0" smtClean="0">
                <a:solidFill>
                  <a:srgbClr val="000000"/>
                </a:solidFill>
                <a:cs typeface="Arial" pitchFamily="34" charset="0"/>
              </a:rPr>
              <a:t>Fuente: Entrevistas – BCG Análisis – </a:t>
            </a:r>
            <a:r>
              <a:rPr lang="es-ES" sz="800" dirty="0" err="1" smtClean="0">
                <a:solidFill>
                  <a:srgbClr val="000000"/>
                </a:solidFill>
                <a:cs typeface="Arial" pitchFamily="34" charset="0"/>
              </a:rPr>
              <a:t>CatSalut</a:t>
            </a:r>
            <a:r>
              <a:rPr lang="es-ES" sz="800" dirty="0" smtClean="0">
                <a:solidFill>
                  <a:srgbClr val="000000"/>
                </a:solidFill>
                <a:cs typeface="Arial" pitchFamily="34" charset="0"/>
              </a:rPr>
              <a:t> :</a:t>
            </a:r>
            <a:r>
              <a:rPr lang="es-ES" sz="800" dirty="0" smtClean="0">
                <a:solidFill>
                  <a:srgbClr val="000000"/>
                </a:solidFill>
              </a:rPr>
              <a:t> Análisis poblacional del gasto en servicios sanitarios en Cataluña</a:t>
            </a:r>
            <a:endParaRPr lang="es-ES" sz="800" dirty="0">
              <a:solidFill>
                <a:srgbClr val="000000"/>
              </a:solidFill>
              <a:cs typeface="Arial" pitchFamily="34" charset="0"/>
            </a:endParaRPr>
          </a:p>
        </p:txBody>
      </p:sp>
      <p:grpSp>
        <p:nvGrpSpPr>
          <p:cNvPr id="3" name="Group 88"/>
          <p:cNvGrpSpPr/>
          <p:nvPr/>
        </p:nvGrpSpPr>
        <p:grpSpPr>
          <a:xfrm>
            <a:off x="9335292" y="21321"/>
            <a:ext cx="535662" cy="448430"/>
            <a:chOff x="8254595" y="4050993"/>
            <a:chExt cx="2479422" cy="2152360"/>
          </a:xfrm>
        </p:grpSpPr>
        <p:sp>
          <p:nvSpPr>
            <p:cNvPr id="96" name="Freeform 59"/>
            <p:cNvSpPr>
              <a:spLocks/>
            </p:cNvSpPr>
            <p:nvPr/>
          </p:nvSpPr>
          <p:spPr bwMode="gray">
            <a:xfrm>
              <a:off x="10120043" y="4307804"/>
              <a:ext cx="613974" cy="652206"/>
            </a:xfrm>
            <a:custGeom>
              <a:avLst/>
              <a:gdLst>
                <a:gd name="T0" fmla="*/ 776 w 809"/>
                <a:gd name="T1" fmla="*/ 301 h 833"/>
                <a:gd name="T2" fmla="*/ 776 w 809"/>
                <a:gd name="T3" fmla="*/ 246 h 833"/>
                <a:gd name="T4" fmla="*/ 768 w 809"/>
                <a:gd name="T5" fmla="*/ 206 h 833"/>
                <a:gd name="T6" fmla="*/ 760 w 809"/>
                <a:gd name="T7" fmla="*/ 166 h 833"/>
                <a:gd name="T8" fmla="*/ 792 w 809"/>
                <a:gd name="T9" fmla="*/ 174 h 833"/>
                <a:gd name="T10" fmla="*/ 784 w 809"/>
                <a:gd name="T11" fmla="*/ 127 h 833"/>
                <a:gd name="T12" fmla="*/ 768 w 809"/>
                <a:gd name="T13" fmla="*/ 103 h 833"/>
                <a:gd name="T14" fmla="*/ 713 w 809"/>
                <a:gd name="T15" fmla="*/ 95 h 833"/>
                <a:gd name="T16" fmla="*/ 642 w 809"/>
                <a:gd name="T17" fmla="*/ 151 h 833"/>
                <a:gd name="T18" fmla="*/ 594 w 809"/>
                <a:gd name="T19" fmla="*/ 158 h 833"/>
                <a:gd name="T20" fmla="*/ 499 w 809"/>
                <a:gd name="T21" fmla="*/ 143 h 833"/>
                <a:gd name="T22" fmla="*/ 380 w 809"/>
                <a:gd name="T23" fmla="*/ 119 h 833"/>
                <a:gd name="T24" fmla="*/ 309 w 809"/>
                <a:gd name="T25" fmla="*/ 135 h 833"/>
                <a:gd name="T26" fmla="*/ 285 w 809"/>
                <a:gd name="T27" fmla="*/ 48 h 833"/>
                <a:gd name="T28" fmla="*/ 214 w 809"/>
                <a:gd name="T29" fmla="*/ 24 h 833"/>
                <a:gd name="T30" fmla="*/ 111 w 809"/>
                <a:gd name="T31" fmla="*/ 8 h 833"/>
                <a:gd name="T32" fmla="*/ 127 w 809"/>
                <a:gd name="T33" fmla="*/ 87 h 833"/>
                <a:gd name="T34" fmla="*/ 127 w 809"/>
                <a:gd name="T35" fmla="*/ 230 h 833"/>
                <a:gd name="T36" fmla="*/ 111 w 809"/>
                <a:gd name="T37" fmla="*/ 333 h 833"/>
                <a:gd name="T38" fmla="*/ 48 w 809"/>
                <a:gd name="T39" fmla="*/ 388 h 833"/>
                <a:gd name="T40" fmla="*/ 71 w 809"/>
                <a:gd name="T41" fmla="*/ 460 h 833"/>
                <a:gd name="T42" fmla="*/ 40 w 809"/>
                <a:gd name="T43" fmla="*/ 523 h 833"/>
                <a:gd name="T44" fmla="*/ 55 w 809"/>
                <a:gd name="T45" fmla="*/ 571 h 833"/>
                <a:gd name="T46" fmla="*/ 8 w 809"/>
                <a:gd name="T47" fmla="*/ 634 h 833"/>
                <a:gd name="T48" fmla="*/ 16 w 809"/>
                <a:gd name="T49" fmla="*/ 721 h 833"/>
                <a:gd name="T50" fmla="*/ 48 w 809"/>
                <a:gd name="T51" fmla="*/ 777 h 833"/>
                <a:gd name="T52" fmla="*/ 48 w 809"/>
                <a:gd name="T53" fmla="*/ 816 h 833"/>
                <a:gd name="T54" fmla="*/ 103 w 809"/>
                <a:gd name="T55" fmla="*/ 824 h 833"/>
                <a:gd name="T56" fmla="*/ 158 w 809"/>
                <a:gd name="T57" fmla="*/ 792 h 833"/>
                <a:gd name="T58" fmla="*/ 135 w 809"/>
                <a:gd name="T59" fmla="*/ 808 h 833"/>
                <a:gd name="T60" fmla="*/ 151 w 809"/>
                <a:gd name="T61" fmla="*/ 832 h 833"/>
                <a:gd name="T62" fmla="*/ 174 w 809"/>
                <a:gd name="T63" fmla="*/ 784 h 833"/>
                <a:gd name="T64" fmla="*/ 158 w 809"/>
                <a:gd name="T65" fmla="*/ 729 h 833"/>
                <a:gd name="T66" fmla="*/ 214 w 809"/>
                <a:gd name="T67" fmla="*/ 642 h 833"/>
                <a:gd name="T68" fmla="*/ 269 w 809"/>
                <a:gd name="T69" fmla="*/ 634 h 833"/>
                <a:gd name="T70" fmla="*/ 317 w 809"/>
                <a:gd name="T71" fmla="*/ 610 h 833"/>
                <a:gd name="T72" fmla="*/ 396 w 809"/>
                <a:gd name="T73" fmla="*/ 571 h 833"/>
                <a:gd name="T74" fmla="*/ 452 w 809"/>
                <a:gd name="T75" fmla="*/ 563 h 833"/>
                <a:gd name="T76" fmla="*/ 499 w 809"/>
                <a:gd name="T77" fmla="*/ 547 h 833"/>
                <a:gd name="T78" fmla="*/ 539 w 809"/>
                <a:gd name="T79" fmla="*/ 491 h 833"/>
                <a:gd name="T80" fmla="*/ 689 w 809"/>
                <a:gd name="T81" fmla="*/ 380 h 8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833"/>
                <a:gd name="T125" fmla="*/ 809 w 809"/>
                <a:gd name="T126" fmla="*/ 833 h 8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833">
                  <a:moveTo>
                    <a:pt x="776" y="301"/>
                  </a:moveTo>
                  <a:lnTo>
                    <a:pt x="776" y="301"/>
                  </a:lnTo>
                  <a:lnTo>
                    <a:pt x="792" y="261"/>
                  </a:lnTo>
                  <a:lnTo>
                    <a:pt x="776" y="246"/>
                  </a:lnTo>
                  <a:lnTo>
                    <a:pt x="776" y="230"/>
                  </a:lnTo>
                  <a:lnTo>
                    <a:pt x="768" y="206"/>
                  </a:lnTo>
                  <a:lnTo>
                    <a:pt x="753" y="206"/>
                  </a:lnTo>
                  <a:lnTo>
                    <a:pt x="760" y="166"/>
                  </a:lnTo>
                  <a:lnTo>
                    <a:pt x="776" y="182"/>
                  </a:lnTo>
                  <a:lnTo>
                    <a:pt x="792" y="174"/>
                  </a:lnTo>
                  <a:lnTo>
                    <a:pt x="808" y="143"/>
                  </a:lnTo>
                  <a:lnTo>
                    <a:pt x="784" y="127"/>
                  </a:lnTo>
                  <a:lnTo>
                    <a:pt x="768" y="143"/>
                  </a:lnTo>
                  <a:lnTo>
                    <a:pt x="768" y="103"/>
                  </a:lnTo>
                  <a:lnTo>
                    <a:pt x="753" y="111"/>
                  </a:lnTo>
                  <a:lnTo>
                    <a:pt x="713" y="95"/>
                  </a:lnTo>
                  <a:lnTo>
                    <a:pt x="642" y="127"/>
                  </a:lnTo>
                  <a:lnTo>
                    <a:pt x="642" y="151"/>
                  </a:lnTo>
                  <a:lnTo>
                    <a:pt x="618" y="151"/>
                  </a:lnTo>
                  <a:lnTo>
                    <a:pt x="594" y="158"/>
                  </a:lnTo>
                  <a:lnTo>
                    <a:pt x="547" y="119"/>
                  </a:lnTo>
                  <a:lnTo>
                    <a:pt x="499" y="143"/>
                  </a:lnTo>
                  <a:lnTo>
                    <a:pt x="467" y="143"/>
                  </a:lnTo>
                  <a:lnTo>
                    <a:pt x="380" y="119"/>
                  </a:lnTo>
                  <a:lnTo>
                    <a:pt x="325" y="143"/>
                  </a:lnTo>
                  <a:lnTo>
                    <a:pt x="309" y="135"/>
                  </a:lnTo>
                  <a:lnTo>
                    <a:pt x="309" y="87"/>
                  </a:lnTo>
                  <a:lnTo>
                    <a:pt x="285" y="48"/>
                  </a:lnTo>
                  <a:lnTo>
                    <a:pt x="238" y="55"/>
                  </a:lnTo>
                  <a:lnTo>
                    <a:pt x="214" y="24"/>
                  </a:lnTo>
                  <a:lnTo>
                    <a:pt x="135" y="0"/>
                  </a:lnTo>
                  <a:lnTo>
                    <a:pt x="111" y="8"/>
                  </a:lnTo>
                  <a:lnTo>
                    <a:pt x="103" y="63"/>
                  </a:lnTo>
                  <a:lnTo>
                    <a:pt x="127" y="87"/>
                  </a:lnTo>
                  <a:lnTo>
                    <a:pt x="135" y="190"/>
                  </a:lnTo>
                  <a:lnTo>
                    <a:pt x="127" y="230"/>
                  </a:lnTo>
                  <a:lnTo>
                    <a:pt x="119" y="301"/>
                  </a:lnTo>
                  <a:lnTo>
                    <a:pt x="111" y="333"/>
                  </a:lnTo>
                  <a:lnTo>
                    <a:pt x="95" y="372"/>
                  </a:lnTo>
                  <a:lnTo>
                    <a:pt x="48" y="388"/>
                  </a:lnTo>
                  <a:lnTo>
                    <a:pt x="48" y="436"/>
                  </a:lnTo>
                  <a:lnTo>
                    <a:pt x="71" y="460"/>
                  </a:lnTo>
                  <a:lnTo>
                    <a:pt x="48" y="491"/>
                  </a:lnTo>
                  <a:lnTo>
                    <a:pt x="40" y="523"/>
                  </a:lnTo>
                  <a:lnTo>
                    <a:pt x="55" y="539"/>
                  </a:lnTo>
                  <a:lnTo>
                    <a:pt x="55" y="571"/>
                  </a:lnTo>
                  <a:lnTo>
                    <a:pt x="24" y="594"/>
                  </a:lnTo>
                  <a:lnTo>
                    <a:pt x="8" y="634"/>
                  </a:lnTo>
                  <a:lnTo>
                    <a:pt x="24" y="666"/>
                  </a:lnTo>
                  <a:lnTo>
                    <a:pt x="16" y="721"/>
                  </a:lnTo>
                  <a:lnTo>
                    <a:pt x="0" y="753"/>
                  </a:lnTo>
                  <a:lnTo>
                    <a:pt x="48" y="777"/>
                  </a:lnTo>
                  <a:lnTo>
                    <a:pt x="55" y="792"/>
                  </a:lnTo>
                  <a:lnTo>
                    <a:pt x="48" y="816"/>
                  </a:lnTo>
                  <a:lnTo>
                    <a:pt x="79" y="808"/>
                  </a:lnTo>
                  <a:lnTo>
                    <a:pt x="103" y="824"/>
                  </a:lnTo>
                  <a:lnTo>
                    <a:pt x="119" y="800"/>
                  </a:lnTo>
                  <a:lnTo>
                    <a:pt x="158" y="792"/>
                  </a:lnTo>
                  <a:lnTo>
                    <a:pt x="143" y="808"/>
                  </a:lnTo>
                  <a:lnTo>
                    <a:pt x="135" y="808"/>
                  </a:lnTo>
                  <a:lnTo>
                    <a:pt x="119" y="824"/>
                  </a:lnTo>
                  <a:lnTo>
                    <a:pt x="151" y="832"/>
                  </a:lnTo>
                  <a:lnTo>
                    <a:pt x="166" y="800"/>
                  </a:lnTo>
                  <a:lnTo>
                    <a:pt x="174" y="784"/>
                  </a:lnTo>
                  <a:lnTo>
                    <a:pt x="198" y="769"/>
                  </a:lnTo>
                  <a:lnTo>
                    <a:pt x="158" y="729"/>
                  </a:lnTo>
                  <a:lnTo>
                    <a:pt x="174" y="705"/>
                  </a:lnTo>
                  <a:lnTo>
                    <a:pt x="214" y="642"/>
                  </a:lnTo>
                  <a:lnTo>
                    <a:pt x="253" y="634"/>
                  </a:lnTo>
                  <a:lnTo>
                    <a:pt x="269" y="634"/>
                  </a:lnTo>
                  <a:lnTo>
                    <a:pt x="277" y="618"/>
                  </a:lnTo>
                  <a:lnTo>
                    <a:pt x="317" y="610"/>
                  </a:lnTo>
                  <a:lnTo>
                    <a:pt x="349" y="586"/>
                  </a:lnTo>
                  <a:lnTo>
                    <a:pt x="396" y="571"/>
                  </a:lnTo>
                  <a:lnTo>
                    <a:pt x="412" y="555"/>
                  </a:lnTo>
                  <a:lnTo>
                    <a:pt x="452" y="563"/>
                  </a:lnTo>
                  <a:lnTo>
                    <a:pt x="467" y="547"/>
                  </a:lnTo>
                  <a:lnTo>
                    <a:pt x="499" y="547"/>
                  </a:lnTo>
                  <a:lnTo>
                    <a:pt x="531" y="523"/>
                  </a:lnTo>
                  <a:lnTo>
                    <a:pt x="539" y="491"/>
                  </a:lnTo>
                  <a:lnTo>
                    <a:pt x="618" y="428"/>
                  </a:lnTo>
                  <a:lnTo>
                    <a:pt x="689" y="380"/>
                  </a:lnTo>
                  <a:lnTo>
                    <a:pt x="776" y="301"/>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97" name="Freeform 60"/>
            <p:cNvSpPr>
              <a:spLocks/>
            </p:cNvSpPr>
            <p:nvPr/>
          </p:nvSpPr>
          <p:spPr bwMode="gray">
            <a:xfrm>
              <a:off x="10466116" y="4395497"/>
              <a:ext cx="6831" cy="7047"/>
            </a:xfrm>
            <a:custGeom>
              <a:avLst/>
              <a:gdLst>
                <a:gd name="T0" fmla="*/ 4 w 9"/>
                <a:gd name="T1" fmla="*/ 0 h 9"/>
                <a:gd name="T2" fmla="*/ 4 w 9"/>
                <a:gd name="T3" fmla="*/ 0 h 9"/>
                <a:gd name="T4" fmla="*/ 0 w 9"/>
                <a:gd name="T5" fmla="*/ 4 h 9"/>
                <a:gd name="T6" fmla="*/ 4 w 9"/>
                <a:gd name="T7" fmla="*/ 8 h 9"/>
                <a:gd name="T8" fmla="*/ 8 w 9"/>
                <a:gd name="T9" fmla="*/ 8 h 9"/>
                <a:gd name="T10" fmla="*/ 8 w 9"/>
                <a:gd name="T11" fmla="*/ 4 h 9"/>
                <a:gd name="T12" fmla="*/ 4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4" y="0"/>
                  </a:moveTo>
                  <a:lnTo>
                    <a:pt x="4" y="0"/>
                  </a:lnTo>
                  <a:lnTo>
                    <a:pt x="0" y="4"/>
                  </a:lnTo>
                  <a:lnTo>
                    <a:pt x="4" y="8"/>
                  </a:lnTo>
                  <a:lnTo>
                    <a:pt x="8" y="8"/>
                  </a:lnTo>
                  <a:lnTo>
                    <a:pt x="8" y="4"/>
                  </a:lnTo>
                  <a:lnTo>
                    <a:pt x="4" y="0"/>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98" name="Freeform 61"/>
            <p:cNvSpPr>
              <a:spLocks/>
            </p:cNvSpPr>
            <p:nvPr/>
          </p:nvSpPr>
          <p:spPr bwMode="gray">
            <a:xfrm>
              <a:off x="8254595" y="4050993"/>
              <a:ext cx="486474" cy="539460"/>
            </a:xfrm>
            <a:custGeom>
              <a:avLst/>
              <a:gdLst>
                <a:gd name="T0" fmla="*/ 545 w 641"/>
                <a:gd name="T1" fmla="*/ 633 h 689"/>
                <a:gd name="T2" fmla="*/ 474 w 641"/>
                <a:gd name="T3" fmla="*/ 688 h 689"/>
                <a:gd name="T4" fmla="*/ 403 w 641"/>
                <a:gd name="T5" fmla="*/ 680 h 689"/>
                <a:gd name="T6" fmla="*/ 340 w 641"/>
                <a:gd name="T7" fmla="*/ 672 h 689"/>
                <a:gd name="T8" fmla="*/ 261 w 641"/>
                <a:gd name="T9" fmla="*/ 672 h 689"/>
                <a:gd name="T10" fmla="*/ 284 w 641"/>
                <a:gd name="T11" fmla="*/ 601 h 689"/>
                <a:gd name="T12" fmla="*/ 261 w 641"/>
                <a:gd name="T13" fmla="*/ 561 h 689"/>
                <a:gd name="T14" fmla="*/ 166 w 641"/>
                <a:gd name="T15" fmla="*/ 593 h 689"/>
                <a:gd name="T16" fmla="*/ 87 w 641"/>
                <a:gd name="T17" fmla="*/ 633 h 689"/>
                <a:gd name="T18" fmla="*/ 71 w 641"/>
                <a:gd name="T19" fmla="*/ 561 h 689"/>
                <a:gd name="T20" fmla="*/ 158 w 641"/>
                <a:gd name="T21" fmla="*/ 490 h 689"/>
                <a:gd name="T22" fmla="*/ 87 w 641"/>
                <a:gd name="T23" fmla="*/ 514 h 689"/>
                <a:gd name="T24" fmla="*/ 134 w 641"/>
                <a:gd name="T25" fmla="*/ 459 h 689"/>
                <a:gd name="T26" fmla="*/ 95 w 641"/>
                <a:gd name="T27" fmla="*/ 451 h 689"/>
                <a:gd name="T28" fmla="*/ 95 w 641"/>
                <a:gd name="T29" fmla="*/ 427 h 689"/>
                <a:gd name="T30" fmla="*/ 126 w 641"/>
                <a:gd name="T31" fmla="*/ 395 h 689"/>
                <a:gd name="T32" fmla="*/ 87 w 641"/>
                <a:gd name="T33" fmla="*/ 395 h 689"/>
                <a:gd name="T34" fmla="*/ 47 w 641"/>
                <a:gd name="T35" fmla="*/ 395 h 689"/>
                <a:gd name="T36" fmla="*/ 103 w 641"/>
                <a:gd name="T37" fmla="*/ 316 h 689"/>
                <a:gd name="T38" fmla="*/ 55 w 641"/>
                <a:gd name="T39" fmla="*/ 340 h 689"/>
                <a:gd name="T40" fmla="*/ 24 w 641"/>
                <a:gd name="T41" fmla="*/ 285 h 689"/>
                <a:gd name="T42" fmla="*/ 0 w 641"/>
                <a:gd name="T43" fmla="*/ 277 h 689"/>
                <a:gd name="T44" fmla="*/ 8 w 641"/>
                <a:gd name="T45" fmla="*/ 221 h 689"/>
                <a:gd name="T46" fmla="*/ 32 w 641"/>
                <a:gd name="T47" fmla="*/ 198 h 689"/>
                <a:gd name="T48" fmla="*/ 103 w 641"/>
                <a:gd name="T49" fmla="*/ 174 h 689"/>
                <a:gd name="T50" fmla="*/ 134 w 641"/>
                <a:gd name="T51" fmla="*/ 142 h 689"/>
                <a:gd name="T52" fmla="*/ 245 w 641"/>
                <a:gd name="T53" fmla="*/ 134 h 689"/>
                <a:gd name="T54" fmla="*/ 261 w 641"/>
                <a:gd name="T55" fmla="*/ 127 h 689"/>
                <a:gd name="T56" fmla="*/ 292 w 641"/>
                <a:gd name="T57" fmla="*/ 127 h 689"/>
                <a:gd name="T58" fmla="*/ 284 w 641"/>
                <a:gd name="T59" fmla="*/ 103 h 689"/>
                <a:gd name="T60" fmla="*/ 253 w 641"/>
                <a:gd name="T61" fmla="*/ 87 h 689"/>
                <a:gd name="T62" fmla="*/ 308 w 641"/>
                <a:gd name="T63" fmla="*/ 63 h 689"/>
                <a:gd name="T64" fmla="*/ 316 w 641"/>
                <a:gd name="T65" fmla="*/ 32 h 689"/>
                <a:gd name="T66" fmla="*/ 348 w 641"/>
                <a:gd name="T67" fmla="*/ 16 h 689"/>
                <a:gd name="T68" fmla="*/ 379 w 641"/>
                <a:gd name="T69" fmla="*/ 0 h 689"/>
                <a:gd name="T70" fmla="*/ 403 w 641"/>
                <a:gd name="T71" fmla="*/ 40 h 689"/>
                <a:gd name="T72" fmla="*/ 427 w 641"/>
                <a:gd name="T73" fmla="*/ 32 h 689"/>
                <a:gd name="T74" fmla="*/ 474 w 641"/>
                <a:gd name="T75" fmla="*/ 16 h 689"/>
                <a:gd name="T76" fmla="*/ 561 w 641"/>
                <a:gd name="T77" fmla="*/ 71 h 689"/>
                <a:gd name="T78" fmla="*/ 569 w 641"/>
                <a:gd name="T79" fmla="*/ 134 h 689"/>
                <a:gd name="T80" fmla="*/ 577 w 641"/>
                <a:gd name="T81" fmla="*/ 174 h 689"/>
                <a:gd name="T82" fmla="*/ 632 w 641"/>
                <a:gd name="T83" fmla="*/ 237 h 689"/>
                <a:gd name="T84" fmla="*/ 593 w 641"/>
                <a:gd name="T85" fmla="*/ 277 h 689"/>
                <a:gd name="T86" fmla="*/ 624 w 641"/>
                <a:gd name="T87" fmla="*/ 332 h 689"/>
                <a:gd name="T88" fmla="*/ 593 w 641"/>
                <a:gd name="T89" fmla="*/ 380 h 689"/>
                <a:gd name="T90" fmla="*/ 577 w 641"/>
                <a:gd name="T91" fmla="*/ 411 h 689"/>
                <a:gd name="T92" fmla="*/ 624 w 641"/>
                <a:gd name="T93" fmla="*/ 459 h 689"/>
                <a:gd name="T94" fmla="*/ 640 w 641"/>
                <a:gd name="T95" fmla="*/ 546 h 689"/>
                <a:gd name="T96" fmla="*/ 569 w 641"/>
                <a:gd name="T97" fmla="*/ 593 h 689"/>
                <a:gd name="T98" fmla="*/ 569 w 641"/>
                <a:gd name="T99" fmla="*/ 641 h 6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1"/>
                <a:gd name="T151" fmla="*/ 0 h 689"/>
                <a:gd name="T152" fmla="*/ 641 w 641"/>
                <a:gd name="T153" fmla="*/ 689 h 6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1" h="689">
                  <a:moveTo>
                    <a:pt x="553" y="648"/>
                  </a:moveTo>
                  <a:lnTo>
                    <a:pt x="553" y="648"/>
                  </a:lnTo>
                  <a:lnTo>
                    <a:pt x="545" y="633"/>
                  </a:lnTo>
                  <a:lnTo>
                    <a:pt x="521" y="641"/>
                  </a:lnTo>
                  <a:lnTo>
                    <a:pt x="521" y="672"/>
                  </a:lnTo>
                  <a:lnTo>
                    <a:pt x="474" y="688"/>
                  </a:lnTo>
                  <a:lnTo>
                    <a:pt x="442" y="672"/>
                  </a:lnTo>
                  <a:lnTo>
                    <a:pt x="419" y="680"/>
                  </a:lnTo>
                  <a:lnTo>
                    <a:pt x="403" y="680"/>
                  </a:lnTo>
                  <a:lnTo>
                    <a:pt x="395" y="664"/>
                  </a:lnTo>
                  <a:lnTo>
                    <a:pt x="371" y="664"/>
                  </a:lnTo>
                  <a:lnTo>
                    <a:pt x="340" y="672"/>
                  </a:lnTo>
                  <a:lnTo>
                    <a:pt x="332" y="648"/>
                  </a:lnTo>
                  <a:lnTo>
                    <a:pt x="308" y="672"/>
                  </a:lnTo>
                  <a:lnTo>
                    <a:pt x="261" y="672"/>
                  </a:lnTo>
                  <a:lnTo>
                    <a:pt x="253" y="648"/>
                  </a:lnTo>
                  <a:lnTo>
                    <a:pt x="261" y="625"/>
                  </a:lnTo>
                  <a:lnTo>
                    <a:pt x="284" y="601"/>
                  </a:lnTo>
                  <a:lnTo>
                    <a:pt x="284" y="577"/>
                  </a:lnTo>
                  <a:lnTo>
                    <a:pt x="261" y="577"/>
                  </a:lnTo>
                  <a:lnTo>
                    <a:pt x="261" y="561"/>
                  </a:lnTo>
                  <a:lnTo>
                    <a:pt x="221" y="577"/>
                  </a:lnTo>
                  <a:lnTo>
                    <a:pt x="182" y="577"/>
                  </a:lnTo>
                  <a:lnTo>
                    <a:pt x="166" y="593"/>
                  </a:lnTo>
                  <a:lnTo>
                    <a:pt x="150" y="601"/>
                  </a:lnTo>
                  <a:lnTo>
                    <a:pt x="111" y="633"/>
                  </a:lnTo>
                  <a:lnTo>
                    <a:pt x="87" y="633"/>
                  </a:lnTo>
                  <a:lnTo>
                    <a:pt x="71" y="641"/>
                  </a:lnTo>
                  <a:lnTo>
                    <a:pt x="79" y="585"/>
                  </a:lnTo>
                  <a:lnTo>
                    <a:pt x="71" y="561"/>
                  </a:lnTo>
                  <a:lnTo>
                    <a:pt x="111" y="530"/>
                  </a:lnTo>
                  <a:lnTo>
                    <a:pt x="150" y="514"/>
                  </a:lnTo>
                  <a:lnTo>
                    <a:pt x="158" y="490"/>
                  </a:lnTo>
                  <a:lnTo>
                    <a:pt x="142" y="506"/>
                  </a:lnTo>
                  <a:lnTo>
                    <a:pt x="119" y="514"/>
                  </a:lnTo>
                  <a:lnTo>
                    <a:pt x="87" y="514"/>
                  </a:lnTo>
                  <a:lnTo>
                    <a:pt x="95" y="490"/>
                  </a:lnTo>
                  <a:lnTo>
                    <a:pt x="119" y="490"/>
                  </a:lnTo>
                  <a:lnTo>
                    <a:pt x="134" y="459"/>
                  </a:lnTo>
                  <a:lnTo>
                    <a:pt x="119" y="467"/>
                  </a:lnTo>
                  <a:lnTo>
                    <a:pt x="103" y="474"/>
                  </a:lnTo>
                  <a:lnTo>
                    <a:pt x="95" y="451"/>
                  </a:lnTo>
                  <a:lnTo>
                    <a:pt x="71" y="451"/>
                  </a:lnTo>
                  <a:lnTo>
                    <a:pt x="79" y="427"/>
                  </a:lnTo>
                  <a:lnTo>
                    <a:pt x="95" y="427"/>
                  </a:lnTo>
                  <a:lnTo>
                    <a:pt x="103" y="451"/>
                  </a:lnTo>
                  <a:lnTo>
                    <a:pt x="119" y="427"/>
                  </a:lnTo>
                  <a:lnTo>
                    <a:pt x="126" y="395"/>
                  </a:lnTo>
                  <a:lnTo>
                    <a:pt x="119" y="380"/>
                  </a:lnTo>
                  <a:lnTo>
                    <a:pt x="95" y="403"/>
                  </a:lnTo>
                  <a:lnTo>
                    <a:pt x="87" y="395"/>
                  </a:lnTo>
                  <a:lnTo>
                    <a:pt x="71" y="403"/>
                  </a:lnTo>
                  <a:lnTo>
                    <a:pt x="63" y="427"/>
                  </a:lnTo>
                  <a:lnTo>
                    <a:pt x="47" y="395"/>
                  </a:lnTo>
                  <a:lnTo>
                    <a:pt x="55" y="356"/>
                  </a:lnTo>
                  <a:lnTo>
                    <a:pt x="79" y="348"/>
                  </a:lnTo>
                  <a:lnTo>
                    <a:pt x="103" y="316"/>
                  </a:lnTo>
                  <a:lnTo>
                    <a:pt x="87" y="324"/>
                  </a:lnTo>
                  <a:lnTo>
                    <a:pt x="71" y="324"/>
                  </a:lnTo>
                  <a:lnTo>
                    <a:pt x="55" y="340"/>
                  </a:lnTo>
                  <a:lnTo>
                    <a:pt x="47" y="332"/>
                  </a:lnTo>
                  <a:lnTo>
                    <a:pt x="47" y="285"/>
                  </a:lnTo>
                  <a:lnTo>
                    <a:pt x="24" y="285"/>
                  </a:lnTo>
                  <a:lnTo>
                    <a:pt x="16" y="293"/>
                  </a:lnTo>
                  <a:lnTo>
                    <a:pt x="0" y="293"/>
                  </a:lnTo>
                  <a:lnTo>
                    <a:pt x="0" y="277"/>
                  </a:lnTo>
                  <a:lnTo>
                    <a:pt x="16" y="269"/>
                  </a:lnTo>
                  <a:lnTo>
                    <a:pt x="8" y="245"/>
                  </a:lnTo>
                  <a:lnTo>
                    <a:pt x="8" y="221"/>
                  </a:lnTo>
                  <a:lnTo>
                    <a:pt x="40" y="221"/>
                  </a:lnTo>
                  <a:lnTo>
                    <a:pt x="47" y="214"/>
                  </a:lnTo>
                  <a:lnTo>
                    <a:pt x="32" y="198"/>
                  </a:lnTo>
                  <a:lnTo>
                    <a:pt x="47" y="182"/>
                  </a:lnTo>
                  <a:lnTo>
                    <a:pt x="79" y="174"/>
                  </a:lnTo>
                  <a:lnTo>
                    <a:pt x="103" y="174"/>
                  </a:lnTo>
                  <a:lnTo>
                    <a:pt x="87" y="158"/>
                  </a:lnTo>
                  <a:lnTo>
                    <a:pt x="103" y="142"/>
                  </a:lnTo>
                  <a:lnTo>
                    <a:pt x="134" y="142"/>
                  </a:lnTo>
                  <a:lnTo>
                    <a:pt x="158" y="158"/>
                  </a:lnTo>
                  <a:lnTo>
                    <a:pt x="237" y="127"/>
                  </a:lnTo>
                  <a:lnTo>
                    <a:pt x="245" y="134"/>
                  </a:lnTo>
                  <a:lnTo>
                    <a:pt x="253" y="134"/>
                  </a:lnTo>
                  <a:lnTo>
                    <a:pt x="245" y="127"/>
                  </a:lnTo>
                  <a:lnTo>
                    <a:pt x="261" y="127"/>
                  </a:lnTo>
                  <a:lnTo>
                    <a:pt x="277" y="142"/>
                  </a:lnTo>
                  <a:lnTo>
                    <a:pt x="277" y="127"/>
                  </a:lnTo>
                  <a:lnTo>
                    <a:pt x="292" y="127"/>
                  </a:lnTo>
                  <a:lnTo>
                    <a:pt x="269" y="119"/>
                  </a:lnTo>
                  <a:lnTo>
                    <a:pt x="284" y="111"/>
                  </a:lnTo>
                  <a:lnTo>
                    <a:pt x="284" y="103"/>
                  </a:lnTo>
                  <a:lnTo>
                    <a:pt x="261" y="111"/>
                  </a:lnTo>
                  <a:lnTo>
                    <a:pt x="261" y="95"/>
                  </a:lnTo>
                  <a:lnTo>
                    <a:pt x="253" y="87"/>
                  </a:lnTo>
                  <a:lnTo>
                    <a:pt x="269" y="79"/>
                  </a:lnTo>
                  <a:lnTo>
                    <a:pt x="261" y="63"/>
                  </a:lnTo>
                  <a:lnTo>
                    <a:pt x="308" y="63"/>
                  </a:lnTo>
                  <a:lnTo>
                    <a:pt x="308" y="47"/>
                  </a:lnTo>
                  <a:lnTo>
                    <a:pt x="300" y="32"/>
                  </a:lnTo>
                  <a:lnTo>
                    <a:pt x="316" y="32"/>
                  </a:lnTo>
                  <a:lnTo>
                    <a:pt x="332" y="47"/>
                  </a:lnTo>
                  <a:lnTo>
                    <a:pt x="324" y="32"/>
                  </a:lnTo>
                  <a:lnTo>
                    <a:pt x="348" y="16"/>
                  </a:lnTo>
                  <a:lnTo>
                    <a:pt x="363" y="32"/>
                  </a:lnTo>
                  <a:lnTo>
                    <a:pt x="356" y="8"/>
                  </a:lnTo>
                  <a:lnTo>
                    <a:pt x="379" y="0"/>
                  </a:lnTo>
                  <a:lnTo>
                    <a:pt x="395" y="8"/>
                  </a:lnTo>
                  <a:lnTo>
                    <a:pt x="379" y="40"/>
                  </a:lnTo>
                  <a:lnTo>
                    <a:pt x="403" y="40"/>
                  </a:lnTo>
                  <a:lnTo>
                    <a:pt x="403" y="24"/>
                  </a:lnTo>
                  <a:lnTo>
                    <a:pt x="442" y="8"/>
                  </a:lnTo>
                  <a:lnTo>
                    <a:pt x="427" y="32"/>
                  </a:lnTo>
                  <a:lnTo>
                    <a:pt x="450" y="24"/>
                  </a:lnTo>
                  <a:lnTo>
                    <a:pt x="450" y="40"/>
                  </a:lnTo>
                  <a:lnTo>
                    <a:pt x="474" y="16"/>
                  </a:lnTo>
                  <a:lnTo>
                    <a:pt x="498" y="16"/>
                  </a:lnTo>
                  <a:lnTo>
                    <a:pt x="545" y="79"/>
                  </a:lnTo>
                  <a:lnTo>
                    <a:pt x="561" y="71"/>
                  </a:lnTo>
                  <a:lnTo>
                    <a:pt x="593" y="79"/>
                  </a:lnTo>
                  <a:lnTo>
                    <a:pt x="593" y="111"/>
                  </a:lnTo>
                  <a:lnTo>
                    <a:pt x="569" y="134"/>
                  </a:lnTo>
                  <a:lnTo>
                    <a:pt x="553" y="119"/>
                  </a:lnTo>
                  <a:lnTo>
                    <a:pt x="553" y="142"/>
                  </a:lnTo>
                  <a:lnTo>
                    <a:pt x="577" y="174"/>
                  </a:lnTo>
                  <a:lnTo>
                    <a:pt x="608" y="237"/>
                  </a:lnTo>
                  <a:lnTo>
                    <a:pt x="624" y="221"/>
                  </a:lnTo>
                  <a:lnTo>
                    <a:pt x="632" y="237"/>
                  </a:lnTo>
                  <a:lnTo>
                    <a:pt x="624" y="261"/>
                  </a:lnTo>
                  <a:lnTo>
                    <a:pt x="600" y="253"/>
                  </a:lnTo>
                  <a:lnTo>
                    <a:pt x="593" y="277"/>
                  </a:lnTo>
                  <a:lnTo>
                    <a:pt x="616" y="285"/>
                  </a:lnTo>
                  <a:lnTo>
                    <a:pt x="632" y="316"/>
                  </a:lnTo>
                  <a:lnTo>
                    <a:pt x="624" y="332"/>
                  </a:lnTo>
                  <a:lnTo>
                    <a:pt x="616" y="340"/>
                  </a:lnTo>
                  <a:lnTo>
                    <a:pt x="616" y="356"/>
                  </a:lnTo>
                  <a:lnTo>
                    <a:pt x="593" y="380"/>
                  </a:lnTo>
                  <a:lnTo>
                    <a:pt x="585" y="380"/>
                  </a:lnTo>
                  <a:lnTo>
                    <a:pt x="569" y="387"/>
                  </a:lnTo>
                  <a:lnTo>
                    <a:pt x="577" y="411"/>
                  </a:lnTo>
                  <a:lnTo>
                    <a:pt x="561" y="443"/>
                  </a:lnTo>
                  <a:lnTo>
                    <a:pt x="585" y="459"/>
                  </a:lnTo>
                  <a:lnTo>
                    <a:pt x="624" y="459"/>
                  </a:lnTo>
                  <a:lnTo>
                    <a:pt x="624" y="490"/>
                  </a:lnTo>
                  <a:lnTo>
                    <a:pt x="624" y="514"/>
                  </a:lnTo>
                  <a:lnTo>
                    <a:pt x="640" y="546"/>
                  </a:lnTo>
                  <a:lnTo>
                    <a:pt x="600" y="554"/>
                  </a:lnTo>
                  <a:lnTo>
                    <a:pt x="585" y="577"/>
                  </a:lnTo>
                  <a:lnTo>
                    <a:pt x="569" y="593"/>
                  </a:lnTo>
                  <a:lnTo>
                    <a:pt x="577" y="617"/>
                  </a:lnTo>
                  <a:lnTo>
                    <a:pt x="569" y="633"/>
                  </a:lnTo>
                  <a:lnTo>
                    <a:pt x="569" y="641"/>
                  </a:lnTo>
                  <a:lnTo>
                    <a:pt x="553" y="648"/>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99" name="Freeform 62"/>
            <p:cNvSpPr>
              <a:spLocks/>
            </p:cNvSpPr>
            <p:nvPr/>
          </p:nvSpPr>
          <p:spPr bwMode="gray">
            <a:xfrm>
              <a:off x="8675042" y="4105800"/>
              <a:ext cx="516831" cy="194958"/>
            </a:xfrm>
            <a:custGeom>
              <a:avLst/>
              <a:gdLst>
                <a:gd name="T0" fmla="*/ 585 w 681"/>
                <a:gd name="T1" fmla="*/ 147 h 249"/>
                <a:gd name="T2" fmla="*/ 664 w 681"/>
                <a:gd name="T3" fmla="*/ 124 h 249"/>
                <a:gd name="T4" fmla="*/ 680 w 681"/>
                <a:gd name="T5" fmla="*/ 78 h 249"/>
                <a:gd name="T6" fmla="*/ 593 w 681"/>
                <a:gd name="T7" fmla="*/ 54 h 249"/>
                <a:gd name="T8" fmla="*/ 530 w 681"/>
                <a:gd name="T9" fmla="*/ 62 h 249"/>
                <a:gd name="T10" fmla="*/ 482 w 681"/>
                <a:gd name="T11" fmla="*/ 39 h 249"/>
                <a:gd name="T12" fmla="*/ 443 w 681"/>
                <a:gd name="T13" fmla="*/ 31 h 249"/>
                <a:gd name="T14" fmla="*/ 372 w 681"/>
                <a:gd name="T15" fmla="*/ 39 h 249"/>
                <a:gd name="T16" fmla="*/ 324 w 681"/>
                <a:gd name="T17" fmla="*/ 0 h 249"/>
                <a:gd name="T18" fmla="*/ 324 w 681"/>
                <a:gd name="T19" fmla="*/ 23 h 249"/>
                <a:gd name="T20" fmla="*/ 300 w 681"/>
                <a:gd name="T21" fmla="*/ 16 h 249"/>
                <a:gd name="T22" fmla="*/ 261 w 681"/>
                <a:gd name="T23" fmla="*/ 23 h 249"/>
                <a:gd name="T24" fmla="*/ 213 w 681"/>
                <a:gd name="T25" fmla="*/ 16 h 249"/>
                <a:gd name="T26" fmla="*/ 166 w 681"/>
                <a:gd name="T27" fmla="*/ 23 h 249"/>
                <a:gd name="T28" fmla="*/ 119 w 681"/>
                <a:gd name="T29" fmla="*/ 16 h 249"/>
                <a:gd name="T30" fmla="*/ 55 w 681"/>
                <a:gd name="T31" fmla="*/ 0 h 249"/>
                <a:gd name="T32" fmla="*/ 40 w 681"/>
                <a:gd name="T33" fmla="*/ 47 h 249"/>
                <a:gd name="T34" fmla="*/ 0 w 681"/>
                <a:gd name="T35" fmla="*/ 54 h 249"/>
                <a:gd name="T36" fmla="*/ 24 w 681"/>
                <a:gd name="T37" fmla="*/ 109 h 249"/>
                <a:gd name="T38" fmla="*/ 71 w 681"/>
                <a:gd name="T39" fmla="*/ 155 h 249"/>
                <a:gd name="T40" fmla="*/ 71 w 681"/>
                <a:gd name="T41" fmla="*/ 194 h 249"/>
                <a:gd name="T42" fmla="*/ 40 w 681"/>
                <a:gd name="T43" fmla="*/ 209 h 249"/>
                <a:gd name="T44" fmla="*/ 79 w 681"/>
                <a:gd name="T45" fmla="*/ 248 h 249"/>
                <a:gd name="T46" fmla="*/ 166 w 681"/>
                <a:gd name="T47" fmla="*/ 233 h 249"/>
                <a:gd name="T48" fmla="*/ 213 w 681"/>
                <a:gd name="T49" fmla="*/ 202 h 249"/>
                <a:gd name="T50" fmla="*/ 269 w 681"/>
                <a:gd name="T51" fmla="*/ 202 h 249"/>
                <a:gd name="T52" fmla="*/ 316 w 681"/>
                <a:gd name="T53" fmla="*/ 217 h 249"/>
                <a:gd name="T54" fmla="*/ 372 w 681"/>
                <a:gd name="T55" fmla="*/ 209 h 249"/>
                <a:gd name="T56" fmla="*/ 451 w 681"/>
                <a:gd name="T57" fmla="*/ 194 h 249"/>
                <a:gd name="T58" fmla="*/ 490 w 681"/>
                <a:gd name="T59" fmla="*/ 178 h 249"/>
                <a:gd name="T60" fmla="*/ 546 w 681"/>
                <a:gd name="T61" fmla="*/ 155 h 249"/>
                <a:gd name="T62" fmla="*/ 585 w 681"/>
                <a:gd name="T63" fmla="*/ 14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1"/>
                <a:gd name="T97" fmla="*/ 0 h 249"/>
                <a:gd name="T98" fmla="*/ 681 w 68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1" h="249">
                  <a:moveTo>
                    <a:pt x="585" y="147"/>
                  </a:moveTo>
                  <a:lnTo>
                    <a:pt x="585" y="147"/>
                  </a:lnTo>
                  <a:lnTo>
                    <a:pt x="625" y="124"/>
                  </a:lnTo>
                  <a:lnTo>
                    <a:pt x="664" y="124"/>
                  </a:lnTo>
                  <a:lnTo>
                    <a:pt x="672" y="101"/>
                  </a:lnTo>
                  <a:lnTo>
                    <a:pt x="680" y="78"/>
                  </a:lnTo>
                  <a:lnTo>
                    <a:pt x="656" y="78"/>
                  </a:lnTo>
                  <a:lnTo>
                    <a:pt x="593" y="54"/>
                  </a:lnTo>
                  <a:lnTo>
                    <a:pt x="546" y="47"/>
                  </a:lnTo>
                  <a:lnTo>
                    <a:pt x="530" y="62"/>
                  </a:lnTo>
                  <a:lnTo>
                    <a:pt x="498" y="54"/>
                  </a:lnTo>
                  <a:lnTo>
                    <a:pt x="482" y="39"/>
                  </a:lnTo>
                  <a:lnTo>
                    <a:pt x="459" y="47"/>
                  </a:lnTo>
                  <a:lnTo>
                    <a:pt x="443" y="31"/>
                  </a:lnTo>
                  <a:lnTo>
                    <a:pt x="411" y="39"/>
                  </a:lnTo>
                  <a:lnTo>
                    <a:pt x="372" y="39"/>
                  </a:lnTo>
                  <a:lnTo>
                    <a:pt x="348" y="0"/>
                  </a:lnTo>
                  <a:lnTo>
                    <a:pt x="324" y="0"/>
                  </a:lnTo>
                  <a:lnTo>
                    <a:pt x="316" y="16"/>
                  </a:lnTo>
                  <a:lnTo>
                    <a:pt x="324" y="23"/>
                  </a:lnTo>
                  <a:lnTo>
                    <a:pt x="316" y="31"/>
                  </a:lnTo>
                  <a:lnTo>
                    <a:pt x="300" y="16"/>
                  </a:lnTo>
                  <a:lnTo>
                    <a:pt x="277" y="16"/>
                  </a:lnTo>
                  <a:lnTo>
                    <a:pt x="261" y="23"/>
                  </a:lnTo>
                  <a:lnTo>
                    <a:pt x="237" y="0"/>
                  </a:lnTo>
                  <a:lnTo>
                    <a:pt x="213" y="16"/>
                  </a:lnTo>
                  <a:lnTo>
                    <a:pt x="182" y="8"/>
                  </a:lnTo>
                  <a:lnTo>
                    <a:pt x="166" y="23"/>
                  </a:lnTo>
                  <a:lnTo>
                    <a:pt x="142" y="16"/>
                  </a:lnTo>
                  <a:lnTo>
                    <a:pt x="119" y="16"/>
                  </a:lnTo>
                  <a:lnTo>
                    <a:pt x="87" y="8"/>
                  </a:lnTo>
                  <a:lnTo>
                    <a:pt x="55" y="0"/>
                  </a:lnTo>
                  <a:lnTo>
                    <a:pt x="40" y="16"/>
                  </a:lnTo>
                  <a:lnTo>
                    <a:pt x="40" y="47"/>
                  </a:lnTo>
                  <a:lnTo>
                    <a:pt x="16" y="70"/>
                  </a:lnTo>
                  <a:lnTo>
                    <a:pt x="0" y="54"/>
                  </a:lnTo>
                  <a:lnTo>
                    <a:pt x="0" y="78"/>
                  </a:lnTo>
                  <a:lnTo>
                    <a:pt x="24" y="109"/>
                  </a:lnTo>
                  <a:lnTo>
                    <a:pt x="55" y="171"/>
                  </a:lnTo>
                  <a:lnTo>
                    <a:pt x="71" y="155"/>
                  </a:lnTo>
                  <a:lnTo>
                    <a:pt x="79" y="171"/>
                  </a:lnTo>
                  <a:lnTo>
                    <a:pt x="71" y="194"/>
                  </a:lnTo>
                  <a:lnTo>
                    <a:pt x="47" y="186"/>
                  </a:lnTo>
                  <a:lnTo>
                    <a:pt x="40" y="209"/>
                  </a:lnTo>
                  <a:lnTo>
                    <a:pt x="63" y="217"/>
                  </a:lnTo>
                  <a:lnTo>
                    <a:pt x="79" y="248"/>
                  </a:lnTo>
                  <a:lnTo>
                    <a:pt x="150" y="248"/>
                  </a:lnTo>
                  <a:lnTo>
                    <a:pt x="166" y="233"/>
                  </a:lnTo>
                  <a:lnTo>
                    <a:pt x="190" y="209"/>
                  </a:lnTo>
                  <a:lnTo>
                    <a:pt x="213" y="202"/>
                  </a:lnTo>
                  <a:lnTo>
                    <a:pt x="237" y="217"/>
                  </a:lnTo>
                  <a:lnTo>
                    <a:pt x="269" y="202"/>
                  </a:lnTo>
                  <a:lnTo>
                    <a:pt x="293" y="217"/>
                  </a:lnTo>
                  <a:lnTo>
                    <a:pt x="316" y="217"/>
                  </a:lnTo>
                  <a:lnTo>
                    <a:pt x="340" y="233"/>
                  </a:lnTo>
                  <a:lnTo>
                    <a:pt x="372" y="209"/>
                  </a:lnTo>
                  <a:lnTo>
                    <a:pt x="411" y="209"/>
                  </a:lnTo>
                  <a:lnTo>
                    <a:pt x="451" y="194"/>
                  </a:lnTo>
                  <a:lnTo>
                    <a:pt x="482" y="194"/>
                  </a:lnTo>
                  <a:lnTo>
                    <a:pt x="490" y="178"/>
                  </a:lnTo>
                  <a:lnTo>
                    <a:pt x="514" y="186"/>
                  </a:lnTo>
                  <a:lnTo>
                    <a:pt x="546" y="155"/>
                  </a:lnTo>
                  <a:lnTo>
                    <a:pt x="569" y="132"/>
                  </a:lnTo>
                  <a:lnTo>
                    <a:pt x="585" y="147"/>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0" name="Freeform 63"/>
            <p:cNvSpPr>
              <a:spLocks/>
            </p:cNvSpPr>
            <p:nvPr/>
          </p:nvSpPr>
          <p:spPr bwMode="gray">
            <a:xfrm>
              <a:off x="9113704" y="4149647"/>
              <a:ext cx="334688" cy="194958"/>
            </a:xfrm>
            <a:custGeom>
              <a:avLst/>
              <a:gdLst>
                <a:gd name="T0" fmla="*/ 31 w 441"/>
                <a:gd name="T1" fmla="*/ 147 h 249"/>
                <a:gd name="T2" fmla="*/ 31 w 441"/>
                <a:gd name="T3" fmla="*/ 147 h 249"/>
                <a:gd name="T4" fmla="*/ 0 w 441"/>
                <a:gd name="T5" fmla="*/ 124 h 249"/>
                <a:gd name="T6" fmla="*/ 8 w 441"/>
                <a:gd name="T7" fmla="*/ 93 h 249"/>
                <a:gd name="T8" fmla="*/ 47 w 441"/>
                <a:gd name="T9" fmla="*/ 70 h 249"/>
                <a:gd name="T10" fmla="*/ 86 w 441"/>
                <a:gd name="T11" fmla="*/ 70 h 249"/>
                <a:gd name="T12" fmla="*/ 94 w 441"/>
                <a:gd name="T13" fmla="*/ 47 h 249"/>
                <a:gd name="T14" fmla="*/ 102 w 441"/>
                <a:gd name="T15" fmla="*/ 23 h 249"/>
                <a:gd name="T16" fmla="*/ 118 w 441"/>
                <a:gd name="T17" fmla="*/ 16 h 249"/>
                <a:gd name="T18" fmla="*/ 134 w 441"/>
                <a:gd name="T19" fmla="*/ 31 h 249"/>
                <a:gd name="T20" fmla="*/ 149 w 441"/>
                <a:gd name="T21" fmla="*/ 16 h 249"/>
                <a:gd name="T22" fmla="*/ 165 w 441"/>
                <a:gd name="T23" fmla="*/ 23 h 249"/>
                <a:gd name="T24" fmla="*/ 204 w 441"/>
                <a:gd name="T25" fmla="*/ 8 h 249"/>
                <a:gd name="T26" fmla="*/ 212 w 441"/>
                <a:gd name="T27" fmla="*/ 23 h 249"/>
                <a:gd name="T28" fmla="*/ 251 w 441"/>
                <a:gd name="T29" fmla="*/ 8 h 249"/>
                <a:gd name="T30" fmla="*/ 291 w 441"/>
                <a:gd name="T31" fmla="*/ 0 h 249"/>
                <a:gd name="T32" fmla="*/ 299 w 441"/>
                <a:gd name="T33" fmla="*/ 16 h 249"/>
                <a:gd name="T34" fmla="*/ 354 w 441"/>
                <a:gd name="T35" fmla="*/ 0 h 249"/>
                <a:gd name="T36" fmla="*/ 369 w 441"/>
                <a:gd name="T37" fmla="*/ 16 h 249"/>
                <a:gd name="T38" fmla="*/ 354 w 441"/>
                <a:gd name="T39" fmla="*/ 23 h 249"/>
                <a:gd name="T40" fmla="*/ 361 w 441"/>
                <a:gd name="T41" fmla="*/ 39 h 249"/>
                <a:gd name="T42" fmla="*/ 377 w 441"/>
                <a:gd name="T43" fmla="*/ 47 h 249"/>
                <a:gd name="T44" fmla="*/ 377 w 441"/>
                <a:gd name="T45" fmla="*/ 31 h 249"/>
                <a:gd name="T46" fmla="*/ 440 w 441"/>
                <a:gd name="T47" fmla="*/ 54 h 249"/>
                <a:gd name="T48" fmla="*/ 440 w 441"/>
                <a:gd name="T49" fmla="*/ 62 h 249"/>
                <a:gd name="T50" fmla="*/ 385 w 441"/>
                <a:gd name="T51" fmla="*/ 70 h 249"/>
                <a:gd name="T52" fmla="*/ 369 w 441"/>
                <a:gd name="T53" fmla="*/ 85 h 249"/>
                <a:gd name="T54" fmla="*/ 369 w 441"/>
                <a:gd name="T55" fmla="*/ 109 h 249"/>
                <a:gd name="T56" fmla="*/ 354 w 441"/>
                <a:gd name="T57" fmla="*/ 116 h 249"/>
                <a:gd name="T58" fmla="*/ 330 w 441"/>
                <a:gd name="T59" fmla="*/ 116 h 249"/>
                <a:gd name="T60" fmla="*/ 299 w 441"/>
                <a:gd name="T61" fmla="*/ 124 h 249"/>
                <a:gd name="T62" fmla="*/ 259 w 441"/>
                <a:gd name="T63" fmla="*/ 140 h 249"/>
                <a:gd name="T64" fmla="*/ 244 w 441"/>
                <a:gd name="T65" fmla="*/ 163 h 249"/>
                <a:gd name="T66" fmla="*/ 267 w 441"/>
                <a:gd name="T67" fmla="*/ 171 h 249"/>
                <a:gd name="T68" fmla="*/ 267 w 441"/>
                <a:gd name="T69" fmla="*/ 186 h 249"/>
                <a:gd name="T70" fmla="*/ 251 w 441"/>
                <a:gd name="T71" fmla="*/ 186 h 249"/>
                <a:gd name="T72" fmla="*/ 244 w 441"/>
                <a:gd name="T73" fmla="*/ 194 h 249"/>
                <a:gd name="T74" fmla="*/ 259 w 441"/>
                <a:gd name="T75" fmla="*/ 202 h 249"/>
                <a:gd name="T76" fmla="*/ 251 w 441"/>
                <a:gd name="T77" fmla="*/ 233 h 249"/>
                <a:gd name="T78" fmla="*/ 236 w 441"/>
                <a:gd name="T79" fmla="*/ 240 h 249"/>
                <a:gd name="T80" fmla="*/ 220 w 441"/>
                <a:gd name="T81" fmla="*/ 248 h 249"/>
                <a:gd name="T82" fmla="*/ 220 w 441"/>
                <a:gd name="T83" fmla="*/ 233 h 249"/>
                <a:gd name="T84" fmla="*/ 212 w 441"/>
                <a:gd name="T85" fmla="*/ 233 h 249"/>
                <a:gd name="T86" fmla="*/ 212 w 441"/>
                <a:gd name="T87" fmla="*/ 248 h 249"/>
                <a:gd name="T88" fmla="*/ 196 w 441"/>
                <a:gd name="T89" fmla="*/ 240 h 249"/>
                <a:gd name="T90" fmla="*/ 189 w 441"/>
                <a:gd name="T91" fmla="*/ 233 h 249"/>
                <a:gd name="T92" fmla="*/ 196 w 441"/>
                <a:gd name="T93" fmla="*/ 217 h 249"/>
                <a:gd name="T94" fmla="*/ 189 w 441"/>
                <a:gd name="T95" fmla="*/ 209 h 249"/>
                <a:gd name="T96" fmla="*/ 173 w 441"/>
                <a:gd name="T97" fmla="*/ 217 h 249"/>
                <a:gd name="T98" fmla="*/ 173 w 441"/>
                <a:gd name="T99" fmla="*/ 194 h 249"/>
                <a:gd name="T100" fmla="*/ 157 w 441"/>
                <a:gd name="T101" fmla="*/ 171 h 249"/>
                <a:gd name="T102" fmla="*/ 141 w 441"/>
                <a:gd name="T103" fmla="*/ 163 h 249"/>
                <a:gd name="T104" fmla="*/ 126 w 441"/>
                <a:gd name="T105" fmla="*/ 147 h 249"/>
                <a:gd name="T106" fmla="*/ 63 w 441"/>
                <a:gd name="T107" fmla="*/ 147 h 249"/>
                <a:gd name="T108" fmla="*/ 31 w 441"/>
                <a:gd name="T109" fmla="*/ 1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249"/>
                <a:gd name="T167" fmla="*/ 441 w 441"/>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249">
                  <a:moveTo>
                    <a:pt x="31" y="147"/>
                  </a:moveTo>
                  <a:lnTo>
                    <a:pt x="31" y="147"/>
                  </a:lnTo>
                  <a:lnTo>
                    <a:pt x="0" y="124"/>
                  </a:lnTo>
                  <a:lnTo>
                    <a:pt x="8" y="93"/>
                  </a:lnTo>
                  <a:lnTo>
                    <a:pt x="47" y="70"/>
                  </a:lnTo>
                  <a:lnTo>
                    <a:pt x="86" y="70"/>
                  </a:lnTo>
                  <a:lnTo>
                    <a:pt x="94" y="47"/>
                  </a:lnTo>
                  <a:lnTo>
                    <a:pt x="102" y="23"/>
                  </a:lnTo>
                  <a:lnTo>
                    <a:pt x="118" y="16"/>
                  </a:lnTo>
                  <a:lnTo>
                    <a:pt x="134" y="31"/>
                  </a:lnTo>
                  <a:lnTo>
                    <a:pt x="149" y="16"/>
                  </a:lnTo>
                  <a:lnTo>
                    <a:pt x="165" y="23"/>
                  </a:lnTo>
                  <a:lnTo>
                    <a:pt x="204" y="8"/>
                  </a:lnTo>
                  <a:lnTo>
                    <a:pt x="212" y="23"/>
                  </a:lnTo>
                  <a:lnTo>
                    <a:pt x="251" y="8"/>
                  </a:lnTo>
                  <a:lnTo>
                    <a:pt x="291" y="0"/>
                  </a:lnTo>
                  <a:lnTo>
                    <a:pt x="299" y="16"/>
                  </a:lnTo>
                  <a:lnTo>
                    <a:pt x="354" y="0"/>
                  </a:lnTo>
                  <a:lnTo>
                    <a:pt x="369" y="16"/>
                  </a:lnTo>
                  <a:lnTo>
                    <a:pt x="354" y="23"/>
                  </a:lnTo>
                  <a:lnTo>
                    <a:pt x="361" y="39"/>
                  </a:lnTo>
                  <a:lnTo>
                    <a:pt x="377" y="47"/>
                  </a:lnTo>
                  <a:lnTo>
                    <a:pt x="377" y="31"/>
                  </a:lnTo>
                  <a:lnTo>
                    <a:pt x="440" y="54"/>
                  </a:lnTo>
                  <a:lnTo>
                    <a:pt x="440" y="62"/>
                  </a:lnTo>
                  <a:lnTo>
                    <a:pt x="385" y="70"/>
                  </a:lnTo>
                  <a:lnTo>
                    <a:pt x="369" y="85"/>
                  </a:lnTo>
                  <a:lnTo>
                    <a:pt x="369" y="109"/>
                  </a:lnTo>
                  <a:lnTo>
                    <a:pt x="354" y="116"/>
                  </a:lnTo>
                  <a:lnTo>
                    <a:pt x="330" y="116"/>
                  </a:lnTo>
                  <a:lnTo>
                    <a:pt x="299" y="124"/>
                  </a:lnTo>
                  <a:lnTo>
                    <a:pt x="259" y="140"/>
                  </a:lnTo>
                  <a:lnTo>
                    <a:pt x="244" y="163"/>
                  </a:lnTo>
                  <a:lnTo>
                    <a:pt x="267" y="171"/>
                  </a:lnTo>
                  <a:lnTo>
                    <a:pt x="267" y="186"/>
                  </a:lnTo>
                  <a:lnTo>
                    <a:pt x="251" y="186"/>
                  </a:lnTo>
                  <a:lnTo>
                    <a:pt x="244" y="194"/>
                  </a:lnTo>
                  <a:lnTo>
                    <a:pt x="259" y="202"/>
                  </a:lnTo>
                  <a:lnTo>
                    <a:pt x="251" y="233"/>
                  </a:lnTo>
                  <a:lnTo>
                    <a:pt x="236" y="240"/>
                  </a:lnTo>
                  <a:lnTo>
                    <a:pt x="220" y="248"/>
                  </a:lnTo>
                  <a:lnTo>
                    <a:pt x="220" y="233"/>
                  </a:lnTo>
                  <a:lnTo>
                    <a:pt x="212" y="233"/>
                  </a:lnTo>
                  <a:lnTo>
                    <a:pt x="212" y="248"/>
                  </a:lnTo>
                  <a:lnTo>
                    <a:pt x="196" y="240"/>
                  </a:lnTo>
                  <a:lnTo>
                    <a:pt x="189" y="233"/>
                  </a:lnTo>
                  <a:lnTo>
                    <a:pt x="196" y="217"/>
                  </a:lnTo>
                  <a:lnTo>
                    <a:pt x="189" y="209"/>
                  </a:lnTo>
                  <a:lnTo>
                    <a:pt x="173" y="217"/>
                  </a:lnTo>
                  <a:lnTo>
                    <a:pt x="173" y="194"/>
                  </a:lnTo>
                  <a:lnTo>
                    <a:pt x="157" y="171"/>
                  </a:lnTo>
                  <a:lnTo>
                    <a:pt x="141" y="163"/>
                  </a:lnTo>
                  <a:lnTo>
                    <a:pt x="126" y="147"/>
                  </a:lnTo>
                  <a:lnTo>
                    <a:pt x="63" y="147"/>
                  </a:lnTo>
                  <a:lnTo>
                    <a:pt x="31" y="147"/>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1" name="Freeform 64"/>
            <p:cNvSpPr>
              <a:spLocks/>
            </p:cNvSpPr>
            <p:nvPr/>
          </p:nvSpPr>
          <p:spPr bwMode="gray">
            <a:xfrm>
              <a:off x="9399061" y="4162173"/>
              <a:ext cx="340760" cy="270122"/>
            </a:xfrm>
            <a:custGeom>
              <a:avLst/>
              <a:gdLst>
                <a:gd name="T0" fmla="*/ 118 w 449"/>
                <a:gd name="T1" fmla="*/ 195 h 345"/>
                <a:gd name="T2" fmla="*/ 134 w 449"/>
                <a:gd name="T3" fmla="*/ 211 h 345"/>
                <a:gd name="T4" fmla="*/ 102 w 449"/>
                <a:gd name="T5" fmla="*/ 195 h 345"/>
                <a:gd name="T6" fmla="*/ 63 w 449"/>
                <a:gd name="T7" fmla="*/ 188 h 345"/>
                <a:gd name="T8" fmla="*/ 71 w 449"/>
                <a:gd name="T9" fmla="*/ 227 h 345"/>
                <a:gd name="T10" fmla="*/ 94 w 449"/>
                <a:gd name="T11" fmla="*/ 219 h 345"/>
                <a:gd name="T12" fmla="*/ 110 w 449"/>
                <a:gd name="T13" fmla="*/ 242 h 345"/>
                <a:gd name="T14" fmla="*/ 149 w 449"/>
                <a:gd name="T15" fmla="*/ 266 h 345"/>
                <a:gd name="T16" fmla="*/ 173 w 449"/>
                <a:gd name="T17" fmla="*/ 321 h 345"/>
                <a:gd name="T18" fmla="*/ 189 w 449"/>
                <a:gd name="T19" fmla="*/ 305 h 345"/>
                <a:gd name="T20" fmla="*/ 212 w 449"/>
                <a:gd name="T21" fmla="*/ 321 h 345"/>
                <a:gd name="T22" fmla="*/ 220 w 449"/>
                <a:gd name="T23" fmla="*/ 336 h 345"/>
                <a:gd name="T24" fmla="*/ 252 w 449"/>
                <a:gd name="T25" fmla="*/ 336 h 345"/>
                <a:gd name="T26" fmla="*/ 275 w 449"/>
                <a:gd name="T27" fmla="*/ 328 h 345"/>
                <a:gd name="T28" fmla="*/ 259 w 449"/>
                <a:gd name="T29" fmla="*/ 297 h 345"/>
                <a:gd name="T30" fmla="*/ 299 w 449"/>
                <a:gd name="T31" fmla="*/ 297 h 345"/>
                <a:gd name="T32" fmla="*/ 291 w 449"/>
                <a:gd name="T33" fmla="*/ 266 h 345"/>
                <a:gd name="T34" fmla="*/ 299 w 449"/>
                <a:gd name="T35" fmla="*/ 227 h 345"/>
                <a:gd name="T36" fmla="*/ 307 w 449"/>
                <a:gd name="T37" fmla="*/ 180 h 345"/>
                <a:gd name="T38" fmla="*/ 354 w 449"/>
                <a:gd name="T39" fmla="*/ 164 h 345"/>
                <a:gd name="T40" fmla="*/ 362 w 449"/>
                <a:gd name="T41" fmla="*/ 133 h 345"/>
                <a:gd name="T42" fmla="*/ 385 w 449"/>
                <a:gd name="T43" fmla="*/ 117 h 345"/>
                <a:gd name="T44" fmla="*/ 417 w 449"/>
                <a:gd name="T45" fmla="*/ 70 h 345"/>
                <a:gd name="T46" fmla="*/ 448 w 449"/>
                <a:gd name="T47" fmla="*/ 47 h 345"/>
                <a:gd name="T48" fmla="*/ 417 w 449"/>
                <a:gd name="T49" fmla="*/ 23 h 345"/>
                <a:gd name="T50" fmla="*/ 338 w 449"/>
                <a:gd name="T51" fmla="*/ 63 h 345"/>
                <a:gd name="T52" fmla="*/ 267 w 449"/>
                <a:gd name="T53" fmla="*/ 63 h 345"/>
                <a:gd name="T54" fmla="*/ 212 w 449"/>
                <a:gd name="T55" fmla="*/ 31 h 345"/>
                <a:gd name="T56" fmla="*/ 196 w 449"/>
                <a:gd name="T57" fmla="*/ 23 h 345"/>
                <a:gd name="T58" fmla="*/ 181 w 449"/>
                <a:gd name="T59" fmla="*/ 0 h 345"/>
                <a:gd name="T60" fmla="*/ 126 w 449"/>
                <a:gd name="T61" fmla="*/ 16 h 345"/>
                <a:gd name="T62" fmla="*/ 110 w 449"/>
                <a:gd name="T63" fmla="*/ 55 h 345"/>
                <a:gd name="T64" fmla="*/ 71 w 449"/>
                <a:gd name="T65" fmla="*/ 39 h 345"/>
                <a:gd name="T66" fmla="*/ 16 w 449"/>
                <a:gd name="T67" fmla="*/ 55 h 345"/>
                <a:gd name="T68" fmla="*/ 0 w 449"/>
                <a:gd name="T69" fmla="*/ 94 h 345"/>
                <a:gd name="T70" fmla="*/ 55 w 449"/>
                <a:gd name="T71" fmla="*/ 86 h 345"/>
                <a:gd name="T72" fmla="*/ 86 w 449"/>
                <a:gd name="T73" fmla="*/ 109 h 345"/>
                <a:gd name="T74" fmla="*/ 110 w 449"/>
                <a:gd name="T75" fmla="*/ 164 h 345"/>
                <a:gd name="T76" fmla="*/ 118 w 449"/>
                <a:gd name="T77" fmla="*/ 195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9"/>
                <a:gd name="T118" fmla="*/ 0 h 345"/>
                <a:gd name="T119" fmla="*/ 449 w 449"/>
                <a:gd name="T120" fmla="*/ 345 h 3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9" h="345">
                  <a:moveTo>
                    <a:pt x="118" y="195"/>
                  </a:moveTo>
                  <a:lnTo>
                    <a:pt x="118" y="195"/>
                  </a:lnTo>
                  <a:lnTo>
                    <a:pt x="134" y="195"/>
                  </a:lnTo>
                  <a:lnTo>
                    <a:pt x="134" y="211"/>
                  </a:lnTo>
                  <a:lnTo>
                    <a:pt x="118" y="211"/>
                  </a:lnTo>
                  <a:lnTo>
                    <a:pt x="102" y="195"/>
                  </a:lnTo>
                  <a:lnTo>
                    <a:pt x="79" y="188"/>
                  </a:lnTo>
                  <a:lnTo>
                    <a:pt x="63" y="188"/>
                  </a:lnTo>
                  <a:lnTo>
                    <a:pt x="55" y="211"/>
                  </a:lnTo>
                  <a:lnTo>
                    <a:pt x="71" y="227"/>
                  </a:lnTo>
                  <a:lnTo>
                    <a:pt x="94" y="211"/>
                  </a:lnTo>
                  <a:lnTo>
                    <a:pt x="94" y="219"/>
                  </a:lnTo>
                  <a:lnTo>
                    <a:pt x="94" y="235"/>
                  </a:lnTo>
                  <a:lnTo>
                    <a:pt x="110" y="242"/>
                  </a:lnTo>
                  <a:lnTo>
                    <a:pt x="126" y="266"/>
                  </a:lnTo>
                  <a:lnTo>
                    <a:pt x="149" y="266"/>
                  </a:lnTo>
                  <a:lnTo>
                    <a:pt x="157" y="297"/>
                  </a:lnTo>
                  <a:lnTo>
                    <a:pt x="173" y="321"/>
                  </a:lnTo>
                  <a:lnTo>
                    <a:pt x="189" y="321"/>
                  </a:lnTo>
                  <a:lnTo>
                    <a:pt x="189" y="305"/>
                  </a:lnTo>
                  <a:lnTo>
                    <a:pt x="204" y="297"/>
                  </a:lnTo>
                  <a:lnTo>
                    <a:pt x="212" y="321"/>
                  </a:lnTo>
                  <a:lnTo>
                    <a:pt x="204" y="336"/>
                  </a:lnTo>
                  <a:lnTo>
                    <a:pt x="220" y="336"/>
                  </a:lnTo>
                  <a:lnTo>
                    <a:pt x="228" y="344"/>
                  </a:lnTo>
                  <a:lnTo>
                    <a:pt x="252" y="336"/>
                  </a:lnTo>
                  <a:lnTo>
                    <a:pt x="275" y="344"/>
                  </a:lnTo>
                  <a:lnTo>
                    <a:pt x="275" y="328"/>
                  </a:lnTo>
                  <a:lnTo>
                    <a:pt x="267" y="313"/>
                  </a:lnTo>
                  <a:lnTo>
                    <a:pt x="259" y="297"/>
                  </a:lnTo>
                  <a:lnTo>
                    <a:pt x="275" y="289"/>
                  </a:lnTo>
                  <a:lnTo>
                    <a:pt x="299" y="297"/>
                  </a:lnTo>
                  <a:lnTo>
                    <a:pt x="291" y="281"/>
                  </a:lnTo>
                  <a:lnTo>
                    <a:pt x="291" y="266"/>
                  </a:lnTo>
                  <a:lnTo>
                    <a:pt x="299" y="258"/>
                  </a:lnTo>
                  <a:lnTo>
                    <a:pt x="299" y="227"/>
                  </a:lnTo>
                  <a:lnTo>
                    <a:pt x="307" y="203"/>
                  </a:lnTo>
                  <a:lnTo>
                    <a:pt x="307" y="180"/>
                  </a:lnTo>
                  <a:lnTo>
                    <a:pt x="307" y="172"/>
                  </a:lnTo>
                  <a:lnTo>
                    <a:pt x="354" y="164"/>
                  </a:lnTo>
                  <a:lnTo>
                    <a:pt x="369" y="149"/>
                  </a:lnTo>
                  <a:lnTo>
                    <a:pt x="362" y="133"/>
                  </a:lnTo>
                  <a:lnTo>
                    <a:pt x="377" y="133"/>
                  </a:lnTo>
                  <a:lnTo>
                    <a:pt x="385" y="117"/>
                  </a:lnTo>
                  <a:lnTo>
                    <a:pt x="393" y="94"/>
                  </a:lnTo>
                  <a:lnTo>
                    <a:pt x="417" y="70"/>
                  </a:lnTo>
                  <a:lnTo>
                    <a:pt x="424" y="55"/>
                  </a:lnTo>
                  <a:lnTo>
                    <a:pt x="448" y="47"/>
                  </a:lnTo>
                  <a:lnTo>
                    <a:pt x="440" y="23"/>
                  </a:lnTo>
                  <a:lnTo>
                    <a:pt x="417" y="23"/>
                  </a:lnTo>
                  <a:lnTo>
                    <a:pt x="401" y="39"/>
                  </a:lnTo>
                  <a:lnTo>
                    <a:pt x="338" y="63"/>
                  </a:lnTo>
                  <a:lnTo>
                    <a:pt x="322" y="55"/>
                  </a:lnTo>
                  <a:lnTo>
                    <a:pt x="267" y="63"/>
                  </a:lnTo>
                  <a:lnTo>
                    <a:pt x="244" y="31"/>
                  </a:lnTo>
                  <a:lnTo>
                    <a:pt x="212" y="31"/>
                  </a:lnTo>
                  <a:lnTo>
                    <a:pt x="212" y="23"/>
                  </a:lnTo>
                  <a:lnTo>
                    <a:pt x="196" y="23"/>
                  </a:lnTo>
                  <a:lnTo>
                    <a:pt x="196" y="31"/>
                  </a:lnTo>
                  <a:lnTo>
                    <a:pt x="181" y="0"/>
                  </a:lnTo>
                  <a:lnTo>
                    <a:pt x="165" y="16"/>
                  </a:lnTo>
                  <a:lnTo>
                    <a:pt x="126" y="16"/>
                  </a:lnTo>
                  <a:lnTo>
                    <a:pt x="110" y="31"/>
                  </a:lnTo>
                  <a:lnTo>
                    <a:pt x="110" y="55"/>
                  </a:lnTo>
                  <a:lnTo>
                    <a:pt x="94" y="39"/>
                  </a:lnTo>
                  <a:lnTo>
                    <a:pt x="71" y="39"/>
                  </a:lnTo>
                  <a:lnTo>
                    <a:pt x="71" y="47"/>
                  </a:lnTo>
                  <a:lnTo>
                    <a:pt x="16" y="55"/>
                  </a:lnTo>
                  <a:lnTo>
                    <a:pt x="0" y="70"/>
                  </a:lnTo>
                  <a:lnTo>
                    <a:pt x="0" y="94"/>
                  </a:lnTo>
                  <a:lnTo>
                    <a:pt x="31" y="94"/>
                  </a:lnTo>
                  <a:lnTo>
                    <a:pt x="55" y="86"/>
                  </a:lnTo>
                  <a:lnTo>
                    <a:pt x="71" y="102"/>
                  </a:lnTo>
                  <a:lnTo>
                    <a:pt x="86" y="109"/>
                  </a:lnTo>
                  <a:lnTo>
                    <a:pt x="86" y="133"/>
                  </a:lnTo>
                  <a:lnTo>
                    <a:pt x="110" y="164"/>
                  </a:lnTo>
                  <a:lnTo>
                    <a:pt x="118" y="172"/>
                  </a:lnTo>
                  <a:lnTo>
                    <a:pt x="118" y="195"/>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2" name="Freeform 65"/>
            <p:cNvSpPr>
              <a:spLocks/>
            </p:cNvSpPr>
            <p:nvPr/>
          </p:nvSpPr>
          <p:spPr bwMode="gray">
            <a:xfrm>
              <a:off x="9594865" y="4201322"/>
              <a:ext cx="340760" cy="389132"/>
            </a:xfrm>
            <a:custGeom>
              <a:avLst/>
              <a:gdLst>
                <a:gd name="T0" fmla="*/ 157 w 449"/>
                <a:gd name="T1" fmla="*/ 472 h 497"/>
                <a:gd name="T2" fmla="*/ 141 w 449"/>
                <a:gd name="T3" fmla="*/ 441 h 497"/>
                <a:gd name="T4" fmla="*/ 141 w 449"/>
                <a:gd name="T5" fmla="*/ 417 h 497"/>
                <a:gd name="T6" fmla="*/ 204 w 449"/>
                <a:gd name="T7" fmla="*/ 409 h 497"/>
                <a:gd name="T8" fmla="*/ 157 w 449"/>
                <a:gd name="T9" fmla="*/ 370 h 497"/>
                <a:gd name="T10" fmla="*/ 102 w 449"/>
                <a:gd name="T11" fmla="*/ 331 h 497"/>
                <a:gd name="T12" fmla="*/ 63 w 449"/>
                <a:gd name="T13" fmla="*/ 315 h 497"/>
                <a:gd name="T14" fmla="*/ 16 w 449"/>
                <a:gd name="T15" fmla="*/ 299 h 497"/>
                <a:gd name="T16" fmla="*/ 8 w 449"/>
                <a:gd name="T17" fmla="*/ 268 h 497"/>
                <a:gd name="T18" fmla="*/ 16 w 449"/>
                <a:gd name="T19" fmla="*/ 244 h 497"/>
                <a:gd name="T20" fmla="*/ 31 w 449"/>
                <a:gd name="T21" fmla="*/ 236 h 497"/>
                <a:gd name="T22" fmla="*/ 39 w 449"/>
                <a:gd name="T23" fmla="*/ 213 h 497"/>
                <a:gd name="T24" fmla="*/ 47 w 449"/>
                <a:gd name="T25" fmla="*/ 157 h 497"/>
                <a:gd name="T26" fmla="*/ 47 w 449"/>
                <a:gd name="T27" fmla="*/ 126 h 497"/>
                <a:gd name="T28" fmla="*/ 110 w 449"/>
                <a:gd name="T29" fmla="*/ 102 h 497"/>
                <a:gd name="T30" fmla="*/ 118 w 449"/>
                <a:gd name="T31" fmla="*/ 87 h 497"/>
                <a:gd name="T32" fmla="*/ 134 w 449"/>
                <a:gd name="T33" fmla="*/ 47 h 497"/>
                <a:gd name="T34" fmla="*/ 165 w 449"/>
                <a:gd name="T35" fmla="*/ 8 h 497"/>
                <a:gd name="T36" fmla="*/ 196 w 449"/>
                <a:gd name="T37" fmla="*/ 8 h 497"/>
                <a:gd name="T38" fmla="*/ 228 w 449"/>
                <a:gd name="T39" fmla="*/ 24 h 497"/>
                <a:gd name="T40" fmla="*/ 267 w 449"/>
                <a:gd name="T41" fmla="*/ 16 h 497"/>
                <a:gd name="T42" fmla="*/ 252 w 449"/>
                <a:gd name="T43" fmla="*/ 87 h 497"/>
                <a:gd name="T44" fmla="*/ 275 w 449"/>
                <a:gd name="T45" fmla="*/ 102 h 497"/>
                <a:gd name="T46" fmla="*/ 307 w 449"/>
                <a:gd name="T47" fmla="*/ 63 h 497"/>
                <a:gd name="T48" fmla="*/ 338 w 449"/>
                <a:gd name="T49" fmla="*/ 94 h 497"/>
                <a:gd name="T50" fmla="*/ 354 w 449"/>
                <a:gd name="T51" fmla="*/ 102 h 497"/>
                <a:gd name="T52" fmla="*/ 440 w 449"/>
                <a:gd name="T53" fmla="*/ 126 h 497"/>
                <a:gd name="T54" fmla="*/ 432 w 449"/>
                <a:gd name="T55" fmla="*/ 157 h 497"/>
                <a:gd name="T56" fmla="*/ 393 w 449"/>
                <a:gd name="T57" fmla="*/ 197 h 497"/>
                <a:gd name="T58" fmla="*/ 369 w 449"/>
                <a:gd name="T59" fmla="*/ 228 h 497"/>
                <a:gd name="T60" fmla="*/ 322 w 449"/>
                <a:gd name="T61" fmla="*/ 252 h 497"/>
                <a:gd name="T62" fmla="*/ 314 w 449"/>
                <a:gd name="T63" fmla="*/ 276 h 497"/>
                <a:gd name="T64" fmla="*/ 299 w 449"/>
                <a:gd name="T65" fmla="*/ 339 h 497"/>
                <a:gd name="T66" fmla="*/ 283 w 449"/>
                <a:gd name="T67" fmla="*/ 441 h 497"/>
                <a:gd name="T68" fmla="*/ 283 w 449"/>
                <a:gd name="T69" fmla="*/ 480 h 497"/>
                <a:gd name="T70" fmla="*/ 236 w 449"/>
                <a:gd name="T71" fmla="*/ 496 h 497"/>
                <a:gd name="T72" fmla="*/ 181 w 449"/>
                <a:gd name="T73" fmla="*/ 488 h 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9"/>
                <a:gd name="T112" fmla="*/ 0 h 497"/>
                <a:gd name="T113" fmla="*/ 449 w 449"/>
                <a:gd name="T114" fmla="*/ 497 h 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9" h="497">
                  <a:moveTo>
                    <a:pt x="157" y="472"/>
                  </a:moveTo>
                  <a:lnTo>
                    <a:pt x="157" y="472"/>
                  </a:lnTo>
                  <a:lnTo>
                    <a:pt x="157" y="457"/>
                  </a:lnTo>
                  <a:lnTo>
                    <a:pt x="141" y="441"/>
                  </a:lnTo>
                  <a:lnTo>
                    <a:pt x="126" y="433"/>
                  </a:lnTo>
                  <a:lnTo>
                    <a:pt x="141" y="417"/>
                  </a:lnTo>
                  <a:lnTo>
                    <a:pt x="189" y="425"/>
                  </a:lnTo>
                  <a:lnTo>
                    <a:pt x="204" y="409"/>
                  </a:lnTo>
                  <a:lnTo>
                    <a:pt x="181" y="386"/>
                  </a:lnTo>
                  <a:lnTo>
                    <a:pt x="157" y="370"/>
                  </a:lnTo>
                  <a:lnTo>
                    <a:pt x="118" y="339"/>
                  </a:lnTo>
                  <a:lnTo>
                    <a:pt x="102" y="331"/>
                  </a:lnTo>
                  <a:lnTo>
                    <a:pt x="94" y="315"/>
                  </a:lnTo>
                  <a:lnTo>
                    <a:pt x="63" y="315"/>
                  </a:lnTo>
                  <a:lnTo>
                    <a:pt x="39" y="307"/>
                  </a:lnTo>
                  <a:lnTo>
                    <a:pt x="16" y="299"/>
                  </a:lnTo>
                  <a:lnTo>
                    <a:pt x="16" y="283"/>
                  </a:lnTo>
                  <a:lnTo>
                    <a:pt x="8" y="268"/>
                  </a:lnTo>
                  <a:lnTo>
                    <a:pt x="0" y="252"/>
                  </a:lnTo>
                  <a:lnTo>
                    <a:pt x="16" y="244"/>
                  </a:lnTo>
                  <a:lnTo>
                    <a:pt x="39" y="252"/>
                  </a:lnTo>
                  <a:lnTo>
                    <a:pt x="31" y="236"/>
                  </a:lnTo>
                  <a:lnTo>
                    <a:pt x="31" y="220"/>
                  </a:lnTo>
                  <a:lnTo>
                    <a:pt x="39" y="213"/>
                  </a:lnTo>
                  <a:lnTo>
                    <a:pt x="39" y="181"/>
                  </a:lnTo>
                  <a:lnTo>
                    <a:pt x="47" y="157"/>
                  </a:lnTo>
                  <a:lnTo>
                    <a:pt x="47" y="134"/>
                  </a:lnTo>
                  <a:lnTo>
                    <a:pt x="47" y="126"/>
                  </a:lnTo>
                  <a:lnTo>
                    <a:pt x="94" y="118"/>
                  </a:lnTo>
                  <a:lnTo>
                    <a:pt x="110" y="102"/>
                  </a:lnTo>
                  <a:lnTo>
                    <a:pt x="102" y="87"/>
                  </a:lnTo>
                  <a:lnTo>
                    <a:pt x="118" y="87"/>
                  </a:lnTo>
                  <a:lnTo>
                    <a:pt x="126" y="71"/>
                  </a:lnTo>
                  <a:lnTo>
                    <a:pt x="134" y="47"/>
                  </a:lnTo>
                  <a:lnTo>
                    <a:pt x="157" y="24"/>
                  </a:lnTo>
                  <a:lnTo>
                    <a:pt x="165" y="8"/>
                  </a:lnTo>
                  <a:lnTo>
                    <a:pt x="189" y="0"/>
                  </a:lnTo>
                  <a:lnTo>
                    <a:pt x="196" y="8"/>
                  </a:lnTo>
                  <a:lnTo>
                    <a:pt x="220" y="8"/>
                  </a:lnTo>
                  <a:lnTo>
                    <a:pt x="228" y="24"/>
                  </a:lnTo>
                  <a:lnTo>
                    <a:pt x="244" y="8"/>
                  </a:lnTo>
                  <a:lnTo>
                    <a:pt x="267" y="16"/>
                  </a:lnTo>
                  <a:lnTo>
                    <a:pt x="275" y="31"/>
                  </a:lnTo>
                  <a:lnTo>
                    <a:pt x="252" y="87"/>
                  </a:lnTo>
                  <a:lnTo>
                    <a:pt x="259" y="102"/>
                  </a:lnTo>
                  <a:lnTo>
                    <a:pt x="275" y="102"/>
                  </a:lnTo>
                  <a:lnTo>
                    <a:pt x="283" y="71"/>
                  </a:lnTo>
                  <a:lnTo>
                    <a:pt x="307" y="63"/>
                  </a:lnTo>
                  <a:lnTo>
                    <a:pt x="307" y="94"/>
                  </a:lnTo>
                  <a:lnTo>
                    <a:pt x="338" y="94"/>
                  </a:lnTo>
                  <a:lnTo>
                    <a:pt x="338" y="118"/>
                  </a:lnTo>
                  <a:lnTo>
                    <a:pt x="354" y="102"/>
                  </a:lnTo>
                  <a:lnTo>
                    <a:pt x="385" y="126"/>
                  </a:lnTo>
                  <a:lnTo>
                    <a:pt x="440" y="126"/>
                  </a:lnTo>
                  <a:lnTo>
                    <a:pt x="448" y="150"/>
                  </a:lnTo>
                  <a:lnTo>
                    <a:pt x="432" y="157"/>
                  </a:lnTo>
                  <a:lnTo>
                    <a:pt x="409" y="189"/>
                  </a:lnTo>
                  <a:lnTo>
                    <a:pt x="393" y="197"/>
                  </a:lnTo>
                  <a:lnTo>
                    <a:pt x="393" y="205"/>
                  </a:lnTo>
                  <a:lnTo>
                    <a:pt x="369" y="228"/>
                  </a:lnTo>
                  <a:lnTo>
                    <a:pt x="330" y="236"/>
                  </a:lnTo>
                  <a:lnTo>
                    <a:pt x="322" y="252"/>
                  </a:lnTo>
                  <a:lnTo>
                    <a:pt x="330" y="276"/>
                  </a:lnTo>
                  <a:lnTo>
                    <a:pt x="314" y="276"/>
                  </a:lnTo>
                  <a:lnTo>
                    <a:pt x="291" y="299"/>
                  </a:lnTo>
                  <a:lnTo>
                    <a:pt x="299" y="339"/>
                  </a:lnTo>
                  <a:lnTo>
                    <a:pt x="283" y="386"/>
                  </a:lnTo>
                  <a:lnTo>
                    <a:pt x="283" y="441"/>
                  </a:lnTo>
                  <a:lnTo>
                    <a:pt x="291" y="465"/>
                  </a:lnTo>
                  <a:lnTo>
                    <a:pt x="283" y="480"/>
                  </a:lnTo>
                  <a:lnTo>
                    <a:pt x="267" y="496"/>
                  </a:lnTo>
                  <a:lnTo>
                    <a:pt x="236" y="496"/>
                  </a:lnTo>
                  <a:lnTo>
                    <a:pt x="212" y="488"/>
                  </a:lnTo>
                  <a:lnTo>
                    <a:pt x="181" y="488"/>
                  </a:lnTo>
                  <a:lnTo>
                    <a:pt x="157" y="472"/>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3" name="Freeform 66"/>
            <p:cNvSpPr>
              <a:spLocks/>
            </p:cNvSpPr>
            <p:nvPr/>
          </p:nvSpPr>
          <p:spPr bwMode="gray">
            <a:xfrm>
              <a:off x="9644954" y="4314068"/>
              <a:ext cx="577545" cy="827591"/>
            </a:xfrm>
            <a:custGeom>
              <a:avLst/>
              <a:gdLst>
                <a:gd name="T0" fmla="*/ 649 w 761"/>
                <a:gd name="T1" fmla="*/ 659 h 1057"/>
                <a:gd name="T2" fmla="*/ 625 w 761"/>
                <a:gd name="T3" fmla="*/ 746 h 1057"/>
                <a:gd name="T4" fmla="*/ 538 w 761"/>
                <a:gd name="T5" fmla="*/ 746 h 1057"/>
                <a:gd name="T6" fmla="*/ 523 w 761"/>
                <a:gd name="T7" fmla="*/ 786 h 1057"/>
                <a:gd name="T8" fmla="*/ 515 w 761"/>
                <a:gd name="T9" fmla="*/ 818 h 1057"/>
                <a:gd name="T10" fmla="*/ 491 w 761"/>
                <a:gd name="T11" fmla="*/ 858 h 1057"/>
                <a:gd name="T12" fmla="*/ 507 w 761"/>
                <a:gd name="T13" fmla="*/ 889 h 1057"/>
                <a:gd name="T14" fmla="*/ 483 w 761"/>
                <a:gd name="T15" fmla="*/ 921 h 1057"/>
                <a:gd name="T16" fmla="*/ 412 w 761"/>
                <a:gd name="T17" fmla="*/ 977 h 1057"/>
                <a:gd name="T18" fmla="*/ 388 w 761"/>
                <a:gd name="T19" fmla="*/ 1024 h 1057"/>
                <a:gd name="T20" fmla="*/ 372 w 761"/>
                <a:gd name="T21" fmla="*/ 1040 h 1057"/>
                <a:gd name="T22" fmla="*/ 356 w 761"/>
                <a:gd name="T23" fmla="*/ 1032 h 1057"/>
                <a:gd name="T24" fmla="*/ 301 w 761"/>
                <a:gd name="T25" fmla="*/ 1032 h 1057"/>
                <a:gd name="T26" fmla="*/ 301 w 761"/>
                <a:gd name="T27" fmla="*/ 1000 h 1057"/>
                <a:gd name="T28" fmla="*/ 245 w 761"/>
                <a:gd name="T29" fmla="*/ 961 h 1057"/>
                <a:gd name="T30" fmla="*/ 198 w 761"/>
                <a:gd name="T31" fmla="*/ 945 h 1057"/>
                <a:gd name="T32" fmla="*/ 158 w 761"/>
                <a:gd name="T33" fmla="*/ 921 h 1057"/>
                <a:gd name="T34" fmla="*/ 119 w 761"/>
                <a:gd name="T35" fmla="*/ 881 h 1057"/>
                <a:gd name="T36" fmla="*/ 135 w 761"/>
                <a:gd name="T37" fmla="*/ 858 h 1057"/>
                <a:gd name="T38" fmla="*/ 135 w 761"/>
                <a:gd name="T39" fmla="*/ 826 h 1057"/>
                <a:gd name="T40" fmla="*/ 166 w 761"/>
                <a:gd name="T41" fmla="*/ 810 h 1057"/>
                <a:gd name="T42" fmla="*/ 150 w 761"/>
                <a:gd name="T43" fmla="*/ 738 h 1057"/>
                <a:gd name="T44" fmla="*/ 127 w 761"/>
                <a:gd name="T45" fmla="*/ 667 h 1057"/>
                <a:gd name="T46" fmla="*/ 103 w 761"/>
                <a:gd name="T47" fmla="*/ 635 h 1057"/>
                <a:gd name="T48" fmla="*/ 40 w 761"/>
                <a:gd name="T49" fmla="*/ 611 h 1057"/>
                <a:gd name="T50" fmla="*/ 8 w 761"/>
                <a:gd name="T51" fmla="*/ 580 h 1057"/>
                <a:gd name="T52" fmla="*/ 24 w 761"/>
                <a:gd name="T53" fmla="*/ 516 h 1057"/>
                <a:gd name="T54" fmla="*/ 48 w 761"/>
                <a:gd name="T55" fmla="*/ 532 h 1057"/>
                <a:gd name="T56" fmla="*/ 55 w 761"/>
                <a:gd name="T57" fmla="*/ 476 h 1057"/>
                <a:gd name="T58" fmla="*/ 79 w 761"/>
                <a:gd name="T59" fmla="*/ 461 h 1057"/>
                <a:gd name="T60" fmla="*/ 103 w 761"/>
                <a:gd name="T61" fmla="*/ 413 h 1057"/>
                <a:gd name="T62" fmla="*/ 103 w 761"/>
                <a:gd name="T63" fmla="*/ 365 h 1057"/>
                <a:gd name="T64" fmla="*/ 87 w 761"/>
                <a:gd name="T65" fmla="*/ 326 h 1057"/>
                <a:gd name="T66" fmla="*/ 143 w 761"/>
                <a:gd name="T67" fmla="*/ 341 h 1057"/>
                <a:gd name="T68" fmla="*/ 198 w 761"/>
                <a:gd name="T69" fmla="*/ 349 h 1057"/>
                <a:gd name="T70" fmla="*/ 214 w 761"/>
                <a:gd name="T71" fmla="*/ 294 h 1057"/>
                <a:gd name="T72" fmla="*/ 230 w 761"/>
                <a:gd name="T73" fmla="*/ 191 h 1057"/>
                <a:gd name="T74" fmla="*/ 245 w 761"/>
                <a:gd name="T75" fmla="*/ 127 h 1057"/>
                <a:gd name="T76" fmla="*/ 253 w 761"/>
                <a:gd name="T77" fmla="*/ 103 h 1057"/>
                <a:gd name="T78" fmla="*/ 301 w 761"/>
                <a:gd name="T79" fmla="*/ 79 h 1057"/>
                <a:gd name="T80" fmla="*/ 325 w 761"/>
                <a:gd name="T81" fmla="*/ 48 h 1057"/>
                <a:gd name="T82" fmla="*/ 364 w 761"/>
                <a:gd name="T83" fmla="*/ 8 h 1057"/>
                <a:gd name="T84" fmla="*/ 420 w 761"/>
                <a:gd name="T85" fmla="*/ 40 h 1057"/>
                <a:gd name="T86" fmla="*/ 467 w 761"/>
                <a:gd name="T87" fmla="*/ 32 h 1057"/>
                <a:gd name="T88" fmla="*/ 530 w 761"/>
                <a:gd name="T89" fmla="*/ 40 h 1057"/>
                <a:gd name="T90" fmla="*/ 610 w 761"/>
                <a:gd name="T91" fmla="*/ 48 h 1057"/>
                <a:gd name="T92" fmla="*/ 657 w 761"/>
                <a:gd name="T93" fmla="*/ 48 h 1057"/>
                <a:gd name="T94" fmla="*/ 728 w 761"/>
                <a:gd name="T95" fmla="*/ 56 h 1057"/>
                <a:gd name="T96" fmla="*/ 760 w 761"/>
                <a:gd name="T97" fmla="*/ 183 h 1057"/>
                <a:gd name="T98" fmla="*/ 744 w 761"/>
                <a:gd name="T99" fmla="*/ 294 h 1057"/>
                <a:gd name="T100" fmla="*/ 720 w 761"/>
                <a:gd name="T101" fmla="*/ 365 h 1057"/>
                <a:gd name="T102" fmla="*/ 673 w 761"/>
                <a:gd name="T103" fmla="*/ 429 h 1057"/>
                <a:gd name="T104" fmla="*/ 673 w 761"/>
                <a:gd name="T105" fmla="*/ 484 h 1057"/>
                <a:gd name="T106" fmla="*/ 681 w 761"/>
                <a:gd name="T107" fmla="*/ 532 h 1057"/>
                <a:gd name="T108" fmla="*/ 649 w 761"/>
                <a:gd name="T109" fmla="*/ 588 h 1057"/>
                <a:gd name="T110" fmla="*/ 649 w 761"/>
                <a:gd name="T111" fmla="*/ 659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1"/>
                <a:gd name="T169" fmla="*/ 0 h 1057"/>
                <a:gd name="T170" fmla="*/ 761 w 761"/>
                <a:gd name="T171" fmla="*/ 1057 h 10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1" h="1057">
                  <a:moveTo>
                    <a:pt x="649" y="659"/>
                  </a:moveTo>
                  <a:lnTo>
                    <a:pt x="649" y="659"/>
                  </a:lnTo>
                  <a:lnTo>
                    <a:pt x="641" y="715"/>
                  </a:lnTo>
                  <a:lnTo>
                    <a:pt x="625" y="746"/>
                  </a:lnTo>
                  <a:lnTo>
                    <a:pt x="570" y="762"/>
                  </a:lnTo>
                  <a:lnTo>
                    <a:pt x="538" y="746"/>
                  </a:lnTo>
                  <a:lnTo>
                    <a:pt x="538" y="770"/>
                  </a:lnTo>
                  <a:lnTo>
                    <a:pt x="523" y="786"/>
                  </a:lnTo>
                  <a:lnTo>
                    <a:pt x="523" y="810"/>
                  </a:lnTo>
                  <a:lnTo>
                    <a:pt x="515" y="818"/>
                  </a:lnTo>
                  <a:lnTo>
                    <a:pt x="515" y="858"/>
                  </a:lnTo>
                  <a:lnTo>
                    <a:pt x="491" y="858"/>
                  </a:lnTo>
                  <a:lnTo>
                    <a:pt x="483" y="873"/>
                  </a:lnTo>
                  <a:lnTo>
                    <a:pt x="507" y="889"/>
                  </a:lnTo>
                  <a:lnTo>
                    <a:pt x="491" y="897"/>
                  </a:lnTo>
                  <a:lnTo>
                    <a:pt x="483" y="921"/>
                  </a:lnTo>
                  <a:lnTo>
                    <a:pt x="435" y="929"/>
                  </a:lnTo>
                  <a:lnTo>
                    <a:pt x="412" y="977"/>
                  </a:lnTo>
                  <a:lnTo>
                    <a:pt x="404" y="1000"/>
                  </a:lnTo>
                  <a:lnTo>
                    <a:pt x="388" y="1024"/>
                  </a:lnTo>
                  <a:lnTo>
                    <a:pt x="372" y="1032"/>
                  </a:lnTo>
                  <a:lnTo>
                    <a:pt x="372" y="1040"/>
                  </a:lnTo>
                  <a:lnTo>
                    <a:pt x="364" y="1056"/>
                  </a:lnTo>
                  <a:lnTo>
                    <a:pt x="356" y="1032"/>
                  </a:lnTo>
                  <a:lnTo>
                    <a:pt x="317" y="1024"/>
                  </a:lnTo>
                  <a:lnTo>
                    <a:pt x="301" y="1032"/>
                  </a:lnTo>
                  <a:lnTo>
                    <a:pt x="293" y="1016"/>
                  </a:lnTo>
                  <a:lnTo>
                    <a:pt x="301" y="1000"/>
                  </a:lnTo>
                  <a:lnTo>
                    <a:pt x="277" y="977"/>
                  </a:lnTo>
                  <a:lnTo>
                    <a:pt x="245" y="961"/>
                  </a:lnTo>
                  <a:lnTo>
                    <a:pt x="214" y="969"/>
                  </a:lnTo>
                  <a:lnTo>
                    <a:pt x="198" y="945"/>
                  </a:lnTo>
                  <a:lnTo>
                    <a:pt x="166" y="937"/>
                  </a:lnTo>
                  <a:lnTo>
                    <a:pt x="158" y="921"/>
                  </a:lnTo>
                  <a:lnTo>
                    <a:pt x="119" y="905"/>
                  </a:lnTo>
                  <a:lnTo>
                    <a:pt x="119" y="881"/>
                  </a:lnTo>
                  <a:lnTo>
                    <a:pt x="103" y="865"/>
                  </a:lnTo>
                  <a:lnTo>
                    <a:pt x="135" y="858"/>
                  </a:lnTo>
                  <a:lnTo>
                    <a:pt x="135" y="842"/>
                  </a:lnTo>
                  <a:lnTo>
                    <a:pt x="135" y="826"/>
                  </a:lnTo>
                  <a:lnTo>
                    <a:pt x="150" y="826"/>
                  </a:lnTo>
                  <a:lnTo>
                    <a:pt x="166" y="810"/>
                  </a:lnTo>
                  <a:lnTo>
                    <a:pt x="174" y="762"/>
                  </a:lnTo>
                  <a:lnTo>
                    <a:pt x="150" y="738"/>
                  </a:lnTo>
                  <a:lnTo>
                    <a:pt x="150" y="699"/>
                  </a:lnTo>
                  <a:lnTo>
                    <a:pt x="127" y="667"/>
                  </a:lnTo>
                  <a:lnTo>
                    <a:pt x="103" y="651"/>
                  </a:lnTo>
                  <a:lnTo>
                    <a:pt x="103" y="635"/>
                  </a:lnTo>
                  <a:lnTo>
                    <a:pt x="63" y="603"/>
                  </a:lnTo>
                  <a:lnTo>
                    <a:pt x="40" y="611"/>
                  </a:lnTo>
                  <a:lnTo>
                    <a:pt x="16" y="603"/>
                  </a:lnTo>
                  <a:lnTo>
                    <a:pt x="8" y="580"/>
                  </a:lnTo>
                  <a:lnTo>
                    <a:pt x="0" y="556"/>
                  </a:lnTo>
                  <a:lnTo>
                    <a:pt x="24" y="516"/>
                  </a:lnTo>
                  <a:lnTo>
                    <a:pt x="32" y="532"/>
                  </a:lnTo>
                  <a:lnTo>
                    <a:pt x="48" y="532"/>
                  </a:lnTo>
                  <a:lnTo>
                    <a:pt x="63" y="500"/>
                  </a:lnTo>
                  <a:lnTo>
                    <a:pt x="55" y="476"/>
                  </a:lnTo>
                  <a:lnTo>
                    <a:pt x="71" y="453"/>
                  </a:lnTo>
                  <a:lnTo>
                    <a:pt x="79" y="461"/>
                  </a:lnTo>
                  <a:lnTo>
                    <a:pt x="103" y="445"/>
                  </a:lnTo>
                  <a:lnTo>
                    <a:pt x="103" y="413"/>
                  </a:lnTo>
                  <a:lnTo>
                    <a:pt x="95" y="389"/>
                  </a:lnTo>
                  <a:lnTo>
                    <a:pt x="103" y="365"/>
                  </a:lnTo>
                  <a:lnTo>
                    <a:pt x="79" y="333"/>
                  </a:lnTo>
                  <a:lnTo>
                    <a:pt x="87" y="326"/>
                  </a:lnTo>
                  <a:lnTo>
                    <a:pt x="111" y="341"/>
                  </a:lnTo>
                  <a:lnTo>
                    <a:pt x="143" y="341"/>
                  </a:lnTo>
                  <a:lnTo>
                    <a:pt x="166" y="349"/>
                  </a:lnTo>
                  <a:lnTo>
                    <a:pt x="198" y="349"/>
                  </a:lnTo>
                  <a:lnTo>
                    <a:pt x="222" y="318"/>
                  </a:lnTo>
                  <a:lnTo>
                    <a:pt x="214" y="294"/>
                  </a:lnTo>
                  <a:lnTo>
                    <a:pt x="214" y="238"/>
                  </a:lnTo>
                  <a:lnTo>
                    <a:pt x="230" y="191"/>
                  </a:lnTo>
                  <a:lnTo>
                    <a:pt x="222" y="151"/>
                  </a:lnTo>
                  <a:lnTo>
                    <a:pt x="245" y="127"/>
                  </a:lnTo>
                  <a:lnTo>
                    <a:pt x="261" y="127"/>
                  </a:lnTo>
                  <a:lnTo>
                    <a:pt x="253" y="103"/>
                  </a:lnTo>
                  <a:lnTo>
                    <a:pt x="261" y="87"/>
                  </a:lnTo>
                  <a:lnTo>
                    <a:pt x="301" y="79"/>
                  </a:lnTo>
                  <a:lnTo>
                    <a:pt x="325" y="56"/>
                  </a:lnTo>
                  <a:lnTo>
                    <a:pt x="325" y="48"/>
                  </a:lnTo>
                  <a:lnTo>
                    <a:pt x="340" y="40"/>
                  </a:lnTo>
                  <a:lnTo>
                    <a:pt x="364" y="8"/>
                  </a:lnTo>
                  <a:lnTo>
                    <a:pt x="380" y="0"/>
                  </a:lnTo>
                  <a:lnTo>
                    <a:pt x="420" y="40"/>
                  </a:lnTo>
                  <a:lnTo>
                    <a:pt x="443" y="32"/>
                  </a:lnTo>
                  <a:lnTo>
                    <a:pt x="467" y="32"/>
                  </a:lnTo>
                  <a:lnTo>
                    <a:pt x="483" y="16"/>
                  </a:lnTo>
                  <a:lnTo>
                    <a:pt x="530" y="40"/>
                  </a:lnTo>
                  <a:lnTo>
                    <a:pt x="562" y="64"/>
                  </a:lnTo>
                  <a:lnTo>
                    <a:pt x="610" y="48"/>
                  </a:lnTo>
                  <a:lnTo>
                    <a:pt x="641" y="64"/>
                  </a:lnTo>
                  <a:lnTo>
                    <a:pt x="657" y="48"/>
                  </a:lnTo>
                  <a:lnTo>
                    <a:pt x="681" y="56"/>
                  </a:lnTo>
                  <a:lnTo>
                    <a:pt x="728" y="56"/>
                  </a:lnTo>
                  <a:lnTo>
                    <a:pt x="752" y="79"/>
                  </a:lnTo>
                  <a:lnTo>
                    <a:pt x="760" y="183"/>
                  </a:lnTo>
                  <a:lnTo>
                    <a:pt x="752" y="222"/>
                  </a:lnTo>
                  <a:lnTo>
                    <a:pt x="744" y="294"/>
                  </a:lnTo>
                  <a:lnTo>
                    <a:pt x="736" y="326"/>
                  </a:lnTo>
                  <a:lnTo>
                    <a:pt x="720" y="365"/>
                  </a:lnTo>
                  <a:lnTo>
                    <a:pt x="673" y="381"/>
                  </a:lnTo>
                  <a:lnTo>
                    <a:pt x="673" y="429"/>
                  </a:lnTo>
                  <a:lnTo>
                    <a:pt x="697" y="453"/>
                  </a:lnTo>
                  <a:lnTo>
                    <a:pt x="673" y="484"/>
                  </a:lnTo>
                  <a:lnTo>
                    <a:pt x="665" y="516"/>
                  </a:lnTo>
                  <a:lnTo>
                    <a:pt x="681" y="532"/>
                  </a:lnTo>
                  <a:lnTo>
                    <a:pt x="681" y="564"/>
                  </a:lnTo>
                  <a:lnTo>
                    <a:pt x="649" y="588"/>
                  </a:lnTo>
                  <a:lnTo>
                    <a:pt x="633" y="627"/>
                  </a:lnTo>
                  <a:lnTo>
                    <a:pt x="649" y="659"/>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4" name="Freeform 67"/>
            <p:cNvSpPr>
              <a:spLocks/>
            </p:cNvSpPr>
            <p:nvPr/>
          </p:nvSpPr>
          <p:spPr bwMode="gray">
            <a:xfrm>
              <a:off x="8987720" y="4766619"/>
              <a:ext cx="935760" cy="902754"/>
            </a:xfrm>
            <a:custGeom>
              <a:avLst/>
              <a:gdLst>
                <a:gd name="T0" fmla="*/ 143 w 1233"/>
                <a:gd name="T1" fmla="*/ 636 h 1153"/>
                <a:gd name="T2" fmla="*/ 79 w 1233"/>
                <a:gd name="T3" fmla="*/ 588 h 1153"/>
                <a:gd name="T4" fmla="*/ 24 w 1233"/>
                <a:gd name="T5" fmla="*/ 469 h 1153"/>
                <a:gd name="T6" fmla="*/ 0 w 1233"/>
                <a:gd name="T7" fmla="*/ 381 h 1153"/>
                <a:gd name="T8" fmla="*/ 119 w 1233"/>
                <a:gd name="T9" fmla="*/ 389 h 1153"/>
                <a:gd name="T10" fmla="*/ 199 w 1233"/>
                <a:gd name="T11" fmla="*/ 358 h 1153"/>
                <a:gd name="T12" fmla="*/ 270 w 1233"/>
                <a:gd name="T13" fmla="*/ 358 h 1153"/>
                <a:gd name="T14" fmla="*/ 334 w 1233"/>
                <a:gd name="T15" fmla="*/ 350 h 1153"/>
                <a:gd name="T16" fmla="*/ 461 w 1233"/>
                <a:gd name="T17" fmla="*/ 397 h 1153"/>
                <a:gd name="T18" fmla="*/ 445 w 1233"/>
                <a:gd name="T19" fmla="*/ 445 h 1153"/>
                <a:gd name="T20" fmla="*/ 445 w 1233"/>
                <a:gd name="T21" fmla="*/ 485 h 1153"/>
                <a:gd name="T22" fmla="*/ 548 w 1233"/>
                <a:gd name="T23" fmla="*/ 429 h 1153"/>
                <a:gd name="T24" fmla="*/ 588 w 1233"/>
                <a:gd name="T25" fmla="*/ 350 h 1153"/>
                <a:gd name="T26" fmla="*/ 517 w 1233"/>
                <a:gd name="T27" fmla="*/ 199 h 1153"/>
                <a:gd name="T28" fmla="*/ 501 w 1233"/>
                <a:gd name="T29" fmla="*/ 56 h 1153"/>
                <a:gd name="T30" fmla="*/ 564 w 1233"/>
                <a:gd name="T31" fmla="*/ 8 h 1153"/>
                <a:gd name="T32" fmla="*/ 668 w 1233"/>
                <a:gd name="T33" fmla="*/ 0 h 1153"/>
                <a:gd name="T34" fmla="*/ 771 w 1233"/>
                <a:gd name="T35" fmla="*/ 16 h 1153"/>
                <a:gd name="T36" fmla="*/ 874 w 1233"/>
                <a:gd name="T37" fmla="*/ 48 h 1153"/>
                <a:gd name="T38" fmla="*/ 930 w 1233"/>
                <a:gd name="T39" fmla="*/ 24 h 1153"/>
                <a:gd name="T40" fmla="*/ 1017 w 1233"/>
                <a:gd name="T41" fmla="*/ 119 h 1153"/>
                <a:gd name="T42" fmla="*/ 1017 w 1233"/>
                <a:gd name="T43" fmla="*/ 246 h 1153"/>
                <a:gd name="T44" fmla="*/ 970 w 1233"/>
                <a:gd name="T45" fmla="*/ 286 h 1153"/>
                <a:gd name="T46" fmla="*/ 1033 w 1233"/>
                <a:gd name="T47" fmla="*/ 358 h 1153"/>
                <a:gd name="T48" fmla="*/ 1089 w 1233"/>
                <a:gd name="T49" fmla="*/ 421 h 1153"/>
                <a:gd name="T50" fmla="*/ 1160 w 1233"/>
                <a:gd name="T51" fmla="*/ 461 h 1153"/>
                <a:gd name="T52" fmla="*/ 1121 w 1233"/>
                <a:gd name="T53" fmla="*/ 548 h 1153"/>
                <a:gd name="T54" fmla="*/ 1049 w 1233"/>
                <a:gd name="T55" fmla="*/ 628 h 1153"/>
                <a:gd name="T56" fmla="*/ 1105 w 1233"/>
                <a:gd name="T57" fmla="*/ 675 h 1153"/>
                <a:gd name="T58" fmla="*/ 1160 w 1233"/>
                <a:gd name="T59" fmla="*/ 723 h 1153"/>
                <a:gd name="T60" fmla="*/ 1216 w 1233"/>
                <a:gd name="T61" fmla="*/ 818 h 1153"/>
                <a:gd name="T62" fmla="*/ 1224 w 1233"/>
                <a:gd name="T63" fmla="*/ 914 h 1153"/>
                <a:gd name="T64" fmla="*/ 1137 w 1233"/>
                <a:gd name="T65" fmla="*/ 898 h 1153"/>
                <a:gd name="T66" fmla="*/ 1073 w 1233"/>
                <a:gd name="T67" fmla="*/ 961 h 1153"/>
                <a:gd name="T68" fmla="*/ 1025 w 1233"/>
                <a:gd name="T69" fmla="*/ 1025 h 1153"/>
                <a:gd name="T70" fmla="*/ 898 w 1233"/>
                <a:gd name="T71" fmla="*/ 1080 h 1153"/>
                <a:gd name="T72" fmla="*/ 787 w 1233"/>
                <a:gd name="T73" fmla="*/ 1104 h 1153"/>
                <a:gd name="T74" fmla="*/ 803 w 1233"/>
                <a:gd name="T75" fmla="*/ 1009 h 1153"/>
                <a:gd name="T76" fmla="*/ 723 w 1233"/>
                <a:gd name="T77" fmla="*/ 961 h 1153"/>
                <a:gd name="T78" fmla="*/ 668 w 1233"/>
                <a:gd name="T79" fmla="*/ 977 h 1153"/>
                <a:gd name="T80" fmla="*/ 596 w 1233"/>
                <a:gd name="T81" fmla="*/ 993 h 1153"/>
                <a:gd name="T82" fmla="*/ 533 w 1233"/>
                <a:gd name="T83" fmla="*/ 1001 h 1153"/>
                <a:gd name="T84" fmla="*/ 469 w 1233"/>
                <a:gd name="T85" fmla="*/ 1009 h 1153"/>
                <a:gd name="T86" fmla="*/ 382 w 1233"/>
                <a:gd name="T87" fmla="*/ 1017 h 1153"/>
                <a:gd name="T88" fmla="*/ 278 w 1233"/>
                <a:gd name="T89" fmla="*/ 1009 h 1153"/>
                <a:gd name="T90" fmla="*/ 183 w 1233"/>
                <a:gd name="T91" fmla="*/ 945 h 1153"/>
                <a:gd name="T92" fmla="*/ 127 w 1233"/>
                <a:gd name="T93" fmla="*/ 898 h 1153"/>
                <a:gd name="T94" fmla="*/ 119 w 1233"/>
                <a:gd name="T95" fmla="*/ 810 h 1153"/>
                <a:gd name="T96" fmla="*/ 191 w 1233"/>
                <a:gd name="T97" fmla="*/ 723 h 1153"/>
                <a:gd name="T98" fmla="*/ 175 w 1233"/>
                <a:gd name="T99" fmla="*/ 636 h 1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3"/>
                <a:gd name="T151" fmla="*/ 0 h 1153"/>
                <a:gd name="T152" fmla="*/ 1233 w 1233"/>
                <a:gd name="T153" fmla="*/ 1153 h 1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3" h="1153">
                  <a:moveTo>
                    <a:pt x="175" y="636"/>
                  </a:moveTo>
                  <a:lnTo>
                    <a:pt x="175" y="636"/>
                  </a:lnTo>
                  <a:lnTo>
                    <a:pt x="159" y="644"/>
                  </a:lnTo>
                  <a:lnTo>
                    <a:pt x="143" y="636"/>
                  </a:lnTo>
                  <a:lnTo>
                    <a:pt x="127" y="636"/>
                  </a:lnTo>
                  <a:lnTo>
                    <a:pt x="111" y="628"/>
                  </a:lnTo>
                  <a:lnTo>
                    <a:pt x="95" y="620"/>
                  </a:lnTo>
                  <a:lnTo>
                    <a:pt x="79" y="588"/>
                  </a:lnTo>
                  <a:lnTo>
                    <a:pt x="56" y="556"/>
                  </a:lnTo>
                  <a:lnTo>
                    <a:pt x="40" y="508"/>
                  </a:lnTo>
                  <a:lnTo>
                    <a:pt x="32" y="493"/>
                  </a:lnTo>
                  <a:lnTo>
                    <a:pt x="24" y="469"/>
                  </a:lnTo>
                  <a:lnTo>
                    <a:pt x="8" y="469"/>
                  </a:lnTo>
                  <a:lnTo>
                    <a:pt x="16" y="405"/>
                  </a:lnTo>
                  <a:lnTo>
                    <a:pt x="8" y="397"/>
                  </a:lnTo>
                  <a:lnTo>
                    <a:pt x="0" y="381"/>
                  </a:lnTo>
                  <a:lnTo>
                    <a:pt x="48" y="381"/>
                  </a:lnTo>
                  <a:lnTo>
                    <a:pt x="87" y="373"/>
                  </a:lnTo>
                  <a:lnTo>
                    <a:pt x="103" y="381"/>
                  </a:lnTo>
                  <a:lnTo>
                    <a:pt x="119" y="389"/>
                  </a:lnTo>
                  <a:lnTo>
                    <a:pt x="135" y="365"/>
                  </a:lnTo>
                  <a:lnTo>
                    <a:pt x="151" y="365"/>
                  </a:lnTo>
                  <a:lnTo>
                    <a:pt x="175" y="342"/>
                  </a:lnTo>
                  <a:lnTo>
                    <a:pt x="199" y="358"/>
                  </a:lnTo>
                  <a:lnTo>
                    <a:pt x="207" y="373"/>
                  </a:lnTo>
                  <a:lnTo>
                    <a:pt x="231" y="365"/>
                  </a:lnTo>
                  <a:lnTo>
                    <a:pt x="246" y="373"/>
                  </a:lnTo>
                  <a:lnTo>
                    <a:pt x="270" y="358"/>
                  </a:lnTo>
                  <a:lnTo>
                    <a:pt x="286" y="358"/>
                  </a:lnTo>
                  <a:lnTo>
                    <a:pt x="302" y="365"/>
                  </a:lnTo>
                  <a:lnTo>
                    <a:pt x="310" y="350"/>
                  </a:lnTo>
                  <a:lnTo>
                    <a:pt x="334" y="350"/>
                  </a:lnTo>
                  <a:lnTo>
                    <a:pt x="366" y="381"/>
                  </a:lnTo>
                  <a:lnTo>
                    <a:pt x="397" y="373"/>
                  </a:lnTo>
                  <a:lnTo>
                    <a:pt x="421" y="397"/>
                  </a:lnTo>
                  <a:lnTo>
                    <a:pt x="461" y="397"/>
                  </a:lnTo>
                  <a:lnTo>
                    <a:pt x="469" y="413"/>
                  </a:lnTo>
                  <a:lnTo>
                    <a:pt x="461" y="421"/>
                  </a:lnTo>
                  <a:lnTo>
                    <a:pt x="461" y="429"/>
                  </a:lnTo>
                  <a:lnTo>
                    <a:pt x="445" y="445"/>
                  </a:lnTo>
                  <a:lnTo>
                    <a:pt x="445" y="469"/>
                  </a:lnTo>
                  <a:lnTo>
                    <a:pt x="421" y="469"/>
                  </a:lnTo>
                  <a:lnTo>
                    <a:pt x="413" y="485"/>
                  </a:lnTo>
                  <a:lnTo>
                    <a:pt x="445" y="485"/>
                  </a:lnTo>
                  <a:lnTo>
                    <a:pt x="469" y="461"/>
                  </a:lnTo>
                  <a:lnTo>
                    <a:pt x="477" y="437"/>
                  </a:lnTo>
                  <a:lnTo>
                    <a:pt x="509" y="437"/>
                  </a:lnTo>
                  <a:lnTo>
                    <a:pt x="548" y="429"/>
                  </a:lnTo>
                  <a:lnTo>
                    <a:pt x="572" y="429"/>
                  </a:lnTo>
                  <a:lnTo>
                    <a:pt x="596" y="413"/>
                  </a:lnTo>
                  <a:lnTo>
                    <a:pt x="604" y="389"/>
                  </a:lnTo>
                  <a:lnTo>
                    <a:pt x="588" y="350"/>
                  </a:lnTo>
                  <a:lnTo>
                    <a:pt x="596" y="310"/>
                  </a:lnTo>
                  <a:lnTo>
                    <a:pt x="548" y="254"/>
                  </a:lnTo>
                  <a:lnTo>
                    <a:pt x="540" y="222"/>
                  </a:lnTo>
                  <a:lnTo>
                    <a:pt x="517" y="199"/>
                  </a:lnTo>
                  <a:lnTo>
                    <a:pt x="509" y="151"/>
                  </a:lnTo>
                  <a:lnTo>
                    <a:pt x="525" y="103"/>
                  </a:lnTo>
                  <a:lnTo>
                    <a:pt x="517" y="79"/>
                  </a:lnTo>
                  <a:lnTo>
                    <a:pt x="501" y="56"/>
                  </a:lnTo>
                  <a:lnTo>
                    <a:pt x="469" y="48"/>
                  </a:lnTo>
                  <a:lnTo>
                    <a:pt x="517" y="32"/>
                  </a:lnTo>
                  <a:lnTo>
                    <a:pt x="540" y="0"/>
                  </a:lnTo>
                  <a:lnTo>
                    <a:pt x="564" y="8"/>
                  </a:lnTo>
                  <a:lnTo>
                    <a:pt x="580" y="0"/>
                  </a:lnTo>
                  <a:lnTo>
                    <a:pt x="620" y="0"/>
                  </a:lnTo>
                  <a:lnTo>
                    <a:pt x="644" y="8"/>
                  </a:lnTo>
                  <a:lnTo>
                    <a:pt x="668" y="0"/>
                  </a:lnTo>
                  <a:lnTo>
                    <a:pt x="699" y="16"/>
                  </a:lnTo>
                  <a:lnTo>
                    <a:pt x="731" y="0"/>
                  </a:lnTo>
                  <a:lnTo>
                    <a:pt x="747" y="16"/>
                  </a:lnTo>
                  <a:lnTo>
                    <a:pt x="771" y="16"/>
                  </a:lnTo>
                  <a:lnTo>
                    <a:pt x="771" y="40"/>
                  </a:lnTo>
                  <a:lnTo>
                    <a:pt x="795" y="56"/>
                  </a:lnTo>
                  <a:lnTo>
                    <a:pt x="827" y="56"/>
                  </a:lnTo>
                  <a:lnTo>
                    <a:pt x="874" y="48"/>
                  </a:lnTo>
                  <a:lnTo>
                    <a:pt x="898" y="56"/>
                  </a:lnTo>
                  <a:lnTo>
                    <a:pt x="914" y="48"/>
                  </a:lnTo>
                  <a:lnTo>
                    <a:pt x="906" y="32"/>
                  </a:lnTo>
                  <a:lnTo>
                    <a:pt x="930" y="24"/>
                  </a:lnTo>
                  <a:lnTo>
                    <a:pt x="970" y="56"/>
                  </a:lnTo>
                  <a:lnTo>
                    <a:pt x="970" y="72"/>
                  </a:lnTo>
                  <a:lnTo>
                    <a:pt x="994" y="87"/>
                  </a:lnTo>
                  <a:lnTo>
                    <a:pt x="1017" y="119"/>
                  </a:lnTo>
                  <a:lnTo>
                    <a:pt x="1017" y="159"/>
                  </a:lnTo>
                  <a:lnTo>
                    <a:pt x="1041" y="183"/>
                  </a:lnTo>
                  <a:lnTo>
                    <a:pt x="1033" y="230"/>
                  </a:lnTo>
                  <a:lnTo>
                    <a:pt x="1017" y="246"/>
                  </a:lnTo>
                  <a:lnTo>
                    <a:pt x="1001" y="246"/>
                  </a:lnTo>
                  <a:lnTo>
                    <a:pt x="1001" y="262"/>
                  </a:lnTo>
                  <a:lnTo>
                    <a:pt x="1001" y="278"/>
                  </a:lnTo>
                  <a:lnTo>
                    <a:pt x="970" y="286"/>
                  </a:lnTo>
                  <a:lnTo>
                    <a:pt x="986" y="302"/>
                  </a:lnTo>
                  <a:lnTo>
                    <a:pt x="986" y="326"/>
                  </a:lnTo>
                  <a:lnTo>
                    <a:pt x="1025" y="342"/>
                  </a:lnTo>
                  <a:lnTo>
                    <a:pt x="1033" y="358"/>
                  </a:lnTo>
                  <a:lnTo>
                    <a:pt x="1065" y="365"/>
                  </a:lnTo>
                  <a:lnTo>
                    <a:pt x="1081" y="389"/>
                  </a:lnTo>
                  <a:lnTo>
                    <a:pt x="1089" y="405"/>
                  </a:lnTo>
                  <a:lnTo>
                    <a:pt x="1089" y="421"/>
                  </a:lnTo>
                  <a:lnTo>
                    <a:pt x="1105" y="437"/>
                  </a:lnTo>
                  <a:lnTo>
                    <a:pt x="1160" y="437"/>
                  </a:lnTo>
                  <a:lnTo>
                    <a:pt x="1168" y="453"/>
                  </a:lnTo>
                  <a:lnTo>
                    <a:pt x="1160" y="461"/>
                  </a:lnTo>
                  <a:lnTo>
                    <a:pt x="1129" y="461"/>
                  </a:lnTo>
                  <a:lnTo>
                    <a:pt x="1129" y="493"/>
                  </a:lnTo>
                  <a:lnTo>
                    <a:pt x="1145" y="516"/>
                  </a:lnTo>
                  <a:lnTo>
                    <a:pt x="1121" y="548"/>
                  </a:lnTo>
                  <a:lnTo>
                    <a:pt x="1089" y="556"/>
                  </a:lnTo>
                  <a:lnTo>
                    <a:pt x="1081" y="588"/>
                  </a:lnTo>
                  <a:lnTo>
                    <a:pt x="1057" y="612"/>
                  </a:lnTo>
                  <a:lnTo>
                    <a:pt x="1049" y="628"/>
                  </a:lnTo>
                  <a:lnTo>
                    <a:pt x="1065" y="651"/>
                  </a:lnTo>
                  <a:lnTo>
                    <a:pt x="1081" y="667"/>
                  </a:lnTo>
                  <a:lnTo>
                    <a:pt x="1097" y="659"/>
                  </a:lnTo>
                  <a:lnTo>
                    <a:pt x="1105" y="675"/>
                  </a:lnTo>
                  <a:lnTo>
                    <a:pt x="1113" y="675"/>
                  </a:lnTo>
                  <a:lnTo>
                    <a:pt x="1129" y="683"/>
                  </a:lnTo>
                  <a:lnTo>
                    <a:pt x="1160" y="691"/>
                  </a:lnTo>
                  <a:lnTo>
                    <a:pt x="1160" y="723"/>
                  </a:lnTo>
                  <a:lnTo>
                    <a:pt x="1160" y="747"/>
                  </a:lnTo>
                  <a:lnTo>
                    <a:pt x="1145" y="779"/>
                  </a:lnTo>
                  <a:lnTo>
                    <a:pt x="1160" y="802"/>
                  </a:lnTo>
                  <a:lnTo>
                    <a:pt x="1216" y="818"/>
                  </a:lnTo>
                  <a:lnTo>
                    <a:pt x="1224" y="858"/>
                  </a:lnTo>
                  <a:lnTo>
                    <a:pt x="1216" y="874"/>
                  </a:lnTo>
                  <a:lnTo>
                    <a:pt x="1232" y="898"/>
                  </a:lnTo>
                  <a:lnTo>
                    <a:pt x="1224" y="914"/>
                  </a:lnTo>
                  <a:lnTo>
                    <a:pt x="1216" y="922"/>
                  </a:lnTo>
                  <a:lnTo>
                    <a:pt x="1192" y="914"/>
                  </a:lnTo>
                  <a:lnTo>
                    <a:pt x="1192" y="890"/>
                  </a:lnTo>
                  <a:lnTo>
                    <a:pt x="1137" y="898"/>
                  </a:lnTo>
                  <a:lnTo>
                    <a:pt x="1113" y="898"/>
                  </a:lnTo>
                  <a:lnTo>
                    <a:pt x="1097" y="922"/>
                  </a:lnTo>
                  <a:lnTo>
                    <a:pt x="1081" y="930"/>
                  </a:lnTo>
                  <a:lnTo>
                    <a:pt x="1073" y="961"/>
                  </a:lnTo>
                  <a:lnTo>
                    <a:pt x="1073" y="1009"/>
                  </a:lnTo>
                  <a:lnTo>
                    <a:pt x="1049" y="1041"/>
                  </a:lnTo>
                  <a:lnTo>
                    <a:pt x="1033" y="1041"/>
                  </a:lnTo>
                  <a:lnTo>
                    <a:pt x="1025" y="1025"/>
                  </a:lnTo>
                  <a:lnTo>
                    <a:pt x="1009" y="1017"/>
                  </a:lnTo>
                  <a:lnTo>
                    <a:pt x="986" y="1041"/>
                  </a:lnTo>
                  <a:lnTo>
                    <a:pt x="930" y="1033"/>
                  </a:lnTo>
                  <a:lnTo>
                    <a:pt x="898" y="1080"/>
                  </a:lnTo>
                  <a:lnTo>
                    <a:pt x="890" y="1080"/>
                  </a:lnTo>
                  <a:lnTo>
                    <a:pt x="843" y="1152"/>
                  </a:lnTo>
                  <a:lnTo>
                    <a:pt x="819" y="1128"/>
                  </a:lnTo>
                  <a:lnTo>
                    <a:pt x="787" y="1104"/>
                  </a:lnTo>
                  <a:lnTo>
                    <a:pt x="819" y="1073"/>
                  </a:lnTo>
                  <a:lnTo>
                    <a:pt x="819" y="1049"/>
                  </a:lnTo>
                  <a:lnTo>
                    <a:pt x="803" y="1041"/>
                  </a:lnTo>
                  <a:lnTo>
                    <a:pt x="803" y="1009"/>
                  </a:lnTo>
                  <a:lnTo>
                    <a:pt x="787" y="1001"/>
                  </a:lnTo>
                  <a:lnTo>
                    <a:pt x="787" y="985"/>
                  </a:lnTo>
                  <a:lnTo>
                    <a:pt x="763" y="961"/>
                  </a:lnTo>
                  <a:lnTo>
                    <a:pt x="723" y="961"/>
                  </a:lnTo>
                  <a:lnTo>
                    <a:pt x="699" y="985"/>
                  </a:lnTo>
                  <a:lnTo>
                    <a:pt x="692" y="1001"/>
                  </a:lnTo>
                  <a:lnTo>
                    <a:pt x="692" y="985"/>
                  </a:lnTo>
                  <a:lnTo>
                    <a:pt x="668" y="977"/>
                  </a:lnTo>
                  <a:lnTo>
                    <a:pt x="652" y="1001"/>
                  </a:lnTo>
                  <a:lnTo>
                    <a:pt x="636" y="993"/>
                  </a:lnTo>
                  <a:lnTo>
                    <a:pt x="620" y="985"/>
                  </a:lnTo>
                  <a:lnTo>
                    <a:pt x="596" y="993"/>
                  </a:lnTo>
                  <a:lnTo>
                    <a:pt x="580" y="985"/>
                  </a:lnTo>
                  <a:lnTo>
                    <a:pt x="564" y="977"/>
                  </a:lnTo>
                  <a:lnTo>
                    <a:pt x="540" y="985"/>
                  </a:lnTo>
                  <a:lnTo>
                    <a:pt x="533" y="1001"/>
                  </a:lnTo>
                  <a:lnTo>
                    <a:pt x="485" y="1001"/>
                  </a:lnTo>
                  <a:lnTo>
                    <a:pt x="485" y="985"/>
                  </a:lnTo>
                  <a:lnTo>
                    <a:pt x="461" y="985"/>
                  </a:lnTo>
                  <a:lnTo>
                    <a:pt x="469" y="1009"/>
                  </a:lnTo>
                  <a:lnTo>
                    <a:pt x="453" y="1009"/>
                  </a:lnTo>
                  <a:lnTo>
                    <a:pt x="437" y="993"/>
                  </a:lnTo>
                  <a:lnTo>
                    <a:pt x="405" y="993"/>
                  </a:lnTo>
                  <a:lnTo>
                    <a:pt x="382" y="1017"/>
                  </a:lnTo>
                  <a:lnTo>
                    <a:pt x="374" y="1009"/>
                  </a:lnTo>
                  <a:lnTo>
                    <a:pt x="358" y="1017"/>
                  </a:lnTo>
                  <a:lnTo>
                    <a:pt x="326" y="1009"/>
                  </a:lnTo>
                  <a:lnTo>
                    <a:pt x="278" y="1009"/>
                  </a:lnTo>
                  <a:lnTo>
                    <a:pt x="246" y="1001"/>
                  </a:lnTo>
                  <a:lnTo>
                    <a:pt x="231" y="985"/>
                  </a:lnTo>
                  <a:lnTo>
                    <a:pt x="199" y="977"/>
                  </a:lnTo>
                  <a:lnTo>
                    <a:pt x="183" y="945"/>
                  </a:lnTo>
                  <a:lnTo>
                    <a:pt x="175" y="945"/>
                  </a:lnTo>
                  <a:lnTo>
                    <a:pt x="151" y="930"/>
                  </a:lnTo>
                  <a:lnTo>
                    <a:pt x="135" y="922"/>
                  </a:lnTo>
                  <a:lnTo>
                    <a:pt x="127" y="898"/>
                  </a:lnTo>
                  <a:lnTo>
                    <a:pt x="95" y="898"/>
                  </a:lnTo>
                  <a:lnTo>
                    <a:pt x="72" y="882"/>
                  </a:lnTo>
                  <a:lnTo>
                    <a:pt x="103" y="858"/>
                  </a:lnTo>
                  <a:lnTo>
                    <a:pt x="119" y="810"/>
                  </a:lnTo>
                  <a:lnTo>
                    <a:pt x="119" y="794"/>
                  </a:lnTo>
                  <a:lnTo>
                    <a:pt x="143" y="747"/>
                  </a:lnTo>
                  <a:lnTo>
                    <a:pt x="151" y="731"/>
                  </a:lnTo>
                  <a:lnTo>
                    <a:pt x="191" y="723"/>
                  </a:lnTo>
                  <a:lnTo>
                    <a:pt x="191" y="667"/>
                  </a:lnTo>
                  <a:lnTo>
                    <a:pt x="215" y="644"/>
                  </a:lnTo>
                  <a:lnTo>
                    <a:pt x="207" y="628"/>
                  </a:lnTo>
                  <a:lnTo>
                    <a:pt x="175" y="636"/>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5" name="Freeform 68"/>
            <p:cNvSpPr>
              <a:spLocks/>
            </p:cNvSpPr>
            <p:nvPr/>
          </p:nvSpPr>
          <p:spPr bwMode="gray">
            <a:xfrm>
              <a:off x="9174418" y="4808900"/>
              <a:ext cx="273974" cy="339023"/>
            </a:xfrm>
            <a:custGeom>
              <a:avLst/>
              <a:gdLst>
                <a:gd name="T0" fmla="*/ 110 w 361"/>
                <a:gd name="T1" fmla="*/ 126 h 433"/>
                <a:gd name="T2" fmla="*/ 110 w 361"/>
                <a:gd name="T3" fmla="*/ 126 h 433"/>
                <a:gd name="T4" fmla="*/ 125 w 361"/>
                <a:gd name="T5" fmla="*/ 126 h 433"/>
                <a:gd name="T6" fmla="*/ 157 w 361"/>
                <a:gd name="T7" fmla="*/ 102 h 433"/>
                <a:gd name="T8" fmla="*/ 196 w 361"/>
                <a:gd name="T9" fmla="*/ 55 h 433"/>
                <a:gd name="T10" fmla="*/ 203 w 361"/>
                <a:gd name="T11" fmla="*/ 31 h 433"/>
                <a:gd name="T12" fmla="*/ 196 w 361"/>
                <a:gd name="T13" fmla="*/ 24 h 433"/>
                <a:gd name="T14" fmla="*/ 219 w 361"/>
                <a:gd name="T15" fmla="*/ 16 h 433"/>
                <a:gd name="T16" fmla="*/ 227 w 361"/>
                <a:gd name="T17" fmla="*/ 0 h 433"/>
                <a:gd name="T18" fmla="*/ 258 w 361"/>
                <a:gd name="T19" fmla="*/ 8 h 433"/>
                <a:gd name="T20" fmla="*/ 274 w 361"/>
                <a:gd name="T21" fmla="*/ 31 h 433"/>
                <a:gd name="T22" fmla="*/ 282 w 361"/>
                <a:gd name="T23" fmla="*/ 55 h 433"/>
                <a:gd name="T24" fmla="*/ 266 w 361"/>
                <a:gd name="T25" fmla="*/ 102 h 433"/>
                <a:gd name="T26" fmla="*/ 274 w 361"/>
                <a:gd name="T27" fmla="*/ 149 h 433"/>
                <a:gd name="T28" fmla="*/ 297 w 361"/>
                <a:gd name="T29" fmla="*/ 173 h 433"/>
                <a:gd name="T30" fmla="*/ 305 w 361"/>
                <a:gd name="T31" fmla="*/ 204 h 433"/>
                <a:gd name="T32" fmla="*/ 352 w 361"/>
                <a:gd name="T33" fmla="*/ 259 h 433"/>
                <a:gd name="T34" fmla="*/ 344 w 361"/>
                <a:gd name="T35" fmla="*/ 298 h 433"/>
                <a:gd name="T36" fmla="*/ 360 w 361"/>
                <a:gd name="T37" fmla="*/ 338 h 433"/>
                <a:gd name="T38" fmla="*/ 352 w 361"/>
                <a:gd name="T39" fmla="*/ 361 h 433"/>
                <a:gd name="T40" fmla="*/ 329 w 361"/>
                <a:gd name="T41" fmla="*/ 377 h 433"/>
                <a:gd name="T42" fmla="*/ 305 w 361"/>
                <a:gd name="T43" fmla="*/ 377 h 433"/>
                <a:gd name="T44" fmla="*/ 266 w 361"/>
                <a:gd name="T45" fmla="*/ 385 h 433"/>
                <a:gd name="T46" fmla="*/ 235 w 361"/>
                <a:gd name="T47" fmla="*/ 385 h 433"/>
                <a:gd name="T48" fmla="*/ 227 w 361"/>
                <a:gd name="T49" fmla="*/ 408 h 433"/>
                <a:gd name="T50" fmla="*/ 203 w 361"/>
                <a:gd name="T51" fmla="*/ 432 h 433"/>
                <a:gd name="T52" fmla="*/ 172 w 361"/>
                <a:gd name="T53" fmla="*/ 432 h 433"/>
                <a:gd name="T54" fmla="*/ 180 w 361"/>
                <a:gd name="T55" fmla="*/ 416 h 433"/>
                <a:gd name="T56" fmla="*/ 203 w 361"/>
                <a:gd name="T57" fmla="*/ 416 h 433"/>
                <a:gd name="T58" fmla="*/ 203 w 361"/>
                <a:gd name="T59" fmla="*/ 393 h 433"/>
                <a:gd name="T60" fmla="*/ 219 w 361"/>
                <a:gd name="T61" fmla="*/ 377 h 433"/>
                <a:gd name="T62" fmla="*/ 219 w 361"/>
                <a:gd name="T63" fmla="*/ 369 h 433"/>
                <a:gd name="T64" fmla="*/ 227 w 361"/>
                <a:gd name="T65" fmla="*/ 361 h 433"/>
                <a:gd name="T66" fmla="*/ 219 w 361"/>
                <a:gd name="T67" fmla="*/ 346 h 433"/>
                <a:gd name="T68" fmla="*/ 180 w 361"/>
                <a:gd name="T69" fmla="*/ 346 h 433"/>
                <a:gd name="T70" fmla="*/ 157 w 361"/>
                <a:gd name="T71" fmla="*/ 322 h 433"/>
                <a:gd name="T72" fmla="*/ 125 w 361"/>
                <a:gd name="T73" fmla="*/ 330 h 433"/>
                <a:gd name="T74" fmla="*/ 94 w 361"/>
                <a:gd name="T75" fmla="*/ 298 h 433"/>
                <a:gd name="T76" fmla="*/ 70 w 361"/>
                <a:gd name="T77" fmla="*/ 298 h 433"/>
                <a:gd name="T78" fmla="*/ 63 w 361"/>
                <a:gd name="T79" fmla="*/ 314 h 433"/>
                <a:gd name="T80" fmla="*/ 47 w 361"/>
                <a:gd name="T81" fmla="*/ 306 h 433"/>
                <a:gd name="T82" fmla="*/ 31 w 361"/>
                <a:gd name="T83" fmla="*/ 306 h 433"/>
                <a:gd name="T84" fmla="*/ 8 w 361"/>
                <a:gd name="T85" fmla="*/ 322 h 433"/>
                <a:gd name="T86" fmla="*/ 0 w 361"/>
                <a:gd name="T87" fmla="*/ 291 h 433"/>
                <a:gd name="T88" fmla="*/ 47 w 361"/>
                <a:gd name="T89" fmla="*/ 236 h 433"/>
                <a:gd name="T90" fmla="*/ 63 w 361"/>
                <a:gd name="T91" fmla="*/ 181 h 433"/>
                <a:gd name="T92" fmla="*/ 86 w 361"/>
                <a:gd name="T93" fmla="*/ 173 h 433"/>
                <a:gd name="T94" fmla="*/ 86 w 361"/>
                <a:gd name="T95" fmla="*/ 157 h 433"/>
                <a:gd name="T96" fmla="*/ 110 w 361"/>
                <a:gd name="T97" fmla="*/ 126 h 4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33"/>
                <a:gd name="T149" fmla="*/ 361 w 361"/>
                <a:gd name="T150" fmla="*/ 433 h 4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33">
                  <a:moveTo>
                    <a:pt x="110" y="126"/>
                  </a:moveTo>
                  <a:lnTo>
                    <a:pt x="110" y="126"/>
                  </a:lnTo>
                  <a:lnTo>
                    <a:pt x="125" y="126"/>
                  </a:lnTo>
                  <a:lnTo>
                    <a:pt x="157" y="102"/>
                  </a:lnTo>
                  <a:lnTo>
                    <a:pt x="196" y="55"/>
                  </a:lnTo>
                  <a:lnTo>
                    <a:pt x="203" y="31"/>
                  </a:lnTo>
                  <a:lnTo>
                    <a:pt x="196" y="24"/>
                  </a:lnTo>
                  <a:lnTo>
                    <a:pt x="219" y="16"/>
                  </a:lnTo>
                  <a:lnTo>
                    <a:pt x="227" y="0"/>
                  </a:lnTo>
                  <a:lnTo>
                    <a:pt x="258" y="8"/>
                  </a:lnTo>
                  <a:lnTo>
                    <a:pt x="274" y="31"/>
                  </a:lnTo>
                  <a:lnTo>
                    <a:pt x="282" y="55"/>
                  </a:lnTo>
                  <a:lnTo>
                    <a:pt x="266" y="102"/>
                  </a:lnTo>
                  <a:lnTo>
                    <a:pt x="274" y="149"/>
                  </a:lnTo>
                  <a:lnTo>
                    <a:pt x="297" y="173"/>
                  </a:lnTo>
                  <a:lnTo>
                    <a:pt x="305" y="204"/>
                  </a:lnTo>
                  <a:lnTo>
                    <a:pt x="352" y="259"/>
                  </a:lnTo>
                  <a:lnTo>
                    <a:pt x="344" y="298"/>
                  </a:lnTo>
                  <a:lnTo>
                    <a:pt x="360" y="338"/>
                  </a:lnTo>
                  <a:lnTo>
                    <a:pt x="352" y="361"/>
                  </a:lnTo>
                  <a:lnTo>
                    <a:pt x="329" y="377"/>
                  </a:lnTo>
                  <a:lnTo>
                    <a:pt x="305" y="377"/>
                  </a:lnTo>
                  <a:lnTo>
                    <a:pt x="266" y="385"/>
                  </a:lnTo>
                  <a:lnTo>
                    <a:pt x="235" y="385"/>
                  </a:lnTo>
                  <a:lnTo>
                    <a:pt x="227" y="408"/>
                  </a:lnTo>
                  <a:lnTo>
                    <a:pt x="203" y="432"/>
                  </a:lnTo>
                  <a:lnTo>
                    <a:pt x="172" y="432"/>
                  </a:lnTo>
                  <a:lnTo>
                    <a:pt x="180" y="416"/>
                  </a:lnTo>
                  <a:lnTo>
                    <a:pt x="203" y="416"/>
                  </a:lnTo>
                  <a:lnTo>
                    <a:pt x="203" y="393"/>
                  </a:lnTo>
                  <a:lnTo>
                    <a:pt x="219" y="377"/>
                  </a:lnTo>
                  <a:lnTo>
                    <a:pt x="219" y="369"/>
                  </a:lnTo>
                  <a:lnTo>
                    <a:pt x="227" y="361"/>
                  </a:lnTo>
                  <a:lnTo>
                    <a:pt x="219" y="346"/>
                  </a:lnTo>
                  <a:lnTo>
                    <a:pt x="180" y="346"/>
                  </a:lnTo>
                  <a:lnTo>
                    <a:pt x="157" y="322"/>
                  </a:lnTo>
                  <a:lnTo>
                    <a:pt x="125" y="330"/>
                  </a:lnTo>
                  <a:lnTo>
                    <a:pt x="94" y="298"/>
                  </a:lnTo>
                  <a:lnTo>
                    <a:pt x="70" y="298"/>
                  </a:lnTo>
                  <a:lnTo>
                    <a:pt x="63" y="314"/>
                  </a:lnTo>
                  <a:lnTo>
                    <a:pt x="47" y="306"/>
                  </a:lnTo>
                  <a:lnTo>
                    <a:pt x="31" y="306"/>
                  </a:lnTo>
                  <a:lnTo>
                    <a:pt x="8" y="322"/>
                  </a:lnTo>
                  <a:lnTo>
                    <a:pt x="0" y="291"/>
                  </a:lnTo>
                  <a:lnTo>
                    <a:pt x="47" y="236"/>
                  </a:lnTo>
                  <a:lnTo>
                    <a:pt x="63" y="181"/>
                  </a:lnTo>
                  <a:lnTo>
                    <a:pt x="86" y="173"/>
                  </a:lnTo>
                  <a:lnTo>
                    <a:pt x="86" y="157"/>
                  </a:lnTo>
                  <a:lnTo>
                    <a:pt x="110" y="126"/>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6" name="Freeform 69"/>
            <p:cNvSpPr>
              <a:spLocks/>
            </p:cNvSpPr>
            <p:nvPr/>
          </p:nvSpPr>
          <p:spPr bwMode="gray">
            <a:xfrm>
              <a:off x="8541470" y="4973321"/>
              <a:ext cx="613974" cy="689789"/>
            </a:xfrm>
            <a:custGeom>
              <a:avLst/>
              <a:gdLst>
                <a:gd name="T0" fmla="*/ 87 w 809"/>
                <a:gd name="T1" fmla="*/ 444 h 881"/>
                <a:gd name="T2" fmla="*/ 135 w 809"/>
                <a:gd name="T3" fmla="*/ 476 h 881"/>
                <a:gd name="T4" fmla="*/ 119 w 809"/>
                <a:gd name="T5" fmla="*/ 531 h 881"/>
                <a:gd name="T6" fmla="*/ 87 w 809"/>
                <a:gd name="T7" fmla="*/ 579 h 881"/>
                <a:gd name="T8" fmla="*/ 55 w 809"/>
                <a:gd name="T9" fmla="*/ 634 h 881"/>
                <a:gd name="T10" fmla="*/ 87 w 809"/>
                <a:gd name="T11" fmla="*/ 761 h 881"/>
                <a:gd name="T12" fmla="*/ 135 w 809"/>
                <a:gd name="T13" fmla="*/ 777 h 881"/>
                <a:gd name="T14" fmla="*/ 182 w 809"/>
                <a:gd name="T15" fmla="*/ 809 h 881"/>
                <a:gd name="T16" fmla="*/ 246 w 809"/>
                <a:gd name="T17" fmla="*/ 817 h 881"/>
                <a:gd name="T18" fmla="*/ 277 w 809"/>
                <a:gd name="T19" fmla="*/ 840 h 881"/>
                <a:gd name="T20" fmla="*/ 309 w 809"/>
                <a:gd name="T21" fmla="*/ 840 h 881"/>
                <a:gd name="T22" fmla="*/ 317 w 809"/>
                <a:gd name="T23" fmla="*/ 864 h 881"/>
                <a:gd name="T24" fmla="*/ 356 w 809"/>
                <a:gd name="T25" fmla="*/ 880 h 881"/>
                <a:gd name="T26" fmla="*/ 412 w 809"/>
                <a:gd name="T27" fmla="*/ 856 h 881"/>
                <a:gd name="T28" fmla="*/ 467 w 809"/>
                <a:gd name="T29" fmla="*/ 817 h 881"/>
                <a:gd name="T30" fmla="*/ 507 w 809"/>
                <a:gd name="T31" fmla="*/ 832 h 881"/>
                <a:gd name="T32" fmla="*/ 531 w 809"/>
                <a:gd name="T33" fmla="*/ 777 h 881"/>
                <a:gd name="T34" fmla="*/ 539 w 809"/>
                <a:gd name="T35" fmla="*/ 714 h 881"/>
                <a:gd name="T36" fmla="*/ 578 w 809"/>
                <a:gd name="T37" fmla="*/ 674 h 881"/>
                <a:gd name="T38" fmla="*/ 618 w 809"/>
                <a:gd name="T39" fmla="*/ 634 h 881"/>
                <a:gd name="T40" fmla="*/ 665 w 809"/>
                <a:gd name="T41" fmla="*/ 618 h 881"/>
                <a:gd name="T42" fmla="*/ 713 w 809"/>
                <a:gd name="T43" fmla="*/ 547 h 881"/>
                <a:gd name="T44" fmla="*/ 737 w 809"/>
                <a:gd name="T45" fmla="*/ 484 h 881"/>
                <a:gd name="T46" fmla="*/ 784 w 809"/>
                <a:gd name="T47" fmla="*/ 460 h 881"/>
                <a:gd name="T48" fmla="*/ 808 w 809"/>
                <a:gd name="T49" fmla="*/ 381 h 881"/>
                <a:gd name="T50" fmla="*/ 768 w 809"/>
                <a:gd name="T51" fmla="*/ 373 h 881"/>
                <a:gd name="T52" fmla="*/ 737 w 809"/>
                <a:gd name="T53" fmla="*/ 373 h 881"/>
                <a:gd name="T54" fmla="*/ 705 w 809"/>
                <a:gd name="T55" fmla="*/ 365 h 881"/>
                <a:gd name="T56" fmla="*/ 673 w 809"/>
                <a:gd name="T57" fmla="*/ 325 h 881"/>
                <a:gd name="T58" fmla="*/ 634 w 809"/>
                <a:gd name="T59" fmla="*/ 246 h 881"/>
                <a:gd name="T60" fmla="*/ 618 w 809"/>
                <a:gd name="T61" fmla="*/ 206 h 881"/>
                <a:gd name="T62" fmla="*/ 610 w 809"/>
                <a:gd name="T63" fmla="*/ 143 h 881"/>
                <a:gd name="T64" fmla="*/ 594 w 809"/>
                <a:gd name="T65" fmla="*/ 119 h 881"/>
                <a:gd name="T66" fmla="*/ 602 w 809"/>
                <a:gd name="T67" fmla="*/ 71 h 881"/>
                <a:gd name="T68" fmla="*/ 531 w 809"/>
                <a:gd name="T69" fmla="*/ 71 h 881"/>
                <a:gd name="T70" fmla="*/ 491 w 809"/>
                <a:gd name="T71" fmla="*/ 55 h 881"/>
                <a:gd name="T72" fmla="*/ 396 w 809"/>
                <a:gd name="T73" fmla="*/ 16 h 881"/>
                <a:gd name="T74" fmla="*/ 309 w 809"/>
                <a:gd name="T75" fmla="*/ 32 h 881"/>
                <a:gd name="T76" fmla="*/ 253 w 809"/>
                <a:gd name="T77" fmla="*/ 71 h 881"/>
                <a:gd name="T78" fmla="*/ 190 w 809"/>
                <a:gd name="T79" fmla="*/ 63 h 881"/>
                <a:gd name="T80" fmla="*/ 158 w 809"/>
                <a:gd name="T81" fmla="*/ 95 h 881"/>
                <a:gd name="T82" fmla="*/ 174 w 809"/>
                <a:gd name="T83" fmla="*/ 151 h 881"/>
                <a:gd name="T84" fmla="*/ 151 w 809"/>
                <a:gd name="T85" fmla="*/ 206 h 881"/>
                <a:gd name="T86" fmla="*/ 135 w 809"/>
                <a:gd name="T87" fmla="*/ 254 h 881"/>
                <a:gd name="T88" fmla="*/ 71 w 809"/>
                <a:gd name="T89" fmla="*/ 262 h 881"/>
                <a:gd name="T90" fmla="*/ 63 w 809"/>
                <a:gd name="T91" fmla="*/ 341 h 881"/>
                <a:gd name="T92" fmla="*/ 71 w 809"/>
                <a:gd name="T93" fmla="*/ 396 h 8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881"/>
                <a:gd name="T143" fmla="*/ 809 w 809"/>
                <a:gd name="T144" fmla="*/ 881 h 8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881">
                  <a:moveTo>
                    <a:pt x="87" y="444"/>
                  </a:moveTo>
                  <a:lnTo>
                    <a:pt x="87" y="444"/>
                  </a:lnTo>
                  <a:lnTo>
                    <a:pt x="111" y="460"/>
                  </a:lnTo>
                  <a:lnTo>
                    <a:pt x="135" y="476"/>
                  </a:lnTo>
                  <a:lnTo>
                    <a:pt x="135" y="499"/>
                  </a:lnTo>
                  <a:lnTo>
                    <a:pt x="119" y="531"/>
                  </a:lnTo>
                  <a:lnTo>
                    <a:pt x="111" y="555"/>
                  </a:lnTo>
                  <a:lnTo>
                    <a:pt x="87" y="579"/>
                  </a:lnTo>
                  <a:lnTo>
                    <a:pt x="63" y="610"/>
                  </a:lnTo>
                  <a:lnTo>
                    <a:pt x="55" y="634"/>
                  </a:lnTo>
                  <a:lnTo>
                    <a:pt x="55" y="682"/>
                  </a:lnTo>
                  <a:lnTo>
                    <a:pt x="87" y="761"/>
                  </a:lnTo>
                  <a:lnTo>
                    <a:pt x="119" y="761"/>
                  </a:lnTo>
                  <a:lnTo>
                    <a:pt x="135" y="777"/>
                  </a:lnTo>
                  <a:lnTo>
                    <a:pt x="166" y="785"/>
                  </a:lnTo>
                  <a:lnTo>
                    <a:pt x="182" y="809"/>
                  </a:lnTo>
                  <a:lnTo>
                    <a:pt x="214" y="809"/>
                  </a:lnTo>
                  <a:lnTo>
                    <a:pt x="246" y="817"/>
                  </a:lnTo>
                  <a:lnTo>
                    <a:pt x="261" y="840"/>
                  </a:lnTo>
                  <a:lnTo>
                    <a:pt x="277" y="840"/>
                  </a:lnTo>
                  <a:lnTo>
                    <a:pt x="293" y="832"/>
                  </a:lnTo>
                  <a:lnTo>
                    <a:pt x="309" y="840"/>
                  </a:lnTo>
                  <a:lnTo>
                    <a:pt x="301" y="848"/>
                  </a:lnTo>
                  <a:lnTo>
                    <a:pt x="317" y="864"/>
                  </a:lnTo>
                  <a:lnTo>
                    <a:pt x="341" y="864"/>
                  </a:lnTo>
                  <a:lnTo>
                    <a:pt x="356" y="880"/>
                  </a:lnTo>
                  <a:lnTo>
                    <a:pt x="404" y="872"/>
                  </a:lnTo>
                  <a:lnTo>
                    <a:pt x="412" y="856"/>
                  </a:lnTo>
                  <a:lnTo>
                    <a:pt x="428" y="825"/>
                  </a:lnTo>
                  <a:lnTo>
                    <a:pt x="467" y="817"/>
                  </a:lnTo>
                  <a:lnTo>
                    <a:pt x="491" y="840"/>
                  </a:lnTo>
                  <a:lnTo>
                    <a:pt x="507" y="832"/>
                  </a:lnTo>
                  <a:lnTo>
                    <a:pt x="523" y="809"/>
                  </a:lnTo>
                  <a:lnTo>
                    <a:pt x="531" y="777"/>
                  </a:lnTo>
                  <a:lnTo>
                    <a:pt x="523" y="745"/>
                  </a:lnTo>
                  <a:lnTo>
                    <a:pt x="539" y="714"/>
                  </a:lnTo>
                  <a:lnTo>
                    <a:pt x="539" y="698"/>
                  </a:lnTo>
                  <a:lnTo>
                    <a:pt x="578" y="674"/>
                  </a:lnTo>
                  <a:lnTo>
                    <a:pt x="602" y="666"/>
                  </a:lnTo>
                  <a:lnTo>
                    <a:pt x="618" y="634"/>
                  </a:lnTo>
                  <a:lnTo>
                    <a:pt x="650" y="634"/>
                  </a:lnTo>
                  <a:lnTo>
                    <a:pt x="665" y="618"/>
                  </a:lnTo>
                  <a:lnTo>
                    <a:pt x="697" y="595"/>
                  </a:lnTo>
                  <a:lnTo>
                    <a:pt x="713" y="547"/>
                  </a:lnTo>
                  <a:lnTo>
                    <a:pt x="713" y="531"/>
                  </a:lnTo>
                  <a:lnTo>
                    <a:pt x="737" y="484"/>
                  </a:lnTo>
                  <a:lnTo>
                    <a:pt x="745" y="468"/>
                  </a:lnTo>
                  <a:lnTo>
                    <a:pt x="784" y="460"/>
                  </a:lnTo>
                  <a:lnTo>
                    <a:pt x="784" y="404"/>
                  </a:lnTo>
                  <a:lnTo>
                    <a:pt x="808" y="381"/>
                  </a:lnTo>
                  <a:lnTo>
                    <a:pt x="800" y="365"/>
                  </a:lnTo>
                  <a:lnTo>
                    <a:pt x="768" y="373"/>
                  </a:lnTo>
                  <a:lnTo>
                    <a:pt x="753" y="381"/>
                  </a:lnTo>
                  <a:lnTo>
                    <a:pt x="737" y="373"/>
                  </a:lnTo>
                  <a:lnTo>
                    <a:pt x="721" y="373"/>
                  </a:lnTo>
                  <a:lnTo>
                    <a:pt x="705" y="365"/>
                  </a:lnTo>
                  <a:lnTo>
                    <a:pt x="689" y="357"/>
                  </a:lnTo>
                  <a:lnTo>
                    <a:pt x="673" y="325"/>
                  </a:lnTo>
                  <a:lnTo>
                    <a:pt x="650" y="293"/>
                  </a:lnTo>
                  <a:lnTo>
                    <a:pt x="634" y="246"/>
                  </a:lnTo>
                  <a:lnTo>
                    <a:pt x="626" y="230"/>
                  </a:lnTo>
                  <a:lnTo>
                    <a:pt x="618" y="206"/>
                  </a:lnTo>
                  <a:lnTo>
                    <a:pt x="602" y="206"/>
                  </a:lnTo>
                  <a:lnTo>
                    <a:pt x="610" y="143"/>
                  </a:lnTo>
                  <a:lnTo>
                    <a:pt x="602" y="135"/>
                  </a:lnTo>
                  <a:lnTo>
                    <a:pt x="594" y="119"/>
                  </a:lnTo>
                  <a:lnTo>
                    <a:pt x="594" y="95"/>
                  </a:lnTo>
                  <a:lnTo>
                    <a:pt x="602" y="71"/>
                  </a:lnTo>
                  <a:lnTo>
                    <a:pt x="555" y="71"/>
                  </a:lnTo>
                  <a:lnTo>
                    <a:pt x="531" y="71"/>
                  </a:lnTo>
                  <a:lnTo>
                    <a:pt x="507" y="63"/>
                  </a:lnTo>
                  <a:lnTo>
                    <a:pt x="491" y="55"/>
                  </a:lnTo>
                  <a:lnTo>
                    <a:pt x="436" y="48"/>
                  </a:lnTo>
                  <a:lnTo>
                    <a:pt x="396" y="16"/>
                  </a:lnTo>
                  <a:lnTo>
                    <a:pt x="364" y="0"/>
                  </a:lnTo>
                  <a:lnTo>
                    <a:pt x="309" y="32"/>
                  </a:lnTo>
                  <a:lnTo>
                    <a:pt x="285" y="40"/>
                  </a:lnTo>
                  <a:lnTo>
                    <a:pt x="253" y="71"/>
                  </a:lnTo>
                  <a:lnTo>
                    <a:pt x="214" y="79"/>
                  </a:lnTo>
                  <a:lnTo>
                    <a:pt x="190" y="63"/>
                  </a:lnTo>
                  <a:lnTo>
                    <a:pt x="158" y="71"/>
                  </a:lnTo>
                  <a:lnTo>
                    <a:pt x="158" y="95"/>
                  </a:lnTo>
                  <a:lnTo>
                    <a:pt x="174" y="127"/>
                  </a:lnTo>
                  <a:lnTo>
                    <a:pt x="174" y="151"/>
                  </a:lnTo>
                  <a:lnTo>
                    <a:pt x="174" y="190"/>
                  </a:lnTo>
                  <a:lnTo>
                    <a:pt x="151" y="206"/>
                  </a:lnTo>
                  <a:lnTo>
                    <a:pt x="143" y="238"/>
                  </a:lnTo>
                  <a:lnTo>
                    <a:pt x="135" y="254"/>
                  </a:lnTo>
                  <a:lnTo>
                    <a:pt x="103" y="270"/>
                  </a:lnTo>
                  <a:lnTo>
                    <a:pt x="71" y="262"/>
                  </a:lnTo>
                  <a:lnTo>
                    <a:pt x="0" y="262"/>
                  </a:lnTo>
                  <a:lnTo>
                    <a:pt x="63" y="341"/>
                  </a:lnTo>
                  <a:lnTo>
                    <a:pt x="55" y="381"/>
                  </a:lnTo>
                  <a:lnTo>
                    <a:pt x="71" y="396"/>
                  </a:lnTo>
                  <a:lnTo>
                    <a:pt x="87" y="444"/>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7" name="Freeform 82"/>
            <p:cNvSpPr>
              <a:spLocks/>
            </p:cNvSpPr>
            <p:nvPr/>
          </p:nvSpPr>
          <p:spPr bwMode="gray">
            <a:xfrm>
              <a:off x="9784597" y="4898157"/>
              <a:ext cx="413616" cy="796271"/>
            </a:xfrm>
            <a:custGeom>
              <a:avLst/>
              <a:gdLst>
                <a:gd name="T0" fmla="*/ 481 w 545"/>
                <a:gd name="T1" fmla="*/ 683 h 1017"/>
                <a:gd name="T2" fmla="*/ 505 w 545"/>
                <a:gd name="T3" fmla="*/ 714 h 1017"/>
                <a:gd name="T4" fmla="*/ 465 w 545"/>
                <a:gd name="T5" fmla="*/ 738 h 1017"/>
                <a:gd name="T6" fmla="*/ 426 w 545"/>
                <a:gd name="T7" fmla="*/ 786 h 1017"/>
                <a:gd name="T8" fmla="*/ 347 w 545"/>
                <a:gd name="T9" fmla="*/ 810 h 1017"/>
                <a:gd name="T10" fmla="*/ 315 w 545"/>
                <a:gd name="T11" fmla="*/ 849 h 1017"/>
                <a:gd name="T12" fmla="*/ 300 w 545"/>
                <a:gd name="T13" fmla="*/ 897 h 1017"/>
                <a:gd name="T14" fmla="*/ 260 w 545"/>
                <a:gd name="T15" fmla="*/ 937 h 1017"/>
                <a:gd name="T16" fmla="*/ 252 w 545"/>
                <a:gd name="T17" fmla="*/ 992 h 1017"/>
                <a:gd name="T18" fmla="*/ 205 w 545"/>
                <a:gd name="T19" fmla="*/ 1008 h 1017"/>
                <a:gd name="T20" fmla="*/ 166 w 545"/>
                <a:gd name="T21" fmla="*/ 953 h 1017"/>
                <a:gd name="T22" fmla="*/ 166 w 545"/>
                <a:gd name="T23" fmla="*/ 913 h 1017"/>
                <a:gd name="T24" fmla="*/ 166 w 545"/>
                <a:gd name="T25" fmla="*/ 865 h 1017"/>
                <a:gd name="T26" fmla="*/ 150 w 545"/>
                <a:gd name="T27" fmla="*/ 810 h 1017"/>
                <a:gd name="T28" fmla="*/ 166 w 545"/>
                <a:gd name="T29" fmla="*/ 754 h 1017"/>
                <a:gd name="T30" fmla="*/ 181 w 545"/>
                <a:gd name="T31" fmla="*/ 730 h 1017"/>
                <a:gd name="T32" fmla="*/ 173 w 545"/>
                <a:gd name="T33" fmla="*/ 691 h 1017"/>
                <a:gd name="T34" fmla="*/ 110 w 545"/>
                <a:gd name="T35" fmla="*/ 635 h 1017"/>
                <a:gd name="T36" fmla="*/ 110 w 545"/>
                <a:gd name="T37" fmla="*/ 579 h 1017"/>
                <a:gd name="T38" fmla="*/ 110 w 545"/>
                <a:gd name="T39" fmla="*/ 524 h 1017"/>
                <a:gd name="T40" fmla="*/ 63 w 545"/>
                <a:gd name="T41" fmla="*/ 508 h 1017"/>
                <a:gd name="T42" fmla="*/ 47 w 545"/>
                <a:gd name="T43" fmla="*/ 492 h 1017"/>
                <a:gd name="T44" fmla="*/ 16 w 545"/>
                <a:gd name="T45" fmla="*/ 484 h 1017"/>
                <a:gd name="T46" fmla="*/ 8 w 545"/>
                <a:gd name="T47" fmla="*/ 445 h 1017"/>
                <a:gd name="T48" fmla="*/ 39 w 545"/>
                <a:gd name="T49" fmla="*/ 389 h 1017"/>
                <a:gd name="T50" fmla="*/ 95 w 545"/>
                <a:gd name="T51" fmla="*/ 349 h 1017"/>
                <a:gd name="T52" fmla="*/ 79 w 545"/>
                <a:gd name="T53" fmla="*/ 294 h 1017"/>
                <a:gd name="T54" fmla="*/ 118 w 545"/>
                <a:gd name="T55" fmla="*/ 286 h 1017"/>
                <a:gd name="T56" fmla="*/ 173 w 545"/>
                <a:gd name="T57" fmla="*/ 286 h 1017"/>
                <a:gd name="T58" fmla="*/ 189 w 545"/>
                <a:gd name="T59" fmla="*/ 294 h 1017"/>
                <a:gd name="T60" fmla="*/ 205 w 545"/>
                <a:gd name="T61" fmla="*/ 278 h 1017"/>
                <a:gd name="T62" fmla="*/ 229 w 545"/>
                <a:gd name="T63" fmla="*/ 230 h 1017"/>
                <a:gd name="T64" fmla="*/ 300 w 545"/>
                <a:gd name="T65" fmla="*/ 175 h 1017"/>
                <a:gd name="T66" fmla="*/ 323 w 545"/>
                <a:gd name="T67" fmla="*/ 143 h 1017"/>
                <a:gd name="T68" fmla="*/ 307 w 545"/>
                <a:gd name="T69" fmla="*/ 111 h 1017"/>
                <a:gd name="T70" fmla="*/ 331 w 545"/>
                <a:gd name="T71" fmla="*/ 71 h 1017"/>
                <a:gd name="T72" fmla="*/ 339 w 545"/>
                <a:gd name="T73" fmla="*/ 40 h 1017"/>
                <a:gd name="T74" fmla="*/ 355 w 545"/>
                <a:gd name="T75" fmla="*/ 0 h 1017"/>
                <a:gd name="T76" fmla="*/ 442 w 545"/>
                <a:gd name="T77" fmla="*/ 0 h 1017"/>
                <a:gd name="T78" fmla="*/ 497 w 545"/>
                <a:gd name="T79" fmla="*/ 40 h 1017"/>
                <a:gd name="T80" fmla="*/ 520 w 545"/>
                <a:gd name="T81" fmla="*/ 56 h 1017"/>
                <a:gd name="T82" fmla="*/ 442 w 545"/>
                <a:gd name="T83" fmla="*/ 246 h 1017"/>
                <a:gd name="T84" fmla="*/ 410 w 545"/>
                <a:gd name="T85" fmla="*/ 294 h 1017"/>
                <a:gd name="T86" fmla="*/ 371 w 545"/>
                <a:gd name="T87" fmla="*/ 357 h 1017"/>
                <a:gd name="T88" fmla="*/ 339 w 545"/>
                <a:gd name="T89" fmla="*/ 476 h 1017"/>
                <a:gd name="T90" fmla="*/ 378 w 545"/>
                <a:gd name="T91" fmla="*/ 579 h 1017"/>
                <a:gd name="T92" fmla="*/ 481 w 545"/>
                <a:gd name="T93" fmla="*/ 683 h 10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1017"/>
                <a:gd name="T143" fmla="*/ 545 w 545"/>
                <a:gd name="T144" fmla="*/ 1017 h 10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1017">
                  <a:moveTo>
                    <a:pt x="481" y="683"/>
                  </a:moveTo>
                  <a:lnTo>
                    <a:pt x="481" y="683"/>
                  </a:lnTo>
                  <a:lnTo>
                    <a:pt x="481" y="699"/>
                  </a:lnTo>
                  <a:lnTo>
                    <a:pt x="505" y="714"/>
                  </a:lnTo>
                  <a:lnTo>
                    <a:pt x="465" y="730"/>
                  </a:lnTo>
                  <a:lnTo>
                    <a:pt x="465" y="738"/>
                  </a:lnTo>
                  <a:lnTo>
                    <a:pt x="434" y="754"/>
                  </a:lnTo>
                  <a:lnTo>
                    <a:pt x="426" y="786"/>
                  </a:lnTo>
                  <a:lnTo>
                    <a:pt x="410" y="778"/>
                  </a:lnTo>
                  <a:lnTo>
                    <a:pt x="347" y="810"/>
                  </a:lnTo>
                  <a:lnTo>
                    <a:pt x="339" y="849"/>
                  </a:lnTo>
                  <a:lnTo>
                    <a:pt x="315" y="849"/>
                  </a:lnTo>
                  <a:lnTo>
                    <a:pt x="300" y="857"/>
                  </a:lnTo>
                  <a:lnTo>
                    <a:pt x="300" y="897"/>
                  </a:lnTo>
                  <a:lnTo>
                    <a:pt x="276" y="913"/>
                  </a:lnTo>
                  <a:lnTo>
                    <a:pt x="260" y="937"/>
                  </a:lnTo>
                  <a:lnTo>
                    <a:pt x="276" y="976"/>
                  </a:lnTo>
                  <a:lnTo>
                    <a:pt x="252" y="992"/>
                  </a:lnTo>
                  <a:lnTo>
                    <a:pt x="229" y="1016"/>
                  </a:lnTo>
                  <a:lnTo>
                    <a:pt x="205" y="1008"/>
                  </a:lnTo>
                  <a:lnTo>
                    <a:pt x="189" y="976"/>
                  </a:lnTo>
                  <a:lnTo>
                    <a:pt x="166" y="953"/>
                  </a:lnTo>
                  <a:lnTo>
                    <a:pt x="158" y="929"/>
                  </a:lnTo>
                  <a:lnTo>
                    <a:pt x="166" y="913"/>
                  </a:lnTo>
                  <a:lnTo>
                    <a:pt x="166" y="889"/>
                  </a:lnTo>
                  <a:lnTo>
                    <a:pt x="166" y="865"/>
                  </a:lnTo>
                  <a:lnTo>
                    <a:pt x="150" y="849"/>
                  </a:lnTo>
                  <a:lnTo>
                    <a:pt x="150" y="810"/>
                  </a:lnTo>
                  <a:lnTo>
                    <a:pt x="166" y="770"/>
                  </a:lnTo>
                  <a:lnTo>
                    <a:pt x="166" y="754"/>
                  </a:lnTo>
                  <a:lnTo>
                    <a:pt x="173" y="746"/>
                  </a:lnTo>
                  <a:lnTo>
                    <a:pt x="181" y="730"/>
                  </a:lnTo>
                  <a:lnTo>
                    <a:pt x="166" y="706"/>
                  </a:lnTo>
                  <a:lnTo>
                    <a:pt x="173" y="691"/>
                  </a:lnTo>
                  <a:lnTo>
                    <a:pt x="166" y="651"/>
                  </a:lnTo>
                  <a:lnTo>
                    <a:pt x="110" y="635"/>
                  </a:lnTo>
                  <a:lnTo>
                    <a:pt x="95" y="611"/>
                  </a:lnTo>
                  <a:lnTo>
                    <a:pt x="110" y="579"/>
                  </a:lnTo>
                  <a:lnTo>
                    <a:pt x="110" y="556"/>
                  </a:lnTo>
                  <a:lnTo>
                    <a:pt x="110" y="524"/>
                  </a:lnTo>
                  <a:lnTo>
                    <a:pt x="79" y="516"/>
                  </a:lnTo>
                  <a:lnTo>
                    <a:pt x="63" y="508"/>
                  </a:lnTo>
                  <a:lnTo>
                    <a:pt x="55" y="508"/>
                  </a:lnTo>
                  <a:lnTo>
                    <a:pt x="47" y="492"/>
                  </a:lnTo>
                  <a:lnTo>
                    <a:pt x="32" y="500"/>
                  </a:lnTo>
                  <a:lnTo>
                    <a:pt x="16" y="484"/>
                  </a:lnTo>
                  <a:lnTo>
                    <a:pt x="0" y="460"/>
                  </a:lnTo>
                  <a:lnTo>
                    <a:pt x="8" y="445"/>
                  </a:lnTo>
                  <a:lnTo>
                    <a:pt x="32" y="421"/>
                  </a:lnTo>
                  <a:lnTo>
                    <a:pt x="39" y="389"/>
                  </a:lnTo>
                  <a:lnTo>
                    <a:pt x="71" y="381"/>
                  </a:lnTo>
                  <a:lnTo>
                    <a:pt x="95" y="349"/>
                  </a:lnTo>
                  <a:lnTo>
                    <a:pt x="79" y="325"/>
                  </a:lnTo>
                  <a:lnTo>
                    <a:pt x="79" y="294"/>
                  </a:lnTo>
                  <a:lnTo>
                    <a:pt x="110" y="294"/>
                  </a:lnTo>
                  <a:lnTo>
                    <a:pt x="118" y="286"/>
                  </a:lnTo>
                  <a:lnTo>
                    <a:pt x="134" y="278"/>
                  </a:lnTo>
                  <a:lnTo>
                    <a:pt x="173" y="286"/>
                  </a:lnTo>
                  <a:lnTo>
                    <a:pt x="181" y="310"/>
                  </a:lnTo>
                  <a:lnTo>
                    <a:pt x="189" y="294"/>
                  </a:lnTo>
                  <a:lnTo>
                    <a:pt x="189" y="286"/>
                  </a:lnTo>
                  <a:lnTo>
                    <a:pt x="205" y="278"/>
                  </a:lnTo>
                  <a:lnTo>
                    <a:pt x="221" y="254"/>
                  </a:lnTo>
                  <a:lnTo>
                    <a:pt x="229" y="230"/>
                  </a:lnTo>
                  <a:lnTo>
                    <a:pt x="252" y="183"/>
                  </a:lnTo>
                  <a:lnTo>
                    <a:pt x="300" y="175"/>
                  </a:lnTo>
                  <a:lnTo>
                    <a:pt x="307" y="151"/>
                  </a:lnTo>
                  <a:lnTo>
                    <a:pt x="323" y="143"/>
                  </a:lnTo>
                  <a:lnTo>
                    <a:pt x="300" y="127"/>
                  </a:lnTo>
                  <a:lnTo>
                    <a:pt x="307" y="111"/>
                  </a:lnTo>
                  <a:lnTo>
                    <a:pt x="331" y="111"/>
                  </a:lnTo>
                  <a:lnTo>
                    <a:pt x="331" y="71"/>
                  </a:lnTo>
                  <a:lnTo>
                    <a:pt x="339" y="64"/>
                  </a:lnTo>
                  <a:lnTo>
                    <a:pt x="339" y="40"/>
                  </a:lnTo>
                  <a:lnTo>
                    <a:pt x="355" y="24"/>
                  </a:lnTo>
                  <a:lnTo>
                    <a:pt x="355" y="0"/>
                  </a:lnTo>
                  <a:lnTo>
                    <a:pt x="386" y="16"/>
                  </a:lnTo>
                  <a:lnTo>
                    <a:pt x="442" y="0"/>
                  </a:lnTo>
                  <a:lnTo>
                    <a:pt x="489" y="24"/>
                  </a:lnTo>
                  <a:lnTo>
                    <a:pt x="497" y="40"/>
                  </a:lnTo>
                  <a:lnTo>
                    <a:pt x="489" y="64"/>
                  </a:lnTo>
                  <a:lnTo>
                    <a:pt x="520" y="56"/>
                  </a:lnTo>
                  <a:lnTo>
                    <a:pt x="544" y="71"/>
                  </a:lnTo>
                  <a:lnTo>
                    <a:pt x="442" y="246"/>
                  </a:lnTo>
                  <a:lnTo>
                    <a:pt x="426" y="246"/>
                  </a:lnTo>
                  <a:lnTo>
                    <a:pt x="410" y="294"/>
                  </a:lnTo>
                  <a:lnTo>
                    <a:pt x="410" y="310"/>
                  </a:lnTo>
                  <a:lnTo>
                    <a:pt x="371" y="357"/>
                  </a:lnTo>
                  <a:lnTo>
                    <a:pt x="355" y="405"/>
                  </a:lnTo>
                  <a:lnTo>
                    <a:pt x="339" y="476"/>
                  </a:lnTo>
                  <a:lnTo>
                    <a:pt x="371" y="548"/>
                  </a:lnTo>
                  <a:lnTo>
                    <a:pt x="378" y="579"/>
                  </a:lnTo>
                  <a:lnTo>
                    <a:pt x="434" y="659"/>
                  </a:lnTo>
                  <a:lnTo>
                    <a:pt x="481" y="683"/>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8" name="Freeform 83"/>
            <p:cNvSpPr>
              <a:spLocks/>
            </p:cNvSpPr>
            <p:nvPr/>
          </p:nvSpPr>
          <p:spPr bwMode="gray">
            <a:xfrm>
              <a:off x="9808883" y="5067276"/>
              <a:ext cx="61473" cy="38366"/>
            </a:xfrm>
            <a:custGeom>
              <a:avLst/>
              <a:gdLst>
                <a:gd name="T0" fmla="*/ 73 w 81"/>
                <a:gd name="T1" fmla="*/ 48 h 49"/>
                <a:gd name="T2" fmla="*/ 73 w 81"/>
                <a:gd name="T3" fmla="*/ 48 h 49"/>
                <a:gd name="T4" fmla="*/ 80 w 81"/>
                <a:gd name="T5" fmla="*/ 34 h 49"/>
                <a:gd name="T6" fmla="*/ 58 w 81"/>
                <a:gd name="T7" fmla="*/ 14 h 49"/>
                <a:gd name="T8" fmla="*/ 29 w 81"/>
                <a:gd name="T9" fmla="*/ 0 h 49"/>
                <a:gd name="T10" fmla="*/ 0 w 81"/>
                <a:gd name="T11" fmla="*/ 7 h 49"/>
                <a:gd name="T12" fmla="*/ 7 w 81"/>
                <a:gd name="T13" fmla="*/ 21 h 49"/>
                <a:gd name="T14" fmla="*/ 7 w 81"/>
                <a:gd name="T15" fmla="*/ 34 h 49"/>
                <a:gd name="T16" fmla="*/ 22 w 81"/>
                <a:gd name="T17" fmla="*/ 48 h 49"/>
                <a:gd name="T18" fmla="*/ 73 w 81"/>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9"/>
                <a:gd name="T32" fmla="*/ 81 w 8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9">
                  <a:moveTo>
                    <a:pt x="73" y="48"/>
                  </a:moveTo>
                  <a:lnTo>
                    <a:pt x="73" y="48"/>
                  </a:lnTo>
                  <a:lnTo>
                    <a:pt x="80" y="34"/>
                  </a:lnTo>
                  <a:lnTo>
                    <a:pt x="58" y="14"/>
                  </a:lnTo>
                  <a:lnTo>
                    <a:pt x="29" y="0"/>
                  </a:lnTo>
                  <a:lnTo>
                    <a:pt x="0" y="7"/>
                  </a:lnTo>
                  <a:lnTo>
                    <a:pt x="7" y="21"/>
                  </a:lnTo>
                  <a:lnTo>
                    <a:pt x="7" y="34"/>
                  </a:lnTo>
                  <a:lnTo>
                    <a:pt x="22" y="48"/>
                  </a:lnTo>
                  <a:lnTo>
                    <a:pt x="73" y="48"/>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9" name="Freeform 84"/>
            <p:cNvSpPr>
              <a:spLocks/>
            </p:cNvSpPr>
            <p:nvPr/>
          </p:nvSpPr>
          <p:spPr bwMode="gray">
            <a:xfrm>
              <a:off x="9465847" y="4393931"/>
              <a:ext cx="286116" cy="194958"/>
            </a:xfrm>
            <a:custGeom>
              <a:avLst/>
              <a:gdLst>
                <a:gd name="T0" fmla="*/ 329 w 377"/>
                <a:gd name="T1" fmla="*/ 225 h 249"/>
                <a:gd name="T2" fmla="*/ 329 w 377"/>
                <a:gd name="T3" fmla="*/ 225 h 249"/>
                <a:gd name="T4" fmla="*/ 321 w 377"/>
                <a:gd name="T5" fmla="*/ 233 h 249"/>
                <a:gd name="T6" fmla="*/ 313 w 377"/>
                <a:gd name="T7" fmla="*/ 240 h 249"/>
                <a:gd name="T8" fmla="*/ 290 w 377"/>
                <a:gd name="T9" fmla="*/ 248 h 249"/>
                <a:gd name="T10" fmla="*/ 266 w 377"/>
                <a:gd name="T11" fmla="*/ 217 h 249"/>
                <a:gd name="T12" fmla="*/ 259 w 377"/>
                <a:gd name="T13" fmla="*/ 194 h 249"/>
                <a:gd name="T14" fmla="*/ 212 w 377"/>
                <a:gd name="T15" fmla="*/ 163 h 249"/>
                <a:gd name="T16" fmla="*/ 188 w 377"/>
                <a:gd name="T17" fmla="*/ 171 h 249"/>
                <a:gd name="T18" fmla="*/ 157 w 377"/>
                <a:gd name="T19" fmla="*/ 209 h 249"/>
                <a:gd name="T20" fmla="*/ 125 w 377"/>
                <a:gd name="T21" fmla="*/ 225 h 249"/>
                <a:gd name="T22" fmla="*/ 102 w 377"/>
                <a:gd name="T23" fmla="*/ 217 h 249"/>
                <a:gd name="T24" fmla="*/ 102 w 377"/>
                <a:gd name="T25" fmla="*/ 202 h 249"/>
                <a:gd name="T26" fmla="*/ 86 w 377"/>
                <a:gd name="T27" fmla="*/ 178 h 249"/>
                <a:gd name="T28" fmla="*/ 71 w 377"/>
                <a:gd name="T29" fmla="*/ 178 h 249"/>
                <a:gd name="T30" fmla="*/ 71 w 377"/>
                <a:gd name="T31" fmla="*/ 194 h 249"/>
                <a:gd name="T32" fmla="*/ 55 w 377"/>
                <a:gd name="T33" fmla="*/ 217 h 249"/>
                <a:gd name="T34" fmla="*/ 39 w 377"/>
                <a:gd name="T35" fmla="*/ 209 h 249"/>
                <a:gd name="T36" fmla="*/ 24 w 377"/>
                <a:gd name="T37" fmla="*/ 186 h 249"/>
                <a:gd name="T38" fmla="*/ 8 w 377"/>
                <a:gd name="T39" fmla="*/ 163 h 249"/>
                <a:gd name="T40" fmla="*/ 0 w 377"/>
                <a:gd name="T41" fmla="*/ 140 h 249"/>
                <a:gd name="T42" fmla="*/ 16 w 377"/>
                <a:gd name="T43" fmla="*/ 124 h 249"/>
                <a:gd name="T44" fmla="*/ 8 w 377"/>
                <a:gd name="T45" fmla="*/ 109 h 249"/>
                <a:gd name="T46" fmla="*/ 24 w 377"/>
                <a:gd name="T47" fmla="*/ 101 h 249"/>
                <a:gd name="T48" fmla="*/ 24 w 377"/>
                <a:gd name="T49" fmla="*/ 85 h 249"/>
                <a:gd name="T50" fmla="*/ 16 w 377"/>
                <a:gd name="T51" fmla="*/ 78 h 249"/>
                <a:gd name="T52" fmla="*/ 16 w 377"/>
                <a:gd name="T53" fmla="*/ 54 h 249"/>
                <a:gd name="T54" fmla="*/ 0 w 377"/>
                <a:gd name="T55" fmla="*/ 47 h 249"/>
                <a:gd name="T56" fmla="*/ 8 w 377"/>
                <a:gd name="T57" fmla="*/ 31 h 249"/>
                <a:gd name="T58" fmla="*/ 24 w 377"/>
                <a:gd name="T59" fmla="*/ 23 h 249"/>
                <a:gd name="T60" fmla="*/ 16 w 377"/>
                <a:gd name="T61" fmla="*/ 0 h 249"/>
                <a:gd name="T62" fmla="*/ 63 w 377"/>
                <a:gd name="T63" fmla="*/ 8 h 249"/>
                <a:gd name="T64" fmla="*/ 71 w 377"/>
                <a:gd name="T65" fmla="*/ 8 h 249"/>
                <a:gd name="T66" fmla="*/ 86 w 377"/>
                <a:gd name="T67" fmla="*/ 31 h 249"/>
                <a:gd name="T68" fmla="*/ 102 w 377"/>
                <a:gd name="T69" fmla="*/ 31 h 249"/>
                <a:gd name="T70" fmla="*/ 102 w 377"/>
                <a:gd name="T71" fmla="*/ 16 h 249"/>
                <a:gd name="T72" fmla="*/ 118 w 377"/>
                <a:gd name="T73" fmla="*/ 8 h 249"/>
                <a:gd name="T74" fmla="*/ 125 w 377"/>
                <a:gd name="T75" fmla="*/ 31 h 249"/>
                <a:gd name="T76" fmla="*/ 118 w 377"/>
                <a:gd name="T77" fmla="*/ 47 h 249"/>
                <a:gd name="T78" fmla="*/ 133 w 377"/>
                <a:gd name="T79" fmla="*/ 47 h 249"/>
                <a:gd name="T80" fmla="*/ 141 w 377"/>
                <a:gd name="T81" fmla="*/ 54 h 249"/>
                <a:gd name="T82" fmla="*/ 165 w 377"/>
                <a:gd name="T83" fmla="*/ 47 h 249"/>
                <a:gd name="T84" fmla="*/ 188 w 377"/>
                <a:gd name="T85" fmla="*/ 54 h 249"/>
                <a:gd name="T86" fmla="*/ 212 w 377"/>
                <a:gd name="T87" fmla="*/ 62 h 249"/>
                <a:gd name="T88" fmla="*/ 235 w 377"/>
                <a:gd name="T89" fmla="*/ 70 h 249"/>
                <a:gd name="T90" fmla="*/ 266 w 377"/>
                <a:gd name="T91" fmla="*/ 70 h 249"/>
                <a:gd name="T92" fmla="*/ 274 w 377"/>
                <a:gd name="T93" fmla="*/ 85 h 249"/>
                <a:gd name="T94" fmla="*/ 290 w 377"/>
                <a:gd name="T95" fmla="*/ 93 h 249"/>
                <a:gd name="T96" fmla="*/ 329 w 377"/>
                <a:gd name="T97" fmla="*/ 124 h 249"/>
                <a:gd name="T98" fmla="*/ 353 w 377"/>
                <a:gd name="T99" fmla="*/ 140 h 249"/>
                <a:gd name="T100" fmla="*/ 376 w 377"/>
                <a:gd name="T101" fmla="*/ 163 h 249"/>
                <a:gd name="T102" fmla="*/ 360 w 377"/>
                <a:gd name="T103" fmla="*/ 178 h 249"/>
                <a:gd name="T104" fmla="*/ 313 w 377"/>
                <a:gd name="T105" fmla="*/ 171 h 249"/>
                <a:gd name="T106" fmla="*/ 298 w 377"/>
                <a:gd name="T107" fmla="*/ 186 h 249"/>
                <a:gd name="T108" fmla="*/ 313 w 377"/>
                <a:gd name="T109" fmla="*/ 194 h 249"/>
                <a:gd name="T110" fmla="*/ 329 w 377"/>
                <a:gd name="T111" fmla="*/ 209 h 249"/>
                <a:gd name="T112" fmla="*/ 329 w 377"/>
                <a:gd name="T113" fmla="*/ 225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9"/>
                <a:gd name="T173" fmla="*/ 377 w 37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9">
                  <a:moveTo>
                    <a:pt x="329" y="225"/>
                  </a:moveTo>
                  <a:lnTo>
                    <a:pt x="329" y="225"/>
                  </a:lnTo>
                  <a:lnTo>
                    <a:pt x="321" y="233"/>
                  </a:lnTo>
                  <a:lnTo>
                    <a:pt x="313" y="240"/>
                  </a:lnTo>
                  <a:lnTo>
                    <a:pt x="290" y="248"/>
                  </a:lnTo>
                  <a:lnTo>
                    <a:pt x="266" y="217"/>
                  </a:lnTo>
                  <a:lnTo>
                    <a:pt x="259" y="194"/>
                  </a:lnTo>
                  <a:lnTo>
                    <a:pt x="212" y="163"/>
                  </a:lnTo>
                  <a:lnTo>
                    <a:pt x="188" y="171"/>
                  </a:lnTo>
                  <a:lnTo>
                    <a:pt x="157" y="209"/>
                  </a:lnTo>
                  <a:lnTo>
                    <a:pt x="125" y="225"/>
                  </a:lnTo>
                  <a:lnTo>
                    <a:pt x="102" y="217"/>
                  </a:lnTo>
                  <a:lnTo>
                    <a:pt x="102" y="202"/>
                  </a:lnTo>
                  <a:lnTo>
                    <a:pt x="86" y="178"/>
                  </a:lnTo>
                  <a:lnTo>
                    <a:pt x="71" y="178"/>
                  </a:lnTo>
                  <a:lnTo>
                    <a:pt x="71" y="194"/>
                  </a:lnTo>
                  <a:lnTo>
                    <a:pt x="55" y="217"/>
                  </a:lnTo>
                  <a:lnTo>
                    <a:pt x="39" y="209"/>
                  </a:lnTo>
                  <a:lnTo>
                    <a:pt x="24" y="186"/>
                  </a:lnTo>
                  <a:lnTo>
                    <a:pt x="8" y="163"/>
                  </a:lnTo>
                  <a:lnTo>
                    <a:pt x="0" y="140"/>
                  </a:lnTo>
                  <a:lnTo>
                    <a:pt x="16" y="124"/>
                  </a:lnTo>
                  <a:lnTo>
                    <a:pt x="8" y="109"/>
                  </a:lnTo>
                  <a:lnTo>
                    <a:pt x="24" y="101"/>
                  </a:lnTo>
                  <a:lnTo>
                    <a:pt x="24" y="85"/>
                  </a:lnTo>
                  <a:lnTo>
                    <a:pt x="16" y="78"/>
                  </a:lnTo>
                  <a:lnTo>
                    <a:pt x="16" y="54"/>
                  </a:lnTo>
                  <a:lnTo>
                    <a:pt x="0" y="47"/>
                  </a:lnTo>
                  <a:lnTo>
                    <a:pt x="8" y="31"/>
                  </a:lnTo>
                  <a:lnTo>
                    <a:pt x="24" y="23"/>
                  </a:lnTo>
                  <a:lnTo>
                    <a:pt x="16" y="0"/>
                  </a:lnTo>
                  <a:lnTo>
                    <a:pt x="63" y="8"/>
                  </a:lnTo>
                  <a:lnTo>
                    <a:pt x="71" y="8"/>
                  </a:lnTo>
                  <a:lnTo>
                    <a:pt x="86" y="31"/>
                  </a:lnTo>
                  <a:lnTo>
                    <a:pt x="102" y="31"/>
                  </a:lnTo>
                  <a:lnTo>
                    <a:pt x="102" y="16"/>
                  </a:lnTo>
                  <a:lnTo>
                    <a:pt x="118" y="8"/>
                  </a:lnTo>
                  <a:lnTo>
                    <a:pt x="125" y="31"/>
                  </a:lnTo>
                  <a:lnTo>
                    <a:pt x="118" y="47"/>
                  </a:lnTo>
                  <a:lnTo>
                    <a:pt x="133" y="47"/>
                  </a:lnTo>
                  <a:lnTo>
                    <a:pt x="141" y="54"/>
                  </a:lnTo>
                  <a:lnTo>
                    <a:pt x="165" y="47"/>
                  </a:lnTo>
                  <a:lnTo>
                    <a:pt x="188" y="54"/>
                  </a:lnTo>
                  <a:lnTo>
                    <a:pt x="212" y="62"/>
                  </a:lnTo>
                  <a:lnTo>
                    <a:pt x="235" y="70"/>
                  </a:lnTo>
                  <a:lnTo>
                    <a:pt x="266" y="70"/>
                  </a:lnTo>
                  <a:lnTo>
                    <a:pt x="274" y="85"/>
                  </a:lnTo>
                  <a:lnTo>
                    <a:pt x="290" y="93"/>
                  </a:lnTo>
                  <a:lnTo>
                    <a:pt x="329" y="124"/>
                  </a:lnTo>
                  <a:lnTo>
                    <a:pt x="353" y="140"/>
                  </a:lnTo>
                  <a:lnTo>
                    <a:pt x="376" y="163"/>
                  </a:lnTo>
                  <a:lnTo>
                    <a:pt x="360" y="178"/>
                  </a:lnTo>
                  <a:lnTo>
                    <a:pt x="313" y="171"/>
                  </a:lnTo>
                  <a:lnTo>
                    <a:pt x="298" y="186"/>
                  </a:lnTo>
                  <a:lnTo>
                    <a:pt x="313" y="194"/>
                  </a:lnTo>
                  <a:lnTo>
                    <a:pt x="329" y="209"/>
                  </a:lnTo>
                  <a:lnTo>
                    <a:pt x="329" y="225"/>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0" name="Freeform 86"/>
            <p:cNvSpPr>
              <a:spLocks/>
            </p:cNvSpPr>
            <p:nvPr/>
          </p:nvSpPr>
          <p:spPr bwMode="gray">
            <a:xfrm>
              <a:off x="8681114" y="4207586"/>
              <a:ext cx="1051118" cy="865172"/>
            </a:xfrm>
            <a:custGeom>
              <a:avLst/>
              <a:gdLst>
                <a:gd name="T0" fmla="*/ 764 w 1385"/>
                <a:gd name="T1" fmla="*/ 135 h 1105"/>
                <a:gd name="T2" fmla="*/ 716 w 1385"/>
                <a:gd name="T3" fmla="*/ 87 h 1105"/>
                <a:gd name="T4" fmla="*/ 573 w 1385"/>
                <a:gd name="T5" fmla="*/ 48 h 1105"/>
                <a:gd name="T6" fmla="*/ 509 w 1385"/>
                <a:gd name="T7" fmla="*/ 56 h 1105"/>
                <a:gd name="T8" fmla="*/ 406 w 1385"/>
                <a:gd name="T9" fmla="*/ 79 h 1105"/>
                <a:gd name="T10" fmla="*/ 286 w 1385"/>
                <a:gd name="T11" fmla="*/ 87 h 1105"/>
                <a:gd name="T12" fmla="*/ 183 w 1385"/>
                <a:gd name="T13" fmla="*/ 79 h 1105"/>
                <a:gd name="T14" fmla="*/ 64 w 1385"/>
                <a:gd name="T15" fmla="*/ 135 h 1105"/>
                <a:gd name="T16" fmla="*/ 24 w 1385"/>
                <a:gd name="T17" fmla="*/ 183 h 1105"/>
                <a:gd name="T18" fmla="*/ 24 w 1385"/>
                <a:gd name="T19" fmla="*/ 262 h 1105"/>
                <a:gd name="T20" fmla="*/ 80 w 1385"/>
                <a:gd name="T21" fmla="*/ 349 h 1105"/>
                <a:gd name="T22" fmla="*/ 16 w 1385"/>
                <a:gd name="T23" fmla="*/ 421 h 1105"/>
                <a:gd name="T24" fmla="*/ 40 w 1385"/>
                <a:gd name="T25" fmla="*/ 453 h 1105"/>
                <a:gd name="T26" fmla="*/ 119 w 1385"/>
                <a:gd name="T27" fmla="*/ 453 h 1105"/>
                <a:gd name="T28" fmla="*/ 127 w 1385"/>
                <a:gd name="T29" fmla="*/ 556 h 1105"/>
                <a:gd name="T30" fmla="*/ 199 w 1385"/>
                <a:gd name="T31" fmla="*/ 612 h 1105"/>
                <a:gd name="T32" fmla="*/ 167 w 1385"/>
                <a:gd name="T33" fmla="*/ 659 h 1105"/>
                <a:gd name="T34" fmla="*/ 135 w 1385"/>
                <a:gd name="T35" fmla="*/ 675 h 1105"/>
                <a:gd name="T36" fmla="*/ 56 w 1385"/>
                <a:gd name="T37" fmla="*/ 762 h 1105"/>
                <a:gd name="T38" fmla="*/ 32 w 1385"/>
                <a:gd name="T39" fmla="*/ 802 h 1105"/>
                <a:gd name="T40" fmla="*/ 32 w 1385"/>
                <a:gd name="T41" fmla="*/ 929 h 1105"/>
                <a:gd name="T42" fmla="*/ 32 w 1385"/>
                <a:gd name="T43" fmla="*/ 1025 h 1105"/>
                <a:gd name="T44" fmla="*/ 72 w 1385"/>
                <a:gd name="T45" fmla="*/ 1048 h 1105"/>
                <a:gd name="T46" fmla="*/ 215 w 1385"/>
                <a:gd name="T47" fmla="*/ 993 h 1105"/>
                <a:gd name="T48" fmla="*/ 350 w 1385"/>
                <a:gd name="T49" fmla="*/ 1048 h 1105"/>
                <a:gd name="T50" fmla="*/ 414 w 1385"/>
                <a:gd name="T51" fmla="*/ 1096 h 1105"/>
                <a:gd name="T52" fmla="*/ 533 w 1385"/>
                <a:gd name="T53" fmla="*/ 1104 h 1105"/>
                <a:gd name="T54" fmla="*/ 612 w 1385"/>
                <a:gd name="T55" fmla="*/ 1072 h 1105"/>
                <a:gd name="T56" fmla="*/ 652 w 1385"/>
                <a:gd name="T57" fmla="*/ 1056 h 1105"/>
                <a:gd name="T58" fmla="*/ 740 w 1385"/>
                <a:gd name="T59" fmla="*/ 921 h 1105"/>
                <a:gd name="T60" fmla="*/ 851 w 1385"/>
                <a:gd name="T61" fmla="*/ 818 h 1105"/>
                <a:gd name="T62" fmla="*/ 883 w 1385"/>
                <a:gd name="T63" fmla="*/ 762 h 1105"/>
                <a:gd name="T64" fmla="*/ 994 w 1385"/>
                <a:gd name="T65" fmla="*/ 715 h 1105"/>
                <a:gd name="T66" fmla="*/ 1114 w 1385"/>
                <a:gd name="T67" fmla="*/ 731 h 1105"/>
                <a:gd name="T68" fmla="*/ 1185 w 1385"/>
                <a:gd name="T69" fmla="*/ 755 h 1105"/>
                <a:gd name="T70" fmla="*/ 1312 w 1385"/>
                <a:gd name="T71" fmla="*/ 770 h 1105"/>
                <a:gd name="T72" fmla="*/ 1289 w 1385"/>
                <a:gd name="T73" fmla="*/ 715 h 1105"/>
                <a:gd name="T74" fmla="*/ 1328 w 1385"/>
                <a:gd name="T75" fmla="*/ 667 h 1105"/>
                <a:gd name="T76" fmla="*/ 1360 w 1385"/>
                <a:gd name="T77" fmla="*/ 596 h 1105"/>
                <a:gd name="T78" fmla="*/ 1384 w 1385"/>
                <a:gd name="T79" fmla="*/ 500 h 1105"/>
                <a:gd name="T80" fmla="*/ 1304 w 1385"/>
                <a:gd name="T81" fmla="*/ 453 h 1105"/>
                <a:gd name="T82" fmla="*/ 1193 w 1385"/>
                <a:gd name="T83" fmla="*/ 445 h 1105"/>
                <a:gd name="T84" fmla="*/ 1122 w 1385"/>
                <a:gd name="T85" fmla="*/ 413 h 1105"/>
                <a:gd name="T86" fmla="*/ 1074 w 1385"/>
                <a:gd name="T87" fmla="*/ 445 h 1105"/>
                <a:gd name="T88" fmla="*/ 1050 w 1385"/>
                <a:gd name="T89" fmla="*/ 357 h 1105"/>
                <a:gd name="T90" fmla="*/ 1050 w 1385"/>
                <a:gd name="T91" fmla="*/ 310 h 1105"/>
                <a:gd name="T92" fmla="*/ 1058 w 1385"/>
                <a:gd name="T93" fmla="*/ 254 h 1105"/>
                <a:gd name="T94" fmla="*/ 1098 w 1385"/>
                <a:gd name="T95" fmla="*/ 207 h 1105"/>
                <a:gd name="T96" fmla="*/ 1042 w 1385"/>
                <a:gd name="T97" fmla="*/ 159 h 1105"/>
                <a:gd name="T98" fmla="*/ 1010 w 1385"/>
                <a:gd name="T99" fmla="*/ 127 h 1105"/>
                <a:gd name="T100" fmla="*/ 1082 w 1385"/>
                <a:gd name="T101" fmla="*/ 151 h 1105"/>
                <a:gd name="T102" fmla="*/ 1058 w 1385"/>
                <a:gd name="T103" fmla="*/ 103 h 1105"/>
                <a:gd name="T104" fmla="*/ 1002 w 1385"/>
                <a:gd name="T105" fmla="*/ 24 h 1105"/>
                <a:gd name="T106" fmla="*/ 907 w 1385"/>
                <a:gd name="T107" fmla="*/ 40 h 1105"/>
                <a:gd name="T108" fmla="*/ 843 w 1385"/>
                <a:gd name="T109" fmla="*/ 95 h 1105"/>
                <a:gd name="T110" fmla="*/ 835 w 1385"/>
                <a:gd name="T111" fmla="*/ 127 h 1105"/>
                <a:gd name="T112" fmla="*/ 795 w 1385"/>
                <a:gd name="T113" fmla="*/ 159 h 1105"/>
                <a:gd name="T114" fmla="*/ 764 w 1385"/>
                <a:gd name="T115" fmla="*/ 159 h 1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105"/>
                <a:gd name="T176" fmla="*/ 1385 w 1385"/>
                <a:gd name="T177" fmla="*/ 1105 h 1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105">
                  <a:moveTo>
                    <a:pt x="764" y="159"/>
                  </a:moveTo>
                  <a:lnTo>
                    <a:pt x="764" y="159"/>
                  </a:lnTo>
                  <a:lnTo>
                    <a:pt x="772" y="143"/>
                  </a:lnTo>
                  <a:lnTo>
                    <a:pt x="764" y="135"/>
                  </a:lnTo>
                  <a:lnTo>
                    <a:pt x="748" y="143"/>
                  </a:lnTo>
                  <a:lnTo>
                    <a:pt x="748" y="119"/>
                  </a:lnTo>
                  <a:lnTo>
                    <a:pt x="732" y="95"/>
                  </a:lnTo>
                  <a:lnTo>
                    <a:pt x="716" y="87"/>
                  </a:lnTo>
                  <a:lnTo>
                    <a:pt x="700" y="71"/>
                  </a:lnTo>
                  <a:lnTo>
                    <a:pt x="636" y="71"/>
                  </a:lnTo>
                  <a:lnTo>
                    <a:pt x="605" y="71"/>
                  </a:lnTo>
                  <a:lnTo>
                    <a:pt x="573" y="48"/>
                  </a:lnTo>
                  <a:lnTo>
                    <a:pt x="581" y="16"/>
                  </a:lnTo>
                  <a:lnTo>
                    <a:pt x="565" y="0"/>
                  </a:lnTo>
                  <a:lnTo>
                    <a:pt x="541" y="24"/>
                  </a:lnTo>
                  <a:lnTo>
                    <a:pt x="509" y="56"/>
                  </a:lnTo>
                  <a:lnTo>
                    <a:pt x="485" y="48"/>
                  </a:lnTo>
                  <a:lnTo>
                    <a:pt x="477" y="64"/>
                  </a:lnTo>
                  <a:lnTo>
                    <a:pt x="445" y="64"/>
                  </a:lnTo>
                  <a:lnTo>
                    <a:pt x="406" y="79"/>
                  </a:lnTo>
                  <a:lnTo>
                    <a:pt x="366" y="79"/>
                  </a:lnTo>
                  <a:lnTo>
                    <a:pt x="334" y="103"/>
                  </a:lnTo>
                  <a:lnTo>
                    <a:pt x="310" y="87"/>
                  </a:lnTo>
                  <a:lnTo>
                    <a:pt x="286" y="87"/>
                  </a:lnTo>
                  <a:lnTo>
                    <a:pt x="262" y="71"/>
                  </a:lnTo>
                  <a:lnTo>
                    <a:pt x="231" y="87"/>
                  </a:lnTo>
                  <a:lnTo>
                    <a:pt x="207" y="71"/>
                  </a:lnTo>
                  <a:lnTo>
                    <a:pt x="183" y="79"/>
                  </a:lnTo>
                  <a:lnTo>
                    <a:pt x="159" y="103"/>
                  </a:lnTo>
                  <a:lnTo>
                    <a:pt x="143" y="119"/>
                  </a:lnTo>
                  <a:lnTo>
                    <a:pt x="72" y="119"/>
                  </a:lnTo>
                  <a:lnTo>
                    <a:pt x="64" y="135"/>
                  </a:lnTo>
                  <a:lnTo>
                    <a:pt x="56" y="143"/>
                  </a:lnTo>
                  <a:lnTo>
                    <a:pt x="56" y="159"/>
                  </a:lnTo>
                  <a:lnTo>
                    <a:pt x="32" y="183"/>
                  </a:lnTo>
                  <a:lnTo>
                    <a:pt x="24" y="183"/>
                  </a:lnTo>
                  <a:lnTo>
                    <a:pt x="8" y="191"/>
                  </a:lnTo>
                  <a:lnTo>
                    <a:pt x="16" y="214"/>
                  </a:lnTo>
                  <a:lnTo>
                    <a:pt x="0" y="246"/>
                  </a:lnTo>
                  <a:lnTo>
                    <a:pt x="24" y="262"/>
                  </a:lnTo>
                  <a:lnTo>
                    <a:pt x="64" y="262"/>
                  </a:lnTo>
                  <a:lnTo>
                    <a:pt x="64" y="294"/>
                  </a:lnTo>
                  <a:lnTo>
                    <a:pt x="64" y="318"/>
                  </a:lnTo>
                  <a:lnTo>
                    <a:pt x="80" y="349"/>
                  </a:lnTo>
                  <a:lnTo>
                    <a:pt x="40" y="357"/>
                  </a:lnTo>
                  <a:lnTo>
                    <a:pt x="24" y="381"/>
                  </a:lnTo>
                  <a:lnTo>
                    <a:pt x="8" y="397"/>
                  </a:lnTo>
                  <a:lnTo>
                    <a:pt x="16" y="421"/>
                  </a:lnTo>
                  <a:lnTo>
                    <a:pt x="8" y="437"/>
                  </a:lnTo>
                  <a:lnTo>
                    <a:pt x="8" y="445"/>
                  </a:lnTo>
                  <a:lnTo>
                    <a:pt x="24" y="445"/>
                  </a:lnTo>
                  <a:lnTo>
                    <a:pt x="40" y="453"/>
                  </a:lnTo>
                  <a:lnTo>
                    <a:pt x="56" y="445"/>
                  </a:lnTo>
                  <a:lnTo>
                    <a:pt x="95" y="453"/>
                  </a:lnTo>
                  <a:lnTo>
                    <a:pt x="103" y="445"/>
                  </a:lnTo>
                  <a:lnTo>
                    <a:pt x="119" y="453"/>
                  </a:lnTo>
                  <a:lnTo>
                    <a:pt x="111" y="477"/>
                  </a:lnTo>
                  <a:lnTo>
                    <a:pt x="135" y="500"/>
                  </a:lnTo>
                  <a:lnTo>
                    <a:pt x="119" y="540"/>
                  </a:lnTo>
                  <a:lnTo>
                    <a:pt x="127" y="556"/>
                  </a:lnTo>
                  <a:lnTo>
                    <a:pt x="159" y="556"/>
                  </a:lnTo>
                  <a:lnTo>
                    <a:pt x="199" y="556"/>
                  </a:lnTo>
                  <a:lnTo>
                    <a:pt x="215" y="580"/>
                  </a:lnTo>
                  <a:lnTo>
                    <a:pt x="199" y="612"/>
                  </a:lnTo>
                  <a:lnTo>
                    <a:pt x="183" y="620"/>
                  </a:lnTo>
                  <a:lnTo>
                    <a:pt x="183" y="635"/>
                  </a:lnTo>
                  <a:lnTo>
                    <a:pt x="159" y="643"/>
                  </a:lnTo>
                  <a:lnTo>
                    <a:pt x="167" y="659"/>
                  </a:lnTo>
                  <a:lnTo>
                    <a:pt x="151" y="651"/>
                  </a:lnTo>
                  <a:lnTo>
                    <a:pt x="143" y="667"/>
                  </a:lnTo>
                  <a:lnTo>
                    <a:pt x="135" y="667"/>
                  </a:lnTo>
                  <a:lnTo>
                    <a:pt x="135" y="675"/>
                  </a:lnTo>
                  <a:lnTo>
                    <a:pt x="95" y="699"/>
                  </a:lnTo>
                  <a:lnTo>
                    <a:pt x="80" y="715"/>
                  </a:lnTo>
                  <a:lnTo>
                    <a:pt x="56" y="739"/>
                  </a:lnTo>
                  <a:lnTo>
                    <a:pt x="56" y="762"/>
                  </a:lnTo>
                  <a:lnTo>
                    <a:pt x="40" y="770"/>
                  </a:lnTo>
                  <a:lnTo>
                    <a:pt x="16" y="770"/>
                  </a:lnTo>
                  <a:lnTo>
                    <a:pt x="16" y="794"/>
                  </a:lnTo>
                  <a:lnTo>
                    <a:pt x="32" y="802"/>
                  </a:lnTo>
                  <a:lnTo>
                    <a:pt x="40" y="826"/>
                  </a:lnTo>
                  <a:lnTo>
                    <a:pt x="32" y="866"/>
                  </a:lnTo>
                  <a:lnTo>
                    <a:pt x="40" y="913"/>
                  </a:lnTo>
                  <a:lnTo>
                    <a:pt x="32" y="929"/>
                  </a:lnTo>
                  <a:lnTo>
                    <a:pt x="32" y="953"/>
                  </a:lnTo>
                  <a:lnTo>
                    <a:pt x="24" y="993"/>
                  </a:lnTo>
                  <a:lnTo>
                    <a:pt x="32" y="1001"/>
                  </a:lnTo>
                  <a:lnTo>
                    <a:pt x="32" y="1025"/>
                  </a:lnTo>
                  <a:lnTo>
                    <a:pt x="16" y="1033"/>
                  </a:lnTo>
                  <a:lnTo>
                    <a:pt x="8" y="1040"/>
                  </a:lnTo>
                  <a:lnTo>
                    <a:pt x="32" y="1056"/>
                  </a:lnTo>
                  <a:lnTo>
                    <a:pt x="72" y="1048"/>
                  </a:lnTo>
                  <a:lnTo>
                    <a:pt x="103" y="1017"/>
                  </a:lnTo>
                  <a:lnTo>
                    <a:pt x="127" y="1009"/>
                  </a:lnTo>
                  <a:lnTo>
                    <a:pt x="183" y="977"/>
                  </a:lnTo>
                  <a:lnTo>
                    <a:pt x="215" y="993"/>
                  </a:lnTo>
                  <a:lnTo>
                    <a:pt x="255" y="1025"/>
                  </a:lnTo>
                  <a:lnTo>
                    <a:pt x="310" y="1033"/>
                  </a:lnTo>
                  <a:lnTo>
                    <a:pt x="326" y="1040"/>
                  </a:lnTo>
                  <a:lnTo>
                    <a:pt x="350" y="1048"/>
                  </a:lnTo>
                  <a:lnTo>
                    <a:pt x="374" y="1048"/>
                  </a:lnTo>
                  <a:lnTo>
                    <a:pt x="422" y="1048"/>
                  </a:lnTo>
                  <a:lnTo>
                    <a:pt x="414" y="1072"/>
                  </a:lnTo>
                  <a:lnTo>
                    <a:pt x="414" y="1096"/>
                  </a:lnTo>
                  <a:lnTo>
                    <a:pt x="461" y="1096"/>
                  </a:lnTo>
                  <a:lnTo>
                    <a:pt x="501" y="1088"/>
                  </a:lnTo>
                  <a:lnTo>
                    <a:pt x="517" y="1096"/>
                  </a:lnTo>
                  <a:lnTo>
                    <a:pt x="533" y="1104"/>
                  </a:lnTo>
                  <a:lnTo>
                    <a:pt x="549" y="1080"/>
                  </a:lnTo>
                  <a:lnTo>
                    <a:pt x="565" y="1080"/>
                  </a:lnTo>
                  <a:lnTo>
                    <a:pt x="589" y="1056"/>
                  </a:lnTo>
                  <a:lnTo>
                    <a:pt x="612" y="1072"/>
                  </a:lnTo>
                  <a:lnTo>
                    <a:pt x="620" y="1088"/>
                  </a:lnTo>
                  <a:lnTo>
                    <a:pt x="644" y="1080"/>
                  </a:lnTo>
                  <a:lnTo>
                    <a:pt x="660" y="1088"/>
                  </a:lnTo>
                  <a:lnTo>
                    <a:pt x="652" y="1056"/>
                  </a:lnTo>
                  <a:lnTo>
                    <a:pt x="700" y="1001"/>
                  </a:lnTo>
                  <a:lnTo>
                    <a:pt x="716" y="945"/>
                  </a:lnTo>
                  <a:lnTo>
                    <a:pt x="740" y="937"/>
                  </a:lnTo>
                  <a:lnTo>
                    <a:pt x="740" y="921"/>
                  </a:lnTo>
                  <a:lnTo>
                    <a:pt x="764" y="890"/>
                  </a:lnTo>
                  <a:lnTo>
                    <a:pt x="779" y="890"/>
                  </a:lnTo>
                  <a:lnTo>
                    <a:pt x="811" y="866"/>
                  </a:lnTo>
                  <a:lnTo>
                    <a:pt x="851" y="818"/>
                  </a:lnTo>
                  <a:lnTo>
                    <a:pt x="859" y="794"/>
                  </a:lnTo>
                  <a:lnTo>
                    <a:pt x="851" y="786"/>
                  </a:lnTo>
                  <a:lnTo>
                    <a:pt x="875" y="778"/>
                  </a:lnTo>
                  <a:lnTo>
                    <a:pt x="883" y="762"/>
                  </a:lnTo>
                  <a:lnTo>
                    <a:pt x="931" y="747"/>
                  </a:lnTo>
                  <a:lnTo>
                    <a:pt x="954" y="715"/>
                  </a:lnTo>
                  <a:lnTo>
                    <a:pt x="978" y="723"/>
                  </a:lnTo>
                  <a:lnTo>
                    <a:pt x="994" y="715"/>
                  </a:lnTo>
                  <a:lnTo>
                    <a:pt x="1034" y="715"/>
                  </a:lnTo>
                  <a:lnTo>
                    <a:pt x="1058" y="723"/>
                  </a:lnTo>
                  <a:lnTo>
                    <a:pt x="1082" y="715"/>
                  </a:lnTo>
                  <a:lnTo>
                    <a:pt x="1114" y="731"/>
                  </a:lnTo>
                  <a:lnTo>
                    <a:pt x="1145" y="715"/>
                  </a:lnTo>
                  <a:lnTo>
                    <a:pt x="1161" y="731"/>
                  </a:lnTo>
                  <a:lnTo>
                    <a:pt x="1185" y="731"/>
                  </a:lnTo>
                  <a:lnTo>
                    <a:pt x="1185" y="755"/>
                  </a:lnTo>
                  <a:lnTo>
                    <a:pt x="1209" y="770"/>
                  </a:lnTo>
                  <a:lnTo>
                    <a:pt x="1241" y="770"/>
                  </a:lnTo>
                  <a:lnTo>
                    <a:pt x="1289" y="762"/>
                  </a:lnTo>
                  <a:lnTo>
                    <a:pt x="1312" y="770"/>
                  </a:lnTo>
                  <a:lnTo>
                    <a:pt x="1328" y="762"/>
                  </a:lnTo>
                  <a:lnTo>
                    <a:pt x="1320" y="747"/>
                  </a:lnTo>
                  <a:lnTo>
                    <a:pt x="1297" y="739"/>
                  </a:lnTo>
                  <a:lnTo>
                    <a:pt x="1289" y="715"/>
                  </a:lnTo>
                  <a:lnTo>
                    <a:pt x="1281" y="691"/>
                  </a:lnTo>
                  <a:lnTo>
                    <a:pt x="1304" y="651"/>
                  </a:lnTo>
                  <a:lnTo>
                    <a:pt x="1312" y="667"/>
                  </a:lnTo>
                  <a:lnTo>
                    <a:pt x="1328" y="667"/>
                  </a:lnTo>
                  <a:lnTo>
                    <a:pt x="1344" y="635"/>
                  </a:lnTo>
                  <a:lnTo>
                    <a:pt x="1336" y="612"/>
                  </a:lnTo>
                  <a:lnTo>
                    <a:pt x="1352" y="588"/>
                  </a:lnTo>
                  <a:lnTo>
                    <a:pt x="1360" y="596"/>
                  </a:lnTo>
                  <a:lnTo>
                    <a:pt x="1384" y="580"/>
                  </a:lnTo>
                  <a:lnTo>
                    <a:pt x="1384" y="548"/>
                  </a:lnTo>
                  <a:lnTo>
                    <a:pt x="1376" y="524"/>
                  </a:lnTo>
                  <a:lnTo>
                    <a:pt x="1384" y="500"/>
                  </a:lnTo>
                  <a:lnTo>
                    <a:pt x="1360" y="469"/>
                  </a:lnTo>
                  <a:lnTo>
                    <a:pt x="1352" y="477"/>
                  </a:lnTo>
                  <a:lnTo>
                    <a:pt x="1328" y="484"/>
                  </a:lnTo>
                  <a:lnTo>
                    <a:pt x="1304" y="453"/>
                  </a:lnTo>
                  <a:lnTo>
                    <a:pt x="1297" y="429"/>
                  </a:lnTo>
                  <a:lnTo>
                    <a:pt x="1249" y="397"/>
                  </a:lnTo>
                  <a:lnTo>
                    <a:pt x="1225" y="405"/>
                  </a:lnTo>
                  <a:lnTo>
                    <a:pt x="1193" y="445"/>
                  </a:lnTo>
                  <a:lnTo>
                    <a:pt x="1161" y="461"/>
                  </a:lnTo>
                  <a:lnTo>
                    <a:pt x="1137" y="453"/>
                  </a:lnTo>
                  <a:lnTo>
                    <a:pt x="1137" y="437"/>
                  </a:lnTo>
                  <a:lnTo>
                    <a:pt x="1122" y="413"/>
                  </a:lnTo>
                  <a:lnTo>
                    <a:pt x="1106" y="413"/>
                  </a:lnTo>
                  <a:lnTo>
                    <a:pt x="1106" y="429"/>
                  </a:lnTo>
                  <a:lnTo>
                    <a:pt x="1090" y="453"/>
                  </a:lnTo>
                  <a:lnTo>
                    <a:pt x="1074" y="445"/>
                  </a:lnTo>
                  <a:lnTo>
                    <a:pt x="1058" y="421"/>
                  </a:lnTo>
                  <a:lnTo>
                    <a:pt x="1042" y="397"/>
                  </a:lnTo>
                  <a:lnTo>
                    <a:pt x="1034" y="373"/>
                  </a:lnTo>
                  <a:lnTo>
                    <a:pt x="1050" y="357"/>
                  </a:lnTo>
                  <a:lnTo>
                    <a:pt x="1042" y="342"/>
                  </a:lnTo>
                  <a:lnTo>
                    <a:pt x="1058" y="334"/>
                  </a:lnTo>
                  <a:lnTo>
                    <a:pt x="1058" y="318"/>
                  </a:lnTo>
                  <a:lnTo>
                    <a:pt x="1050" y="310"/>
                  </a:lnTo>
                  <a:lnTo>
                    <a:pt x="1050" y="286"/>
                  </a:lnTo>
                  <a:lnTo>
                    <a:pt x="1034" y="278"/>
                  </a:lnTo>
                  <a:lnTo>
                    <a:pt x="1042" y="262"/>
                  </a:lnTo>
                  <a:lnTo>
                    <a:pt x="1058" y="254"/>
                  </a:lnTo>
                  <a:lnTo>
                    <a:pt x="1050" y="230"/>
                  </a:lnTo>
                  <a:lnTo>
                    <a:pt x="1098" y="238"/>
                  </a:lnTo>
                  <a:lnTo>
                    <a:pt x="1106" y="238"/>
                  </a:lnTo>
                  <a:lnTo>
                    <a:pt x="1098" y="207"/>
                  </a:lnTo>
                  <a:lnTo>
                    <a:pt x="1074" y="207"/>
                  </a:lnTo>
                  <a:lnTo>
                    <a:pt x="1058" y="183"/>
                  </a:lnTo>
                  <a:lnTo>
                    <a:pt x="1042" y="175"/>
                  </a:lnTo>
                  <a:lnTo>
                    <a:pt x="1042" y="159"/>
                  </a:lnTo>
                  <a:lnTo>
                    <a:pt x="1042" y="151"/>
                  </a:lnTo>
                  <a:lnTo>
                    <a:pt x="1018" y="167"/>
                  </a:lnTo>
                  <a:lnTo>
                    <a:pt x="1002" y="151"/>
                  </a:lnTo>
                  <a:lnTo>
                    <a:pt x="1010" y="127"/>
                  </a:lnTo>
                  <a:lnTo>
                    <a:pt x="1026" y="127"/>
                  </a:lnTo>
                  <a:lnTo>
                    <a:pt x="1050" y="135"/>
                  </a:lnTo>
                  <a:lnTo>
                    <a:pt x="1066" y="151"/>
                  </a:lnTo>
                  <a:lnTo>
                    <a:pt x="1082" y="151"/>
                  </a:lnTo>
                  <a:lnTo>
                    <a:pt x="1082" y="135"/>
                  </a:lnTo>
                  <a:lnTo>
                    <a:pt x="1066" y="135"/>
                  </a:lnTo>
                  <a:lnTo>
                    <a:pt x="1066" y="111"/>
                  </a:lnTo>
                  <a:lnTo>
                    <a:pt x="1058" y="103"/>
                  </a:lnTo>
                  <a:lnTo>
                    <a:pt x="1034" y="71"/>
                  </a:lnTo>
                  <a:lnTo>
                    <a:pt x="1034" y="48"/>
                  </a:lnTo>
                  <a:lnTo>
                    <a:pt x="1018" y="40"/>
                  </a:lnTo>
                  <a:lnTo>
                    <a:pt x="1002" y="24"/>
                  </a:lnTo>
                  <a:lnTo>
                    <a:pt x="978" y="32"/>
                  </a:lnTo>
                  <a:lnTo>
                    <a:pt x="947" y="32"/>
                  </a:lnTo>
                  <a:lnTo>
                    <a:pt x="931" y="40"/>
                  </a:lnTo>
                  <a:lnTo>
                    <a:pt x="907" y="40"/>
                  </a:lnTo>
                  <a:lnTo>
                    <a:pt x="875" y="48"/>
                  </a:lnTo>
                  <a:lnTo>
                    <a:pt x="835" y="64"/>
                  </a:lnTo>
                  <a:lnTo>
                    <a:pt x="819" y="87"/>
                  </a:lnTo>
                  <a:lnTo>
                    <a:pt x="843" y="95"/>
                  </a:lnTo>
                  <a:lnTo>
                    <a:pt x="843" y="111"/>
                  </a:lnTo>
                  <a:lnTo>
                    <a:pt x="827" y="111"/>
                  </a:lnTo>
                  <a:lnTo>
                    <a:pt x="819" y="119"/>
                  </a:lnTo>
                  <a:lnTo>
                    <a:pt x="835" y="127"/>
                  </a:lnTo>
                  <a:lnTo>
                    <a:pt x="827" y="159"/>
                  </a:lnTo>
                  <a:lnTo>
                    <a:pt x="811" y="167"/>
                  </a:lnTo>
                  <a:lnTo>
                    <a:pt x="795" y="175"/>
                  </a:lnTo>
                  <a:lnTo>
                    <a:pt x="795" y="159"/>
                  </a:lnTo>
                  <a:lnTo>
                    <a:pt x="787" y="159"/>
                  </a:lnTo>
                  <a:lnTo>
                    <a:pt x="787" y="175"/>
                  </a:lnTo>
                  <a:lnTo>
                    <a:pt x="772" y="167"/>
                  </a:lnTo>
                  <a:lnTo>
                    <a:pt x="764" y="159"/>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1" name="Freeform 87"/>
            <p:cNvSpPr>
              <a:spLocks/>
            </p:cNvSpPr>
            <p:nvPr/>
          </p:nvSpPr>
          <p:spPr bwMode="gray">
            <a:xfrm>
              <a:off x="9532633" y="4350084"/>
              <a:ext cx="55401" cy="32102"/>
            </a:xfrm>
            <a:custGeom>
              <a:avLst/>
              <a:gdLst>
                <a:gd name="T0" fmla="*/ 0 w 73"/>
                <a:gd name="T1" fmla="*/ 7 h 41"/>
                <a:gd name="T2" fmla="*/ 0 w 73"/>
                <a:gd name="T3" fmla="*/ 7 h 41"/>
                <a:gd name="T4" fmla="*/ 22 w 73"/>
                <a:gd name="T5" fmla="*/ 0 h 41"/>
                <a:gd name="T6" fmla="*/ 58 w 73"/>
                <a:gd name="T7" fmla="*/ 7 h 41"/>
                <a:gd name="T8" fmla="*/ 65 w 73"/>
                <a:gd name="T9" fmla="*/ 13 h 41"/>
                <a:gd name="T10" fmla="*/ 58 w 73"/>
                <a:gd name="T11" fmla="*/ 20 h 41"/>
                <a:gd name="T12" fmla="*/ 72 w 73"/>
                <a:gd name="T13" fmla="*/ 33 h 41"/>
                <a:gd name="T14" fmla="*/ 58 w 73"/>
                <a:gd name="T15" fmla="*/ 40 h 41"/>
                <a:gd name="T16" fmla="*/ 43 w 73"/>
                <a:gd name="T17" fmla="*/ 33 h 41"/>
                <a:gd name="T18" fmla="*/ 22 w 73"/>
                <a:gd name="T19" fmla="*/ 33 h 41"/>
                <a:gd name="T20" fmla="*/ 0 w 73"/>
                <a:gd name="T21" fmla="*/ 20 h 41"/>
                <a:gd name="T22" fmla="*/ 0 w 73"/>
                <a:gd name="T23" fmla="*/ 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1"/>
                <a:gd name="T38" fmla="*/ 73 w 7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1">
                  <a:moveTo>
                    <a:pt x="0" y="7"/>
                  </a:moveTo>
                  <a:lnTo>
                    <a:pt x="0" y="7"/>
                  </a:lnTo>
                  <a:lnTo>
                    <a:pt x="22" y="0"/>
                  </a:lnTo>
                  <a:lnTo>
                    <a:pt x="58" y="7"/>
                  </a:lnTo>
                  <a:lnTo>
                    <a:pt x="65" y="13"/>
                  </a:lnTo>
                  <a:lnTo>
                    <a:pt x="58" y="20"/>
                  </a:lnTo>
                  <a:lnTo>
                    <a:pt x="72" y="33"/>
                  </a:lnTo>
                  <a:lnTo>
                    <a:pt x="58" y="40"/>
                  </a:lnTo>
                  <a:lnTo>
                    <a:pt x="43" y="33"/>
                  </a:lnTo>
                  <a:lnTo>
                    <a:pt x="22" y="33"/>
                  </a:lnTo>
                  <a:lnTo>
                    <a:pt x="0" y="20"/>
                  </a:lnTo>
                  <a:lnTo>
                    <a:pt x="0" y="7"/>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2" name="Freeform 70"/>
            <p:cNvSpPr>
              <a:spLocks/>
            </p:cNvSpPr>
            <p:nvPr/>
          </p:nvSpPr>
          <p:spPr bwMode="gray">
            <a:xfrm>
              <a:off x="9631292" y="5463455"/>
              <a:ext cx="358974" cy="370341"/>
            </a:xfrm>
            <a:custGeom>
              <a:avLst/>
              <a:gdLst>
                <a:gd name="T0" fmla="*/ 346 w 473"/>
                <a:gd name="T1" fmla="*/ 24 h 473"/>
                <a:gd name="T2" fmla="*/ 346 w 473"/>
                <a:gd name="T3" fmla="*/ 24 h 473"/>
                <a:gd name="T4" fmla="*/ 346 w 473"/>
                <a:gd name="T5" fmla="*/ 0 h 473"/>
                <a:gd name="T6" fmla="*/ 291 w 473"/>
                <a:gd name="T7" fmla="*/ 8 h 473"/>
                <a:gd name="T8" fmla="*/ 267 w 473"/>
                <a:gd name="T9" fmla="*/ 8 h 473"/>
                <a:gd name="T10" fmla="*/ 252 w 473"/>
                <a:gd name="T11" fmla="*/ 31 h 473"/>
                <a:gd name="T12" fmla="*/ 236 w 473"/>
                <a:gd name="T13" fmla="*/ 39 h 473"/>
                <a:gd name="T14" fmla="*/ 228 w 473"/>
                <a:gd name="T15" fmla="*/ 71 h 473"/>
                <a:gd name="T16" fmla="*/ 228 w 473"/>
                <a:gd name="T17" fmla="*/ 118 h 473"/>
                <a:gd name="T18" fmla="*/ 205 w 473"/>
                <a:gd name="T19" fmla="*/ 149 h 473"/>
                <a:gd name="T20" fmla="*/ 189 w 473"/>
                <a:gd name="T21" fmla="*/ 149 h 473"/>
                <a:gd name="T22" fmla="*/ 181 w 473"/>
                <a:gd name="T23" fmla="*/ 134 h 473"/>
                <a:gd name="T24" fmla="*/ 165 w 473"/>
                <a:gd name="T25" fmla="*/ 126 h 473"/>
                <a:gd name="T26" fmla="*/ 142 w 473"/>
                <a:gd name="T27" fmla="*/ 149 h 473"/>
                <a:gd name="T28" fmla="*/ 87 w 473"/>
                <a:gd name="T29" fmla="*/ 142 h 473"/>
                <a:gd name="T30" fmla="*/ 55 w 473"/>
                <a:gd name="T31" fmla="*/ 189 h 473"/>
                <a:gd name="T32" fmla="*/ 47 w 473"/>
                <a:gd name="T33" fmla="*/ 189 h 473"/>
                <a:gd name="T34" fmla="*/ 0 w 473"/>
                <a:gd name="T35" fmla="*/ 260 h 473"/>
                <a:gd name="T36" fmla="*/ 31 w 473"/>
                <a:gd name="T37" fmla="*/ 291 h 473"/>
                <a:gd name="T38" fmla="*/ 71 w 473"/>
                <a:gd name="T39" fmla="*/ 299 h 473"/>
                <a:gd name="T40" fmla="*/ 102 w 473"/>
                <a:gd name="T41" fmla="*/ 299 h 473"/>
                <a:gd name="T42" fmla="*/ 94 w 473"/>
                <a:gd name="T43" fmla="*/ 346 h 473"/>
                <a:gd name="T44" fmla="*/ 118 w 473"/>
                <a:gd name="T45" fmla="*/ 385 h 473"/>
                <a:gd name="T46" fmla="*/ 110 w 473"/>
                <a:gd name="T47" fmla="*/ 433 h 473"/>
                <a:gd name="T48" fmla="*/ 142 w 473"/>
                <a:gd name="T49" fmla="*/ 433 h 473"/>
                <a:gd name="T50" fmla="*/ 189 w 473"/>
                <a:gd name="T51" fmla="*/ 472 h 473"/>
                <a:gd name="T52" fmla="*/ 205 w 473"/>
                <a:gd name="T53" fmla="*/ 456 h 473"/>
                <a:gd name="T54" fmla="*/ 244 w 473"/>
                <a:gd name="T55" fmla="*/ 441 h 473"/>
                <a:gd name="T56" fmla="*/ 252 w 473"/>
                <a:gd name="T57" fmla="*/ 425 h 473"/>
                <a:gd name="T58" fmla="*/ 291 w 473"/>
                <a:gd name="T59" fmla="*/ 393 h 473"/>
                <a:gd name="T60" fmla="*/ 315 w 473"/>
                <a:gd name="T61" fmla="*/ 393 h 473"/>
                <a:gd name="T62" fmla="*/ 330 w 473"/>
                <a:gd name="T63" fmla="*/ 409 h 473"/>
                <a:gd name="T64" fmla="*/ 346 w 473"/>
                <a:gd name="T65" fmla="*/ 417 h 473"/>
                <a:gd name="T66" fmla="*/ 362 w 473"/>
                <a:gd name="T67" fmla="*/ 409 h 473"/>
                <a:gd name="T68" fmla="*/ 346 w 473"/>
                <a:gd name="T69" fmla="*/ 393 h 473"/>
                <a:gd name="T70" fmla="*/ 385 w 473"/>
                <a:gd name="T71" fmla="*/ 378 h 473"/>
                <a:gd name="T72" fmla="*/ 401 w 473"/>
                <a:gd name="T73" fmla="*/ 401 h 473"/>
                <a:gd name="T74" fmla="*/ 448 w 473"/>
                <a:gd name="T75" fmla="*/ 385 h 473"/>
                <a:gd name="T76" fmla="*/ 472 w 473"/>
                <a:gd name="T77" fmla="*/ 362 h 473"/>
                <a:gd name="T78" fmla="*/ 456 w 473"/>
                <a:gd name="T79" fmla="*/ 354 h 473"/>
                <a:gd name="T80" fmla="*/ 441 w 473"/>
                <a:gd name="T81" fmla="*/ 330 h 473"/>
                <a:gd name="T82" fmla="*/ 433 w 473"/>
                <a:gd name="T83" fmla="*/ 362 h 473"/>
                <a:gd name="T84" fmla="*/ 417 w 473"/>
                <a:gd name="T85" fmla="*/ 346 h 473"/>
                <a:gd name="T86" fmla="*/ 409 w 473"/>
                <a:gd name="T87" fmla="*/ 323 h 473"/>
                <a:gd name="T88" fmla="*/ 425 w 473"/>
                <a:gd name="T89" fmla="*/ 315 h 473"/>
                <a:gd name="T90" fmla="*/ 441 w 473"/>
                <a:gd name="T91" fmla="*/ 323 h 473"/>
                <a:gd name="T92" fmla="*/ 433 w 473"/>
                <a:gd name="T93" fmla="*/ 291 h 473"/>
                <a:gd name="T94" fmla="*/ 409 w 473"/>
                <a:gd name="T95" fmla="*/ 283 h 473"/>
                <a:gd name="T96" fmla="*/ 393 w 473"/>
                <a:gd name="T97" fmla="*/ 252 h 473"/>
                <a:gd name="T98" fmla="*/ 370 w 473"/>
                <a:gd name="T99" fmla="*/ 228 h 473"/>
                <a:gd name="T100" fmla="*/ 362 w 473"/>
                <a:gd name="T101" fmla="*/ 205 h 473"/>
                <a:gd name="T102" fmla="*/ 370 w 473"/>
                <a:gd name="T103" fmla="*/ 189 h 473"/>
                <a:gd name="T104" fmla="*/ 370 w 473"/>
                <a:gd name="T105" fmla="*/ 165 h 473"/>
                <a:gd name="T106" fmla="*/ 370 w 473"/>
                <a:gd name="T107" fmla="*/ 142 h 473"/>
                <a:gd name="T108" fmla="*/ 354 w 473"/>
                <a:gd name="T109" fmla="*/ 126 h 473"/>
                <a:gd name="T110" fmla="*/ 354 w 473"/>
                <a:gd name="T111" fmla="*/ 87 h 473"/>
                <a:gd name="T112" fmla="*/ 370 w 473"/>
                <a:gd name="T113" fmla="*/ 47 h 473"/>
                <a:gd name="T114" fmla="*/ 370 w 473"/>
                <a:gd name="T115" fmla="*/ 31 h 473"/>
                <a:gd name="T116" fmla="*/ 346 w 473"/>
                <a:gd name="T117" fmla="*/ 24 h 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73"/>
                <a:gd name="T179" fmla="*/ 473 w 473"/>
                <a:gd name="T180" fmla="*/ 473 h 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73">
                  <a:moveTo>
                    <a:pt x="346" y="24"/>
                  </a:moveTo>
                  <a:lnTo>
                    <a:pt x="346" y="24"/>
                  </a:lnTo>
                  <a:lnTo>
                    <a:pt x="346" y="0"/>
                  </a:lnTo>
                  <a:lnTo>
                    <a:pt x="291" y="8"/>
                  </a:lnTo>
                  <a:lnTo>
                    <a:pt x="267" y="8"/>
                  </a:lnTo>
                  <a:lnTo>
                    <a:pt x="252" y="31"/>
                  </a:lnTo>
                  <a:lnTo>
                    <a:pt x="236" y="39"/>
                  </a:lnTo>
                  <a:lnTo>
                    <a:pt x="228" y="71"/>
                  </a:lnTo>
                  <a:lnTo>
                    <a:pt x="228" y="118"/>
                  </a:lnTo>
                  <a:lnTo>
                    <a:pt x="205" y="149"/>
                  </a:lnTo>
                  <a:lnTo>
                    <a:pt x="189" y="149"/>
                  </a:lnTo>
                  <a:lnTo>
                    <a:pt x="181" y="134"/>
                  </a:lnTo>
                  <a:lnTo>
                    <a:pt x="165" y="126"/>
                  </a:lnTo>
                  <a:lnTo>
                    <a:pt x="142" y="149"/>
                  </a:lnTo>
                  <a:lnTo>
                    <a:pt x="87" y="142"/>
                  </a:lnTo>
                  <a:lnTo>
                    <a:pt x="55" y="189"/>
                  </a:lnTo>
                  <a:lnTo>
                    <a:pt x="47" y="189"/>
                  </a:lnTo>
                  <a:lnTo>
                    <a:pt x="0" y="260"/>
                  </a:lnTo>
                  <a:lnTo>
                    <a:pt x="31" y="291"/>
                  </a:lnTo>
                  <a:lnTo>
                    <a:pt x="71" y="299"/>
                  </a:lnTo>
                  <a:lnTo>
                    <a:pt x="102" y="299"/>
                  </a:lnTo>
                  <a:lnTo>
                    <a:pt x="94" y="346"/>
                  </a:lnTo>
                  <a:lnTo>
                    <a:pt x="118" y="385"/>
                  </a:lnTo>
                  <a:lnTo>
                    <a:pt x="110" y="433"/>
                  </a:lnTo>
                  <a:lnTo>
                    <a:pt x="142" y="433"/>
                  </a:lnTo>
                  <a:lnTo>
                    <a:pt x="189" y="472"/>
                  </a:lnTo>
                  <a:lnTo>
                    <a:pt x="205" y="456"/>
                  </a:lnTo>
                  <a:lnTo>
                    <a:pt x="244" y="441"/>
                  </a:lnTo>
                  <a:lnTo>
                    <a:pt x="252" y="425"/>
                  </a:lnTo>
                  <a:lnTo>
                    <a:pt x="291" y="393"/>
                  </a:lnTo>
                  <a:lnTo>
                    <a:pt x="315" y="393"/>
                  </a:lnTo>
                  <a:lnTo>
                    <a:pt x="330" y="409"/>
                  </a:lnTo>
                  <a:lnTo>
                    <a:pt x="346" y="417"/>
                  </a:lnTo>
                  <a:lnTo>
                    <a:pt x="362" y="409"/>
                  </a:lnTo>
                  <a:lnTo>
                    <a:pt x="346" y="393"/>
                  </a:lnTo>
                  <a:lnTo>
                    <a:pt x="385" y="378"/>
                  </a:lnTo>
                  <a:lnTo>
                    <a:pt x="401" y="401"/>
                  </a:lnTo>
                  <a:lnTo>
                    <a:pt x="448" y="385"/>
                  </a:lnTo>
                  <a:lnTo>
                    <a:pt x="472" y="362"/>
                  </a:lnTo>
                  <a:lnTo>
                    <a:pt x="456" y="354"/>
                  </a:lnTo>
                  <a:lnTo>
                    <a:pt x="441" y="330"/>
                  </a:lnTo>
                  <a:lnTo>
                    <a:pt x="433" y="362"/>
                  </a:lnTo>
                  <a:lnTo>
                    <a:pt x="417" y="346"/>
                  </a:lnTo>
                  <a:lnTo>
                    <a:pt x="409" y="323"/>
                  </a:lnTo>
                  <a:lnTo>
                    <a:pt x="425" y="315"/>
                  </a:lnTo>
                  <a:lnTo>
                    <a:pt x="441" y="323"/>
                  </a:lnTo>
                  <a:lnTo>
                    <a:pt x="433" y="291"/>
                  </a:lnTo>
                  <a:lnTo>
                    <a:pt x="409" y="283"/>
                  </a:lnTo>
                  <a:lnTo>
                    <a:pt x="393" y="252"/>
                  </a:lnTo>
                  <a:lnTo>
                    <a:pt x="370" y="228"/>
                  </a:lnTo>
                  <a:lnTo>
                    <a:pt x="362" y="205"/>
                  </a:lnTo>
                  <a:lnTo>
                    <a:pt x="370" y="189"/>
                  </a:lnTo>
                  <a:lnTo>
                    <a:pt x="370" y="165"/>
                  </a:lnTo>
                  <a:lnTo>
                    <a:pt x="370" y="142"/>
                  </a:lnTo>
                  <a:lnTo>
                    <a:pt x="354" y="126"/>
                  </a:lnTo>
                  <a:lnTo>
                    <a:pt x="354" y="87"/>
                  </a:lnTo>
                  <a:lnTo>
                    <a:pt x="370" y="47"/>
                  </a:lnTo>
                  <a:lnTo>
                    <a:pt x="370" y="31"/>
                  </a:lnTo>
                  <a:lnTo>
                    <a:pt x="346" y="24"/>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3" name="Freeform 88"/>
            <p:cNvSpPr>
              <a:spLocks/>
            </p:cNvSpPr>
            <p:nvPr/>
          </p:nvSpPr>
          <p:spPr bwMode="gray">
            <a:xfrm>
              <a:off x="8512631" y="5457191"/>
              <a:ext cx="1263618" cy="746162"/>
            </a:xfrm>
            <a:custGeom>
              <a:avLst/>
              <a:gdLst>
                <a:gd name="T0" fmla="*/ 1576 w 1665"/>
                <a:gd name="T1" fmla="*/ 309 h 953"/>
                <a:gd name="T2" fmla="*/ 1584 w 1665"/>
                <a:gd name="T3" fmla="*/ 444 h 953"/>
                <a:gd name="T4" fmla="*/ 1632 w 1665"/>
                <a:gd name="T5" fmla="*/ 516 h 953"/>
                <a:gd name="T6" fmla="*/ 1553 w 1665"/>
                <a:gd name="T7" fmla="*/ 658 h 953"/>
                <a:gd name="T8" fmla="*/ 1457 w 1665"/>
                <a:gd name="T9" fmla="*/ 674 h 953"/>
                <a:gd name="T10" fmla="*/ 1330 w 1665"/>
                <a:gd name="T11" fmla="*/ 738 h 953"/>
                <a:gd name="T12" fmla="*/ 1282 w 1665"/>
                <a:gd name="T13" fmla="*/ 714 h 953"/>
                <a:gd name="T14" fmla="*/ 1178 w 1665"/>
                <a:gd name="T15" fmla="*/ 730 h 953"/>
                <a:gd name="T16" fmla="*/ 1003 w 1665"/>
                <a:gd name="T17" fmla="*/ 714 h 953"/>
                <a:gd name="T18" fmla="*/ 860 w 1665"/>
                <a:gd name="T19" fmla="*/ 698 h 953"/>
                <a:gd name="T20" fmla="*/ 796 w 1665"/>
                <a:gd name="T21" fmla="*/ 793 h 953"/>
                <a:gd name="T22" fmla="*/ 677 w 1665"/>
                <a:gd name="T23" fmla="*/ 801 h 953"/>
                <a:gd name="T24" fmla="*/ 605 w 1665"/>
                <a:gd name="T25" fmla="*/ 896 h 953"/>
                <a:gd name="T26" fmla="*/ 573 w 1665"/>
                <a:gd name="T27" fmla="*/ 904 h 953"/>
                <a:gd name="T28" fmla="*/ 478 w 1665"/>
                <a:gd name="T29" fmla="*/ 928 h 953"/>
                <a:gd name="T30" fmla="*/ 398 w 1665"/>
                <a:gd name="T31" fmla="*/ 881 h 953"/>
                <a:gd name="T32" fmla="*/ 342 w 1665"/>
                <a:gd name="T33" fmla="*/ 785 h 953"/>
                <a:gd name="T34" fmla="*/ 350 w 1665"/>
                <a:gd name="T35" fmla="*/ 777 h 953"/>
                <a:gd name="T36" fmla="*/ 350 w 1665"/>
                <a:gd name="T37" fmla="*/ 738 h 953"/>
                <a:gd name="T38" fmla="*/ 295 w 1665"/>
                <a:gd name="T39" fmla="*/ 714 h 953"/>
                <a:gd name="T40" fmla="*/ 326 w 1665"/>
                <a:gd name="T41" fmla="*/ 674 h 953"/>
                <a:gd name="T42" fmla="*/ 199 w 1665"/>
                <a:gd name="T43" fmla="*/ 563 h 953"/>
                <a:gd name="T44" fmla="*/ 143 w 1665"/>
                <a:gd name="T45" fmla="*/ 516 h 953"/>
                <a:gd name="T46" fmla="*/ 127 w 1665"/>
                <a:gd name="T47" fmla="*/ 524 h 953"/>
                <a:gd name="T48" fmla="*/ 16 w 1665"/>
                <a:gd name="T49" fmla="*/ 508 h 953"/>
                <a:gd name="T50" fmla="*/ 0 w 1665"/>
                <a:gd name="T51" fmla="*/ 381 h 953"/>
                <a:gd name="T52" fmla="*/ 88 w 1665"/>
                <a:gd name="T53" fmla="*/ 262 h 953"/>
                <a:gd name="T54" fmla="*/ 111 w 1665"/>
                <a:gd name="T55" fmla="*/ 230 h 953"/>
                <a:gd name="T56" fmla="*/ 175 w 1665"/>
                <a:gd name="T57" fmla="*/ 206 h 953"/>
                <a:gd name="T58" fmla="*/ 199 w 1665"/>
                <a:gd name="T59" fmla="*/ 167 h 953"/>
                <a:gd name="T60" fmla="*/ 279 w 1665"/>
                <a:gd name="T61" fmla="*/ 198 h 953"/>
                <a:gd name="T62" fmla="*/ 326 w 1665"/>
                <a:gd name="T63" fmla="*/ 214 h 953"/>
                <a:gd name="T64" fmla="*/ 350 w 1665"/>
                <a:gd name="T65" fmla="*/ 246 h 953"/>
                <a:gd name="T66" fmla="*/ 438 w 1665"/>
                <a:gd name="T67" fmla="*/ 254 h 953"/>
                <a:gd name="T68" fmla="*/ 502 w 1665"/>
                <a:gd name="T69" fmla="*/ 198 h 953"/>
                <a:gd name="T70" fmla="*/ 557 w 1665"/>
                <a:gd name="T71" fmla="*/ 190 h 953"/>
                <a:gd name="T72" fmla="*/ 573 w 1665"/>
                <a:gd name="T73" fmla="*/ 95 h 953"/>
                <a:gd name="T74" fmla="*/ 637 w 1665"/>
                <a:gd name="T75" fmla="*/ 48 h 953"/>
                <a:gd name="T76" fmla="*/ 701 w 1665"/>
                <a:gd name="T77" fmla="*/ 0 h 953"/>
                <a:gd name="T78" fmla="*/ 764 w 1665"/>
                <a:gd name="T79" fmla="*/ 40 h 953"/>
                <a:gd name="T80" fmla="*/ 812 w 1665"/>
                <a:gd name="T81" fmla="*/ 63 h 953"/>
                <a:gd name="T82" fmla="*/ 876 w 1665"/>
                <a:gd name="T83" fmla="*/ 119 h 953"/>
                <a:gd name="T84" fmla="*/ 987 w 1665"/>
                <a:gd name="T85" fmla="*/ 135 h 953"/>
                <a:gd name="T86" fmla="*/ 1035 w 1665"/>
                <a:gd name="T87" fmla="*/ 111 h 953"/>
                <a:gd name="T88" fmla="*/ 1099 w 1665"/>
                <a:gd name="T89" fmla="*/ 127 h 953"/>
                <a:gd name="T90" fmla="*/ 1115 w 1665"/>
                <a:gd name="T91" fmla="*/ 119 h 953"/>
                <a:gd name="T92" fmla="*/ 1194 w 1665"/>
                <a:gd name="T93" fmla="*/ 95 h 953"/>
                <a:gd name="T94" fmla="*/ 1250 w 1665"/>
                <a:gd name="T95" fmla="*/ 103 h 953"/>
                <a:gd name="T96" fmla="*/ 1298 w 1665"/>
                <a:gd name="T97" fmla="*/ 95 h 953"/>
                <a:gd name="T98" fmla="*/ 1330 w 1665"/>
                <a:gd name="T99" fmla="*/ 103 h 953"/>
                <a:gd name="T100" fmla="*/ 1417 w 1665"/>
                <a:gd name="T101" fmla="*/ 103 h 953"/>
                <a:gd name="T102" fmla="*/ 1433 w 1665"/>
                <a:gd name="T103" fmla="*/ 159 h 953"/>
                <a:gd name="T104" fmla="*/ 1417 w 1665"/>
                <a:gd name="T105" fmla="*/ 222 h 953"/>
                <a:gd name="T106" fmla="*/ 1505 w 1665"/>
                <a:gd name="T107" fmla="*/ 301 h 9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5"/>
                <a:gd name="T163" fmla="*/ 0 h 953"/>
                <a:gd name="T164" fmla="*/ 1665 w 1665"/>
                <a:gd name="T165" fmla="*/ 953 h 9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5" h="953">
                  <a:moveTo>
                    <a:pt x="1545" y="309"/>
                  </a:moveTo>
                  <a:lnTo>
                    <a:pt x="1545" y="309"/>
                  </a:lnTo>
                  <a:lnTo>
                    <a:pt x="1576" y="309"/>
                  </a:lnTo>
                  <a:lnTo>
                    <a:pt x="1568" y="357"/>
                  </a:lnTo>
                  <a:lnTo>
                    <a:pt x="1592" y="397"/>
                  </a:lnTo>
                  <a:lnTo>
                    <a:pt x="1584" y="444"/>
                  </a:lnTo>
                  <a:lnTo>
                    <a:pt x="1616" y="444"/>
                  </a:lnTo>
                  <a:lnTo>
                    <a:pt x="1664" y="484"/>
                  </a:lnTo>
                  <a:lnTo>
                    <a:pt x="1632" y="516"/>
                  </a:lnTo>
                  <a:lnTo>
                    <a:pt x="1608" y="547"/>
                  </a:lnTo>
                  <a:lnTo>
                    <a:pt x="1592" y="611"/>
                  </a:lnTo>
                  <a:lnTo>
                    <a:pt x="1553" y="658"/>
                  </a:lnTo>
                  <a:lnTo>
                    <a:pt x="1537" y="706"/>
                  </a:lnTo>
                  <a:lnTo>
                    <a:pt x="1505" y="706"/>
                  </a:lnTo>
                  <a:lnTo>
                    <a:pt x="1457" y="674"/>
                  </a:lnTo>
                  <a:lnTo>
                    <a:pt x="1385" y="674"/>
                  </a:lnTo>
                  <a:lnTo>
                    <a:pt x="1353" y="730"/>
                  </a:lnTo>
                  <a:lnTo>
                    <a:pt x="1330" y="738"/>
                  </a:lnTo>
                  <a:lnTo>
                    <a:pt x="1322" y="730"/>
                  </a:lnTo>
                  <a:lnTo>
                    <a:pt x="1306" y="730"/>
                  </a:lnTo>
                  <a:lnTo>
                    <a:pt x="1282" y="714"/>
                  </a:lnTo>
                  <a:lnTo>
                    <a:pt x="1234" y="714"/>
                  </a:lnTo>
                  <a:lnTo>
                    <a:pt x="1178" y="714"/>
                  </a:lnTo>
                  <a:lnTo>
                    <a:pt x="1178" y="730"/>
                  </a:lnTo>
                  <a:lnTo>
                    <a:pt x="1146" y="730"/>
                  </a:lnTo>
                  <a:lnTo>
                    <a:pt x="1051" y="714"/>
                  </a:lnTo>
                  <a:lnTo>
                    <a:pt x="1003" y="714"/>
                  </a:lnTo>
                  <a:lnTo>
                    <a:pt x="979" y="698"/>
                  </a:lnTo>
                  <a:lnTo>
                    <a:pt x="900" y="714"/>
                  </a:lnTo>
                  <a:lnTo>
                    <a:pt x="860" y="698"/>
                  </a:lnTo>
                  <a:lnTo>
                    <a:pt x="844" y="738"/>
                  </a:lnTo>
                  <a:lnTo>
                    <a:pt x="812" y="770"/>
                  </a:lnTo>
                  <a:lnTo>
                    <a:pt x="796" y="793"/>
                  </a:lnTo>
                  <a:lnTo>
                    <a:pt x="748" y="793"/>
                  </a:lnTo>
                  <a:lnTo>
                    <a:pt x="732" y="777"/>
                  </a:lnTo>
                  <a:lnTo>
                    <a:pt x="677" y="801"/>
                  </a:lnTo>
                  <a:lnTo>
                    <a:pt x="629" y="841"/>
                  </a:lnTo>
                  <a:lnTo>
                    <a:pt x="613" y="881"/>
                  </a:lnTo>
                  <a:lnTo>
                    <a:pt x="605" y="896"/>
                  </a:lnTo>
                  <a:lnTo>
                    <a:pt x="597" y="896"/>
                  </a:lnTo>
                  <a:lnTo>
                    <a:pt x="581" y="889"/>
                  </a:lnTo>
                  <a:lnTo>
                    <a:pt x="573" y="904"/>
                  </a:lnTo>
                  <a:lnTo>
                    <a:pt x="581" y="920"/>
                  </a:lnTo>
                  <a:lnTo>
                    <a:pt x="518" y="952"/>
                  </a:lnTo>
                  <a:lnTo>
                    <a:pt x="478" y="928"/>
                  </a:lnTo>
                  <a:lnTo>
                    <a:pt x="454" y="928"/>
                  </a:lnTo>
                  <a:lnTo>
                    <a:pt x="430" y="889"/>
                  </a:lnTo>
                  <a:lnTo>
                    <a:pt x="398" y="881"/>
                  </a:lnTo>
                  <a:lnTo>
                    <a:pt x="390" y="857"/>
                  </a:lnTo>
                  <a:lnTo>
                    <a:pt x="366" y="841"/>
                  </a:lnTo>
                  <a:lnTo>
                    <a:pt x="342" y="785"/>
                  </a:lnTo>
                  <a:lnTo>
                    <a:pt x="326" y="770"/>
                  </a:lnTo>
                  <a:lnTo>
                    <a:pt x="334" y="762"/>
                  </a:lnTo>
                  <a:lnTo>
                    <a:pt x="350" y="777"/>
                  </a:lnTo>
                  <a:lnTo>
                    <a:pt x="358" y="762"/>
                  </a:lnTo>
                  <a:lnTo>
                    <a:pt x="342" y="762"/>
                  </a:lnTo>
                  <a:lnTo>
                    <a:pt x="350" y="738"/>
                  </a:lnTo>
                  <a:lnTo>
                    <a:pt x="326" y="730"/>
                  </a:lnTo>
                  <a:lnTo>
                    <a:pt x="303" y="730"/>
                  </a:lnTo>
                  <a:lnTo>
                    <a:pt x="295" y="714"/>
                  </a:lnTo>
                  <a:lnTo>
                    <a:pt x="287" y="706"/>
                  </a:lnTo>
                  <a:lnTo>
                    <a:pt x="303" y="682"/>
                  </a:lnTo>
                  <a:lnTo>
                    <a:pt x="326" y="674"/>
                  </a:lnTo>
                  <a:lnTo>
                    <a:pt x="318" y="666"/>
                  </a:lnTo>
                  <a:lnTo>
                    <a:pt x="295" y="635"/>
                  </a:lnTo>
                  <a:lnTo>
                    <a:pt x="199" y="563"/>
                  </a:lnTo>
                  <a:lnTo>
                    <a:pt x="167" y="539"/>
                  </a:lnTo>
                  <a:lnTo>
                    <a:pt x="159" y="524"/>
                  </a:lnTo>
                  <a:lnTo>
                    <a:pt x="143" y="516"/>
                  </a:lnTo>
                  <a:lnTo>
                    <a:pt x="143" y="532"/>
                  </a:lnTo>
                  <a:lnTo>
                    <a:pt x="167" y="555"/>
                  </a:lnTo>
                  <a:lnTo>
                    <a:pt x="127" y="524"/>
                  </a:lnTo>
                  <a:lnTo>
                    <a:pt x="96" y="508"/>
                  </a:lnTo>
                  <a:lnTo>
                    <a:pt x="111" y="532"/>
                  </a:lnTo>
                  <a:lnTo>
                    <a:pt x="16" y="508"/>
                  </a:lnTo>
                  <a:lnTo>
                    <a:pt x="16" y="476"/>
                  </a:lnTo>
                  <a:lnTo>
                    <a:pt x="8" y="420"/>
                  </a:lnTo>
                  <a:lnTo>
                    <a:pt x="0" y="381"/>
                  </a:lnTo>
                  <a:lnTo>
                    <a:pt x="32" y="341"/>
                  </a:lnTo>
                  <a:lnTo>
                    <a:pt x="64" y="286"/>
                  </a:lnTo>
                  <a:lnTo>
                    <a:pt x="88" y="262"/>
                  </a:lnTo>
                  <a:lnTo>
                    <a:pt x="80" y="246"/>
                  </a:lnTo>
                  <a:lnTo>
                    <a:pt x="88" y="230"/>
                  </a:lnTo>
                  <a:lnTo>
                    <a:pt x="111" y="230"/>
                  </a:lnTo>
                  <a:lnTo>
                    <a:pt x="127" y="222"/>
                  </a:lnTo>
                  <a:lnTo>
                    <a:pt x="159" y="222"/>
                  </a:lnTo>
                  <a:lnTo>
                    <a:pt x="175" y="206"/>
                  </a:lnTo>
                  <a:lnTo>
                    <a:pt x="167" y="182"/>
                  </a:lnTo>
                  <a:lnTo>
                    <a:pt x="167" y="159"/>
                  </a:lnTo>
                  <a:lnTo>
                    <a:pt x="199" y="167"/>
                  </a:lnTo>
                  <a:lnTo>
                    <a:pt x="215" y="190"/>
                  </a:lnTo>
                  <a:lnTo>
                    <a:pt x="247" y="190"/>
                  </a:lnTo>
                  <a:lnTo>
                    <a:pt x="279" y="198"/>
                  </a:lnTo>
                  <a:lnTo>
                    <a:pt x="295" y="222"/>
                  </a:lnTo>
                  <a:lnTo>
                    <a:pt x="311" y="222"/>
                  </a:lnTo>
                  <a:lnTo>
                    <a:pt x="326" y="214"/>
                  </a:lnTo>
                  <a:lnTo>
                    <a:pt x="342" y="222"/>
                  </a:lnTo>
                  <a:lnTo>
                    <a:pt x="334" y="230"/>
                  </a:lnTo>
                  <a:lnTo>
                    <a:pt x="350" y="246"/>
                  </a:lnTo>
                  <a:lnTo>
                    <a:pt x="374" y="246"/>
                  </a:lnTo>
                  <a:lnTo>
                    <a:pt x="390" y="262"/>
                  </a:lnTo>
                  <a:lnTo>
                    <a:pt x="438" y="254"/>
                  </a:lnTo>
                  <a:lnTo>
                    <a:pt x="446" y="238"/>
                  </a:lnTo>
                  <a:lnTo>
                    <a:pt x="462" y="206"/>
                  </a:lnTo>
                  <a:lnTo>
                    <a:pt x="502" y="198"/>
                  </a:lnTo>
                  <a:lnTo>
                    <a:pt x="525" y="222"/>
                  </a:lnTo>
                  <a:lnTo>
                    <a:pt x="541" y="214"/>
                  </a:lnTo>
                  <a:lnTo>
                    <a:pt x="557" y="190"/>
                  </a:lnTo>
                  <a:lnTo>
                    <a:pt x="565" y="159"/>
                  </a:lnTo>
                  <a:lnTo>
                    <a:pt x="557" y="127"/>
                  </a:lnTo>
                  <a:lnTo>
                    <a:pt x="573" y="95"/>
                  </a:lnTo>
                  <a:lnTo>
                    <a:pt x="573" y="79"/>
                  </a:lnTo>
                  <a:lnTo>
                    <a:pt x="613" y="56"/>
                  </a:lnTo>
                  <a:lnTo>
                    <a:pt x="637" y="48"/>
                  </a:lnTo>
                  <a:lnTo>
                    <a:pt x="653" y="16"/>
                  </a:lnTo>
                  <a:lnTo>
                    <a:pt x="685" y="16"/>
                  </a:lnTo>
                  <a:lnTo>
                    <a:pt x="701" y="0"/>
                  </a:lnTo>
                  <a:lnTo>
                    <a:pt x="725" y="16"/>
                  </a:lnTo>
                  <a:lnTo>
                    <a:pt x="756" y="16"/>
                  </a:lnTo>
                  <a:lnTo>
                    <a:pt x="764" y="40"/>
                  </a:lnTo>
                  <a:lnTo>
                    <a:pt x="780" y="48"/>
                  </a:lnTo>
                  <a:lnTo>
                    <a:pt x="804" y="63"/>
                  </a:lnTo>
                  <a:lnTo>
                    <a:pt x="812" y="63"/>
                  </a:lnTo>
                  <a:lnTo>
                    <a:pt x="828" y="95"/>
                  </a:lnTo>
                  <a:lnTo>
                    <a:pt x="860" y="103"/>
                  </a:lnTo>
                  <a:lnTo>
                    <a:pt x="876" y="119"/>
                  </a:lnTo>
                  <a:lnTo>
                    <a:pt x="908" y="127"/>
                  </a:lnTo>
                  <a:lnTo>
                    <a:pt x="955" y="127"/>
                  </a:lnTo>
                  <a:lnTo>
                    <a:pt x="987" y="135"/>
                  </a:lnTo>
                  <a:lnTo>
                    <a:pt x="1003" y="127"/>
                  </a:lnTo>
                  <a:lnTo>
                    <a:pt x="1011" y="135"/>
                  </a:lnTo>
                  <a:lnTo>
                    <a:pt x="1035" y="111"/>
                  </a:lnTo>
                  <a:lnTo>
                    <a:pt x="1067" y="111"/>
                  </a:lnTo>
                  <a:lnTo>
                    <a:pt x="1083" y="127"/>
                  </a:lnTo>
                  <a:lnTo>
                    <a:pt x="1099" y="127"/>
                  </a:lnTo>
                  <a:lnTo>
                    <a:pt x="1091" y="103"/>
                  </a:lnTo>
                  <a:lnTo>
                    <a:pt x="1115" y="103"/>
                  </a:lnTo>
                  <a:lnTo>
                    <a:pt x="1115" y="119"/>
                  </a:lnTo>
                  <a:lnTo>
                    <a:pt x="1162" y="119"/>
                  </a:lnTo>
                  <a:lnTo>
                    <a:pt x="1170" y="103"/>
                  </a:lnTo>
                  <a:lnTo>
                    <a:pt x="1194" y="95"/>
                  </a:lnTo>
                  <a:lnTo>
                    <a:pt x="1210" y="103"/>
                  </a:lnTo>
                  <a:lnTo>
                    <a:pt x="1226" y="111"/>
                  </a:lnTo>
                  <a:lnTo>
                    <a:pt x="1250" y="103"/>
                  </a:lnTo>
                  <a:lnTo>
                    <a:pt x="1266" y="111"/>
                  </a:lnTo>
                  <a:lnTo>
                    <a:pt x="1282" y="119"/>
                  </a:lnTo>
                  <a:lnTo>
                    <a:pt x="1298" y="95"/>
                  </a:lnTo>
                  <a:lnTo>
                    <a:pt x="1322" y="103"/>
                  </a:lnTo>
                  <a:lnTo>
                    <a:pt x="1322" y="119"/>
                  </a:lnTo>
                  <a:lnTo>
                    <a:pt x="1330" y="103"/>
                  </a:lnTo>
                  <a:lnTo>
                    <a:pt x="1353" y="79"/>
                  </a:lnTo>
                  <a:lnTo>
                    <a:pt x="1393" y="79"/>
                  </a:lnTo>
                  <a:lnTo>
                    <a:pt x="1417" y="103"/>
                  </a:lnTo>
                  <a:lnTo>
                    <a:pt x="1417" y="119"/>
                  </a:lnTo>
                  <a:lnTo>
                    <a:pt x="1433" y="127"/>
                  </a:lnTo>
                  <a:lnTo>
                    <a:pt x="1433" y="159"/>
                  </a:lnTo>
                  <a:lnTo>
                    <a:pt x="1449" y="167"/>
                  </a:lnTo>
                  <a:lnTo>
                    <a:pt x="1449" y="190"/>
                  </a:lnTo>
                  <a:lnTo>
                    <a:pt x="1417" y="222"/>
                  </a:lnTo>
                  <a:lnTo>
                    <a:pt x="1449" y="246"/>
                  </a:lnTo>
                  <a:lnTo>
                    <a:pt x="1473" y="270"/>
                  </a:lnTo>
                  <a:lnTo>
                    <a:pt x="1505" y="301"/>
                  </a:lnTo>
                  <a:lnTo>
                    <a:pt x="1545" y="309"/>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grpSp>
      <p:sp>
        <p:nvSpPr>
          <p:cNvPr id="62" name="Flowchart: Connector 61"/>
          <p:cNvSpPr/>
          <p:nvPr/>
        </p:nvSpPr>
        <p:spPr>
          <a:xfrm>
            <a:off x="48435" y="29809"/>
            <a:ext cx="288000" cy="288000"/>
          </a:xfrm>
          <a:prstGeom prst="flowChartConnector">
            <a:avLst/>
          </a:prstGeom>
          <a:solidFill>
            <a:schemeClr val="accent2"/>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smtClean="0">
                <a:solidFill>
                  <a:srgbClr val="000000"/>
                </a:solidFill>
                <a:cs typeface="Arial" pitchFamily="34" charset="0"/>
              </a:rPr>
              <a:t>2</a:t>
            </a:r>
            <a:endParaRPr lang="es-ES" sz="1400" b="1" dirty="0" smtClean="0">
              <a:solidFill>
                <a:srgbClr val="000000"/>
              </a:solidFill>
              <a:cs typeface="Arial" pitchFamily="34" charset="0"/>
            </a:endParaRPr>
          </a:p>
        </p:txBody>
      </p:sp>
      <p:sp>
        <p:nvSpPr>
          <p:cNvPr id="63" name="Rectangle 62"/>
          <p:cNvSpPr/>
          <p:nvPr/>
        </p:nvSpPr>
        <p:spPr>
          <a:xfrm>
            <a:off x="125949" y="-31190"/>
            <a:ext cx="2010807" cy="397201"/>
          </a:xfrm>
          <a:prstGeom prst="rect">
            <a:avLst/>
          </a:prstGeom>
          <a:noFill/>
        </p:spPr>
        <p:txBody>
          <a:bodyPr wrap="none" tIns="90000" bIns="90000" rtlCol="0" anchor="t">
            <a:spAutoFit/>
          </a:bodyPr>
          <a:lstStyle/>
          <a:p>
            <a:pPr marL="176213"/>
            <a:r>
              <a:rPr lang="es-ES" sz="1400" b="1" i="1" dirty="0" smtClean="0">
                <a:solidFill>
                  <a:srgbClr val="808080"/>
                </a:solidFill>
                <a:cs typeface="Arial" pitchFamily="34" charset="0"/>
              </a:rPr>
              <a:t>Medición de costes</a:t>
            </a:r>
          </a:p>
        </p:txBody>
      </p:sp>
    </p:spTree>
    <p:extLst>
      <p:ext uri="{BB962C8B-B14F-4D97-AF65-F5344CB8AC3E}">
        <p14:creationId xmlns="" xmlns:p14="http://schemas.microsoft.com/office/powerpoint/2010/main" val="1849372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nvGraphicFramePr>
        <p:xfrm>
          <a:off x="1587" y="1588"/>
          <a:ext cx="1587" cy="1587"/>
        </p:xfrm>
        <a:graphic>
          <a:graphicData uri="http://schemas.openxmlformats.org/presentationml/2006/ole">
            <p:oleObj spid="_x0000_s65538" name="think-cell Slide" r:id="rId4" imgW="360" imgH="360" progId="">
              <p:embed/>
            </p:oleObj>
          </a:graphicData>
        </a:graphic>
      </p:graphicFrame>
      <p:sp>
        <p:nvSpPr>
          <p:cNvPr id="2" name="Title 1"/>
          <p:cNvSpPr>
            <a:spLocks noGrp="1"/>
          </p:cNvSpPr>
          <p:nvPr>
            <p:ph type="title"/>
          </p:nvPr>
        </p:nvSpPr>
        <p:spPr>
          <a:xfrm>
            <a:off x="457200" y="161999"/>
            <a:ext cx="8992799" cy="831600"/>
          </a:xfrm>
          <a:noFill/>
          <a:effectLst/>
        </p:spPr>
        <p:txBody>
          <a:bodyPr wrap="square"/>
          <a:lstStyle/>
          <a:p>
            <a:pPr lvl="0">
              <a:buClr>
                <a:srgbClr val="579CAD"/>
              </a:buClr>
            </a:pPr>
            <a:r>
              <a:rPr lang="es-ES" dirty="0" smtClean="0">
                <a:solidFill>
                  <a:srgbClr val="579CAD"/>
                </a:solidFill>
                <a:latin typeface="Arial"/>
              </a:rPr>
              <a:t>La medición de resultados en salud se enfoca en indicadores básicos de supervivencia</a:t>
            </a:r>
            <a:endParaRPr lang="es-ES" dirty="0">
              <a:solidFill>
                <a:srgbClr val="579CAD"/>
              </a:solidFill>
              <a:latin typeface="Arial"/>
            </a:endParaRPr>
          </a:p>
        </p:txBody>
      </p:sp>
      <p:sp>
        <p:nvSpPr>
          <p:cNvPr id="49"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buClr>
                <a:srgbClr val="579CAD"/>
              </a:buClr>
            </a:pPr>
            <a:r>
              <a:rPr lang="es-ES" sz="800" dirty="0" smtClean="0">
                <a:solidFill>
                  <a:srgbClr val="000000"/>
                </a:solidFill>
                <a:cs typeface="Arial" pitchFamily="34" charset="0"/>
              </a:rPr>
              <a:t>1. Observatorio de resultados de Cataluña</a:t>
            </a:r>
          </a:p>
          <a:p>
            <a:pPr>
              <a:lnSpc>
                <a:spcPct val="90000"/>
              </a:lnSpc>
              <a:buClr>
                <a:srgbClr val="579CAD"/>
              </a:buClr>
            </a:pPr>
            <a:r>
              <a:rPr lang="es-ES" sz="800" dirty="0" smtClean="0">
                <a:solidFill>
                  <a:srgbClr val="000000"/>
                </a:solidFill>
                <a:cs typeface="Arial" pitchFamily="34" charset="0"/>
              </a:rPr>
              <a:t>Fuente: Entrevistas -. Análisis BCG</a:t>
            </a:r>
            <a:endParaRPr lang="es-ES" sz="800" dirty="0">
              <a:solidFill>
                <a:srgbClr val="000000"/>
              </a:solidFill>
              <a:cs typeface="Arial" pitchFamily="34" charset="0"/>
            </a:endParaRPr>
          </a:p>
        </p:txBody>
      </p:sp>
      <p:sp>
        <p:nvSpPr>
          <p:cNvPr id="53" name="ColumnHeader"/>
          <p:cNvSpPr>
            <a:spLocks noChangeArrowheads="1"/>
          </p:cNvSpPr>
          <p:nvPr/>
        </p:nvSpPr>
        <p:spPr bwMode="gray">
          <a:xfrm>
            <a:off x="455613" y="1261427"/>
            <a:ext cx="4591400" cy="615553"/>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400" b="1" dirty="0" smtClean="0">
                <a:solidFill>
                  <a:srgbClr val="000000"/>
                </a:solidFill>
                <a:cs typeface="Arial" pitchFamily="34" charset="0"/>
              </a:rPr>
              <a:t>Generalmente se miden 3 dimensiones, pero sólo la efectividad clínica mide resultados en salud...</a:t>
            </a:r>
            <a:endParaRPr lang="es-ES" sz="1400" b="1" dirty="0">
              <a:solidFill>
                <a:srgbClr val="000000"/>
              </a:solidFill>
              <a:cs typeface="Arial" pitchFamily="34" charset="0"/>
            </a:endParaRPr>
          </a:p>
        </p:txBody>
      </p:sp>
      <p:sp>
        <p:nvSpPr>
          <p:cNvPr id="61" name="ColumnHeader"/>
          <p:cNvSpPr>
            <a:spLocks noChangeArrowheads="1"/>
          </p:cNvSpPr>
          <p:nvPr/>
        </p:nvSpPr>
        <p:spPr bwMode="gray">
          <a:xfrm>
            <a:off x="5277801" y="1261427"/>
            <a:ext cx="4164650" cy="615553"/>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buClr>
                <a:srgbClr val="579CAD"/>
              </a:buClr>
            </a:pPr>
            <a:r>
              <a:rPr lang="es-ES" sz="1400" b="1" dirty="0" smtClean="0">
                <a:solidFill>
                  <a:srgbClr val="000000"/>
                </a:solidFill>
                <a:cs typeface="Arial" pitchFamily="34" charset="0"/>
              </a:rPr>
              <a:t>...pero no cubre varios de los resultados en salud relevantes para los pacientes</a:t>
            </a:r>
            <a:endParaRPr lang="es-ES" sz="1400" b="1" dirty="0">
              <a:solidFill>
                <a:srgbClr val="000000"/>
              </a:solidFill>
              <a:cs typeface="Arial" pitchFamily="34" charset="0"/>
            </a:endParaRPr>
          </a:p>
        </p:txBody>
      </p:sp>
      <p:sp>
        <p:nvSpPr>
          <p:cNvPr id="70" name="Rectangle 69"/>
          <p:cNvSpPr/>
          <p:nvPr/>
        </p:nvSpPr>
        <p:spPr>
          <a:xfrm>
            <a:off x="457200" y="2094942"/>
            <a:ext cx="2686050" cy="1199407"/>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fontAlgn="base">
              <a:buClr>
                <a:srgbClr val="579CAD"/>
              </a:buClr>
              <a:buSzPct val="100000"/>
              <a:buFont typeface=""/>
              <a:buNone/>
            </a:pPr>
            <a:r>
              <a:rPr lang="es-ES" sz="1400" b="1" dirty="0" smtClean="0">
                <a:solidFill>
                  <a:srgbClr val="000000"/>
                </a:solidFill>
                <a:cs typeface="Arial" pitchFamily="34" charset="0"/>
              </a:rPr>
              <a:t>Atención centrada en el paciente</a:t>
            </a:r>
          </a:p>
          <a:p>
            <a:pPr marL="288925" lvl="1" indent="-174625" fontAlgn="base">
              <a:buClr>
                <a:srgbClr val="579CAD"/>
              </a:buClr>
              <a:buSzPct val="100000"/>
              <a:buFont typeface="Arial"/>
              <a:buChar char="•"/>
            </a:pPr>
            <a:r>
              <a:rPr lang="es-ES" sz="1400" dirty="0" err="1" smtClean="0">
                <a:solidFill>
                  <a:srgbClr val="000000"/>
                </a:solidFill>
                <a:cs typeface="Arial" pitchFamily="34" charset="0"/>
              </a:rPr>
              <a:t>i.e</a:t>
            </a:r>
            <a:r>
              <a:rPr lang="es-ES" sz="1400" dirty="0" smtClean="0">
                <a:solidFill>
                  <a:srgbClr val="000000"/>
                </a:solidFill>
                <a:cs typeface="Arial" pitchFamily="34" charset="0"/>
              </a:rPr>
              <a:t>: Índice de satisfacción global con los servicios sanitarios</a:t>
            </a:r>
          </a:p>
        </p:txBody>
      </p:sp>
      <p:sp>
        <p:nvSpPr>
          <p:cNvPr id="76" name="Rectangle 75"/>
          <p:cNvSpPr/>
          <p:nvPr/>
        </p:nvSpPr>
        <p:spPr>
          <a:xfrm>
            <a:off x="457200" y="3413897"/>
            <a:ext cx="2686050" cy="1199407"/>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fontAlgn="base">
              <a:spcAft>
                <a:spcPts val="100"/>
              </a:spcAft>
              <a:buClr>
                <a:srgbClr val="579CAD"/>
              </a:buClr>
              <a:buSzPct val="100000"/>
              <a:buFont typeface=""/>
              <a:buNone/>
            </a:pPr>
            <a:r>
              <a:rPr lang="es-ES" sz="1400" b="1" dirty="0" smtClean="0">
                <a:solidFill>
                  <a:srgbClr val="000000"/>
                </a:solidFill>
                <a:cs typeface="Arial" pitchFamily="34" charset="0"/>
              </a:rPr>
              <a:t>Efectividad clínica:</a:t>
            </a:r>
          </a:p>
          <a:p>
            <a:pPr marL="288925" lvl="1" indent="-174625" fontAlgn="base">
              <a:buClr>
                <a:srgbClr val="579CAD"/>
              </a:buClr>
              <a:buSzPct val="100000"/>
              <a:buFont typeface="Arial"/>
              <a:buChar char="•"/>
            </a:pPr>
            <a:r>
              <a:rPr lang="es-ES" sz="1400" dirty="0" err="1" smtClean="0">
                <a:solidFill>
                  <a:srgbClr val="000000"/>
                </a:solidFill>
                <a:cs typeface="Arial" pitchFamily="34" charset="0"/>
              </a:rPr>
              <a:t>i.e</a:t>
            </a:r>
            <a:r>
              <a:rPr lang="es-ES" sz="1400" dirty="0" smtClean="0">
                <a:solidFill>
                  <a:srgbClr val="000000"/>
                </a:solidFill>
                <a:cs typeface="Arial" pitchFamily="34" charset="0"/>
              </a:rPr>
              <a:t>: Mortalidad hospitalaria ajustada por enfermedades seleccionadas</a:t>
            </a:r>
          </a:p>
        </p:txBody>
      </p:sp>
      <p:sp>
        <p:nvSpPr>
          <p:cNvPr id="77" name="Rectangle 76"/>
          <p:cNvSpPr/>
          <p:nvPr/>
        </p:nvSpPr>
        <p:spPr>
          <a:xfrm>
            <a:off x="457200" y="4732853"/>
            <a:ext cx="2686050" cy="1199407"/>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fontAlgn="base">
              <a:spcAft>
                <a:spcPts val="100"/>
              </a:spcAft>
              <a:buClr>
                <a:srgbClr val="579CAD"/>
              </a:buClr>
              <a:buSzPct val="100000"/>
              <a:buFont typeface=""/>
              <a:buNone/>
            </a:pPr>
            <a:r>
              <a:rPr lang="es-ES" sz="1400" b="1" dirty="0" smtClean="0">
                <a:solidFill>
                  <a:srgbClr val="000000"/>
                </a:solidFill>
                <a:cs typeface="Arial" pitchFamily="34" charset="0"/>
              </a:rPr>
              <a:t>Eficiencia:</a:t>
            </a:r>
          </a:p>
          <a:p>
            <a:pPr marL="133350" lvl="1" indent="-79375" fontAlgn="base">
              <a:lnSpc>
                <a:spcPct val="90000"/>
              </a:lnSpc>
              <a:spcAft>
                <a:spcPts val="100"/>
              </a:spcAft>
              <a:buClr>
                <a:srgbClr val="579CAD"/>
              </a:buClr>
              <a:buSzPct val="100000"/>
              <a:buFont typeface="Arial"/>
              <a:buChar char="•"/>
            </a:pPr>
            <a:r>
              <a:rPr lang="es-ES" sz="1400" dirty="0" err="1" smtClean="0">
                <a:solidFill>
                  <a:srgbClr val="000000"/>
                </a:solidFill>
                <a:cs typeface="Arial" pitchFamily="34" charset="0"/>
              </a:rPr>
              <a:t>i.e</a:t>
            </a:r>
            <a:r>
              <a:rPr lang="es-ES" sz="1400" dirty="0" smtClean="0">
                <a:solidFill>
                  <a:srgbClr val="000000"/>
                </a:solidFill>
                <a:cs typeface="Arial" pitchFamily="34" charset="0"/>
              </a:rPr>
              <a:t>: Porcentaje de hospitalizaciones potencialmente evitables</a:t>
            </a:r>
          </a:p>
        </p:txBody>
      </p:sp>
      <p:grpSp>
        <p:nvGrpSpPr>
          <p:cNvPr id="3" name="Group 29"/>
          <p:cNvGrpSpPr/>
          <p:nvPr/>
        </p:nvGrpSpPr>
        <p:grpSpPr>
          <a:xfrm>
            <a:off x="5529731" y="2502950"/>
            <a:ext cx="3242662" cy="3429310"/>
            <a:chOff x="1857451" y="3573288"/>
            <a:chExt cx="4852626" cy="1301208"/>
          </a:xfrm>
        </p:grpSpPr>
        <p:sp>
          <p:nvSpPr>
            <p:cNvPr id="95" name="TextBox 94"/>
            <p:cNvSpPr txBox="1"/>
            <p:nvPr/>
          </p:nvSpPr>
          <p:spPr>
            <a:xfrm>
              <a:off x="1857451" y="3573288"/>
              <a:ext cx="1418601" cy="391084"/>
            </a:xfrm>
            <a:prstGeom prst="rect">
              <a:avLst/>
            </a:prstGeom>
            <a:solidFill>
              <a:schemeClr val="tx2"/>
            </a:solidFill>
            <a:ln>
              <a:solidFill>
                <a:schemeClr val="tx2"/>
              </a:solidFill>
            </a:ln>
          </p:spPr>
          <p:txBody>
            <a:bodyPr wrap="square" lIns="139856" tIns="34962" rIns="34962" bIns="34962" rtlCol="0" anchor="ctr" anchorCtr="0">
              <a:noAutofit/>
            </a:bodyPr>
            <a:lstStyle/>
            <a:p>
              <a:pPr>
                <a:buClr>
                  <a:srgbClr val="579CAD"/>
                </a:buClr>
              </a:pPr>
              <a:r>
                <a:rPr lang="es-ES" sz="1000" b="1" smtClean="0">
                  <a:solidFill>
                    <a:srgbClr val="FFFFFF"/>
                  </a:solidFill>
                  <a:cs typeface="Arial" pitchFamily="34" charset="0"/>
                </a:rPr>
                <a:t>Nivel 1 </a:t>
              </a:r>
            </a:p>
            <a:p>
              <a:pPr>
                <a:buClr>
                  <a:srgbClr val="579CAD"/>
                </a:buClr>
              </a:pPr>
              <a:r>
                <a:rPr lang="es-ES" sz="1000" smtClean="0">
                  <a:solidFill>
                    <a:srgbClr val="FFFFFF"/>
                  </a:solidFill>
                  <a:cs typeface="Arial" pitchFamily="34" charset="0"/>
                </a:rPr>
                <a:t>Estado de salud alcanzado o mantenido</a:t>
              </a:r>
              <a:endParaRPr lang="es-ES" sz="1000" dirty="0" smtClean="0">
                <a:solidFill>
                  <a:srgbClr val="FFFFFF"/>
                </a:solidFill>
                <a:cs typeface="Arial" pitchFamily="34" charset="0"/>
              </a:endParaRPr>
            </a:p>
          </p:txBody>
        </p:sp>
        <p:sp>
          <p:nvSpPr>
            <p:cNvPr id="96" name="TextBox 95"/>
            <p:cNvSpPr txBox="1"/>
            <p:nvPr/>
          </p:nvSpPr>
          <p:spPr>
            <a:xfrm>
              <a:off x="3480529" y="3573288"/>
              <a:ext cx="3229548" cy="174822"/>
            </a:xfrm>
            <a:prstGeom prst="rect">
              <a:avLst/>
            </a:prstGeom>
            <a:solidFill>
              <a:schemeClr val="accent2"/>
            </a:solidFill>
            <a:ln>
              <a:solidFill>
                <a:schemeClr val="accent2"/>
              </a:solidFill>
            </a:ln>
          </p:spPr>
          <p:txBody>
            <a:bodyPr wrap="square" lIns="139856" tIns="20977" rIns="69926" bIns="20977" rtlCol="0" anchor="ctr" anchorCtr="0">
              <a:noAutofit/>
            </a:bodyPr>
            <a:lstStyle/>
            <a:p>
              <a:pPr>
                <a:buClr>
                  <a:srgbClr val="579CAD"/>
                </a:buClr>
              </a:pPr>
              <a:r>
                <a:rPr lang="es-ES" sz="1000" smtClean="0">
                  <a:solidFill>
                    <a:srgbClr val="000000"/>
                  </a:solidFill>
                  <a:cs typeface="Arial" pitchFamily="34" charset="0"/>
                </a:rPr>
                <a:t>Supervivencia</a:t>
              </a:r>
              <a:endParaRPr lang="es-ES" sz="1000" dirty="0" smtClean="0">
                <a:solidFill>
                  <a:srgbClr val="000000"/>
                </a:solidFill>
                <a:cs typeface="Arial" pitchFamily="34" charset="0"/>
              </a:endParaRPr>
            </a:p>
          </p:txBody>
        </p:sp>
        <p:sp>
          <p:nvSpPr>
            <p:cNvPr id="97" name="TextBox 96"/>
            <p:cNvSpPr txBox="1"/>
            <p:nvPr/>
          </p:nvSpPr>
          <p:spPr>
            <a:xfrm>
              <a:off x="3480529" y="3791907"/>
              <a:ext cx="3229548" cy="174822"/>
            </a:xfrm>
            <a:prstGeom prst="rect">
              <a:avLst/>
            </a:prstGeom>
            <a:solidFill>
              <a:schemeClr val="accent2"/>
            </a:solidFill>
            <a:ln>
              <a:solidFill>
                <a:schemeClr val="accent2"/>
              </a:solidFill>
            </a:ln>
          </p:spPr>
          <p:txBody>
            <a:bodyPr wrap="square" lIns="139856" tIns="20977" rIns="69926" bIns="20977" rtlCol="0" anchor="ctr" anchorCtr="0">
              <a:noAutofit/>
            </a:bodyPr>
            <a:lstStyle/>
            <a:p>
              <a:pPr>
                <a:buClr>
                  <a:srgbClr val="579CAD"/>
                </a:buClr>
              </a:pPr>
              <a:r>
                <a:rPr lang="es-ES" sz="1000" smtClean="0">
                  <a:solidFill>
                    <a:srgbClr val="000000"/>
                  </a:solidFill>
                  <a:cs typeface="Arial" pitchFamily="34" charset="0"/>
                </a:rPr>
                <a:t>Grado de salud o recuperación</a:t>
              </a:r>
              <a:endParaRPr lang="es-ES" sz="1000" dirty="0" smtClean="0">
                <a:solidFill>
                  <a:srgbClr val="000000"/>
                </a:solidFill>
                <a:cs typeface="Arial" pitchFamily="34" charset="0"/>
              </a:endParaRPr>
            </a:p>
          </p:txBody>
        </p:sp>
        <p:sp>
          <p:nvSpPr>
            <p:cNvPr id="98" name="TextBox 97"/>
            <p:cNvSpPr txBox="1"/>
            <p:nvPr/>
          </p:nvSpPr>
          <p:spPr>
            <a:xfrm>
              <a:off x="1857451" y="4023148"/>
              <a:ext cx="1418601" cy="391083"/>
            </a:xfrm>
            <a:prstGeom prst="rect">
              <a:avLst/>
            </a:prstGeom>
            <a:solidFill>
              <a:schemeClr val="tx2"/>
            </a:solidFill>
            <a:ln>
              <a:solidFill>
                <a:schemeClr val="tx2"/>
              </a:solidFill>
            </a:ln>
          </p:spPr>
          <p:txBody>
            <a:bodyPr wrap="square" lIns="139856" tIns="34962" rIns="34962" bIns="34962" rtlCol="0" anchor="ctr" anchorCtr="0">
              <a:noAutofit/>
            </a:bodyPr>
            <a:lstStyle/>
            <a:p>
              <a:pPr>
                <a:buClr>
                  <a:srgbClr val="579CAD"/>
                </a:buClr>
              </a:pPr>
              <a:r>
                <a:rPr lang="es-ES" sz="1000" b="1" smtClean="0">
                  <a:solidFill>
                    <a:srgbClr val="FFFFFF"/>
                  </a:solidFill>
                  <a:cs typeface="Arial" pitchFamily="34" charset="0"/>
                </a:rPr>
                <a:t>Nivel 2</a:t>
              </a:r>
            </a:p>
            <a:p>
              <a:pPr>
                <a:buClr>
                  <a:srgbClr val="579CAD"/>
                </a:buClr>
              </a:pPr>
              <a:r>
                <a:rPr lang="es-ES" sz="1000" smtClean="0">
                  <a:solidFill>
                    <a:srgbClr val="FFFFFF"/>
                  </a:solidFill>
                  <a:cs typeface="Arial" pitchFamily="34" charset="0"/>
                </a:rPr>
                <a:t>Proceso de recuperación</a:t>
              </a:r>
              <a:endParaRPr lang="es-ES" sz="1000" dirty="0" smtClean="0">
                <a:solidFill>
                  <a:srgbClr val="FFFFFF"/>
                </a:solidFill>
                <a:cs typeface="Arial" pitchFamily="34" charset="0"/>
              </a:endParaRPr>
            </a:p>
          </p:txBody>
        </p:sp>
        <p:sp>
          <p:nvSpPr>
            <p:cNvPr id="99" name="TextBox 98"/>
            <p:cNvSpPr txBox="1"/>
            <p:nvPr/>
          </p:nvSpPr>
          <p:spPr>
            <a:xfrm>
              <a:off x="3480529" y="4023148"/>
              <a:ext cx="3229548" cy="174822"/>
            </a:xfrm>
            <a:prstGeom prst="rect">
              <a:avLst/>
            </a:prstGeom>
            <a:solidFill>
              <a:schemeClr val="accent2"/>
            </a:solidFill>
            <a:ln>
              <a:solidFill>
                <a:schemeClr val="accent2"/>
              </a:solidFill>
            </a:ln>
          </p:spPr>
          <p:txBody>
            <a:bodyPr wrap="square" lIns="139856" tIns="20977" rIns="69926" bIns="20977" rtlCol="0" anchor="ctr" anchorCtr="0">
              <a:noAutofit/>
            </a:bodyPr>
            <a:lstStyle/>
            <a:p>
              <a:pPr>
                <a:buClr>
                  <a:srgbClr val="579CAD"/>
                </a:buClr>
              </a:pPr>
              <a:r>
                <a:rPr lang="es-ES" sz="1000" smtClean="0">
                  <a:solidFill>
                    <a:srgbClr val="000000"/>
                  </a:solidFill>
                  <a:cs typeface="Arial" pitchFamily="34" charset="0"/>
                </a:rPr>
                <a:t>Tiempo de recuperación y tiempo de retorno a las actividades habituales</a:t>
              </a:r>
              <a:endParaRPr lang="es-ES" sz="1000" dirty="0" smtClean="0">
                <a:solidFill>
                  <a:srgbClr val="000000"/>
                </a:solidFill>
                <a:cs typeface="Arial" pitchFamily="34" charset="0"/>
              </a:endParaRPr>
            </a:p>
          </p:txBody>
        </p:sp>
        <p:sp>
          <p:nvSpPr>
            <p:cNvPr id="100" name="TextBox 99"/>
            <p:cNvSpPr txBox="1"/>
            <p:nvPr/>
          </p:nvSpPr>
          <p:spPr>
            <a:xfrm>
              <a:off x="3480529" y="4239409"/>
              <a:ext cx="3229548" cy="174822"/>
            </a:xfrm>
            <a:prstGeom prst="rect">
              <a:avLst/>
            </a:prstGeom>
            <a:solidFill>
              <a:schemeClr val="accent2"/>
            </a:solidFill>
            <a:ln>
              <a:solidFill>
                <a:schemeClr val="accent2"/>
              </a:solidFill>
            </a:ln>
          </p:spPr>
          <p:txBody>
            <a:bodyPr wrap="square" lIns="139856" tIns="20977" rIns="69926" bIns="20977" rtlCol="0" anchor="ctr" anchorCtr="0">
              <a:noAutofit/>
            </a:bodyPr>
            <a:lstStyle/>
            <a:p>
              <a:pPr>
                <a:buClr>
                  <a:srgbClr val="579CAD"/>
                </a:buClr>
              </a:pPr>
              <a:r>
                <a:rPr lang="es-ES" sz="1000" smtClean="0">
                  <a:solidFill>
                    <a:srgbClr val="000000"/>
                  </a:solidFill>
                  <a:cs typeface="Arial" pitchFamily="34" charset="0"/>
                </a:rPr>
                <a:t>Fracaso del proceso del tratamiento o el cuidado</a:t>
              </a:r>
              <a:endParaRPr lang="es-ES" sz="1000" dirty="0" smtClean="0">
                <a:solidFill>
                  <a:srgbClr val="000000"/>
                </a:solidFill>
                <a:cs typeface="Arial" pitchFamily="34" charset="0"/>
              </a:endParaRPr>
            </a:p>
          </p:txBody>
        </p:sp>
        <p:cxnSp>
          <p:nvCxnSpPr>
            <p:cNvPr id="101" name="Elbow Connector 100"/>
            <p:cNvCxnSpPr>
              <a:stCxn id="95" idx="3"/>
              <a:endCxn id="96" idx="1"/>
            </p:cNvCxnSpPr>
            <p:nvPr/>
          </p:nvCxnSpPr>
          <p:spPr>
            <a:xfrm flipV="1">
              <a:off x="3276052" y="3660699"/>
              <a:ext cx="204477" cy="108131"/>
            </a:xfrm>
            <a:prstGeom prst="bentConnector3">
              <a:avLst>
                <a:gd name="adj1" fmla="val 50000"/>
              </a:avLst>
            </a:prstGeom>
            <a:ln>
              <a:solidFill>
                <a:srgbClr val="B2B2B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95" idx="3"/>
              <a:endCxn id="97" idx="1"/>
            </p:cNvCxnSpPr>
            <p:nvPr/>
          </p:nvCxnSpPr>
          <p:spPr>
            <a:xfrm>
              <a:off x="3276052" y="3768830"/>
              <a:ext cx="204477" cy="110488"/>
            </a:xfrm>
            <a:prstGeom prst="bentConnector3">
              <a:avLst>
                <a:gd name="adj1" fmla="val 50000"/>
              </a:avLst>
            </a:prstGeom>
            <a:ln>
              <a:solidFill>
                <a:srgbClr val="B2B2B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98" idx="3"/>
              <a:endCxn id="99" idx="1"/>
            </p:cNvCxnSpPr>
            <p:nvPr/>
          </p:nvCxnSpPr>
          <p:spPr>
            <a:xfrm flipV="1">
              <a:off x="3276052" y="4110559"/>
              <a:ext cx="204477" cy="108131"/>
            </a:xfrm>
            <a:prstGeom prst="bentConnector3">
              <a:avLst>
                <a:gd name="adj1" fmla="val 50000"/>
              </a:avLst>
            </a:prstGeom>
            <a:ln>
              <a:solidFill>
                <a:srgbClr val="B2B2B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98" idx="3"/>
              <a:endCxn id="100" idx="1"/>
            </p:cNvCxnSpPr>
            <p:nvPr/>
          </p:nvCxnSpPr>
          <p:spPr>
            <a:xfrm>
              <a:off x="3276052" y="4218690"/>
              <a:ext cx="204477" cy="108130"/>
            </a:xfrm>
            <a:prstGeom prst="bentConnector3">
              <a:avLst>
                <a:gd name="adj1" fmla="val 50000"/>
              </a:avLst>
            </a:prstGeom>
            <a:ln>
              <a:solidFill>
                <a:srgbClr val="B2B2B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857451" y="4483412"/>
              <a:ext cx="1418601" cy="391083"/>
            </a:xfrm>
            <a:prstGeom prst="rect">
              <a:avLst/>
            </a:prstGeom>
            <a:solidFill>
              <a:schemeClr val="tx2"/>
            </a:solidFill>
            <a:ln>
              <a:solidFill>
                <a:schemeClr val="tx2"/>
              </a:solidFill>
            </a:ln>
          </p:spPr>
          <p:txBody>
            <a:bodyPr wrap="square" lIns="139856" tIns="34962" rIns="34962" bIns="34962" rtlCol="0" anchor="ctr" anchorCtr="0">
              <a:noAutofit/>
            </a:bodyPr>
            <a:lstStyle/>
            <a:p>
              <a:pPr>
                <a:buClr>
                  <a:srgbClr val="579CAD"/>
                </a:buClr>
              </a:pPr>
              <a:r>
                <a:rPr lang="es-ES" sz="1000" b="1" smtClean="0">
                  <a:solidFill>
                    <a:srgbClr val="FFFFFF"/>
                  </a:solidFill>
                  <a:cs typeface="Arial" pitchFamily="34" charset="0"/>
                </a:rPr>
                <a:t>Nivel 3</a:t>
              </a:r>
            </a:p>
            <a:p>
              <a:pPr>
                <a:buClr>
                  <a:srgbClr val="579CAD"/>
                </a:buClr>
              </a:pPr>
              <a:r>
                <a:rPr lang="es-ES" sz="1000" smtClean="0">
                  <a:solidFill>
                    <a:srgbClr val="FFFFFF"/>
                  </a:solidFill>
                  <a:cs typeface="Arial" pitchFamily="34" charset="0"/>
                </a:rPr>
                <a:t>Sostenibilidad de la Salud</a:t>
              </a:r>
              <a:endParaRPr lang="es-ES" sz="1000" dirty="0" smtClean="0">
                <a:solidFill>
                  <a:srgbClr val="FFFFFF"/>
                </a:solidFill>
                <a:cs typeface="Arial" pitchFamily="34" charset="0"/>
              </a:endParaRPr>
            </a:p>
          </p:txBody>
        </p:sp>
        <p:sp>
          <p:nvSpPr>
            <p:cNvPr id="106" name="TextBox 105"/>
            <p:cNvSpPr txBox="1"/>
            <p:nvPr/>
          </p:nvSpPr>
          <p:spPr>
            <a:xfrm>
              <a:off x="3480529" y="4483412"/>
              <a:ext cx="3229548" cy="174822"/>
            </a:xfrm>
            <a:prstGeom prst="rect">
              <a:avLst/>
            </a:prstGeom>
            <a:solidFill>
              <a:schemeClr val="accent2"/>
            </a:solidFill>
            <a:ln>
              <a:solidFill>
                <a:schemeClr val="accent2"/>
              </a:solidFill>
            </a:ln>
          </p:spPr>
          <p:txBody>
            <a:bodyPr wrap="square" lIns="139856" tIns="20977" rIns="55060" bIns="20977" rtlCol="0" anchor="ctr" anchorCtr="0">
              <a:noAutofit/>
            </a:bodyPr>
            <a:lstStyle/>
            <a:p>
              <a:pPr>
                <a:buClr>
                  <a:srgbClr val="579CAD"/>
                </a:buClr>
              </a:pPr>
              <a:r>
                <a:rPr lang="es-ES" sz="1000" smtClean="0">
                  <a:solidFill>
                    <a:srgbClr val="000000"/>
                  </a:solidFill>
                  <a:cs typeface="Arial" pitchFamily="34" charset="0"/>
                </a:rPr>
                <a:t>Sostenibilidad de la salud o recuperación y naturaleza de las recurrencias</a:t>
              </a:r>
              <a:endParaRPr lang="es-ES" sz="1000" dirty="0" smtClean="0">
                <a:solidFill>
                  <a:srgbClr val="000000"/>
                </a:solidFill>
                <a:cs typeface="Arial" pitchFamily="34" charset="0"/>
              </a:endParaRPr>
            </a:p>
          </p:txBody>
        </p:sp>
        <p:sp>
          <p:nvSpPr>
            <p:cNvPr id="107" name="TextBox 106"/>
            <p:cNvSpPr txBox="1"/>
            <p:nvPr/>
          </p:nvSpPr>
          <p:spPr>
            <a:xfrm>
              <a:off x="3480529" y="4699674"/>
              <a:ext cx="3229548" cy="174822"/>
            </a:xfrm>
            <a:prstGeom prst="rect">
              <a:avLst/>
            </a:prstGeom>
            <a:solidFill>
              <a:schemeClr val="accent2"/>
            </a:solidFill>
            <a:ln>
              <a:solidFill>
                <a:schemeClr val="accent2"/>
              </a:solidFill>
            </a:ln>
          </p:spPr>
          <p:txBody>
            <a:bodyPr wrap="square" lIns="139856" tIns="20977" rIns="69926" bIns="20977" rtlCol="0" anchor="ctr" anchorCtr="0">
              <a:noAutofit/>
            </a:bodyPr>
            <a:lstStyle/>
            <a:p>
              <a:pPr>
                <a:buClr>
                  <a:srgbClr val="579CAD"/>
                </a:buClr>
              </a:pPr>
              <a:r>
                <a:rPr lang="es-ES" sz="1000" smtClean="0">
                  <a:solidFill>
                    <a:srgbClr val="000000"/>
                  </a:solidFill>
                  <a:cs typeface="Arial" pitchFamily="34" charset="0"/>
                </a:rPr>
                <a:t>Consecuencias a largo plazo de la terapia</a:t>
              </a:r>
              <a:endParaRPr lang="es-ES" sz="1000" dirty="0" smtClean="0">
                <a:solidFill>
                  <a:srgbClr val="000000"/>
                </a:solidFill>
                <a:cs typeface="Arial" pitchFamily="34" charset="0"/>
              </a:endParaRPr>
            </a:p>
          </p:txBody>
        </p:sp>
        <p:cxnSp>
          <p:nvCxnSpPr>
            <p:cNvPr id="108" name="Elbow Connector 107"/>
            <p:cNvCxnSpPr>
              <a:stCxn id="105" idx="3"/>
              <a:endCxn id="106" idx="1"/>
            </p:cNvCxnSpPr>
            <p:nvPr/>
          </p:nvCxnSpPr>
          <p:spPr>
            <a:xfrm flipV="1">
              <a:off x="3276052" y="4570823"/>
              <a:ext cx="204477" cy="108131"/>
            </a:xfrm>
            <a:prstGeom prst="bentConnector3">
              <a:avLst>
                <a:gd name="adj1" fmla="val 50000"/>
              </a:avLst>
            </a:prstGeom>
            <a:ln>
              <a:solidFill>
                <a:srgbClr val="B2B2B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05" idx="3"/>
              <a:endCxn id="107" idx="1"/>
            </p:cNvCxnSpPr>
            <p:nvPr/>
          </p:nvCxnSpPr>
          <p:spPr>
            <a:xfrm>
              <a:off x="3276052" y="4678955"/>
              <a:ext cx="204477" cy="108130"/>
            </a:xfrm>
            <a:prstGeom prst="bentConnector3">
              <a:avLst>
                <a:gd name="adj1" fmla="val 50000"/>
              </a:avLst>
            </a:prstGeom>
            <a:ln>
              <a:solidFill>
                <a:srgbClr val="B2B2B2"/>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110" name="Rectangle 109"/>
          <p:cNvSpPr>
            <a:spLocks noChangeArrowheads="1"/>
          </p:cNvSpPr>
          <p:nvPr/>
        </p:nvSpPr>
        <p:spPr bwMode="gray">
          <a:xfrm>
            <a:off x="5462648" y="2087461"/>
            <a:ext cx="1025622" cy="317759"/>
          </a:xfrm>
          <a:prstGeom prst="rect">
            <a:avLst/>
          </a:prstGeom>
          <a:solidFill>
            <a:srgbClr val="FFFFFF"/>
          </a:solidFill>
          <a:ln w="9525" algn="ctr">
            <a:noFill/>
            <a:miter lim="800000"/>
            <a:headEnd type="none" w="lg" len="lg"/>
            <a:tailEnd type="none" w="lg" len="lg"/>
          </a:ln>
          <a:effectLst>
            <a:outerShdw dist="25400" dir="5400000" sx="99000" sy="99000" algn="ctr" rotWithShape="0">
              <a:schemeClr val="tx2"/>
            </a:outerShdw>
          </a:effectLst>
        </p:spPr>
        <p:txBody>
          <a:bodyPr wrap="square" lIns="0" tIns="71999" rIns="0" bIns="71999" anchor="b">
            <a:spAutoFit/>
          </a:bodyPr>
          <a:lstStyle/>
          <a:p>
            <a:pPr algn="ctr">
              <a:buClr>
                <a:srgbClr val="579CAD"/>
              </a:buClr>
              <a:buSzPct val="100000"/>
              <a:defRPr/>
            </a:pPr>
            <a:r>
              <a:rPr lang="es-ES" sz="1120" b="1" kern="0" smtClean="0">
                <a:solidFill>
                  <a:srgbClr val="333333"/>
                </a:solidFill>
                <a:cs typeface="ING Me"/>
                <a:sym typeface="ING Me" panose="02000506040000020004" pitchFamily="2" charset="0"/>
              </a:rPr>
              <a:t>Nivel</a:t>
            </a:r>
            <a:endParaRPr lang="es-ES" sz="1120" b="1" kern="0" dirty="0">
              <a:solidFill>
                <a:srgbClr val="333333"/>
              </a:solidFill>
              <a:cs typeface="ING Me"/>
              <a:sym typeface="ING Me" panose="02000506040000020004" pitchFamily="2" charset="0"/>
            </a:endParaRPr>
          </a:p>
        </p:txBody>
      </p:sp>
      <p:sp>
        <p:nvSpPr>
          <p:cNvPr id="111" name="Rectangle 110"/>
          <p:cNvSpPr>
            <a:spLocks noChangeArrowheads="1"/>
          </p:cNvSpPr>
          <p:nvPr/>
        </p:nvSpPr>
        <p:spPr bwMode="gray">
          <a:xfrm>
            <a:off x="6614318" y="2087461"/>
            <a:ext cx="2158075" cy="317759"/>
          </a:xfrm>
          <a:prstGeom prst="rect">
            <a:avLst/>
          </a:prstGeom>
          <a:solidFill>
            <a:srgbClr val="FFFFFF"/>
          </a:solidFill>
          <a:ln w="9525" algn="ctr">
            <a:noFill/>
            <a:miter lim="800000"/>
            <a:headEnd type="none" w="lg" len="lg"/>
            <a:tailEnd type="none" w="lg" len="lg"/>
          </a:ln>
          <a:effectLst>
            <a:outerShdw dist="25400" dir="5400000" sx="99000" sy="99000" algn="ctr" rotWithShape="0">
              <a:schemeClr val="tx2"/>
            </a:outerShdw>
          </a:effectLst>
        </p:spPr>
        <p:txBody>
          <a:bodyPr wrap="square" lIns="0" tIns="71999" rIns="0" bIns="71999" anchor="b">
            <a:spAutoFit/>
          </a:bodyPr>
          <a:lstStyle/>
          <a:p>
            <a:pPr algn="ctr">
              <a:buClr>
                <a:srgbClr val="579CAD"/>
              </a:buClr>
              <a:buSzPct val="100000"/>
              <a:defRPr/>
            </a:pPr>
            <a:r>
              <a:rPr lang="es-ES" sz="1120" b="1" kern="0" smtClean="0">
                <a:solidFill>
                  <a:srgbClr val="333333"/>
                </a:solidFill>
                <a:cs typeface="ING Me"/>
                <a:sym typeface="ING Me" panose="02000506040000020004" pitchFamily="2" charset="0"/>
              </a:rPr>
              <a:t>Dimensión</a:t>
            </a:r>
            <a:endParaRPr lang="es-ES" sz="1120" b="1" kern="0" dirty="0">
              <a:solidFill>
                <a:srgbClr val="333333"/>
              </a:solidFill>
              <a:cs typeface="ING Me"/>
              <a:sym typeface="ING Me" panose="02000506040000020004" pitchFamily="2" charset="0"/>
            </a:endParaRPr>
          </a:p>
        </p:txBody>
      </p:sp>
      <p:sp>
        <p:nvSpPr>
          <p:cNvPr id="112" name="Rectangle 111"/>
          <p:cNvSpPr>
            <a:spLocks noChangeArrowheads="1"/>
          </p:cNvSpPr>
          <p:nvPr/>
        </p:nvSpPr>
        <p:spPr bwMode="gray">
          <a:xfrm>
            <a:off x="8852831" y="2087461"/>
            <a:ext cx="732754" cy="317759"/>
          </a:xfrm>
          <a:prstGeom prst="rect">
            <a:avLst/>
          </a:prstGeom>
          <a:solidFill>
            <a:srgbClr val="FFFFFF"/>
          </a:solidFill>
          <a:ln w="9525" algn="ctr">
            <a:noFill/>
            <a:miter lim="800000"/>
            <a:headEnd type="none" w="lg" len="lg"/>
            <a:tailEnd type="none" w="lg" len="lg"/>
          </a:ln>
          <a:effectLst>
            <a:outerShdw dist="25400" dir="5400000" sx="99000" sy="99000" algn="ctr" rotWithShape="0">
              <a:schemeClr val="tx2"/>
            </a:outerShdw>
          </a:effectLst>
        </p:spPr>
        <p:txBody>
          <a:bodyPr wrap="square" lIns="0" tIns="71999" rIns="0" bIns="71999" anchor="b">
            <a:spAutoFit/>
          </a:bodyPr>
          <a:lstStyle/>
          <a:p>
            <a:pPr algn="ctr">
              <a:buClr>
                <a:srgbClr val="579CAD"/>
              </a:buClr>
              <a:buSzPct val="100000"/>
              <a:defRPr/>
            </a:pPr>
            <a:r>
              <a:rPr lang="es-ES" sz="1120" b="1" kern="0" smtClean="0">
                <a:solidFill>
                  <a:srgbClr val="333333"/>
                </a:solidFill>
                <a:cs typeface="ING Me"/>
                <a:sym typeface="ING Me" panose="02000506040000020004" pitchFamily="2" charset="0"/>
              </a:rPr>
              <a:t>Medido</a:t>
            </a:r>
            <a:endParaRPr lang="es-ES" sz="1120" b="1" kern="0" dirty="0">
              <a:solidFill>
                <a:srgbClr val="333333"/>
              </a:solidFill>
              <a:cs typeface="ING Me"/>
              <a:sym typeface="ING Me" panose="02000506040000020004" pitchFamily="2" charset="0"/>
            </a:endParaRPr>
          </a:p>
        </p:txBody>
      </p:sp>
      <p:sp>
        <p:nvSpPr>
          <p:cNvPr id="120" name="TextBox 119"/>
          <p:cNvSpPr txBox="1"/>
          <p:nvPr/>
        </p:nvSpPr>
        <p:spPr>
          <a:xfrm>
            <a:off x="3143250" y="2059317"/>
            <a:ext cx="1903763" cy="1258976"/>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400" dirty="0" smtClean="0">
                <a:solidFill>
                  <a:srgbClr val="000000"/>
                </a:solidFill>
                <a:cs typeface="Arial" pitchFamily="34" charset="0"/>
              </a:rPr>
              <a:t>Centrado en la medición de calidad de la atención de un proceso</a:t>
            </a:r>
          </a:p>
        </p:txBody>
      </p:sp>
      <p:sp>
        <p:nvSpPr>
          <p:cNvPr id="121" name="TextBox 120"/>
          <p:cNvSpPr txBox="1"/>
          <p:nvPr/>
        </p:nvSpPr>
        <p:spPr>
          <a:xfrm>
            <a:off x="3143250" y="3413897"/>
            <a:ext cx="1903763" cy="1258976"/>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400" dirty="0" smtClean="0">
                <a:solidFill>
                  <a:srgbClr val="000000"/>
                </a:solidFill>
                <a:cs typeface="Arial" pitchFamily="34" charset="0"/>
              </a:rPr>
              <a:t>Centrado en los resultados en salud de un </a:t>
            </a:r>
            <a:r>
              <a:rPr lang="es-ES" sz="1400" smtClean="0">
                <a:solidFill>
                  <a:srgbClr val="000000"/>
                </a:solidFill>
                <a:cs typeface="Arial" pitchFamily="34" charset="0"/>
              </a:rPr>
              <a:t>procedimiento sanitario</a:t>
            </a:r>
            <a:endParaRPr lang="es-ES" sz="1400" dirty="0" smtClean="0">
              <a:solidFill>
                <a:srgbClr val="000000"/>
              </a:solidFill>
              <a:cs typeface="Arial" pitchFamily="34" charset="0"/>
            </a:endParaRPr>
          </a:p>
        </p:txBody>
      </p:sp>
      <p:sp>
        <p:nvSpPr>
          <p:cNvPr id="122" name="TextBox 121"/>
          <p:cNvSpPr txBox="1"/>
          <p:nvPr/>
        </p:nvSpPr>
        <p:spPr>
          <a:xfrm>
            <a:off x="3143250" y="4673284"/>
            <a:ext cx="1903763" cy="1258976"/>
          </a:xfrm>
          <a:prstGeom prst="rect">
            <a:avLst/>
          </a:prstGeom>
          <a:noFill/>
        </p:spPr>
        <p:txBody>
          <a:bodyPr wrap="square" tIns="90000" bIns="90000" rtlCol="0" anchor="t">
            <a:spAutoFit/>
          </a:bodyPr>
          <a:lstStyle/>
          <a:p>
            <a:pPr marL="288925" lvl="1" indent="-174625" fontAlgn="base">
              <a:buClr>
                <a:srgbClr val="579CAD"/>
              </a:buClr>
              <a:buSzPct val="100000"/>
              <a:buFont typeface="Arial"/>
              <a:buChar char="•"/>
            </a:pPr>
            <a:r>
              <a:rPr lang="es-ES" sz="1400" dirty="0" smtClean="0">
                <a:solidFill>
                  <a:srgbClr val="000000"/>
                </a:solidFill>
                <a:cs typeface="Arial" pitchFamily="34" charset="0"/>
              </a:rPr>
              <a:t>Centrado en los resultados en salud de un </a:t>
            </a:r>
            <a:r>
              <a:rPr lang="es-ES" sz="1400" smtClean="0">
                <a:solidFill>
                  <a:srgbClr val="000000"/>
                </a:solidFill>
                <a:cs typeface="Arial" pitchFamily="34" charset="0"/>
              </a:rPr>
              <a:t>procedimiento sanitario</a:t>
            </a:r>
            <a:endParaRPr lang="es-ES" sz="1400" dirty="0" smtClean="0">
              <a:solidFill>
                <a:srgbClr val="000000"/>
              </a:solidFill>
              <a:cs typeface="Arial" pitchFamily="34" charset="0"/>
            </a:endParaRPr>
          </a:p>
        </p:txBody>
      </p:sp>
      <p:sp>
        <p:nvSpPr>
          <p:cNvPr id="123" name="Rectangle 122"/>
          <p:cNvSpPr/>
          <p:nvPr/>
        </p:nvSpPr>
        <p:spPr>
          <a:xfrm>
            <a:off x="455613" y="3413896"/>
            <a:ext cx="4591400" cy="1199601"/>
          </a:xfrm>
          <a:prstGeom prst="rect">
            <a:avLst/>
          </a:prstGeom>
          <a:noFill/>
          <a:ln w="31750">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endParaRPr lang="es-ES" sz="1400" dirty="0" smtClean="0">
              <a:solidFill>
                <a:srgbClr val="000000"/>
              </a:solidFill>
              <a:cs typeface="Arial" pitchFamily="34" charset="0"/>
            </a:endParaRPr>
          </a:p>
        </p:txBody>
      </p:sp>
      <p:sp>
        <p:nvSpPr>
          <p:cNvPr id="125" name="FlowTriangle"/>
          <p:cNvSpPr>
            <a:spLocks noChangeArrowheads="1"/>
          </p:cNvSpPr>
          <p:nvPr/>
        </p:nvSpPr>
        <p:spPr bwMode="gray">
          <a:xfrm rot="5400000">
            <a:off x="4632498" y="3830847"/>
            <a:ext cx="1199601" cy="318197"/>
          </a:xfrm>
          <a:prstGeom prst="triangle">
            <a:avLst>
              <a:gd name="adj" fmla="val 50000"/>
            </a:avLst>
          </a:prstGeom>
          <a:solidFill>
            <a:schemeClr val="hlink"/>
          </a:solidFill>
          <a:ln w="9525" algn="ctr">
            <a:solidFill>
              <a:schemeClr val="hlink"/>
            </a:solidFill>
            <a:miter lim="800000"/>
            <a:headEnd/>
            <a:tailEnd/>
          </a:ln>
        </p:spPr>
        <p:txBody>
          <a:bodyPr rot="10800000" vert="eaVert" wrap="none" anchor="ctr"/>
          <a:lstStyle/>
          <a:p>
            <a:pPr algn="ctr">
              <a:buClr>
                <a:srgbClr val="579CAD"/>
              </a:buClr>
            </a:pPr>
            <a:endParaRPr lang="es-ES" sz="1400" b="1" dirty="0">
              <a:solidFill>
                <a:srgbClr val="000000"/>
              </a:solidFill>
              <a:cs typeface="Arial" pitchFamily="34" charset="0"/>
            </a:endParaRPr>
          </a:p>
        </p:txBody>
      </p:sp>
      <p:grpSp>
        <p:nvGrpSpPr>
          <p:cNvPr id="4" name="Group 88"/>
          <p:cNvGrpSpPr/>
          <p:nvPr/>
        </p:nvGrpSpPr>
        <p:grpSpPr>
          <a:xfrm>
            <a:off x="9335292" y="21321"/>
            <a:ext cx="535662" cy="448430"/>
            <a:chOff x="8254595" y="4050993"/>
            <a:chExt cx="2479422" cy="2152360"/>
          </a:xfrm>
        </p:grpSpPr>
        <p:sp>
          <p:nvSpPr>
            <p:cNvPr id="67" name="Freeform 59"/>
            <p:cNvSpPr>
              <a:spLocks/>
            </p:cNvSpPr>
            <p:nvPr/>
          </p:nvSpPr>
          <p:spPr bwMode="gray">
            <a:xfrm>
              <a:off x="10120043" y="4307804"/>
              <a:ext cx="613974" cy="652206"/>
            </a:xfrm>
            <a:custGeom>
              <a:avLst/>
              <a:gdLst>
                <a:gd name="T0" fmla="*/ 776 w 809"/>
                <a:gd name="T1" fmla="*/ 301 h 833"/>
                <a:gd name="T2" fmla="*/ 776 w 809"/>
                <a:gd name="T3" fmla="*/ 246 h 833"/>
                <a:gd name="T4" fmla="*/ 768 w 809"/>
                <a:gd name="T5" fmla="*/ 206 h 833"/>
                <a:gd name="T6" fmla="*/ 760 w 809"/>
                <a:gd name="T7" fmla="*/ 166 h 833"/>
                <a:gd name="T8" fmla="*/ 792 w 809"/>
                <a:gd name="T9" fmla="*/ 174 h 833"/>
                <a:gd name="T10" fmla="*/ 784 w 809"/>
                <a:gd name="T11" fmla="*/ 127 h 833"/>
                <a:gd name="T12" fmla="*/ 768 w 809"/>
                <a:gd name="T13" fmla="*/ 103 h 833"/>
                <a:gd name="T14" fmla="*/ 713 w 809"/>
                <a:gd name="T15" fmla="*/ 95 h 833"/>
                <a:gd name="T16" fmla="*/ 642 w 809"/>
                <a:gd name="T17" fmla="*/ 151 h 833"/>
                <a:gd name="T18" fmla="*/ 594 w 809"/>
                <a:gd name="T19" fmla="*/ 158 h 833"/>
                <a:gd name="T20" fmla="*/ 499 w 809"/>
                <a:gd name="T21" fmla="*/ 143 h 833"/>
                <a:gd name="T22" fmla="*/ 380 w 809"/>
                <a:gd name="T23" fmla="*/ 119 h 833"/>
                <a:gd name="T24" fmla="*/ 309 w 809"/>
                <a:gd name="T25" fmla="*/ 135 h 833"/>
                <a:gd name="T26" fmla="*/ 285 w 809"/>
                <a:gd name="T27" fmla="*/ 48 h 833"/>
                <a:gd name="T28" fmla="*/ 214 w 809"/>
                <a:gd name="T29" fmla="*/ 24 h 833"/>
                <a:gd name="T30" fmla="*/ 111 w 809"/>
                <a:gd name="T31" fmla="*/ 8 h 833"/>
                <a:gd name="T32" fmla="*/ 127 w 809"/>
                <a:gd name="T33" fmla="*/ 87 h 833"/>
                <a:gd name="T34" fmla="*/ 127 w 809"/>
                <a:gd name="T35" fmla="*/ 230 h 833"/>
                <a:gd name="T36" fmla="*/ 111 w 809"/>
                <a:gd name="T37" fmla="*/ 333 h 833"/>
                <a:gd name="T38" fmla="*/ 48 w 809"/>
                <a:gd name="T39" fmla="*/ 388 h 833"/>
                <a:gd name="T40" fmla="*/ 71 w 809"/>
                <a:gd name="T41" fmla="*/ 460 h 833"/>
                <a:gd name="T42" fmla="*/ 40 w 809"/>
                <a:gd name="T43" fmla="*/ 523 h 833"/>
                <a:gd name="T44" fmla="*/ 55 w 809"/>
                <a:gd name="T45" fmla="*/ 571 h 833"/>
                <a:gd name="T46" fmla="*/ 8 w 809"/>
                <a:gd name="T47" fmla="*/ 634 h 833"/>
                <a:gd name="T48" fmla="*/ 16 w 809"/>
                <a:gd name="T49" fmla="*/ 721 h 833"/>
                <a:gd name="T50" fmla="*/ 48 w 809"/>
                <a:gd name="T51" fmla="*/ 777 h 833"/>
                <a:gd name="T52" fmla="*/ 48 w 809"/>
                <a:gd name="T53" fmla="*/ 816 h 833"/>
                <a:gd name="T54" fmla="*/ 103 w 809"/>
                <a:gd name="T55" fmla="*/ 824 h 833"/>
                <a:gd name="T56" fmla="*/ 158 w 809"/>
                <a:gd name="T57" fmla="*/ 792 h 833"/>
                <a:gd name="T58" fmla="*/ 135 w 809"/>
                <a:gd name="T59" fmla="*/ 808 h 833"/>
                <a:gd name="T60" fmla="*/ 151 w 809"/>
                <a:gd name="T61" fmla="*/ 832 h 833"/>
                <a:gd name="T62" fmla="*/ 174 w 809"/>
                <a:gd name="T63" fmla="*/ 784 h 833"/>
                <a:gd name="T64" fmla="*/ 158 w 809"/>
                <a:gd name="T65" fmla="*/ 729 h 833"/>
                <a:gd name="T66" fmla="*/ 214 w 809"/>
                <a:gd name="T67" fmla="*/ 642 h 833"/>
                <a:gd name="T68" fmla="*/ 269 w 809"/>
                <a:gd name="T69" fmla="*/ 634 h 833"/>
                <a:gd name="T70" fmla="*/ 317 w 809"/>
                <a:gd name="T71" fmla="*/ 610 h 833"/>
                <a:gd name="T72" fmla="*/ 396 w 809"/>
                <a:gd name="T73" fmla="*/ 571 h 833"/>
                <a:gd name="T74" fmla="*/ 452 w 809"/>
                <a:gd name="T75" fmla="*/ 563 h 833"/>
                <a:gd name="T76" fmla="*/ 499 w 809"/>
                <a:gd name="T77" fmla="*/ 547 h 833"/>
                <a:gd name="T78" fmla="*/ 539 w 809"/>
                <a:gd name="T79" fmla="*/ 491 h 833"/>
                <a:gd name="T80" fmla="*/ 689 w 809"/>
                <a:gd name="T81" fmla="*/ 380 h 8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833"/>
                <a:gd name="T125" fmla="*/ 809 w 809"/>
                <a:gd name="T126" fmla="*/ 833 h 8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833">
                  <a:moveTo>
                    <a:pt x="776" y="301"/>
                  </a:moveTo>
                  <a:lnTo>
                    <a:pt x="776" y="301"/>
                  </a:lnTo>
                  <a:lnTo>
                    <a:pt x="792" y="261"/>
                  </a:lnTo>
                  <a:lnTo>
                    <a:pt x="776" y="246"/>
                  </a:lnTo>
                  <a:lnTo>
                    <a:pt x="776" y="230"/>
                  </a:lnTo>
                  <a:lnTo>
                    <a:pt x="768" y="206"/>
                  </a:lnTo>
                  <a:lnTo>
                    <a:pt x="753" y="206"/>
                  </a:lnTo>
                  <a:lnTo>
                    <a:pt x="760" y="166"/>
                  </a:lnTo>
                  <a:lnTo>
                    <a:pt x="776" y="182"/>
                  </a:lnTo>
                  <a:lnTo>
                    <a:pt x="792" y="174"/>
                  </a:lnTo>
                  <a:lnTo>
                    <a:pt x="808" y="143"/>
                  </a:lnTo>
                  <a:lnTo>
                    <a:pt x="784" y="127"/>
                  </a:lnTo>
                  <a:lnTo>
                    <a:pt x="768" y="143"/>
                  </a:lnTo>
                  <a:lnTo>
                    <a:pt x="768" y="103"/>
                  </a:lnTo>
                  <a:lnTo>
                    <a:pt x="753" y="111"/>
                  </a:lnTo>
                  <a:lnTo>
                    <a:pt x="713" y="95"/>
                  </a:lnTo>
                  <a:lnTo>
                    <a:pt x="642" y="127"/>
                  </a:lnTo>
                  <a:lnTo>
                    <a:pt x="642" y="151"/>
                  </a:lnTo>
                  <a:lnTo>
                    <a:pt x="618" y="151"/>
                  </a:lnTo>
                  <a:lnTo>
                    <a:pt x="594" y="158"/>
                  </a:lnTo>
                  <a:lnTo>
                    <a:pt x="547" y="119"/>
                  </a:lnTo>
                  <a:lnTo>
                    <a:pt x="499" y="143"/>
                  </a:lnTo>
                  <a:lnTo>
                    <a:pt x="467" y="143"/>
                  </a:lnTo>
                  <a:lnTo>
                    <a:pt x="380" y="119"/>
                  </a:lnTo>
                  <a:lnTo>
                    <a:pt x="325" y="143"/>
                  </a:lnTo>
                  <a:lnTo>
                    <a:pt x="309" y="135"/>
                  </a:lnTo>
                  <a:lnTo>
                    <a:pt x="309" y="87"/>
                  </a:lnTo>
                  <a:lnTo>
                    <a:pt x="285" y="48"/>
                  </a:lnTo>
                  <a:lnTo>
                    <a:pt x="238" y="55"/>
                  </a:lnTo>
                  <a:lnTo>
                    <a:pt x="214" y="24"/>
                  </a:lnTo>
                  <a:lnTo>
                    <a:pt x="135" y="0"/>
                  </a:lnTo>
                  <a:lnTo>
                    <a:pt x="111" y="8"/>
                  </a:lnTo>
                  <a:lnTo>
                    <a:pt x="103" y="63"/>
                  </a:lnTo>
                  <a:lnTo>
                    <a:pt x="127" y="87"/>
                  </a:lnTo>
                  <a:lnTo>
                    <a:pt x="135" y="190"/>
                  </a:lnTo>
                  <a:lnTo>
                    <a:pt x="127" y="230"/>
                  </a:lnTo>
                  <a:lnTo>
                    <a:pt x="119" y="301"/>
                  </a:lnTo>
                  <a:lnTo>
                    <a:pt x="111" y="333"/>
                  </a:lnTo>
                  <a:lnTo>
                    <a:pt x="95" y="372"/>
                  </a:lnTo>
                  <a:lnTo>
                    <a:pt x="48" y="388"/>
                  </a:lnTo>
                  <a:lnTo>
                    <a:pt x="48" y="436"/>
                  </a:lnTo>
                  <a:lnTo>
                    <a:pt x="71" y="460"/>
                  </a:lnTo>
                  <a:lnTo>
                    <a:pt x="48" y="491"/>
                  </a:lnTo>
                  <a:lnTo>
                    <a:pt x="40" y="523"/>
                  </a:lnTo>
                  <a:lnTo>
                    <a:pt x="55" y="539"/>
                  </a:lnTo>
                  <a:lnTo>
                    <a:pt x="55" y="571"/>
                  </a:lnTo>
                  <a:lnTo>
                    <a:pt x="24" y="594"/>
                  </a:lnTo>
                  <a:lnTo>
                    <a:pt x="8" y="634"/>
                  </a:lnTo>
                  <a:lnTo>
                    <a:pt x="24" y="666"/>
                  </a:lnTo>
                  <a:lnTo>
                    <a:pt x="16" y="721"/>
                  </a:lnTo>
                  <a:lnTo>
                    <a:pt x="0" y="753"/>
                  </a:lnTo>
                  <a:lnTo>
                    <a:pt x="48" y="777"/>
                  </a:lnTo>
                  <a:lnTo>
                    <a:pt x="55" y="792"/>
                  </a:lnTo>
                  <a:lnTo>
                    <a:pt x="48" y="816"/>
                  </a:lnTo>
                  <a:lnTo>
                    <a:pt x="79" y="808"/>
                  </a:lnTo>
                  <a:lnTo>
                    <a:pt x="103" y="824"/>
                  </a:lnTo>
                  <a:lnTo>
                    <a:pt x="119" y="800"/>
                  </a:lnTo>
                  <a:lnTo>
                    <a:pt x="158" y="792"/>
                  </a:lnTo>
                  <a:lnTo>
                    <a:pt x="143" y="808"/>
                  </a:lnTo>
                  <a:lnTo>
                    <a:pt x="135" y="808"/>
                  </a:lnTo>
                  <a:lnTo>
                    <a:pt x="119" y="824"/>
                  </a:lnTo>
                  <a:lnTo>
                    <a:pt x="151" y="832"/>
                  </a:lnTo>
                  <a:lnTo>
                    <a:pt x="166" y="800"/>
                  </a:lnTo>
                  <a:lnTo>
                    <a:pt x="174" y="784"/>
                  </a:lnTo>
                  <a:lnTo>
                    <a:pt x="198" y="769"/>
                  </a:lnTo>
                  <a:lnTo>
                    <a:pt x="158" y="729"/>
                  </a:lnTo>
                  <a:lnTo>
                    <a:pt x="174" y="705"/>
                  </a:lnTo>
                  <a:lnTo>
                    <a:pt x="214" y="642"/>
                  </a:lnTo>
                  <a:lnTo>
                    <a:pt x="253" y="634"/>
                  </a:lnTo>
                  <a:lnTo>
                    <a:pt x="269" y="634"/>
                  </a:lnTo>
                  <a:lnTo>
                    <a:pt x="277" y="618"/>
                  </a:lnTo>
                  <a:lnTo>
                    <a:pt x="317" y="610"/>
                  </a:lnTo>
                  <a:lnTo>
                    <a:pt x="349" y="586"/>
                  </a:lnTo>
                  <a:lnTo>
                    <a:pt x="396" y="571"/>
                  </a:lnTo>
                  <a:lnTo>
                    <a:pt x="412" y="555"/>
                  </a:lnTo>
                  <a:lnTo>
                    <a:pt x="452" y="563"/>
                  </a:lnTo>
                  <a:lnTo>
                    <a:pt x="467" y="547"/>
                  </a:lnTo>
                  <a:lnTo>
                    <a:pt x="499" y="547"/>
                  </a:lnTo>
                  <a:lnTo>
                    <a:pt x="531" y="523"/>
                  </a:lnTo>
                  <a:lnTo>
                    <a:pt x="539" y="491"/>
                  </a:lnTo>
                  <a:lnTo>
                    <a:pt x="618" y="428"/>
                  </a:lnTo>
                  <a:lnTo>
                    <a:pt x="689" y="380"/>
                  </a:lnTo>
                  <a:lnTo>
                    <a:pt x="776" y="301"/>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1" name="Freeform 60"/>
            <p:cNvSpPr>
              <a:spLocks/>
            </p:cNvSpPr>
            <p:nvPr/>
          </p:nvSpPr>
          <p:spPr bwMode="gray">
            <a:xfrm>
              <a:off x="10466116" y="4395497"/>
              <a:ext cx="6831" cy="7047"/>
            </a:xfrm>
            <a:custGeom>
              <a:avLst/>
              <a:gdLst>
                <a:gd name="T0" fmla="*/ 4 w 9"/>
                <a:gd name="T1" fmla="*/ 0 h 9"/>
                <a:gd name="T2" fmla="*/ 4 w 9"/>
                <a:gd name="T3" fmla="*/ 0 h 9"/>
                <a:gd name="T4" fmla="*/ 0 w 9"/>
                <a:gd name="T5" fmla="*/ 4 h 9"/>
                <a:gd name="T6" fmla="*/ 4 w 9"/>
                <a:gd name="T7" fmla="*/ 8 h 9"/>
                <a:gd name="T8" fmla="*/ 8 w 9"/>
                <a:gd name="T9" fmla="*/ 8 h 9"/>
                <a:gd name="T10" fmla="*/ 8 w 9"/>
                <a:gd name="T11" fmla="*/ 4 h 9"/>
                <a:gd name="T12" fmla="*/ 4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4" y="0"/>
                  </a:moveTo>
                  <a:lnTo>
                    <a:pt x="4" y="0"/>
                  </a:lnTo>
                  <a:lnTo>
                    <a:pt x="0" y="4"/>
                  </a:lnTo>
                  <a:lnTo>
                    <a:pt x="4" y="8"/>
                  </a:lnTo>
                  <a:lnTo>
                    <a:pt x="8" y="8"/>
                  </a:lnTo>
                  <a:lnTo>
                    <a:pt x="8" y="4"/>
                  </a:lnTo>
                  <a:lnTo>
                    <a:pt x="4" y="0"/>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2" name="Freeform 61"/>
            <p:cNvSpPr>
              <a:spLocks/>
            </p:cNvSpPr>
            <p:nvPr/>
          </p:nvSpPr>
          <p:spPr bwMode="gray">
            <a:xfrm>
              <a:off x="8254595" y="4050993"/>
              <a:ext cx="486474" cy="539460"/>
            </a:xfrm>
            <a:custGeom>
              <a:avLst/>
              <a:gdLst>
                <a:gd name="T0" fmla="*/ 545 w 641"/>
                <a:gd name="T1" fmla="*/ 633 h 689"/>
                <a:gd name="T2" fmla="*/ 474 w 641"/>
                <a:gd name="T3" fmla="*/ 688 h 689"/>
                <a:gd name="T4" fmla="*/ 403 w 641"/>
                <a:gd name="T5" fmla="*/ 680 h 689"/>
                <a:gd name="T6" fmla="*/ 340 w 641"/>
                <a:gd name="T7" fmla="*/ 672 h 689"/>
                <a:gd name="T8" fmla="*/ 261 w 641"/>
                <a:gd name="T9" fmla="*/ 672 h 689"/>
                <a:gd name="T10" fmla="*/ 284 w 641"/>
                <a:gd name="T11" fmla="*/ 601 h 689"/>
                <a:gd name="T12" fmla="*/ 261 w 641"/>
                <a:gd name="T13" fmla="*/ 561 h 689"/>
                <a:gd name="T14" fmla="*/ 166 w 641"/>
                <a:gd name="T15" fmla="*/ 593 h 689"/>
                <a:gd name="T16" fmla="*/ 87 w 641"/>
                <a:gd name="T17" fmla="*/ 633 h 689"/>
                <a:gd name="T18" fmla="*/ 71 w 641"/>
                <a:gd name="T19" fmla="*/ 561 h 689"/>
                <a:gd name="T20" fmla="*/ 158 w 641"/>
                <a:gd name="T21" fmla="*/ 490 h 689"/>
                <a:gd name="T22" fmla="*/ 87 w 641"/>
                <a:gd name="T23" fmla="*/ 514 h 689"/>
                <a:gd name="T24" fmla="*/ 134 w 641"/>
                <a:gd name="T25" fmla="*/ 459 h 689"/>
                <a:gd name="T26" fmla="*/ 95 w 641"/>
                <a:gd name="T27" fmla="*/ 451 h 689"/>
                <a:gd name="T28" fmla="*/ 95 w 641"/>
                <a:gd name="T29" fmla="*/ 427 h 689"/>
                <a:gd name="T30" fmla="*/ 126 w 641"/>
                <a:gd name="T31" fmla="*/ 395 h 689"/>
                <a:gd name="T32" fmla="*/ 87 w 641"/>
                <a:gd name="T33" fmla="*/ 395 h 689"/>
                <a:gd name="T34" fmla="*/ 47 w 641"/>
                <a:gd name="T35" fmla="*/ 395 h 689"/>
                <a:gd name="T36" fmla="*/ 103 w 641"/>
                <a:gd name="T37" fmla="*/ 316 h 689"/>
                <a:gd name="T38" fmla="*/ 55 w 641"/>
                <a:gd name="T39" fmla="*/ 340 h 689"/>
                <a:gd name="T40" fmla="*/ 24 w 641"/>
                <a:gd name="T41" fmla="*/ 285 h 689"/>
                <a:gd name="T42" fmla="*/ 0 w 641"/>
                <a:gd name="T43" fmla="*/ 277 h 689"/>
                <a:gd name="T44" fmla="*/ 8 w 641"/>
                <a:gd name="T45" fmla="*/ 221 h 689"/>
                <a:gd name="T46" fmla="*/ 32 w 641"/>
                <a:gd name="T47" fmla="*/ 198 h 689"/>
                <a:gd name="T48" fmla="*/ 103 w 641"/>
                <a:gd name="T49" fmla="*/ 174 h 689"/>
                <a:gd name="T50" fmla="*/ 134 w 641"/>
                <a:gd name="T51" fmla="*/ 142 h 689"/>
                <a:gd name="T52" fmla="*/ 245 w 641"/>
                <a:gd name="T53" fmla="*/ 134 h 689"/>
                <a:gd name="T54" fmla="*/ 261 w 641"/>
                <a:gd name="T55" fmla="*/ 127 h 689"/>
                <a:gd name="T56" fmla="*/ 292 w 641"/>
                <a:gd name="T57" fmla="*/ 127 h 689"/>
                <a:gd name="T58" fmla="*/ 284 w 641"/>
                <a:gd name="T59" fmla="*/ 103 h 689"/>
                <a:gd name="T60" fmla="*/ 253 w 641"/>
                <a:gd name="T61" fmla="*/ 87 h 689"/>
                <a:gd name="T62" fmla="*/ 308 w 641"/>
                <a:gd name="T63" fmla="*/ 63 h 689"/>
                <a:gd name="T64" fmla="*/ 316 w 641"/>
                <a:gd name="T65" fmla="*/ 32 h 689"/>
                <a:gd name="T66" fmla="*/ 348 w 641"/>
                <a:gd name="T67" fmla="*/ 16 h 689"/>
                <a:gd name="T68" fmla="*/ 379 w 641"/>
                <a:gd name="T69" fmla="*/ 0 h 689"/>
                <a:gd name="T70" fmla="*/ 403 w 641"/>
                <a:gd name="T71" fmla="*/ 40 h 689"/>
                <a:gd name="T72" fmla="*/ 427 w 641"/>
                <a:gd name="T73" fmla="*/ 32 h 689"/>
                <a:gd name="T74" fmla="*/ 474 w 641"/>
                <a:gd name="T75" fmla="*/ 16 h 689"/>
                <a:gd name="T76" fmla="*/ 561 w 641"/>
                <a:gd name="T77" fmla="*/ 71 h 689"/>
                <a:gd name="T78" fmla="*/ 569 w 641"/>
                <a:gd name="T79" fmla="*/ 134 h 689"/>
                <a:gd name="T80" fmla="*/ 577 w 641"/>
                <a:gd name="T81" fmla="*/ 174 h 689"/>
                <a:gd name="T82" fmla="*/ 632 w 641"/>
                <a:gd name="T83" fmla="*/ 237 h 689"/>
                <a:gd name="T84" fmla="*/ 593 w 641"/>
                <a:gd name="T85" fmla="*/ 277 h 689"/>
                <a:gd name="T86" fmla="*/ 624 w 641"/>
                <a:gd name="T87" fmla="*/ 332 h 689"/>
                <a:gd name="T88" fmla="*/ 593 w 641"/>
                <a:gd name="T89" fmla="*/ 380 h 689"/>
                <a:gd name="T90" fmla="*/ 577 w 641"/>
                <a:gd name="T91" fmla="*/ 411 h 689"/>
                <a:gd name="T92" fmla="*/ 624 w 641"/>
                <a:gd name="T93" fmla="*/ 459 h 689"/>
                <a:gd name="T94" fmla="*/ 640 w 641"/>
                <a:gd name="T95" fmla="*/ 546 h 689"/>
                <a:gd name="T96" fmla="*/ 569 w 641"/>
                <a:gd name="T97" fmla="*/ 593 h 689"/>
                <a:gd name="T98" fmla="*/ 569 w 641"/>
                <a:gd name="T99" fmla="*/ 641 h 6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1"/>
                <a:gd name="T151" fmla="*/ 0 h 689"/>
                <a:gd name="T152" fmla="*/ 641 w 641"/>
                <a:gd name="T153" fmla="*/ 689 h 6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1" h="689">
                  <a:moveTo>
                    <a:pt x="553" y="648"/>
                  </a:moveTo>
                  <a:lnTo>
                    <a:pt x="553" y="648"/>
                  </a:lnTo>
                  <a:lnTo>
                    <a:pt x="545" y="633"/>
                  </a:lnTo>
                  <a:lnTo>
                    <a:pt x="521" y="641"/>
                  </a:lnTo>
                  <a:lnTo>
                    <a:pt x="521" y="672"/>
                  </a:lnTo>
                  <a:lnTo>
                    <a:pt x="474" y="688"/>
                  </a:lnTo>
                  <a:lnTo>
                    <a:pt x="442" y="672"/>
                  </a:lnTo>
                  <a:lnTo>
                    <a:pt x="419" y="680"/>
                  </a:lnTo>
                  <a:lnTo>
                    <a:pt x="403" y="680"/>
                  </a:lnTo>
                  <a:lnTo>
                    <a:pt x="395" y="664"/>
                  </a:lnTo>
                  <a:lnTo>
                    <a:pt x="371" y="664"/>
                  </a:lnTo>
                  <a:lnTo>
                    <a:pt x="340" y="672"/>
                  </a:lnTo>
                  <a:lnTo>
                    <a:pt x="332" y="648"/>
                  </a:lnTo>
                  <a:lnTo>
                    <a:pt x="308" y="672"/>
                  </a:lnTo>
                  <a:lnTo>
                    <a:pt x="261" y="672"/>
                  </a:lnTo>
                  <a:lnTo>
                    <a:pt x="253" y="648"/>
                  </a:lnTo>
                  <a:lnTo>
                    <a:pt x="261" y="625"/>
                  </a:lnTo>
                  <a:lnTo>
                    <a:pt x="284" y="601"/>
                  </a:lnTo>
                  <a:lnTo>
                    <a:pt x="284" y="577"/>
                  </a:lnTo>
                  <a:lnTo>
                    <a:pt x="261" y="577"/>
                  </a:lnTo>
                  <a:lnTo>
                    <a:pt x="261" y="561"/>
                  </a:lnTo>
                  <a:lnTo>
                    <a:pt x="221" y="577"/>
                  </a:lnTo>
                  <a:lnTo>
                    <a:pt x="182" y="577"/>
                  </a:lnTo>
                  <a:lnTo>
                    <a:pt x="166" y="593"/>
                  </a:lnTo>
                  <a:lnTo>
                    <a:pt x="150" y="601"/>
                  </a:lnTo>
                  <a:lnTo>
                    <a:pt x="111" y="633"/>
                  </a:lnTo>
                  <a:lnTo>
                    <a:pt x="87" y="633"/>
                  </a:lnTo>
                  <a:lnTo>
                    <a:pt x="71" y="641"/>
                  </a:lnTo>
                  <a:lnTo>
                    <a:pt x="79" y="585"/>
                  </a:lnTo>
                  <a:lnTo>
                    <a:pt x="71" y="561"/>
                  </a:lnTo>
                  <a:lnTo>
                    <a:pt x="111" y="530"/>
                  </a:lnTo>
                  <a:lnTo>
                    <a:pt x="150" y="514"/>
                  </a:lnTo>
                  <a:lnTo>
                    <a:pt x="158" y="490"/>
                  </a:lnTo>
                  <a:lnTo>
                    <a:pt x="142" y="506"/>
                  </a:lnTo>
                  <a:lnTo>
                    <a:pt x="119" y="514"/>
                  </a:lnTo>
                  <a:lnTo>
                    <a:pt x="87" y="514"/>
                  </a:lnTo>
                  <a:lnTo>
                    <a:pt x="95" y="490"/>
                  </a:lnTo>
                  <a:lnTo>
                    <a:pt x="119" y="490"/>
                  </a:lnTo>
                  <a:lnTo>
                    <a:pt x="134" y="459"/>
                  </a:lnTo>
                  <a:lnTo>
                    <a:pt x="119" y="467"/>
                  </a:lnTo>
                  <a:lnTo>
                    <a:pt x="103" y="474"/>
                  </a:lnTo>
                  <a:lnTo>
                    <a:pt x="95" y="451"/>
                  </a:lnTo>
                  <a:lnTo>
                    <a:pt x="71" y="451"/>
                  </a:lnTo>
                  <a:lnTo>
                    <a:pt x="79" y="427"/>
                  </a:lnTo>
                  <a:lnTo>
                    <a:pt x="95" y="427"/>
                  </a:lnTo>
                  <a:lnTo>
                    <a:pt x="103" y="451"/>
                  </a:lnTo>
                  <a:lnTo>
                    <a:pt x="119" y="427"/>
                  </a:lnTo>
                  <a:lnTo>
                    <a:pt x="126" y="395"/>
                  </a:lnTo>
                  <a:lnTo>
                    <a:pt x="119" y="380"/>
                  </a:lnTo>
                  <a:lnTo>
                    <a:pt x="95" y="403"/>
                  </a:lnTo>
                  <a:lnTo>
                    <a:pt x="87" y="395"/>
                  </a:lnTo>
                  <a:lnTo>
                    <a:pt x="71" y="403"/>
                  </a:lnTo>
                  <a:lnTo>
                    <a:pt x="63" y="427"/>
                  </a:lnTo>
                  <a:lnTo>
                    <a:pt x="47" y="395"/>
                  </a:lnTo>
                  <a:lnTo>
                    <a:pt x="55" y="356"/>
                  </a:lnTo>
                  <a:lnTo>
                    <a:pt x="79" y="348"/>
                  </a:lnTo>
                  <a:lnTo>
                    <a:pt x="103" y="316"/>
                  </a:lnTo>
                  <a:lnTo>
                    <a:pt x="87" y="324"/>
                  </a:lnTo>
                  <a:lnTo>
                    <a:pt x="71" y="324"/>
                  </a:lnTo>
                  <a:lnTo>
                    <a:pt x="55" y="340"/>
                  </a:lnTo>
                  <a:lnTo>
                    <a:pt x="47" y="332"/>
                  </a:lnTo>
                  <a:lnTo>
                    <a:pt x="47" y="285"/>
                  </a:lnTo>
                  <a:lnTo>
                    <a:pt x="24" y="285"/>
                  </a:lnTo>
                  <a:lnTo>
                    <a:pt x="16" y="293"/>
                  </a:lnTo>
                  <a:lnTo>
                    <a:pt x="0" y="293"/>
                  </a:lnTo>
                  <a:lnTo>
                    <a:pt x="0" y="277"/>
                  </a:lnTo>
                  <a:lnTo>
                    <a:pt x="16" y="269"/>
                  </a:lnTo>
                  <a:lnTo>
                    <a:pt x="8" y="245"/>
                  </a:lnTo>
                  <a:lnTo>
                    <a:pt x="8" y="221"/>
                  </a:lnTo>
                  <a:lnTo>
                    <a:pt x="40" y="221"/>
                  </a:lnTo>
                  <a:lnTo>
                    <a:pt x="47" y="214"/>
                  </a:lnTo>
                  <a:lnTo>
                    <a:pt x="32" y="198"/>
                  </a:lnTo>
                  <a:lnTo>
                    <a:pt x="47" y="182"/>
                  </a:lnTo>
                  <a:lnTo>
                    <a:pt x="79" y="174"/>
                  </a:lnTo>
                  <a:lnTo>
                    <a:pt x="103" y="174"/>
                  </a:lnTo>
                  <a:lnTo>
                    <a:pt x="87" y="158"/>
                  </a:lnTo>
                  <a:lnTo>
                    <a:pt x="103" y="142"/>
                  </a:lnTo>
                  <a:lnTo>
                    <a:pt x="134" y="142"/>
                  </a:lnTo>
                  <a:lnTo>
                    <a:pt x="158" y="158"/>
                  </a:lnTo>
                  <a:lnTo>
                    <a:pt x="237" y="127"/>
                  </a:lnTo>
                  <a:lnTo>
                    <a:pt x="245" y="134"/>
                  </a:lnTo>
                  <a:lnTo>
                    <a:pt x="253" y="134"/>
                  </a:lnTo>
                  <a:lnTo>
                    <a:pt x="245" y="127"/>
                  </a:lnTo>
                  <a:lnTo>
                    <a:pt x="261" y="127"/>
                  </a:lnTo>
                  <a:lnTo>
                    <a:pt x="277" y="142"/>
                  </a:lnTo>
                  <a:lnTo>
                    <a:pt x="277" y="127"/>
                  </a:lnTo>
                  <a:lnTo>
                    <a:pt x="292" y="127"/>
                  </a:lnTo>
                  <a:lnTo>
                    <a:pt x="269" y="119"/>
                  </a:lnTo>
                  <a:lnTo>
                    <a:pt x="284" y="111"/>
                  </a:lnTo>
                  <a:lnTo>
                    <a:pt x="284" y="103"/>
                  </a:lnTo>
                  <a:lnTo>
                    <a:pt x="261" y="111"/>
                  </a:lnTo>
                  <a:lnTo>
                    <a:pt x="261" y="95"/>
                  </a:lnTo>
                  <a:lnTo>
                    <a:pt x="253" y="87"/>
                  </a:lnTo>
                  <a:lnTo>
                    <a:pt x="269" y="79"/>
                  </a:lnTo>
                  <a:lnTo>
                    <a:pt x="261" y="63"/>
                  </a:lnTo>
                  <a:lnTo>
                    <a:pt x="308" y="63"/>
                  </a:lnTo>
                  <a:lnTo>
                    <a:pt x="308" y="47"/>
                  </a:lnTo>
                  <a:lnTo>
                    <a:pt x="300" y="32"/>
                  </a:lnTo>
                  <a:lnTo>
                    <a:pt x="316" y="32"/>
                  </a:lnTo>
                  <a:lnTo>
                    <a:pt x="332" y="47"/>
                  </a:lnTo>
                  <a:lnTo>
                    <a:pt x="324" y="32"/>
                  </a:lnTo>
                  <a:lnTo>
                    <a:pt x="348" y="16"/>
                  </a:lnTo>
                  <a:lnTo>
                    <a:pt x="363" y="32"/>
                  </a:lnTo>
                  <a:lnTo>
                    <a:pt x="356" y="8"/>
                  </a:lnTo>
                  <a:lnTo>
                    <a:pt x="379" y="0"/>
                  </a:lnTo>
                  <a:lnTo>
                    <a:pt x="395" y="8"/>
                  </a:lnTo>
                  <a:lnTo>
                    <a:pt x="379" y="40"/>
                  </a:lnTo>
                  <a:lnTo>
                    <a:pt x="403" y="40"/>
                  </a:lnTo>
                  <a:lnTo>
                    <a:pt x="403" y="24"/>
                  </a:lnTo>
                  <a:lnTo>
                    <a:pt x="442" y="8"/>
                  </a:lnTo>
                  <a:lnTo>
                    <a:pt x="427" y="32"/>
                  </a:lnTo>
                  <a:lnTo>
                    <a:pt x="450" y="24"/>
                  </a:lnTo>
                  <a:lnTo>
                    <a:pt x="450" y="40"/>
                  </a:lnTo>
                  <a:lnTo>
                    <a:pt x="474" y="16"/>
                  </a:lnTo>
                  <a:lnTo>
                    <a:pt x="498" y="16"/>
                  </a:lnTo>
                  <a:lnTo>
                    <a:pt x="545" y="79"/>
                  </a:lnTo>
                  <a:lnTo>
                    <a:pt x="561" y="71"/>
                  </a:lnTo>
                  <a:lnTo>
                    <a:pt x="593" y="79"/>
                  </a:lnTo>
                  <a:lnTo>
                    <a:pt x="593" y="111"/>
                  </a:lnTo>
                  <a:lnTo>
                    <a:pt x="569" y="134"/>
                  </a:lnTo>
                  <a:lnTo>
                    <a:pt x="553" y="119"/>
                  </a:lnTo>
                  <a:lnTo>
                    <a:pt x="553" y="142"/>
                  </a:lnTo>
                  <a:lnTo>
                    <a:pt x="577" y="174"/>
                  </a:lnTo>
                  <a:lnTo>
                    <a:pt x="608" y="237"/>
                  </a:lnTo>
                  <a:lnTo>
                    <a:pt x="624" y="221"/>
                  </a:lnTo>
                  <a:lnTo>
                    <a:pt x="632" y="237"/>
                  </a:lnTo>
                  <a:lnTo>
                    <a:pt x="624" y="261"/>
                  </a:lnTo>
                  <a:lnTo>
                    <a:pt x="600" y="253"/>
                  </a:lnTo>
                  <a:lnTo>
                    <a:pt x="593" y="277"/>
                  </a:lnTo>
                  <a:lnTo>
                    <a:pt x="616" y="285"/>
                  </a:lnTo>
                  <a:lnTo>
                    <a:pt x="632" y="316"/>
                  </a:lnTo>
                  <a:lnTo>
                    <a:pt x="624" y="332"/>
                  </a:lnTo>
                  <a:lnTo>
                    <a:pt x="616" y="340"/>
                  </a:lnTo>
                  <a:lnTo>
                    <a:pt x="616" y="356"/>
                  </a:lnTo>
                  <a:lnTo>
                    <a:pt x="593" y="380"/>
                  </a:lnTo>
                  <a:lnTo>
                    <a:pt x="585" y="380"/>
                  </a:lnTo>
                  <a:lnTo>
                    <a:pt x="569" y="387"/>
                  </a:lnTo>
                  <a:lnTo>
                    <a:pt x="577" y="411"/>
                  </a:lnTo>
                  <a:lnTo>
                    <a:pt x="561" y="443"/>
                  </a:lnTo>
                  <a:lnTo>
                    <a:pt x="585" y="459"/>
                  </a:lnTo>
                  <a:lnTo>
                    <a:pt x="624" y="459"/>
                  </a:lnTo>
                  <a:lnTo>
                    <a:pt x="624" y="490"/>
                  </a:lnTo>
                  <a:lnTo>
                    <a:pt x="624" y="514"/>
                  </a:lnTo>
                  <a:lnTo>
                    <a:pt x="640" y="546"/>
                  </a:lnTo>
                  <a:lnTo>
                    <a:pt x="600" y="554"/>
                  </a:lnTo>
                  <a:lnTo>
                    <a:pt x="585" y="577"/>
                  </a:lnTo>
                  <a:lnTo>
                    <a:pt x="569" y="593"/>
                  </a:lnTo>
                  <a:lnTo>
                    <a:pt x="577" y="617"/>
                  </a:lnTo>
                  <a:lnTo>
                    <a:pt x="569" y="633"/>
                  </a:lnTo>
                  <a:lnTo>
                    <a:pt x="569" y="641"/>
                  </a:lnTo>
                  <a:lnTo>
                    <a:pt x="553" y="6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3" name="Freeform 62"/>
            <p:cNvSpPr>
              <a:spLocks/>
            </p:cNvSpPr>
            <p:nvPr/>
          </p:nvSpPr>
          <p:spPr bwMode="gray">
            <a:xfrm>
              <a:off x="8675042" y="4105800"/>
              <a:ext cx="516831" cy="194958"/>
            </a:xfrm>
            <a:custGeom>
              <a:avLst/>
              <a:gdLst>
                <a:gd name="T0" fmla="*/ 585 w 681"/>
                <a:gd name="T1" fmla="*/ 147 h 249"/>
                <a:gd name="T2" fmla="*/ 664 w 681"/>
                <a:gd name="T3" fmla="*/ 124 h 249"/>
                <a:gd name="T4" fmla="*/ 680 w 681"/>
                <a:gd name="T5" fmla="*/ 78 h 249"/>
                <a:gd name="T6" fmla="*/ 593 w 681"/>
                <a:gd name="T7" fmla="*/ 54 h 249"/>
                <a:gd name="T8" fmla="*/ 530 w 681"/>
                <a:gd name="T9" fmla="*/ 62 h 249"/>
                <a:gd name="T10" fmla="*/ 482 w 681"/>
                <a:gd name="T11" fmla="*/ 39 h 249"/>
                <a:gd name="T12" fmla="*/ 443 w 681"/>
                <a:gd name="T13" fmla="*/ 31 h 249"/>
                <a:gd name="T14" fmla="*/ 372 w 681"/>
                <a:gd name="T15" fmla="*/ 39 h 249"/>
                <a:gd name="T16" fmla="*/ 324 w 681"/>
                <a:gd name="T17" fmla="*/ 0 h 249"/>
                <a:gd name="T18" fmla="*/ 324 w 681"/>
                <a:gd name="T19" fmla="*/ 23 h 249"/>
                <a:gd name="T20" fmla="*/ 300 w 681"/>
                <a:gd name="T21" fmla="*/ 16 h 249"/>
                <a:gd name="T22" fmla="*/ 261 w 681"/>
                <a:gd name="T23" fmla="*/ 23 h 249"/>
                <a:gd name="T24" fmla="*/ 213 w 681"/>
                <a:gd name="T25" fmla="*/ 16 h 249"/>
                <a:gd name="T26" fmla="*/ 166 w 681"/>
                <a:gd name="T27" fmla="*/ 23 h 249"/>
                <a:gd name="T28" fmla="*/ 119 w 681"/>
                <a:gd name="T29" fmla="*/ 16 h 249"/>
                <a:gd name="T30" fmla="*/ 55 w 681"/>
                <a:gd name="T31" fmla="*/ 0 h 249"/>
                <a:gd name="T32" fmla="*/ 40 w 681"/>
                <a:gd name="T33" fmla="*/ 47 h 249"/>
                <a:gd name="T34" fmla="*/ 0 w 681"/>
                <a:gd name="T35" fmla="*/ 54 h 249"/>
                <a:gd name="T36" fmla="*/ 24 w 681"/>
                <a:gd name="T37" fmla="*/ 109 h 249"/>
                <a:gd name="T38" fmla="*/ 71 w 681"/>
                <a:gd name="T39" fmla="*/ 155 h 249"/>
                <a:gd name="T40" fmla="*/ 71 w 681"/>
                <a:gd name="T41" fmla="*/ 194 h 249"/>
                <a:gd name="T42" fmla="*/ 40 w 681"/>
                <a:gd name="T43" fmla="*/ 209 h 249"/>
                <a:gd name="T44" fmla="*/ 79 w 681"/>
                <a:gd name="T45" fmla="*/ 248 h 249"/>
                <a:gd name="T46" fmla="*/ 166 w 681"/>
                <a:gd name="T47" fmla="*/ 233 h 249"/>
                <a:gd name="T48" fmla="*/ 213 w 681"/>
                <a:gd name="T49" fmla="*/ 202 h 249"/>
                <a:gd name="T50" fmla="*/ 269 w 681"/>
                <a:gd name="T51" fmla="*/ 202 h 249"/>
                <a:gd name="T52" fmla="*/ 316 w 681"/>
                <a:gd name="T53" fmla="*/ 217 h 249"/>
                <a:gd name="T54" fmla="*/ 372 w 681"/>
                <a:gd name="T55" fmla="*/ 209 h 249"/>
                <a:gd name="T56" fmla="*/ 451 w 681"/>
                <a:gd name="T57" fmla="*/ 194 h 249"/>
                <a:gd name="T58" fmla="*/ 490 w 681"/>
                <a:gd name="T59" fmla="*/ 178 h 249"/>
                <a:gd name="T60" fmla="*/ 546 w 681"/>
                <a:gd name="T61" fmla="*/ 155 h 249"/>
                <a:gd name="T62" fmla="*/ 585 w 681"/>
                <a:gd name="T63" fmla="*/ 14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1"/>
                <a:gd name="T97" fmla="*/ 0 h 249"/>
                <a:gd name="T98" fmla="*/ 681 w 68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1" h="249">
                  <a:moveTo>
                    <a:pt x="585" y="147"/>
                  </a:moveTo>
                  <a:lnTo>
                    <a:pt x="585" y="147"/>
                  </a:lnTo>
                  <a:lnTo>
                    <a:pt x="625" y="124"/>
                  </a:lnTo>
                  <a:lnTo>
                    <a:pt x="664" y="124"/>
                  </a:lnTo>
                  <a:lnTo>
                    <a:pt x="672" y="101"/>
                  </a:lnTo>
                  <a:lnTo>
                    <a:pt x="680" y="78"/>
                  </a:lnTo>
                  <a:lnTo>
                    <a:pt x="656" y="78"/>
                  </a:lnTo>
                  <a:lnTo>
                    <a:pt x="593" y="54"/>
                  </a:lnTo>
                  <a:lnTo>
                    <a:pt x="546" y="47"/>
                  </a:lnTo>
                  <a:lnTo>
                    <a:pt x="530" y="62"/>
                  </a:lnTo>
                  <a:lnTo>
                    <a:pt x="498" y="54"/>
                  </a:lnTo>
                  <a:lnTo>
                    <a:pt x="482" y="39"/>
                  </a:lnTo>
                  <a:lnTo>
                    <a:pt x="459" y="47"/>
                  </a:lnTo>
                  <a:lnTo>
                    <a:pt x="443" y="31"/>
                  </a:lnTo>
                  <a:lnTo>
                    <a:pt x="411" y="39"/>
                  </a:lnTo>
                  <a:lnTo>
                    <a:pt x="372" y="39"/>
                  </a:lnTo>
                  <a:lnTo>
                    <a:pt x="348" y="0"/>
                  </a:lnTo>
                  <a:lnTo>
                    <a:pt x="324" y="0"/>
                  </a:lnTo>
                  <a:lnTo>
                    <a:pt x="316" y="16"/>
                  </a:lnTo>
                  <a:lnTo>
                    <a:pt x="324" y="23"/>
                  </a:lnTo>
                  <a:lnTo>
                    <a:pt x="316" y="31"/>
                  </a:lnTo>
                  <a:lnTo>
                    <a:pt x="300" y="16"/>
                  </a:lnTo>
                  <a:lnTo>
                    <a:pt x="277" y="16"/>
                  </a:lnTo>
                  <a:lnTo>
                    <a:pt x="261" y="23"/>
                  </a:lnTo>
                  <a:lnTo>
                    <a:pt x="237" y="0"/>
                  </a:lnTo>
                  <a:lnTo>
                    <a:pt x="213" y="16"/>
                  </a:lnTo>
                  <a:lnTo>
                    <a:pt x="182" y="8"/>
                  </a:lnTo>
                  <a:lnTo>
                    <a:pt x="166" y="23"/>
                  </a:lnTo>
                  <a:lnTo>
                    <a:pt x="142" y="16"/>
                  </a:lnTo>
                  <a:lnTo>
                    <a:pt x="119" y="16"/>
                  </a:lnTo>
                  <a:lnTo>
                    <a:pt x="87" y="8"/>
                  </a:lnTo>
                  <a:lnTo>
                    <a:pt x="55" y="0"/>
                  </a:lnTo>
                  <a:lnTo>
                    <a:pt x="40" y="16"/>
                  </a:lnTo>
                  <a:lnTo>
                    <a:pt x="40" y="47"/>
                  </a:lnTo>
                  <a:lnTo>
                    <a:pt x="16" y="70"/>
                  </a:lnTo>
                  <a:lnTo>
                    <a:pt x="0" y="54"/>
                  </a:lnTo>
                  <a:lnTo>
                    <a:pt x="0" y="78"/>
                  </a:lnTo>
                  <a:lnTo>
                    <a:pt x="24" y="109"/>
                  </a:lnTo>
                  <a:lnTo>
                    <a:pt x="55" y="171"/>
                  </a:lnTo>
                  <a:lnTo>
                    <a:pt x="71" y="155"/>
                  </a:lnTo>
                  <a:lnTo>
                    <a:pt x="79" y="171"/>
                  </a:lnTo>
                  <a:lnTo>
                    <a:pt x="71" y="194"/>
                  </a:lnTo>
                  <a:lnTo>
                    <a:pt x="47" y="186"/>
                  </a:lnTo>
                  <a:lnTo>
                    <a:pt x="40" y="209"/>
                  </a:lnTo>
                  <a:lnTo>
                    <a:pt x="63" y="217"/>
                  </a:lnTo>
                  <a:lnTo>
                    <a:pt x="79" y="248"/>
                  </a:lnTo>
                  <a:lnTo>
                    <a:pt x="150" y="248"/>
                  </a:lnTo>
                  <a:lnTo>
                    <a:pt x="166" y="233"/>
                  </a:lnTo>
                  <a:lnTo>
                    <a:pt x="190" y="209"/>
                  </a:lnTo>
                  <a:lnTo>
                    <a:pt x="213" y="202"/>
                  </a:lnTo>
                  <a:lnTo>
                    <a:pt x="237" y="217"/>
                  </a:lnTo>
                  <a:lnTo>
                    <a:pt x="269" y="202"/>
                  </a:lnTo>
                  <a:lnTo>
                    <a:pt x="293" y="217"/>
                  </a:lnTo>
                  <a:lnTo>
                    <a:pt x="316" y="217"/>
                  </a:lnTo>
                  <a:lnTo>
                    <a:pt x="340" y="233"/>
                  </a:lnTo>
                  <a:lnTo>
                    <a:pt x="372" y="209"/>
                  </a:lnTo>
                  <a:lnTo>
                    <a:pt x="411" y="209"/>
                  </a:lnTo>
                  <a:lnTo>
                    <a:pt x="451" y="194"/>
                  </a:lnTo>
                  <a:lnTo>
                    <a:pt x="482" y="194"/>
                  </a:lnTo>
                  <a:lnTo>
                    <a:pt x="490" y="178"/>
                  </a:lnTo>
                  <a:lnTo>
                    <a:pt x="514" y="186"/>
                  </a:lnTo>
                  <a:lnTo>
                    <a:pt x="546" y="155"/>
                  </a:lnTo>
                  <a:lnTo>
                    <a:pt x="569" y="132"/>
                  </a:lnTo>
                  <a:lnTo>
                    <a:pt x="585"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4" name="Freeform 63"/>
            <p:cNvSpPr>
              <a:spLocks/>
            </p:cNvSpPr>
            <p:nvPr/>
          </p:nvSpPr>
          <p:spPr bwMode="gray">
            <a:xfrm>
              <a:off x="9113704" y="4149647"/>
              <a:ext cx="334688" cy="194958"/>
            </a:xfrm>
            <a:custGeom>
              <a:avLst/>
              <a:gdLst>
                <a:gd name="T0" fmla="*/ 31 w 441"/>
                <a:gd name="T1" fmla="*/ 147 h 249"/>
                <a:gd name="T2" fmla="*/ 31 w 441"/>
                <a:gd name="T3" fmla="*/ 147 h 249"/>
                <a:gd name="T4" fmla="*/ 0 w 441"/>
                <a:gd name="T5" fmla="*/ 124 h 249"/>
                <a:gd name="T6" fmla="*/ 8 w 441"/>
                <a:gd name="T7" fmla="*/ 93 h 249"/>
                <a:gd name="T8" fmla="*/ 47 w 441"/>
                <a:gd name="T9" fmla="*/ 70 h 249"/>
                <a:gd name="T10" fmla="*/ 86 w 441"/>
                <a:gd name="T11" fmla="*/ 70 h 249"/>
                <a:gd name="T12" fmla="*/ 94 w 441"/>
                <a:gd name="T13" fmla="*/ 47 h 249"/>
                <a:gd name="T14" fmla="*/ 102 w 441"/>
                <a:gd name="T15" fmla="*/ 23 h 249"/>
                <a:gd name="T16" fmla="*/ 118 w 441"/>
                <a:gd name="T17" fmla="*/ 16 h 249"/>
                <a:gd name="T18" fmla="*/ 134 w 441"/>
                <a:gd name="T19" fmla="*/ 31 h 249"/>
                <a:gd name="T20" fmla="*/ 149 w 441"/>
                <a:gd name="T21" fmla="*/ 16 h 249"/>
                <a:gd name="T22" fmla="*/ 165 w 441"/>
                <a:gd name="T23" fmla="*/ 23 h 249"/>
                <a:gd name="T24" fmla="*/ 204 w 441"/>
                <a:gd name="T25" fmla="*/ 8 h 249"/>
                <a:gd name="T26" fmla="*/ 212 w 441"/>
                <a:gd name="T27" fmla="*/ 23 h 249"/>
                <a:gd name="T28" fmla="*/ 251 w 441"/>
                <a:gd name="T29" fmla="*/ 8 h 249"/>
                <a:gd name="T30" fmla="*/ 291 w 441"/>
                <a:gd name="T31" fmla="*/ 0 h 249"/>
                <a:gd name="T32" fmla="*/ 299 w 441"/>
                <a:gd name="T33" fmla="*/ 16 h 249"/>
                <a:gd name="T34" fmla="*/ 354 w 441"/>
                <a:gd name="T35" fmla="*/ 0 h 249"/>
                <a:gd name="T36" fmla="*/ 369 w 441"/>
                <a:gd name="T37" fmla="*/ 16 h 249"/>
                <a:gd name="T38" fmla="*/ 354 w 441"/>
                <a:gd name="T39" fmla="*/ 23 h 249"/>
                <a:gd name="T40" fmla="*/ 361 w 441"/>
                <a:gd name="T41" fmla="*/ 39 h 249"/>
                <a:gd name="T42" fmla="*/ 377 w 441"/>
                <a:gd name="T43" fmla="*/ 47 h 249"/>
                <a:gd name="T44" fmla="*/ 377 w 441"/>
                <a:gd name="T45" fmla="*/ 31 h 249"/>
                <a:gd name="T46" fmla="*/ 440 w 441"/>
                <a:gd name="T47" fmla="*/ 54 h 249"/>
                <a:gd name="T48" fmla="*/ 440 w 441"/>
                <a:gd name="T49" fmla="*/ 62 h 249"/>
                <a:gd name="T50" fmla="*/ 385 w 441"/>
                <a:gd name="T51" fmla="*/ 70 h 249"/>
                <a:gd name="T52" fmla="*/ 369 w 441"/>
                <a:gd name="T53" fmla="*/ 85 h 249"/>
                <a:gd name="T54" fmla="*/ 369 w 441"/>
                <a:gd name="T55" fmla="*/ 109 h 249"/>
                <a:gd name="T56" fmla="*/ 354 w 441"/>
                <a:gd name="T57" fmla="*/ 116 h 249"/>
                <a:gd name="T58" fmla="*/ 330 w 441"/>
                <a:gd name="T59" fmla="*/ 116 h 249"/>
                <a:gd name="T60" fmla="*/ 299 w 441"/>
                <a:gd name="T61" fmla="*/ 124 h 249"/>
                <a:gd name="T62" fmla="*/ 259 w 441"/>
                <a:gd name="T63" fmla="*/ 140 h 249"/>
                <a:gd name="T64" fmla="*/ 244 w 441"/>
                <a:gd name="T65" fmla="*/ 163 h 249"/>
                <a:gd name="T66" fmla="*/ 267 w 441"/>
                <a:gd name="T67" fmla="*/ 171 h 249"/>
                <a:gd name="T68" fmla="*/ 267 w 441"/>
                <a:gd name="T69" fmla="*/ 186 h 249"/>
                <a:gd name="T70" fmla="*/ 251 w 441"/>
                <a:gd name="T71" fmla="*/ 186 h 249"/>
                <a:gd name="T72" fmla="*/ 244 w 441"/>
                <a:gd name="T73" fmla="*/ 194 h 249"/>
                <a:gd name="T74" fmla="*/ 259 w 441"/>
                <a:gd name="T75" fmla="*/ 202 h 249"/>
                <a:gd name="T76" fmla="*/ 251 w 441"/>
                <a:gd name="T77" fmla="*/ 233 h 249"/>
                <a:gd name="T78" fmla="*/ 236 w 441"/>
                <a:gd name="T79" fmla="*/ 240 h 249"/>
                <a:gd name="T80" fmla="*/ 220 w 441"/>
                <a:gd name="T81" fmla="*/ 248 h 249"/>
                <a:gd name="T82" fmla="*/ 220 w 441"/>
                <a:gd name="T83" fmla="*/ 233 h 249"/>
                <a:gd name="T84" fmla="*/ 212 w 441"/>
                <a:gd name="T85" fmla="*/ 233 h 249"/>
                <a:gd name="T86" fmla="*/ 212 w 441"/>
                <a:gd name="T87" fmla="*/ 248 h 249"/>
                <a:gd name="T88" fmla="*/ 196 w 441"/>
                <a:gd name="T89" fmla="*/ 240 h 249"/>
                <a:gd name="T90" fmla="*/ 189 w 441"/>
                <a:gd name="T91" fmla="*/ 233 h 249"/>
                <a:gd name="T92" fmla="*/ 196 w 441"/>
                <a:gd name="T93" fmla="*/ 217 h 249"/>
                <a:gd name="T94" fmla="*/ 189 w 441"/>
                <a:gd name="T95" fmla="*/ 209 h 249"/>
                <a:gd name="T96" fmla="*/ 173 w 441"/>
                <a:gd name="T97" fmla="*/ 217 h 249"/>
                <a:gd name="T98" fmla="*/ 173 w 441"/>
                <a:gd name="T99" fmla="*/ 194 h 249"/>
                <a:gd name="T100" fmla="*/ 157 w 441"/>
                <a:gd name="T101" fmla="*/ 171 h 249"/>
                <a:gd name="T102" fmla="*/ 141 w 441"/>
                <a:gd name="T103" fmla="*/ 163 h 249"/>
                <a:gd name="T104" fmla="*/ 126 w 441"/>
                <a:gd name="T105" fmla="*/ 147 h 249"/>
                <a:gd name="T106" fmla="*/ 63 w 441"/>
                <a:gd name="T107" fmla="*/ 147 h 249"/>
                <a:gd name="T108" fmla="*/ 31 w 441"/>
                <a:gd name="T109" fmla="*/ 1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249"/>
                <a:gd name="T167" fmla="*/ 441 w 441"/>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249">
                  <a:moveTo>
                    <a:pt x="31" y="147"/>
                  </a:moveTo>
                  <a:lnTo>
                    <a:pt x="31" y="147"/>
                  </a:lnTo>
                  <a:lnTo>
                    <a:pt x="0" y="124"/>
                  </a:lnTo>
                  <a:lnTo>
                    <a:pt x="8" y="93"/>
                  </a:lnTo>
                  <a:lnTo>
                    <a:pt x="47" y="70"/>
                  </a:lnTo>
                  <a:lnTo>
                    <a:pt x="86" y="70"/>
                  </a:lnTo>
                  <a:lnTo>
                    <a:pt x="94" y="47"/>
                  </a:lnTo>
                  <a:lnTo>
                    <a:pt x="102" y="23"/>
                  </a:lnTo>
                  <a:lnTo>
                    <a:pt x="118" y="16"/>
                  </a:lnTo>
                  <a:lnTo>
                    <a:pt x="134" y="31"/>
                  </a:lnTo>
                  <a:lnTo>
                    <a:pt x="149" y="16"/>
                  </a:lnTo>
                  <a:lnTo>
                    <a:pt x="165" y="23"/>
                  </a:lnTo>
                  <a:lnTo>
                    <a:pt x="204" y="8"/>
                  </a:lnTo>
                  <a:lnTo>
                    <a:pt x="212" y="23"/>
                  </a:lnTo>
                  <a:lnTo>
                    <a:pt x="251" y="8"/>
                  </a:lnTo>
                  <a:lnTo>
                    <a:pt x="291" y="0"/>
                  </a:lnTo>
                  <a:lnTo>
                    <a:pt x="299" y="16"/>
                  </a:lnTo>
                  <a:lnTo>
                    <a:pt x="354" y="0"/>
                  </a:lnTo>
                  <a:lnTo>
                    <a:pt x="369" y="16"/>
                  </a:lnTo>
                  <a:lnTo>
                    <a:pt x="354" y="23"/>
                  </a:lnTo>
                  <a:lnTo>
                    <a:pt x="361" y="39"/>
                  </a:lnTo>
                  <a:lnTo>
                    <a:pt x="377" y="47"/>
                  </a:lnTo>
                  <a:lnTo>
                    <a:pt x="377" y="31"/>
                  </a:lnTo>
                  <a:lnTo>
                    <a:pt x="440" y="54"/>
                  </a:lnTo>
                  <a:lnTo>
                    <a:pt x="440" y="62"/>
                  </a:lnTo>
                  <a:lnTo>
                    <a:pt x="385" y="70"/>
                  </a:lnTo>
                  <a:lnTo>
                    <a:pt x="369" y="85"/>
                  </a:lnTo>
                  <a:lnTo>
                    <a:pt x="369" y="109"/>
                  </a:lnTo>
                  <a:lnTo>
                    <a:pt x="354" y="116"/>
                  </a:lnTo>
                  <a:lnTo>
                    <a:pt x="330" y="116"/>
                  </a:lnTo>
                  <a:lnTo>
                    <a:pt x="299" y="124"/>
                  </a:lnTo>
                  <a:lnTo>
                    <a:pt x="259" y="140"/>
                  </a:lnTo>
                  <a:lnTo>
                    <a:pt x="244" y="163"/>
                  </a:lnTo>
                  <a:lnTo>
                    <a:pt x="267" y="171"/>
                  </a:lnTo>
                  <a:lnTo>
                    <a:pt x="267" y="186"/>
                  </a:lnTo>
                  <a:lnTo>
                    <a:pt x="251" y="186"/>
                  </a:lnTo>
                  <a:lnTo>
                    <a:pt x="244" y="194"/>
                  </a:lnTo>
                  <a:lnTo>
                    <a:pt x="259" y="202"/>
                  </a:lnTo>
                  <a:lnTo>
                    <a:pt x="251" y="233"/>
                  </a:lnTo>
                  <a:lnTo>
                    <a:pt x="236" y="240"/>
                  </a:lnTo>
                  <a:lnTo>
                    <a:pt x="220" y="248"/>
                  </a:lnTo>
                  <a:lnTo>
                    <a:pt x="220" y="233"/>
                  </a:lnTo>
                  <a:lnTo>
                    <a:pt x="212" y="233"/>
                  </a:lnTo>
                  <a:lnTo>
                    <a:pt x="212" y="248"/>
                  </a:lnTo>
                  <a:lnTo>
                    <a:pt x="196" y="240"/>
                  </a:lnTo>
                  <a:lnTo>
                    <a:pt x="189" y="233"/>
                  </a:lnTo>
                  <a:lnTo>
                    <a:pt x="196" y="217"/>
                  </a:lnTo>
                  <a:lnTo>
                    <a:pt x="189" y="209"/>
                  </a:lnTo>
                  <a:lnTo>
                    <a:pt x="173" y="217"/>
                  </a:lnTo>
                  <a:lnTo>
                    <a:pt x="173" y="194"/>
                  </a:lnTo>
                  <a:lnTo>
                    <a:pt x="157" y="171"/>
                  </a:lnTo>
                  <a:lnTo>
                    <a:pt x="141" y="163"/>
                  </a:lnTo>
                  <a:lnTo>
                    <a:pt x="126" y="147"/>
                  </a:lnTo>
                  <a:lnTo>
                    <a:pt x="63" y="147"/>
                  </a:lnTo>
                  <a:lnTo>
                    <a:pt x="31" y="14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5" name="Freeform 64"/>
            <p:cNvSpPr>
              <a:spLocks/>
            </p:cNvSpPr>
            <p:nvPr/>
          </p:nvSpPr>
          <p:spPr bwMode="gray">
            <a:xfrm>
              <a:off x="9399061" y="4162173"/>
              <a:ext cx="340760" cy="270122"/>
            </a:xfrm>
            <a:custGeom>
              <a:avLst/>
              <a:gdLst>
                <a:gd name="T0" fmla="*/ 118 w 449"/>
                <a:gd name="T1" fmla="*/ 195 h 345"/>
                <a:gd name="T2" fmla="*/ 134 w 449"/>
                <a:gd name="T3" fmla="*/ 211 h 345"/>
                <a:gd name="T4" fmla="*/ 102 w 449"/>
                <a:gd name="T5" fmla="*/ 195 h 345"/>
                <a:gd name="T6" fmla="*/ 63 w 449"/>
                <a:gd name="T7" fmla="*/ 188 h 345"/>
                <a:gd name="T8" fmla="*/ 71 w 449"/>
                <a:gd name="T9" fmla="*/ 227 h 345"/>
                <a:gd name="T10" fmla="*/ 94 w 449"/>
                <a:gd name="T11" fmla="*/ 219 h 345"/>
                <a:gd name="T12" fmla="*/ 110 w 449"/>
                <a:gd name="T13" fmla="*/ 242 h 345"/>
                <a:gd name="T14" fmla="*/ 149 w 449"/>
                <a:gd name="T15" fmla="*/ 266 h 345"/>
                <a:gd name="T16" fmla="*/ 173 w 449"/>
                <a:gd name="T17" fmla="*/ 321 h 345"/>
                <a:gd name="T18" fmla="*/ 189 w 449"/>
                <a:gd name="T19" fmla="*/ 305 h 345"/>
                <a:gd name="T20" fmla="*/ 212 w 449"/>
                <a:gd name="T21" fmla="*/ 321 h 345"/>
                <a:gd name="T22" fmla="*/ 220 w 449"/>
                <a:gd name="T23" fmla="*/ 336 h 345"/>
                <a:gd name="T24" fmla="*/ 252 w 449"/>
                <a:gd name="T25" fmla="*/ 336 h 345"/>
                <a:gd name="T26" fmla="*/ 275 w 449"/>
                <a:gd name="T27" fmla="*/ 328 h 345"/>
                <a:gd name="T28" fmla="*/ 259 w 449"/>
                <a:gd name="T29" fmla="*/ 297 h 345"/>
                <a:gd name="T30" fmla="*/ 299 w 449"/>
                <a:gd name="T31" fmla="*/ 297 h 345"/>
                <a:gd name="T32" fmla="*/ 291 w 449"/>
                <a:gd name="T33" fmla="*/ 266 h 345"/>
                <a:gd name="T34" fmla="*/ 299 w 449"/>
                <a:gd name="T35" fmla="*/ 227 h 345"/>
                <a:gd name="T36" fmla="*/ 307 w 449"/>
                <a:gd name="T37" fmla="*/ 180 h 345"/>
                <a:gd name="T38" fmla="*/ 354 w 449"/>
                <a:gd name="T39" fmla="*/ 164 h 345"/>
                <a:gd name="T40" fmla="*/ 362 w 449"/>
                <a:gd name="T41" fmla="*/ 133 h 345"/>
                <a:gd name="T42" fmla="*/ 385 w 449"/>
                <a:gd name="T43" fmla="*/ 117 h 345"/>
                <a:gd name="T44" fmla="*/ 417 w 449"/>
                <a:gd name="T45" fmla="*/ 70 h 345"/>
                <a:gd name="T46" fmla="*/ 448 w 449"/>
                <a:gd name="T47" fmla="*/ 47 h 345"/>
                <a:gd name="T48" fmla="*/ 417 w 449"/>
                <a:gd name="T49" fmla="*/ 23 h 345"/>
                <a:gd name="T50" fmla="*/ 338 w 449"/>
                <a:gd name="T51" fmla="*/ 63 h 345"/>
                <a:gd name="T52" fmla="*/ 267 w 449"/>
                <a:gd name="T53" fmla="*/ 63 h 345"/>
                <a:gd name="T54" fmla="*/ 212 w 449"/>
                <a:gd name="T55" fmla="*/ 31 h 345"/>
                <a:gd name="T56" fmla="*/ 196 w 449"/>
                <a:gd name="T57" fmla="*/ 23 h 345"/>
                <a:gd name="T58" fmla="*/ 181 w 449"/>
                <a:gd name="T59" fmla="*/ 0 h 345"/>
                <a:gd name="T60" fmla="*/ 126 w 449"/>
                <a:gd name="T61" fmla="*/ 16 h 345"/>
                <a:gd name="T62" fmla="*/ 110 w 449"/>
                <a:gd name="T63" fmla="*/ 55 h 345"/>
                <a:gd name="T64" fmla="*/ 71 w 449"/>
                <a:gd name="T65" fmla="*/ 39 h 345"/>
                <a:gd name="T66" fmla="*/ 16 w 449"/>
                <a:gd name="T67" fmla="*/ 55 h 345"/>
                <a:gd name="T68" fmla="*/ 0 w 449"/>
                <a:gd name="T69" fmla="*/ 94 h 345"/>
                <a:gd name="T70" fmla="*/ 55 w 449"/>
                <a:gd name="T71" fmla="*/ 86 h 345"/>
                <a:gd name="T72" fmla="*/ 86 w 449"/>
                <a:gd name="T73" fmla="*/ 109 h 345"/>
                <a:gd name="T74" fmla="*/ 110 w 449"/>
                <a:gd name="T75" fmla="*/ 164 h 345"/>
                <a:gd name="T76" fmla="*/ 118 w 449"/>
                <a:gd name="T77" fmla="*/ 195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9"/>
                <a:gd name="T118" fmla="*/ 0 h 345"/>
                <a:gd name="T119" fmla="*/ 449 w 449"/>
                <a:gd name="T120" fmla="*/ 345 h 3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9" h="345">
                  <a:moveTo>
                    <a:pt x="118" y="195"/>
                  </a:moveTo>
                  <a:lnTo>
                    <a:pt x="118" y="195"/>
                  </a:lnTo>
                  <a:lnTo>
                    <a:pt x="134" y="195"/>
                  </a:lnTo>
                  <a:lnTo>
                    <a:pt x="134" y="211"/>
                  </a:lnTo>
                  <a:lnTo>
                    <a:pt x="118" y="211"/>
                  </a:lnTo>
                  <a:lnTo>
                    <a:pt x="102" y="195"/>
                  </a:lnTo>
                  <a:lnTo>
                    <a:pt x="79" y="188"/>
                  </a:lnTo>
                  <a:lnTo>
                    <a:pt x="63" y="188"/>
                  </a:lnTo>
                  <a:lnTo>
                    <a:pt x="55" y="211"/>
                  </a:lnTo>
                  <a:lnTo>
                    <a:pt x="71" y="227"/>
                  </a:lnTo>
                  <a:lnTo>
                    <a:pt x="94" y="211"/>
                  </a:lnTo>
                  <a:lnTo>
                    <a:pt x="94" y="219"/>
                  </a:lnTo>
                  <a:lnTo>
                    <a:pt x="94" y="235"/>
                  </a:lnTo>
                  <a:lnTo>
                    <a:pt x="110" y="242"/>
                  </a:lnTo>
                  <a:lnTo>
                    <a:pt x="126" y="266"/>
                  </a:lnTo>
                  <a:lnTo>
                    <a:pt x="149" y="266"/>
                  </a:lnTo>
                  <a:lnTo>
                    <a:pt x="157" y="297"/>
                  </a:lnTo>
                  <a:lnTo>
                    <a:pt x="173" y="321"/>
                  </a:lnTo>
                  <a:lnTo>
                    <a:pt x="189" y="321"/>
                  </a:lnTo>
                  <a:lnTo>
                    <a:pt x="189" y="305"/>
                  </a:lnTo>
                  <a:lnTo>
                    <a:pt x="204" y="297"/>
                  </a:lnTo>
                  <a:lnTo>
                    <a:pt x="212" y="321"/>
                  </a:lnTo>
                  <a:lnTo>
                    <a:pt x="204" y="336"/>
                  </a:lnTo>
                  <a:lnTo>
                    <a:pt x="220" y="336"/>
                  </a:lnTo>
                  <a:lnTo>
                    <a:pt x="228" y="344"/>
                  </a:lnTo>
                  <a:lnTo>
                    <a:pt x="252" y="336"/>
                  </a:lnTo>
                  <a:lnTo>
                    <a:pt x="275" y="344"/>
                  </a:lnTo>
                  <a:lnTo>
                    <a:pt x="275" y="328"/>
                  </a:lnTo>
                  <a:lnTo>
                    <a:pt x="267" y="313"/>
                  </a:lnTo>
                  <a:lnTo>
                    <a:pt x="259" y="297"/>
                  </a:lnTo>
                  <a:lnTo>
                    <a:pt x="275" y="289"/>
                  </a:lnTo>
                  <a:lnTo>
                    <a:pt x="299" y="297"/>
                  </a:lnTo>
                  <a:lnTo>
                    <a:pt x="291" y="281"/>
                  </a:lnTo>
                  <a:lnTo>
                    <a:pt x="291" y="266"/>
                  </a:lnTo>
                  <a:lnTo>
                    <a:pt x="299" y="258"/>
                  </a:lnTo>
                  <a:lnTo>
                    <a:pt x="299" y="227"/>
                  </a:lnTo>
                  <a:lnTo>
                    <a:pt x="307" y="203"/>
                  </a:lnTo>
                  <a:lnTo>
                    <a:pt x="307" y="180"/>
                  </a:lnTo>
                  <a:lnTo>
                    <a:pt x="307" y="172"/>
                  </a:lnTo>
                  <a:lnTo>
                    <a:pt x="354" y="164"/>
                  </a:lnTo>
                  <a:lnTo>
                    <a:pt x="369" y="149"/>
                  </a:lnTo>
                  <a:lnTo>
                    <a:pt x="362" y="133"/>
                  </a:lnTo>
                  <a:lnTo>
                    <a:pt x="377" y="133"/>
                  </a:lnTo>
                  <a:lnTo>
                    <a:pt x="385" y="117"/>
                  </a:lnTo>
                  <a:lnTo>
                    <a:pt x="393" y="94"/>
                  </a:lnTo>
                  <a:lnTo>
                    <a:pt x="417" y="70"/>
                  </a:lnTo>
                  <a:lnTo>
                    <a:pt x="424" y="55"/>
                  </a:lnTo>
                  <a:lnTo>
                    <a:pt x="448" y="47"/>
                  </a:lnTo>
                  <a:lnTo>
                    <a:pt x="440" y="23"/>
                  </a:lnTo>
                  <a:lnTo>
                    <a:pt x="417" y="23"/>
                  </a:lnTo>
                  <a:lnTo>
                    <a:pt x="401" y="39"/>
                  </a:lnTo>
                  <a:lnTo>
                    <a:pt x="338" y="63"/>
                  </a:lnTo>
                  <a:lnTo>
                    <a:pt x="322" y="55"/>
                  </a:lnTo>
                  <a:lnTo>
                    <a:pt x="267" y="63"/>
                  </a:lnTo>
                  <a:lnTo>
                    <a:pt x="244" y="31"/>
                  </a:lnTo>
                  <a:lnTo>
                    <a:pt x="212" y="31"/>
                  </a:lnTo>
                  <a:lnTo>
                    <a:pt x="212" y="23"/>
                  </a:lnTo>
                  <a:lnTo>
                    <a:pt x="196" y="23"/>
                  </a:lnTo>
                  <a:lnTo>
                    <a:pt x="196" y="31"/>
                  </a:lnTo>
                  <a:lnTo>
                    <a:pt x="181" y="0"/>
                  </a:lnTo>
                  <a:lnTo>
                    <a:pt x="165" y="16"/>
                  </a:lnTo>
                  <a:lnTo>
                    <a:pt x="126" y="16"/>
                  </a:lnTo>
                  <a:lnTo>
                    <a:pt x="110" y="31"/>
                  </a:lnTo>
                  <a:lnTo>
                    <a:pt x="110" y="55"/>
                  </a:lnTo>
                  <a:lnTo>
                    <a:pt x="94" y="39"/>
                  </a:lnTo>
                  <a:lnTo>
                    <a:pt x="71" y="39"/>
                  </a:lnTo>
                  <a:lnTo>
                    <a:pt x="71" y="47"/>
                  </a:lnTo>
                  <a:lnTo>
                    <a:pt x="16" y="55"/>
                  </a:lnTo>
                  <a:lnTo>
                    <a:pt x="0" y="70"/>
                  </a:lnTo>
                  <a:lnTo>
                    <a:pt x="0" y="94"/>
                  </a:lnTo>
                  <a:lnTo>
                    <a:pt x="31" y="94"/>
                  </a:lnTo>
                  <a:lnTo>
                    <a:pt x="55" y="86"/>
                  </a:lnTo>
                  <a:lnTo>
                    <a:pt x="71" y="102"/>
                  </a:lnTo>
                  <a:lnTo>
                    <a:pt x="86" y="109"/>
                  </a:lnTo>
                  <a:lnTo>
                    <a:pt x="86" y="133"/>
                  </a:lnTo>
                  <a:lnTo>
                    <a:pt x="110" y="164"/>
                  </a:lnTo>
                  <a:lnTo>
                    <a:pt x="118" y="172"/>
                  </a:lnTo>
                  <a:lnTo>
                    <a:pt x="118" y="19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8" name="Freeform 65"/>
            <p:cNvSpPr>
              <a:spLocks/>
            </p:cNvSpPr>
            <p:nvPr/>
          </p:nvSpPr>
          <p:spPr bwMode="gray">
            <a:xfrm>
              <a:off x="9594865" y="4201322"/>
              <a:ext cx="340760" cy="389132"/>
            </a:xfrm>
            <a:custGeom>
              <a:avLst/>
              <a:gdLst>
                <a:gd name="T0" fmla="*/ 157 w 449"/>
                <a:gd name="T1" fmla="*/ 472 h 497"/>
                <a:gd name="T2" fmla="*/ 141 w 449"/>
                <a:gd name="T3" fmla="*/ 441 h 497"/>
                <a:gd name="T4" fmla="*/ 141 w 449"/>
                <a:gd name="T5" fmla="*/ 417 h 497"/>
                <a:gd name="T6" fmla="*/ 204 w 449"/>
                <a:gd name="T7" fmla="*/ 409 h 497"/>
                <a:gd name="T8" fmla="*/ 157 w 449"/>
                <a:gd name="T9" fmla="*/ 370 h 497"/>
                <a:gd name="T10" fmla="*/ 102 w 449"/>
                <a:gd name="T11" fmla="*/ 331 h 497"/>
                <a:gd name="T12" fmla="*/ 63 w 449"/>
                <a:gd name="T13" fmla="*/ 315 h 497"/>
                <a:gd name="T14" fmla="*/ 16 w 449"/>
                <a:gd name="T15" fmla="*/ 299 h 497"/>
                <a:gd name="T16" fmla="*/ 8 w 449"/>
                <a:gd name="T17" fmla="*/ 268 h 497"/>
                <a:gd name="T18" fmla="*/ 16 w 449"/>
                <a:gd name="T19" fmla="*/ 244 h 497"/>
                <a:gd name="T20" fmla="*/ 31 w 449"/>
                <a:gd name="T21" fmla="*/ 236 h 497"/>
                <a:gd name="T22" fmla="*/ 39 w 449"/>
                <a:gd name="T23" fmla="*/ 213 h 497"/>
                <a:gd name="T24" fmla="*/ 47 w 449"/>
                <a:gd name="T25" fmla="*/ 157 h 497"/>
                <a:gd name="T26" fmla="*/ 47 w 449"/>
                <a:gd name="T27" fmla="*/ 126 h 497"/>
                <a:gd name="T28" fmla="*/ 110 w 449"/>
                <a:gd name="T29" fmla="*/ 102 h 497"/>
                <a:gd name="T30" fmla="*/ 118 w 449"/>
                <a:gd name="T31" fmla="*/ 87 h 497"/>
                <a:gd name="T32" fmla="*/ 134 w 449"/>
                <a:gd name="T33" fmla="*/ 47 h 497"/>
                <a:gd name="T34" fmla="*/ 165 w 449"/>
                <a:gd name="T35" fmla="*/ 8 h 497"/>
                <a:gd name="T36" fmla="*/ 196 w 449"/>
                <a:gd name="T37" fmla="*/ 8 h 497"/>
                <a:gd name="T38" fmla="*/ 228 w 449"/>
                <a:gd name="T39" fmla="*/ 24 h 497"/>
                <a:gd name="T40" fmla="*/ 267 w 449"/>
                <a:gd name="T41" fmla="*/ 16 h 497"/>
                <a:gd name="T42" fmla="*/ 252 w 449"/>
                <a:gd name="T43" fmla="*/ 87 h 497"/>
                <a:gd name="T44" fmla="*/ 275 w 449"/>
                <a:gd name="T45" fmla="*/ 102 h 497"/>
                <a:gd name="T46" fmla="*/ 307 w 449"/>
                <a:gd name="T47" fmla="*/ 63 h 497"/>
                <a:gd name="T48" fmla="*/ 338 w 449"/>
                <a:gd name="T49" fmla="*/ 94 h 497"/>
                <a:gd name="T50" fmla="*/ 354 w 449"/>
                <a:gd name="T51" fmla="*/ 102 h 497"/>
                <a:gd name="T52" fmla="*/ 440 w 449"/>
                <a:gd name="T53" fmla="*/ 126 h 497"/>
                <a:gd name="T54" fmla="*/ 432 w 449"/>
                <a:gd name="T55" fmla="*/ 157 h 497"/>
                <a:gd name="T56" fmla="*/ 393 w 449"/>
                <a:gd name="T57" fmla="*/ 197 h 497"/>
                <a:gd name="T58" fmla="*/ 369 w 449"/>
                <a:gd name="T59" fmla="*/ 228 h 497"/>
                <a:gd name="T60" fmla="*/ 322 w 449"/>
                <a:gd name="T61" fmla="*/ 252 h 497"/>
                <a:gd name="T62" fmla="*/ 314 w 449"/>
                <a:gd name="T63" fmla="*/ 276 h 497"/>
                <a:gd name="T64" fmla="*/ 299 w 449"/>
                <a:gd name="T65" fmla="*/ 339 h 497"/>
                <a:gd name="T66" fmla="*/ 283 w 449"/>
                <a:gd name="T67" fmla="*/ 441 h 497"/>
                <a:gd name="T68" fmla="*/ 283 w 449"/>
                <a:gd name="T69" fmla="*/ 480 h 497"/>
                <a:gd name="T70" fmla="*/ 236 w 449"/>
                <a:gd name="T71" fmla="*/ 496 h 497"/>
                <a:gd name="T72" fmla="*/ 181 w 449"/>
                <a:gd name="T73" fmla="*/ 488 h 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9"/>
                <a:gd name="T112" fmla="*/ 0 h 497"/>
                <a:gd name="T113" fmla="*/ 449 w 449"/>
                <a:gd name="T114" fmla="*/ 497 h 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9" h="497">
                  <a:moveTo>
                    <a:pt x="157" y="472"/>
                  </a:moveTo>
                  <a:lnTo>
                    <a:pt x="157" y="472"/>
                  </a:lnTo>
                  <a:lnTo>
                    <a:pt x="157" y="457"/>
                  </a:lnTo>
                  <a:lnTo>
                    <a:pt x="141" y="441"/>
                  </a:lnTo>
                  <a:lnTo>
                    <a:pt x="126" y="433"/>
                  </a:lnTo>
                  <a:lnTo>
                    <a:pt x="141" y="417"/>
                  </a:lnTo>
                  <a:lnTo>
                    <a:pt x="189" y="425"/>
                  </a:lnTo>
                  <a:lnTo>
                    <a:pt x="204" y="409"/>
                  </a:lnTo>
                  <a:lnTo>
                    <a:pt x="181" y="386"/>
                  </a:lnTo>
                  <a:lnTo>
                    <a:pt x="157" y="370"/>
                  </a:lnTo>
                  <a:lnTo>
                    <a:pt x="118" y="339"/>
                  </a:lnTo>
                  <a:lnTo>
                    <a:pt x="102" y="331"/>
                  </a:lnTo>
                  <a:lnTo>
                    <a:pt x="94" y="315"/>
                  </a:lnTo>
                  <a:lnTo>
                    <a:pt x="63" y="315"/>
                  </a:lnTo>
                  <a:lnTo>
                    <a:pt x="39" y="307"/>
                  </a:lnTo>
                  <a:lnTo>
                    <a:pt x="16" y="299"/>
                  </a:lnTo>
                  <a:lnTo>
                    <a:pt x="16" y="283"/>
                  </a:lnTo>
                  <a:lnTo>
                    <a:pt x="8" y="268"/>
                  </a:lnTo>
                  <a:lnTo>
                    <a:pt x="0" y="252"/>
                  </a:lnTo>
                  <a:lnTo>
                    <a:pt x="16" y="244"/>
                  </a:lnTo>
                  <a:lnTo>
                    <a:pt x="39" y="252"/>
                  </a:lnTo>
                  <a:lnTo>
                    <a:pt x="31" y="236"/>
                  </a:lnTo>
                  <a:lnTo>
                    <a:pt x="31" y="220"/>
                  </a:lnTo>
                  <a:lnTo>
                    <a:pt x="39" y="213"/>
                  </a:lnTo>
                  <a:lnTo>
                    <a:pt x="39" y="181"/>
                  </a:lnTo>
                  <a:lnTo>
                    <a:pt x="47" y="157"/>
                  </a:lnTo>
                  <a:lnTo>
                    <a:pt x="47" y="134"/>
                  </a:lnTo>
                  <a:lnTo>
                    <a:pt x="47" y="126"/>
                  </a:lnTo>
                  <a:lnTo>
                    <a:pt x="94" y="118"/>
                  </a:lnTo>
                  <a:lnTo>
                    <a:pt x="110" y="102"/>
                  </a:lnTo>
                  <a:lnTo>
                    <a:pt x="102" y="87"/>
                  </a:lnTo>
                  <a:lnTo>
                    <a:pt x="118" y="87"/>
                  </a:lnTo>
                  <a:lnTo>
                    <a:pt x="126" y="71"/>
                  </a:lnTo>
                  <a:lnTo>
                    <a:pt x="134" y="47"/>
                  </a:lnTo>
                  <a:lnTo>
                    <a:pt x="157" y="24"/>
                  </a:lnTo>
                  <a:lnTo>
                    <a:pt x="165" y="8"/>
                  </a:lnTo>
                  <a:lnTo>
                    <a:pt x="189" y="0"/>
                  </a:lnTo>
                  <a:lnTo>
                    <a:pt x="196" y="8"/>
                  </a:lnTo>
                  <a:lnTo>
                    <a:pt x="220" y="8"/>
                  </a:lnTo>
                  <a:lnTo>
                    <a:pt x="228" y="24"/>
                  </a:lnTo>
                  <a:lnTo>
                    <a:pt x="244" y="8"/>
                  </a:lnTo>
                  <a:lnTo>
                    <a:pt x="267" y="16"/>
                  </a:lnTo>
                  <a:lnTo>
                    <a:pt x="275" y="31"/>
                  </a:lnTo>
                  <a:lnTo>
                    <a:pt x="252" y="87"/>
                  </a:lnTo>
                  <a:lnTo>
                    <a:pt x="259" y="102"/>
                  </a:lnTo>
                  <a:lnTo>
                    <a:pt x="275" y="102"/>
                  </a:lnTo>
                  <a:lnTo>
                    <a:pt x="283" y="71"/>
                  </a:lnTo>
                  <a:lnTo>
                    <a:pt x="307" y="63"/>
                  </a:lnTo>
                  <a:lnTo>
                    <a:pt x="307" y="94"/>
                  </a:lnTo>
                  <a:lnTo>
                    <a:pt x="338" y="94"/>
                  </a:lnTo>
                  <a:lnTo>
                    <a:pt x="338" y="118"/>
                  </a:lnTo>
                  <a:lnTo>
                    <a:pt x="354" y="102"/>
                  </a:lnTo>
                  <a:lnTo>
                    <a:pt x="385" y="126"/>
                  </a:lnTo>
                  <a:lnTo>
                    <a:pt x="440" y="126"/>
                  </a:lnTo>
                  <a:lnTo>
                    <a:pt x="448" y="150"/>
                  </a:lnTo>
                  <a:lnTo>
                    <a:pt x="432" y="157"/>
                  </a:lnTo>
                  <a:lnTo>
                    <a:pt x="409" y="189"/>
                  </a:lnTo>
                  <a:lnTo>
                    <a:pt x="393" y="197"/>
                  </a:lnTo>
                  <a:lnTo>
                    <a:pt x="393" y="205"/>
                  </a:lnTo>
                  <a:lnTo>
                    <a:pt x="369" y="228"/>
                  </a:lnTo>
                  <a:lnTo>
                    <a:pt x="330" y="236"/>
                  </a:lnTo>
                  <a:lnTo>
                    <a:pt x="322" y="252"/>
                  </a:lnTo>
                  <a:lnTo>
                    <a:pt x="330" y="276"/>
                  </a:lnTo>
                  <a:lnTo>
                    <a:pt x="314" y="276"/>
                  </a:lnTo>
                  <a:lnTo>
                    <a:pt x="291" y="299"/>
                  </a:lnTo>
                  <a:lnTo>
                    <a:pt x="299" y="339"/>
                  </a:lnTo>
                  <a:lnTo>
                    <a:pt x="283" y="386"/>
                  </a:lnTo>
                  <a:lnTo>
                    <a:pt x="283" y="441"/>
                  </a:lnTo>
                  <a:lnTo>
                    <a:pt x="291" y="465"/>
                  </a:lnTo>
                  <a:lnTo>
                    <a:pt x="283" y="480"/>
                  </a:lnTo>
                  <a:lnTo>
                    <a:pt x="267" y="496"/>
                  </a:lnTo>
                  <a:lnTo>
                    <a:pt x="236" y="496"/>
                  </a:lnTo>
                  <a:lnTo>
                    <a:pt x="212" y="488"/>
                  </a:lnTo>
                  <a:lnTo>
                    <a:pt x="181" y="488"/>
                  </a:lnTo>
                  <a:lnTo>
                    <a:pt x="157" y="472"/>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79" name="Freeform 66"/>
            <p:cNvSpPr>
              <a:spLocks/>
            </p:cNvSpPr>
            <p:nvPr/>
          </p:nvSpPr>
          <p:spPr bwMode="gray">
            <a:xfrm>
              <a:off x="9644954" y="4314068"/>
              <a:ext cx="577545" cy="827591"/>
            </a:xfrm>
            <a:custGeom>
              <a:avLst/>
              <a:gdLst>
                <a:gd name="T0" fmla="*/ 649 w 761"/>
                <a:gd name="T1" fmla="*/ 659 h 1057"/>
                <a:gd name="T2" fmla="*/ 625 w 761"/>
                <a:gd name="T3" fmla="*/ 746 h 1057"/>
                <a:gd name="T4" fmla="*/ 538 w 761"/>
                <a:gd name="T5" fmla="*/ 746 h 1057"/>
                <a:gd name="T6" fmla="*/ 523 w 761"/>
                <a:gd name="T7" fmla="*/ 786 h 1057"/>
                <a:gd name="T8" fmla="*/ 515 w 761"/>
                <a:gd name="T9" fmla="*/ 818 h 1057"/>
                <a:gd name="T10" fmla="*/ 491 w 761"/>
                <a:gd name="T11" fmla="*/ 858 h 1057"/>
                <a:gd name="T12" fmla="*/ 507 w 761"/>
                <a:gd name="T13" fmla="*/ 889 h 1057"/>
                <a:gd name="T14" fmla="*/ 483 w 761"/>
                <a:gd name="T15" fmla="*/ 921 h 1057"/>
                <a:gd name="T16" fmla="*/ 412 w 761"/>
                <a:gd name="T17" fmla="*/ 977 h 1057"/>
                <a:gd name="T18" fmla="*/ 388 w 761"/>
                <a:gd name="T19" fmla="*/ 1024 h 1057"/>
                <a:gd name="T20" fmla="*/ 372 w 761"/>
                <a:gd name="T21" fmla="*/ 1040 h 1057"/>
                <a:gd name="T22" fmla="*/ 356 w 761"/>
                <a:gd name="T23" fmla="*/ 1032 h 1057"/>
                <a:gd name="T24" fmla="*/ 301 w 761"/>
                <a:gd name="T25" fmla="*/ 1032 h 1057"/>
                <a:gd name="T26" fmla="*/ 301 w 761"/>
                <a:gd name="T27" fmla="*/ 1000 h 1057"/>
                <a:gd name="T28" fmla="*/ 245 w 761"/>
                <a:gd name="T29" fmla="*/ 961 h 1057"/>
                <a:gd name="T30" fmla="*/ 198 w 761"/>
                <a:gd name="T31" fmla="*/ 945 h 1057"/>
                <a:gd name="T32" fmla="*/ 158 w 761"/>
                <a:gd name="T33" fmla="*/ 921 h 1057"/>
                <a:gd name="T34" fmla="*/ 119 w 761"/>
                <a:gd name="T35" fmla="*/ 881 h 1057"/>
                <a:gd name="T36" fmla="*/ 135 w 761"/>
                <a:gd name="T37" fmla="*/ 858 h 1057"/>
                <a:gd name="T38" fmla="*/ 135 w 761"/>
                <a:gd name="T39" fmla="*/ 826 h 1057"/>
                <a:gd name="T40" fmla="*/ 166 w 761"/>
                <a:gd name="T41" fmla="*/ 810 h 1057"/>
                <a:gd name="T42" fmla="*/ 150 w 761"/>
                <a:gd name="T43" fmla="*/ 738 h 1057"/>
                <a:gd name="T44" fmla="*/ 127 w 761"/>
                <a:gd name="T45" fmla="*/ 667 h 1057"/>
                <a:gd name="T46" fmla="*/ 103 w 761"/>
                <a:gd name="T47" fmla="*/ 635 h 1057"/>
                <a:gd name="T48" fmla="*/ 40 w 761"/>
                <a:gd name="T49" fmla="*/ 611 h 1057"/>
                <a:gd name="T50" fmla="*/ 8 w 761"/>
                <a:gd name="T51" fmla="*/ 580 h 1057"/>
                <a:gd name="T52" fmla="*/ 24 w 761"/>
                <a:gd name="T53" fmla="*/ 516 h 1057"/>
                <a:gd name="T54" fmla="*/ 48 w 761"/>
                <a:gd name="T55" fmla="*/ 532 h 1057"/>
                <a:gd name="T56" fmla="*/ 55 w 761"/>
                <a:gd name="T57" fmla="*/ 476 h 1057"/>
                <a:gd name="T58" fmla="*/ 79 w 761"/>
                <a:gd name="T59" fmla="*/ 461 h 1057"/>
                <a:gd name="T60" fmla="*/ 103 w 761"/>
                <a:gd name="T61" fmla="*/ 413 h 1057"/>
                <a:gd name="T62" fmla="*/ 103 w 761"/>
                <a:gd name="T63" fmla="*/ 365 h 1057"/>
                <a:gd name="T64" fmla="*/ 87 w 761"/>
                <a:gd name="T65" fmla="*/ 326 h 1057"/>
                <a:gd name="T66" fmla="*/ 143 w 761"/>
                <a:gd name="T67" fmla="*/ 341 h 1057"/>
                <a:gd name="T68" fmla="*/ 198 w 761"/>
                <a:gd name="T69" fmla="*/ 349 h 1057"/>
                <a:gd name="T70" fmla="*/ 214 w 761"/>
                <a:gd name="T71" fmla="*/ 294 h 1057"/>
                <a:gd name="T72" fmla="*/ 230 w 761"/>
                <a:gd name="T73" fmla="*/ 191 h 1057"/>
                <a:gd name="T74" fmla="*/ 245 w 761"/>
                <a:gd name="T75" fmla="*/ 127 h 1057"/>
                <a:gd name="T76" fmla="*/ 253 w 761"/>
                <a:gd name="T77" fmla="*/ 103 h 1057"/>
                <a:gd name="T78" fmla="*/ 301 w 761"/>
                <a:gd name="T79" fmla="*/ 79 h 1057"/>
                <a:gd name="T80" fmla="*/ 325 w 761"/>
                <a:gd name="T81" fmla="*/ 48 h 1057"/>
                <a:gd name="T82" fmla="*/ 364 w 761"/>
                <a:gd name="T83" fmla="*/ 8 h 1057"/>
                <a:gd name="T84" fmla="*/ 420 w 761"/>
                <a:gd name="T85" fmla="*/ 40 h 1057"/>
                <a:gd name="T86" fmla="*/ 467 w 761"/>
                <a:gd name="T87" fmla="*/ 32 h 1057"/>
                <a:gd name="T88" fmla="*/ 530 w 761"/>
                <a:gd name="T89" fmla="*/ 40 h 1057"/>
                <a:gd name="T90" fmla="*/ 610 w 761"/>
                <a:gd name="T91" fmla="*/ 48 h 1057"/>
                <a:gd name="T92" fmla="*/ 657 w 761"/>
                <a:gd name="T93" fmla="*/ 48 h 1057"/>
                <a:gd name="T94" fmla="*/ 728 w 761"/>
                <a:gd name="T95" fmla="*/ 56 h 1057"/>
                <a:gd name="T96" fmla="*/ 760 w 761"/>
                <a:gd name="T97" fmla="*/ 183 h 1057"/>
                <a:gd name="T98" fmla="*/ 744 w 761"/>
                <a:gd name="T99" fmla="*/ 294 h 1057"/>
                <a:gd name="T100" fmla="*/ 720 w 761"/>
                <a:gd name="T101" fmla="*/ 365 h 1057"/>
                <a:gd name="T102" fmla="*/ 673 w 761"/>
                <a:gd name="T103" fmla="*/ 429 h 1057"/>
                <a:gd name="T104" fmla="*/ 673 w 761"/>
                <a:gd name="T105" fmla="*/ 484 h 1057"/>
                <a:gd name="T106" fmla="*/ 681 w 761"/>
                <a:gd name="T107" fmla="*/ 532 h 1057"/>
                <a:gd name="T108" fmla="*/ 649 w 761"/>
                <a:gd name="T109" fmla="*/ 588 h 1057"/>
                <a:gd name="T110" fmla="*/ 649 w 761"/>
                <a:gd name="T111" fmla="*/ 659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1"/>
                <a:gd name="T169" fmla="*/ 0 h 1057"/>
                <a:gd name="T170" fmla="*/ 761 w 761"/>
                <a:gd name="T171" fmla="*/ 1057 h 10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1" h="1057">
                  <a:moveTo>
                    <a:pt x="649" y="659"/>
                  </a:moveTo>
                  <a:lnTo>
                    <a:pt x="649" y="659"/>
                  </a:lnTo>
                  <a:lnTo>
                    <a:pt x="641" y="715"/>
                  </a:lnTo>
                  <a:lnTo>
                    <a:pt x="625" y="746"/>
                  </a:lnTo>
                  <a:lnTo>
                    <a:pt x="570" y="762"/>
                  </a:lnTo>
                  <a:lnTo>
                    <a:pt x="538" y="746"/>
                  </a:lnTo>
                  <a:lnTo>
                    <a:pt x="538" y="770"/>
                  </a:lnTo>
                  <a:lnTo>
                    <a:pt x="523" y="786"/>
                  </a:lnTo>
                  <a:lnTo>
                    <a:pt x="523" y="810"/>
                  </a:lnTo>
                  <a:lnTo>
                    <a:pt x="515" y="818"/>
                  </a:lnTo>
                  <a:lnTo>
                    <a:pt x="515" y="858"/>
                  </a:lnTo>
                  <a:lnTo>
                    <a:pt x="491" y="858"/>
                  </a:lnTo>
                  <a:lnTo>
                    <a:pt x="483" y="873"/>
                  </a:lnTo>
                  <a:lnTo>
                    <a:pt x="507" y="889"/>
                  </a:lnTo>
                  <a:lnTo>
                    <a:pt x="491" y="897"/>
                  </a:lnTo>
                  <a:lnTo>
                    <a:pt x="483" y="921"/>
                  </a:lnTo>
                  <a:lnTo>
                    <a:pt x="435" y="929"/>
                  </a:lnTo>
                  <a:lnTo>
                    <a:pt x="412" y="977"/>
                  </a:lnTo>
                  <a:lnTo>
                    <a:pt x="404" y="1000"/>
                  </a:lnTo>
                  <a:lnTo>
                    <a:pt x="388" y="1024"/>
                  </a:lnTo>
                  <a:lnTo>
                    <a:pt x="372" y="1032"/>
                  </a:lnTo>
                  <a:lnTo>
                    <a:pt x="372" y="1040"/>
                  </a:lnTo>
                  <a:lnTo>
                    <a:pt x="364" y="1056"/>
                  </a:lnTo>
                  <a:lnTo>
                    <a:pt x="356" y="1032"/>
                  </a:lnTo>
                  <a:lnTo>
                    <a:pt x="317" y="1024"/>
                  </a:lnTo>
                  <a:lnTo>
                    <a:pt x="301" y="1032"/>
                  </a:lnTo>
                  <a:lnTo>
                    <a:pt x="293" y="1016"/>
                  </a:lnTo>
                  <a:lnTo>
                    <a:pt x="301" y="1000"/>
                  </a:lnTo>
                  <a:lnTo>
                    <a:pt x="277" y="977"/>
                  </a:lnTo>
                  <a:lnTo>
                    <a:pt x="245" y="961"/>
                  </a:lnTo>
                  <a:lnTo>
                    <a:pt x="214" y="969"/>
                  </a:lnTo>
                  <a:lnTo>
                    <a:pt x="198" y="945"/>
                  </a:lnTo>
                  <a:lnTo>
                    <a:pt x="166" y="937"/>
                  </a:lnTo>
                  <a:lnTo>
                    <a:pt x="158" y="921"/>
                  </a:lnTo>
                  <a:lnTo>
                    <a:pt x="119" y="905"/>
                  </a:lnTo>
                  <a:lnTo>
                    <a:pt x="119" y="881"/>
                  </a:lnTo>
                  <a:lnTo>
                    <a:pt x="103" y="865"/>
                  </a:lnTo>
                  <a:lnTo>
                    <a:pt x="135" y="858"/>
                  </a:lnTo>
                  <a:lnTo>
                    <a:pt x="135" y="842"/>
                  </a:lnTo>
                  <a:lnTo>
                    <a:pt x="135" y="826"/>
                  </a:lnTo>
                  <a:lnTo>
                    <a:pt x="150" y="826"/>
                  </a:lnTo>
                  <a:lnTo>
                    <a:pt x="166" y="810"/>
                  </a:lnTo>
                  <a:lnTo>
                    <a:pt x="174" y="762"/>
                  </a:lnTo>
                  <a:lnTo>
                    <a:pt x="150" y="738"/>
                  </a:lnTo>
                  <a:lnTo>
                    <a:pt x="150" y="699"/>
                  </a:lnTo>
                  <a:lnTo>
                    <a:pt x="127" y="667"/>
                  </a:lnTo>
                  <a:lnTo>
                    <a:pt x="103" y="651"/>
                  </a:lnTo>
                  <a:lnTo>
                    <a:pt x="103" y="635"/>
                  </a:lnTo>
                  <a:lnTo>
                    <a:pt x="63" y="603"/>
                  </a:lnTo>
                  <a:lnTo>
                    <a:pt x="40" y="611"/>
                  </a:lnTo>
                  <a:lnTo>
                    <a:pt x="16" y="603"/>
                  </a:lnTo>
                  <a:lnTo>
                    <a:pt x="8" y="580"/>
                  </a:lnTo>
                  <a:lnTo>
                    <a:pt x="0" y="556"/>
                  </a:lnTo>
                  <a:lnTo>
                    <a:pt x="24" y="516"/>
                  </a:lnTo>
                  <a:lnTo>
                    <a:pt x="32" y="532"/>
                  </a:lnTo>
                  <a:lnTo>
                    <a:pt x="48" y="532"/>
                  </a:lnTo>
                  <a:lnTo>
                    <a:pt x="63" y="500"/>
                  </a:lnTo>
                  <a:lnTo>
                    <a:pt x="55" y="476"/>
                  </a:lnTo>
                  <a:lnTo>
                    <a:pt x="71" y="453"/>
                  </a:lnTo>
                  <a:lnTo>
                    <a:pt x="79" y="461"/>
                  </a:lnTo>
                  <a:lnTo>
                    <a:pt x="103" y="445"/>
                  </a:lnTo>
                  <a:lnTo>
                    <a:pt x="103" y="413"/>
                  </a:lnTo>
                  <a:lnTo>
                    <a:pt x="95" y="389"/>
                  </a:lnTo>
                  <a:lnTo>
                    <a:pt x="103" y="365"/>
                  </a:lnTo>
                  <a:lnTo>
                    <a:pt x="79" y="333"/>
                  </a:lnTo>
                  <a:lnTo>
                    <a:pt x="87" y="326"/>
                  </a:lnTo>
                  <a:lnTo>
                    <a:pt x="111" y="341"/>
                  </a:lnTo>
                  <a:lnTo>
                    <a:pt x="143" y="341"/>
                  </a:lnTo>
                  <a:lnTo>
                    <a:pt x="166" y="349"/>
                  </a:lnTo>
                  <a:lnTo>
                    <a:pt x="198" y="349"/>
                  </a:lnTo>
                  <a:lnTo>
                    <a:pt x="222" y="318"/>
                  </a:lnTo>
                  <a:lnTo>
                    <a:pt x="214" y="294"/>
                  </a:lnTo>
                  <a:lnTo>
                    <a:pt x="214" y="238"/>
                  </a:lnTo>
                  <a:lnTo>
                    <a:pt x="230" y="191"/>
                  </a:lnTo>
                  <a:lnTo>
                    <a:pt x="222" y="151"/>
                  </a:lnTo>
                  <a:lnTo>
                    <a:pt x="245" y="127"/>
                  </a:lnTo>
                  <a:lnTo>
                    <a:pt x="261" y="127"/>
                  </a:lnTo>
                  <a:lnTo>
                    <a:pt x="253" y="103"/>
                  </a:lnTo>
                  <a:lnTo>
                    <a:pt x="261" y="87"/>
                  </a:lnTo>
                  <a:lnTo>
                    <a:pt x="301" y="79"/>
                  </a:lnTo>
                  <a:lnTo>
                    <a:pt x="325" y="56"/>
                  </a:lnTo>
                  <a:lnTo>
                    <a:pt x="325" y="48"/>
                  </a:lnTo>
                  <a:lnTo>
                    <a:pt x="340" y="40"/>
                  </a:lnTo>
                  <a:lnTo>
                    <a:pt x="364" y="8"/>
                  </a:lnTo>
                  <a:lnTo>
                    <a:pt x="380" y="0"/>
                  </a:lnTo>
                  <a:lnTo>
                    <a:pt x="420" y="40"/>
                  </a:lnTo>
                  <a:lnTo>
                    <a:pt x="443" y="32"/>
                  </a:lnTo>
                  <a:lnTo>
                    <a:pt x="467" y="32"/>
                  </a:lnTo>
                  <a:lnTo>
                    <a:pt x="483" y="16"/>
                  </a:lnTo>
                  <a:lnTo>
                    <a:pt x="530" y="40"/>
                  </a:lnTo>
                  <a:lnTo>
                    <a:pt x="562" y="64"/>
                  </a:lnTo>
                  <a:lnTo>
                    <a:pt x="610" y="48"/>
                  </a:lnTo>
                  <a:lnTo>
                    <a:pt x="641" y="64"/>
                  </a:lnTo>
                  <a:lnTo>
                    <a:pt x="657" y="48"/>
                  </a:lnTo>
                  <a:lnTo>
                    <a:pt x="681" y="56"/>
                  </a:lnTo>
                  <a:lnTo>
                    <a:pt x="728" y="56"/>
                  </a:lnTo>
                  <a:lnTo>
                    <a:pt x="752" y="79"/>
                  </a:lnTo>
                  <a:lnTo>
                    <a:pt x="760" y="183"/>
                  </a:lnTo>
                  <a:lnTo>
                    <a:pt x="752" y="222"/>
                  </a:lnTo>
                  <a:lnTo>
                    <a:pt x="744" y="294"/>
                  </a:lnTo>
                  <a:lnTo>
                    <a:pt x="736" y="326"/>
                  </a:lnTo>
                  <a:lnTo>
                    <a:pt x="720" y="365"/>
                  </a:lnTo>
                  <a:lnTo>
                    <a:pt x="673" y="381"/>
                  </a:lnTo>
                  <a:lnTo>
                    <a:pt x="673" y="429"/>
                  </a:lnTo>
                  <a:lnTo>
                    <a:pt x="697" y="453"/>
                  </a:lnTo>
                  <a:lnTo>
                    <a:pt x="673" y="484"/>
                  </a:lnTo>
                  <a:lnTo>
                    <a:pt x="665" y="516"/>
                  </a:lnTo>
                  <a:lnTo>
                    <a:pt x="681" y="532"/>
                  </a:lnTo>
                  <a:lnTo>
                    <a:pt x="681" y="564"/>
                  </a:lnTo>
                  <a:lnTo>
                    <a:pt x="649" y="588"/>
                  </a:lnTo>
                  <a:lnTo>
                    <a:pt x="633" y="627"/>
                  </a:lnTo>
                  <a:lnTo>
                    <a:pt x="649" y="6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0" name="Freeform 67"/>
            <p:cNvSpPr>
              <a:spLocks/>
            </p:cNvSpPr>
            <p:nvPr/>
          </p:nvSpPr>
          <p:spPr bwMode="gray">
            <a:xfrm>
              <a:off x="8987720" y="4766619"/>
              <a:ext cx="935760" cy="902754"/>
            </a:xfrm>
            <a:custGeom>
              <a:avLst/>
              <a:gdLst>
                <a:gd name="T0" fmla="*/ 143 w 1233"/>
                <a:gd name="T1" fmla="*/ 636 h 1153"/>
                <a:gd name="T2" fmla="*/ 79 w 1233"/>
                <a:gd name="T3" fmla="*/ 588 h 1153"/>
                <a:gd name="T4" fmla="*/ 24 w 1233"/>
                <a:gd name="T5" fmla="*/ 469 h 1153"/>
                <a:gd name="T6" fmla="*/ 0 w 1233"/>
                <a:gd name="T7" fmla="*/ 381 h 1153"/>
                <a:gd name="T8" fmla="*/ 119 w 1233"/>
                <a:gd name="T9" fmla="*/ 389 h 1153"/>
                <a:gd name="T10" fmla="*/ 199 w 1233"/>
                <a:gd name="T11" fmla="*/ 358 h 1153"/>
                <a:gd name="T12" fmla="*/ 270 w 1233"/>
                <a:gd name="T13" fmla="*/ 358 h 1153"/>
                <a:gd name="T14" fmla="*/ 334 w 1233"/>
                <a:gd name="T15" fmla="*/ 350 h 1153"/>
                <a:gd name="T16" fmla="*/ 461 w 1233"/>
                <a:gd name="T17" fmla="*/ 397 h 1153"/>
                <a:gd name="T18" fmla="*/ 445 w 1233"/>
                <a:gd name="T19" fmla="*/ 445 h 1153"/>
                <a:gd name="T20" fmla="*/ 445 w 1233"/>
                <a:gd name="T21" fmla="*/ 485 h 1153"/>
                <a:gd name="T22" fmla="*/ 548 w 1233"/>
                <a:gd name="T23" fmla="*/ 429 h 1153"/>
                <a:gd name="T24" fmla="*/ 588 w 1233"/>
                <a:gd name="T25" fmla="*/ 350 h 1153"/>
                <a:gd name="T26" fmla="*/ 517 w 1233"/>
                <a:gd name="T27" fmla="*/ 199 h 1153"/>
                <a:gd name="T28" fmla="*/ 501 w 1233"/>
                <a:gd name="T29" fmla="*/ 56 h 1153"/>
                <a:gd name="T30" fmla="*/ 564 w 1233"/>
                <a:gd name="T31" fmla="*/ 8 h 1153"/>
                <a:gd name="T32" fmla="*/ 668 w 1233"/>
                <a:gd name="T33" fmla="*/ 0 h 1153"/>
                <a:gd name="T34" fmla="*/ 771 w 1233"/>
                <a:gd name="T35" fmla="*/ 16 h 1153"/>
                <a:gd name="T36" fmla="*/ 874 w 1233"/>
                <a:gd name="T37" fmla="*/ 48 h 1153"/>
                <a:gd name="T38" fmla="*/ 930 w 1233"/>
                <a:gd name="T39" fmla="*/ 24 h 1153"/>
                <a:gd name="T40" fmla="*/ 1017 w 1233"/>
                <a:gd name="T41" fmla="*/ 119 h 1153"/>
                <a:gd name="T42" fmla="*/ 1017 w 1233"/>
                <a:gd name="T43" fmla="*/ 246 h 1153"/>
                <a:gd name="T44" fmla="*/ 970 w 1233"/>
                <a:gd name="T45" fmla="*/ 286 h 1153"/>
                <a:gd name="T46" fmla="*/ 1033 w 1233"/>
                <a:gd name="T47" fmla="*/ 358 h 1153"/>
                <a:gd name="T48" fmla="*/ 1089 w 1233"/>
                <a:gd name="T49" fmla="*/ 421 h 1153"/>
                <a:gd name="T50" fmla="*/ 1160 w 1233"/>
                <a:gd name="T51" fmla="*/ 461 h 1153"/>
                <a:gd name="T52" fmla="*/ 1121 w 1233"/>
                <a:gd name="T53" fmla="*/ 548 h 1153"/>
                <a:gd name="T54" fmla="*/ 1049 w 1233"/>
                <a:gd name="T55" fmla="*/ 628 h 1153"/>
                <a:gd name="T56" fmla="*/ 1105 w 1233"/>
                <a:gd name="T57" fmla="*/ 675 h 1153"/>
                <a:gd name="T58" fmla="*/ 1160 w 1233"/>
                <a:gd name="T59" fmla="*/ 723 h 1153"/>
                <a:gd name="T60" fmla="*/ 1216 w 1233"/>
                <a:gd name="T61" fmla="*/ 818 h 1153"/>
                <a:gd name="T62" fmla="*/ 1224 w 1233"/>
                <a:gd name="T63" fmla="*/ 914 h 1153"/>
                <a:gd name="T64" fmla="*/ 1137 w 1233"/>
                <a:gd name="T65" fmla="*/ 898 h 1153"/>
                <a:gd name="T66" fmla="*/ 1073 w 1233"/>
                <a:gd name="T67" fmla="*/ 961 h 1153"/>
                <a:gd name="T68" fmla="*/ 1025 w 1233"/>
                <a:gd name="T69" fmla="*/ 1025 h 1153"/>
                <a:gd name="T70" fmla="*/ 898 w 1233"/>
                <a:gd name="T71" fmla="*/ 1080 h 1153"/>
                <a:gd name="T72" fmla="*/ 787 w 1233"/>
                <a:gd name="T73" fmla="*/ 1104 h 1153"/>
                <a:gd name="T74" fmla="*/ 803 w 1233"/>
                <a:gd name="T75" fmla="*/ 1009 h 1153"/>
                <a:gd name="T76" fmla="*/ 723 w 1233"/>
                <a:gd name="T77" fmla="*/ 961 h 1153"/>
                <a:gd name="T78" fmla="*/ 668 w 1233"/>
                <a:gd name="T79" fmla="*/ 977 h 1153"/>
                <a:gd name="T80" fmla="*/ 596 w 1233"/>
                <a:gd name="T81" fmla="*/ 993 h 1153"/>
                <a:gd name="T82" fmla="*/ 533 w 1233"/>
                <a:gd name="T83" fmla="*/ 1001 h 1153"/>
                <a:gd name="T84" fmla="*/ 469 w 1233"/>
                <a:gd name="T85" fmla="*/ 1009 h 1153"/>
                <a:gd name="T86" fmla="*/ 382 w 1233"/>
                <a:gd name="T87" fmla="*/ 1017 h 1153"/>
                <a:gd name="T88" fmla="*/ 278 w 1233"/>
                <a:gd name="T89" fmla="*/ 1009 h 1153"/>
                <a:gd name="T90" fmla="*/ 183 w 1233"/>
                <a:gd name="T91" fmla="*/ 945 h 1153"/>
                <a:gd name="T92" fmla="*/ 127 w 1233"/>
                <a:gd name="T93" fmla="*/ 898 h 1153"/>
                <a:gd name="T94" fmla="*/ 119 w 1233"/>
                <a:gd name="T95" fmla="*/ 810 h 1153"/>
                <a:gd name="T96" fmla="*/ 191 w 1233"/>
                <a:gd name="T97" fmla="*/ 723 h 1153"/>
                <a:gd name="T98" fmla="*/ 175 w 1233"/>
                <a:gd name="T99" fmla="*/ 636 h 1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3"/>
                <a:gd name="T151" fmla="*/ 0 h 1153"/>
                <a:gd name="T152" fmla="*/ 1233 w 1233"/>
                <a:gd name="T153" fmla="*/ 1153 h 1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3" h="1153">
                  <a:moveTo>
                    <a:pt x="175" y="636"/>
                  </a:moveTo>
                  <a:lnTo>
                    <a:pt x="175" y="636"/>
                  </a:lnTo>
                  <a:lnTo>
                    <a:pt x="159" y="644"/>
                  </a:lnTo>
                  <a:lnTo>
                    <a:pt x="143" y="636"/>
                  </a:lnTo>
                  <a:lnTo>
                    <a:pt x="127" y="636"/>
                  </a:lnTo>
                  <a:lnTo>
                    <a:pt x="111" y="628"/>
                  </a:lnTo>
                  <a:lnTo>
                    <a:pt x="95" y="620"/>
                  </a:lnTo>
                  <a:lnTo>
                    <a:pt x="79" y="588"/>
                  </a:lnTo>
                  <a:lnTo>
                    <a:pt x="56" y="556"/>
                  </a:lnTo>
                  <a:lnTo>
                    <a:pt x="40" y="508"/>
                  </a:lnTo>
                  <a:lnTo>
                    <a:pt x="32" y="493"/>
                  </a:lnTo>
                  <a:lnTo>
                    <a:pt x="24" y="469"/>
                  </a:lnTo>
                  <a:lnTo>
                    <a:pt x="8" y="469"/>
                  </a:lnTo>
                  <a:lnTo>
                    <a:pt x="16" y="405"/>
                  </a:lnTo>
                  <a:lnTo>
                    <a:pt x="8" y="397"/>
                  </a:lnTo>
                  <a:lnTo>
                    <a:pt x="0" y="381"/>
                  </a:lnTo>
                  <a:lnTo>
                    <a:pt x="48" y="381"/>
                  </a:lnTo>
                  <a:lnTo>
                    <a:pt x="87" y="373"/>
                  </a:lnTo>
                  <a:lnTo>
                    <a:pt x="103" y="381"/>
                  </a:lnTo>
                  <a:lnTo>
                    <a:pt x="119" y="389"/>
                  </a:lnTo>
                  <a:lnTo>
                    <a:pt x="135" y="365"/>
                  </a:lnTo>
                  <a:lnTo>
                    <a:pt x="151" y="365"/>
                  </a:lnTo>
                  <a:lnTo>
                    <a:pt x="175" y="342"/>
                  </a:lnTo>
                  <a:lnTo>
                    <a:pt x="199" y="358"/>
                  </a:lnTo>
                  <a:lnTo>
                    <a:pt x="207" y="373"/>
                  </a:lnTo>
                  <a:lnTo>
                    <a:pt x="231" y="365"/>
                  </a:lnTo>
                  <a:lnTo>
                    <a:pt x="246" y="373"/>
                  </a:lnTo>
                  <a:lnTo>
                    <a:pt x="270" y="358"/>
                  </a:lnTo>
                  <a:lnTo>
                    <a:pt x="286" y="358"/>
                  </a:lnTo>
                  <a:lnTo>
                    <a:pt x="302" y="365"/>
                  </a:lnTo>
                  <a:lnTo>
                    <a:pt x="310" y="350"/>
                  </a:lnTo>
                  <a:lnTo>
                    <a:pt x="334" y="350"/>
                  </a:lnTo>
                  <a:lnTo>
                    <a:pt x="366" y="381"/>
                  </a:lnTo>
                  <a:lnTo>
                    <a:pt x="397" y="373"/>
                  </a:lnTo>
                  <a:lnTo>
                    <a:pt x="421" y="397"/>
                  </a:lnTo>
                  <a:lnTo>
                    <a:pt x="461" y="397"/>
                  </a:lnTo>
                  <a:lnTo>
                    <a:pt x="469" y="413"/>
                  </a:lnTo>
                  <a:lnTo>
                    <a:pt x="461" y="421"/>
                  </a:lnTo>
                  <a:lnTo>
                    <a:pt x="461" y="429"/>
                  </a:lnTo>
                  <a:lnTo>
                    <a:pt x="445" y="445"/>
                  </a:lnTo>
                  <a:lnTo>
                    <a:pt x="445" y="469"/>
                  </a:lnTo>
                  <a:lnTo>
                    <a:pt x="421" y="469"/>
                  </a:lnTo>
                  <a:lnTo>
                    <a:pt x="413" y="485"/>
                  </a:lnTo>
                  <a:lnTo>
                    <a:pt x="445" y="485"/>
                  </a:lnTo>
                  <a:lnTo>
                    <a:pt x="469" y="461"/>
                  </a:lnTo>
                  <a:lnTo>
                    <a:pt x="477" y="437"/>
                  </a:lnTo>
                  <a:lnTo>
                    <a:pt x="509" y="437"/>
                  </a:lnTo>
                  <a:lnTo>
                    <a:pt x="548" y="429"/>
                  </a:lnTo>
                  <a:lnTo>
                    <a:pt x="572" y="429"/>
                  </a:lnTo>
                  <a:lnTo>
                    <a:pt x="596" y="413"/>
                  </a:lnTo>
                  <a:lnTo>
                    <a:pt x="604" y="389"/>
                  </a:lnTo>
                  <a:lnTo>
                    <a:pt x="588" y="350"/>
                  </a:lnTo>
                  <a:lnTo>
                    <a:pt x="596" y="310"/>
                  </a:lnTo>
                  <a:lnTo>
                    <a:pt x="548" y="254"/>
                  </a:lnTo>
                  <a:lnTo>
                    <a:pt x="540" y="222"/>
                  </a:lnTo>
                  <a:lnTo>
                    <a:pt x="517" y="199"/>
                  </a:lnTo>
                  <a:lnTo>
                    <a:pt x="509" y="151"/>
                  </a:lnTo>
                  <a:lnTo>
                    <a:pt x="525" y="103"/>
                  </a:lnTo>
                  <a:lnTo>
                    <a:pt x="517" y="79"/>
                  </a:lnTo>
                  <a:lnTo>
                    <a:pt x="501" y="56"/>
                  </a:lnTo>
                  <a:lnTo>
                    <a:pt x="469" y="48"/>
                  </a:lnTo>
                  <a:lnTo>
                    <a:pt x="517" y="32"/>
                  </a:lnTo>
                  <a:lnTo>
                    <a:pt x="540" y="0"/>
                  </a:lnTo>
                  <a:lnTo>
                    <a:pt x="564" y="8"/>
                  </a:lnTo>
                  <a:lnTo>
                    <a:pt x="580" y="0"/>
                  </a:lnTo>
                  <a:lnTo>
                    <a:pt x="620" y="0"/>
                  </a:lnTo>
                  <a:lnTo>
                    <a:pt x="644" y="8"/>
                  </a:lnTo>
                  <a:lnTo>
                    <a:pt x="668" y="0"/>
                  </a:lnTo>
                  <a:lnTo>
                    <a:pt x="699" y="16"/>
                  </a:lnTo>
                  <a:lnTo>
                    <a:pt x="731" y="0"/>
                  </a:lnTo>
                  <a:lnTo>
                    <a:pt x="747" y="16"/>
                  </a:lnTo>
                  <a:lnTo>
                    <a:pt x="771" y="16"/>
                  </a:lnTo>
                  <a:lnTo>
                    <a:pt x="771" y="40"/>
                  </a:lnTo>
                  <a:lnTo>
                    <a:pt x="795" y="56"/>
                  </a:lnTo>
                  <a:lnTo>
                    <a:pt x="827" y="56"/>
                  </a:lnTo>
                  <a:lnTo>
                    <a:pt x="874" y="48"/>
                  </a:lnTo>
                  <a:lnTo>
                    <a:pt x="898" y="56"/>
                  </a:lnTo>
                  <a:lnTo>
                    <a:pt x="914" y="48"/>
                  </a:lnTo>
                  <a:lnTo>
                    <a:pt x="906" y="32"/>
                  </a:lnTo>
                  <a:lnTo>
                    <a:pt x="930" y="24"/>
                  </a:lnTo>
                  <a:lnTo>
                    <a:pt x="970" y="56"/>
                  </a:lnTo>
                  <a:lnTo>
                    <a:pt x="970" y="72"/>
                  </a:lnTo>
                  <a:lnTo>
                    <a:pt x="994" y="87"/>
                  </a:lnTo>
                  <a:lnTo>
                    <a:pt x="1017" y="119"/>
                  </a:lnTo>
                  <a:lnTo>
                    <a:pt x="1017" y="159"/>
                  </a:lnTo>
                  <a:lnTo>
                    <a:pt x="1041" y="183"/>
                  </a:lnTo>
                  <a:lnTo>
                    <a:pt x="1033" y="230"/>
                  </a:lnTo>
                  <a:lnTo>
                    <a:pt x="1017" y="246"/>
                  </a:lnTo>
                  <a:lnTo>
                    <a:pt x="1001" y="246"/>
                  </a:lnTo>
                  <a:lnTo>
                    <a:pt x="1001" y="262"/>
                  </a:lnTo>
                  <a:lnTo>
                    <a:pt x="1001" y="278"/>
                  </a:lnTo>
                  <a:lnTo>
                    <a:pt x="970" y="286"/>
                  </a:lnTo>
                  <a:lnTo>
                    <a:pt x="986" y="302"/>
                  </a:lnTo>
                  <a:lnTo>
                    <a:pt x="986" y="326"/>
                  </a:lnTo>
                  <a:lnTo>
                    <a:pt x="1025" y="342"/>
                  </a:lnTo>
                  <a:lnTo>
                    <a:pt x="1033" y="358"/>
                  </a:lnTo>
                  <a:lnTo>
                    <a:pt x="1065" y="365"/>
                  </a:lnTo>
                  <a:lnTo>
                    <a:pt x="1081" y="389"/>
                  </a:lnTo>
                  <a:lnTo>
                    <a:pt x="1089" y="405"/>
                  </a:lnTo>
                  <a:lnTo>
                    <a:pt x="1089" y="421"/>
                  </a:lnTo>
                  <a:lnTo>
                    <a:pt x="1105" y="437"/>
                  </a:lnTo>
                  <a:lnTo>
                    <a:pt x="1160" y="437"/>
                  </a:lnTo>
                  <a:lnTo>
                    <a:pt x="1168" y="453"/>
                  </a:lnTo>
                  <a:lnTo>
                    <a:pt x="1160" y="461"/>
                  </a:lnTo>
                  <a:lnTo>
                    <a:pt x="1129" y="461"/>
                  </a:lnTo>
                  <a:lnTo>
                    <a:pt x="1129" y="493"/>
                  </a:lnTo>
                  <a:lnTo>
                    <a:pt x="1145" y="516"/>
                  </a:lnTo>
                  <a:lnTo>
                    <a:pt x="1121" y="548"/>
                  </a:lnTo>
                  <a:lnTo>
                    <a:pt x="1089" y="556"/>
                  </a:lnTo>
                  <a:lnTo>
                    <a:pt x="1081" y="588"/>
                  </a:lnTo>
                  <a:lnTo>
                    <a:pt x="1057" y="612"/>
                  </a:lnTo>
                  <a:lnTo>
                    <a:pt x="1049" y="628"/>
                  </a:lnTo>
                  <a:lnTo>
                    <a:pt x="1065" y="651"/>
                  </a:lnTo>
                  <a:lnTo>
                    <a:pt x="1081" y="667"/>
                  </a:lnTo>
                  <a:lnTo>
                    <a:pt x="1097" y="659"/>
                  </a:lnTo>
                  <a:lnTo>
                    <a:pt x="1105" y="675"/>
                  </a:lnTo>
                  <a:lnTo>
                    <a:pt x="1113" y="675"/>
                  </a:lnTo>
                  <a:lnTo>
                    <a:pt x="1129" y="683"/>
                  </a:lnTo>
                  <a:lnTo>
                    <a:pt x="1160" y="691"/>
                  </a:lnTo>
                  <a:lnTo>
                    <a:pt x="1160" y="723"/>
                  </a:lnTo>
                  <a:lnTo>
                    <a:pt x="1160" y="747"/>
                  </a:lnTo>
                  <a:lnTo>
                    <a:pt x="1145" y="779"/>
                  </a:lnTo>
                  <a:lnTo>
                    <a:pt x="1160" y="802"/>
                  </a:lnTo>
                  <a:lnTo>
                    <a:pt x="1216" y="818"/>
                  </a:lnTo>
                  <a:lnTo>
                    <a:pt x="1224" y="858"/>
                  </a:lnTo>
                  <a:lnTo>
                    <a:pt x="1216" y="874"/>
                  </a:lnTo>
                  <a:lnTo>
                    <a:pt x="1232" y="898"/>
                  </a:lnTo>
                  <a:lnTo>
                    <a:pt x="1224" y="914"/>
                  </a:lnTo>
                  <a:lnTo>
                    <a:pt x="1216" y="922"/>
                  </a:lnTo>
                  <a:lnTo>
                    <a:pt x="1192" y="914"/>
                  </a:lnTo>
                  <a:lnTo>
                    <a:pt x="1192" y="890"/>
                  </a:lnTo>
                  <a:lnTo>
                    <a:pt x="1137" y="898"/>
                  </a:lnTo>
                  <a:lnTo>
                    <a:pt x="1113" y="898"/>
                  </a:lnTo>
                  <a:lnTo>
                    <a:pt x="1097" y="922"/>
                  </a:lnTo>
                  <a:lnTo>
                    <a:pt x="1081" y="930"/>
                  </a:lnTo>
                  <a:lnTo>
                    <a:pt x="1073" y="961"/>
                  </a:lnTo>
                  <a:lnTo>
                    <a:pt x="1073" y="1009"/>
                  </a:lnTo>
                  <a:lnTo>
                    <a:pt x="1049" y="1041"/>
                  </a:lnTo>
                  <a:lnTo>
                    <a:pt x="1033" y="1041"/>
                  </a:lnTo>
                  <a:lnTo>
                    <a:pt x="1025" y="1025"/>
                  </a:lnTo>
                  <a:lnTo>
                    <a:pt x="1009" y="1017"/>
                  </a:lnTo>
                  <a:lnTo>
                    <a:pt x="986" y="1041"/>
                  </a:lnTo>
                  <a:lnTo>
                    <a:pt x="930" y="1033"/>
                  </a:lnTo>
                  <a:lnTo>
                    <a:pt x="898" y="1080"/>
                  </a:lnTo>
                  <a:lnTo>
                    <a:pt x="890" y="1080"/>
                  </a:lnTo>
                  <a:lnTo>
                    <a:pt x="843" y="1152"/>
                  </a:lnTo>
                  <a:lnTo>
                    <a:pt x="819" y="1128"/>
                  </a:lnTo>
                  <a:lnTo>
                    <a:pt x="787" y="1104"/>
                  </a:lnTo>
                  <a:lnTo>
                    <a:pt x="819" y="1073"/>
                  </a:lnTo>
                  <a:lnTo>
                    <a:pt x="819" y="1049"/>
                  </a:lnTo>
                  <a:lnTo>
                    <a:pt x="803" y="1041"/>
                  </a:lnTo>
                  <a:lnTo>
                    <a:pt x="803" y="1009"/>
                  </a:lnTo>
                  <a:lnTo>
                    <a:pt x="787" y="1001"/>
                  </a:lnTo>
                  <a:lnTo>
                    <a:pt x="787" y="985"/>
                  </a:lnTo>
                  <a:lnTo>
                    <a:pt x="763" y="961"/>
                  </a:lnTo>
                  <a:lnTo>
                    <a:pt x="723" y="961"/>
                  </a:lnTo>
                  <a:lnTo>
                    <a:pt x="699" y="985"/>
                  </a:lnTo>
                  <a:lnTo>
                    <a:pt x="692" y="1001"/>
                  </a:lnTo>
                  <a:lnTo>
                    <a:pt x="692" y="985"/>
                  </a:lnTo>
                  <a:lnTo>
                    <a:pt x="668" y="977"/>
                  </a:lnTo>
                  <a:lnTo>
                    <a:pt x="652" y="1001"/>
                  </a:lnTo>
                  <a:lnTo>
                    <a:pt x="636" y="993"/>
                  </a:lnTo>
                  <a:lnTo>
                    <a:pt x="620" y="985"/>
                  </a:lnTo>
                  <a:lnTo>
                    <a:pt x="596" y="993"/>
                  </a:lnTo>
                  <a:lnTo>
                    <a:pt x="580" y="985"/>
                  </a:lnTo>
                  <a:lnTo>
                    <a:pt x="564" y="977"/>
                  </a:lnTo>
                  <a:lnTo>
                    <a:pt x="540" y="985"/>
                  </a:lnTo>
                  <a:lnTo>
                    <a:pt x="533" y="1001"/>
                  </a:lnTo>
                  <a:lnTo>
                    <a:pt x="485" y="1001"/>
                  </a:lnTo>
                  <a:lnTo>
                    <a:pt x="485" y="985"/>
                  </a:lnTo>
                  <a:lnTo>
                    <a:pt x="461" y="985"/>
                  </a:lnTo>
                  <a:lnTo>
                    <a:pt x="469" y="1009"/>
                  </a:lnTo>
                  <a:lnTo>
                    <a:pt x="453" y="1009"/>
                  </a:lnTo>
                  <a:lnTo>
                    <a:pt x="437" y="993"/>
                  </a:lnTo>
                  <a:lnTo>
                    <a:pt x="405" y="993"/>
                  </a:lnTo>
                  <a:lnTo>
                    <a:pt x="382" y="1017"/>
                  </a:lnTo>
                  <a:lnTo>
                    <a:pt x="374" y="1009"/>
                  </a:lnTo>
                  <a:lnTo>
                    <a:pt x="358" y="1017"/>
                  </a:lnTo>
                  <a:lnTo>
                    <a:pt x="326" y="1009"/>
                  </a:lnTo>
                  <a:lnTo>
                    <a:pt x="278" y="1009"/>
                  </a:lnTo>
                  <a:lnTo>
                    <a:pt x="246" y="1001"/>
                  </a:lnTo>
                  <a:lnTo>
                    <a:pt x="231" y="985"/>
                  </a:lnTo>
                  <a:lnTo>
                    <a:pt x="199" y="977"/>
                  </a:lnTo>
                  <a:lnTo>
                    <a:pt x="183" y="945"/>
                  </a:lnTo>
                  <a:lnTo>
                    <a:pt x="175" y="945"/>
                  </a:lnTo>
                  <a:lnTo>
                    <a:pt x="151" y="930"/>
                  </a:lnTo>
                  <a:lnTo>
                    <a:pt x="135" y="922"/>
                  </a:lnTo>
                  <a:lnTo>
                    <a:pt x="127" y="898"/>
                  </a:lnTo>
                  <a:lnTo>
                    <a:pt x="95" y="898"/>
                  </a:lnTo>
                  <a:lnTo>
                    <a:pt x="72" y="882"/>
                  </a:lnTo>
                  <a:lnTo>
                    <a:pt x="103" y="858"/>
                  </a:lnTo>
                  <a:lnTo>
                    <a:pt x="119" y="810"/>
                  </a:lnTo>
                  <a:lnTo>
                    <a:pt x="119" y="794"/>
                  </a:lnTo>
                  <a:lnTo>
                    <a:pt x="143" y="747"/>
                  </a:lnTo>
                  <a:lnTo>
                    <a:pt x="151" y="731"/>
                  </a:lnTo>
                  <a:lnTo>
                    <a:pt x="191" y="723"/>
                  </a:lnTo>
                  <a:lnTo>
                    <a:pt x="191" y="667"/>
                  </a:lnTo>
                  <a:lnTo>
                    <a:pt x="215" y="644"/>
                  </a:lnTo>
                  <a:lnTo>
                    <a:pt x="207" y="628"/>
                  </a:lnTo>
                  <a:lnTo>
                    <a:pt x="175" y="63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1" name="Freeform 68"/>
            <p:cNvSpPr>
              <a:spLocks/>
            </p:cNvSpPr>
            <p:nvPr/>
          </p:nvSpPr>
          <p:spPr bwMode="gray">
            <a:xfrm>
              <a:off x="9174418" y="4808900"/>
              <a:ext cx="273974" cy="339023"/>
            </a:xfrm>
            <a:custGeom>
              <a:avLst/>
              <a:gdLst>
                <a:gd name="T0" fmla="*/ 110 w 361"/>
                <a:gd name="T1" fmla="*/ 126 h 433"/>
                <a:gd name="T2" fmla="*/ 110 w 361"/>
                <a:gd name="T3" fmla="*/ 126 h 433"/>
                <a:gd name="T4" fmla="*/ 125 w 361"/>
                <a:gd name="T5" fmla="*/ 126 h 433"/>
                <a:gd name="T6" fmla="*/ 157 w 361"/>
                <a:gd name="T7" fmla="*/ 102 h 433"/>
                <a:gd name="T8" fmla="*/ 196 w 361"/>
                <a:gd name="T9" fmla="*/ 55 h 433"/>
                <a:gd name="T10" fmla="*/ 203 w 361"/>
                <a:gd name="T11" fmla="*/ 31 h 433"/>
                <a:gd name="T12" fmla="*/ 196 w 361"/>
                <a:gd name="T13" fmla="*/ 24 h 433"/>
                <a:gd name="T14" fmla="*/ 219 w 361"/>
                <a:gd name="T15" fmla="*/ 16 h 433"/>
                <a:gd name="T16" fmla="*/ 227 w 361"/>
                <a:gd name="T17" fmla="*/ 0 h 433"/>
                <a:gd name="T18" fmla="*/ 258 w 361"/>
                <a:gd name="T19" fmla="*/ 8 h 433"/>
                <a:gd name="T20" fmla="*/ 274 w 361"/>
                <a:gd name="T21" fmla="*/ 31 h 433"/>
                <a:gd name="T22" fmla="*/ 282 w 361"/>
                <a:gd name="T23" fmla="*/ 55 h 433"/>
                <a:gd name="T24" fmla="*/ 266 w 361"/>
                <a:gd name="T25" fmla="*/ 102 h 433"/>
                <a:gd name="T26" fmla="*/ 274 w 361"/>
                <a:gd name="T27" fmla="*/ 149 h 433"/>
                <a:gd name="T28" fmla="*/ 297 w 361"/>
                <a:gd name="T29" fmla="*/ 173 h 433"/>
                <a:gd name="T30" fmla="*/ 305 w 361"/>
                <a:gd name="T31" fmla="*/ 204 h 433"/>
                <a:gd name="T32" fmla="*/ 352 w 361"/>
                <a:gd name="T33" fmla="*/ 259 h 433"/>
                <a:gd name="T34" fmla="*/ 344 w 361"/>
                <a:gd name="T35" fmla="*/ 298 h 433"/>
                <a:gd name="T36" fmla="*/ 360 w 361"/>
                <a:gd name="T37" fmla="*/ 338 h 433"/>
                <a:gd name="T38" fmla="*/ 352 w 361"/>
                <a:gd name="T39" fmla="*/ 361 h 433"/>
                <a:gd name="T40" fmla="*/ 329 w 361"/>
                <a:gd name="T41" fmla="*/ 377 h 433"/>
                <a:gd name="T42" fmla="*/ 305 w 361"/>
                <a:gd name="T43" fmla="*/ 377 h 433"/>
                <a:gd name="T44" fmla="*/ 266 w 361"/>
                <a:gd name="T45" fmla="*/ 385 h 433"/>
                <a:gd name="T46" fmla="*/ 235 w 361"/>
                <a:gd name="T47" fmla="*/ 385 h 433"/>
                <a:gd name="T48" fmla="*/ 227 w 361"/>
                <a:gd name="T49" fmla="*/ 408 h 433"/>
                <a:gd name="T50" fmla="*/ 203 w 361"/>
                <a:gd name="T51" fmla="*/ 432 h 433"/>
                <a:gd name="T52" fmla="*/ 172 w 361"/>
                <a:gd name="T53" fmla="*/ 432 h 433"/>
                <a:gd name="T54" fmla="*/ 180 w 361"/>
                <a:gd name="T55" fmla="*/ 416 h 433"/>
                <a:gd name="T56" fmla="*/ 203 w 361"/>
                <a:gd name="T57" fmla="*/ 416 h 433"/>
                <a:gd name="T58" fmla="*/ 203 w 361"/>
                <a:gd name="T59" fmla="*/ 393 h 433"/>
                <a:gd name="T60" fmla="*/ 219 w 361"/>
                <a:gd name="T61" fmla="*/ 377 h 433"/>
                <a:gd name="T62" fmla="*/ 219 w 361"/>
                <a:gd name="T63" fmla="*/ 369 h 433"/>
                <a:gd name="T64" fmla="*/ 227 w 361"/>
                <a:gd name="T65" fmla="*/ 361 h 433"/>
                <a:gd name="T66" fmla="*/ 219 w 361"/>
                <a:gd name="T67" fmla="*/ 346 h 433"/>
                <a:gd name="T68" fmla="*/ 180 w 361"/>
                <a:gd name="T69" fmla="*/ 346 h 433"/>
                <a:gd name="T70" fmla="*/ 157 w 361"/>
                <a:gd name="T71" fmla="*/ 322 h 433"/>
                <a:gd name="T72" fmla="*/ 125 w 361"/>
                <a:gd name="T73" fmla="*/ 330 h 433"/>
                <a:gd name="T74" fmla="*/ 94 w 361"/>
                <a:gd name="T75" fmla="*/ 298 h 433"/>
                <a:gd name="T76" fmla="*/ 70 w 361"/>
                <a:gd name="T77" fmla="*/ 298 h 433"/>
                <a:gd name="T78" fmla="*/ 63 w 361"/>
                <a:gd name="T79" fmla="*/ 314 h 433"/>
                <a:gd name="T80" fmla="*/ 47 w 361"/>
                <a:gd name="T81" fmla="*/ 306 h 433"/>
                <a:gd name="T82" fmla="*/ 31 w 361"/>
                <a:gd name="T83" fmla="*/ 306 h 433"/>
                <a:gd name="T84" fmla="*/ 8 w 361"/>
                <a:gd name="T85" fmla="*/ 322 h 433"/>
                <a:gd name="T86" fmla="*/ 0 w 361"/>
                <a:gd name="T87" fmla="*/ 291 h 433"/>
                <a:gd name="T88" fmla="*/ 47 w 361"/>
                <a:gd name="T89" fmla="*/ 236 h 433"/>
                <a:gd name="T90" fmla="*/ 63 w 361"/>
                <a:gd name="T91" fmla="*/ 181 h 433"/>
                <a:gd name="T92" fmla="*/ 86 w 361"/>
                <a:gd name="T93" fmla="*/ 173 h 433"/>
                <a:gd name="T94" fmla="*/ 86 w 361"/>
                <a:gd name="T95" fmla="*/ 157 h 433"/>
                <a:gd name="T96" fmla="*/ 110 w 361"/>
                <a:gd name="T97" fmla="*/ 126 h 4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33"/>
                <a:gd name="T149" fmla="*/ 361 w 361"/>
                <a:gd name="T150" fmla="*/ 433 h 4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33">
                  <a:moveTo>
                    <a:pt x="110" y="126"/>
                  </a:moveTo>
                  <a:lnTo>
                    <a:pt x="110" y="126"/>
                  </a:lnTo>
                  <a:lnTo>
                    <a:pt x="125" y="126"/>
                  </a:lnTo>
                  <a:lnTo>
                    <a:pt x="157" y="102"/>
                  </a:lnTo>
                  <a:lnTo>
                    <a:pt x="196" y="55"/>
                  </a:lnTo>
                  <a:lnTo>
                    <a:pt x="203" y="31"/>
                  </a:lnTo>
                  <a:lnTo>
                    <a:pt x="196" y="24"/>
                  </a:lnTo>
                  <a:lnTo>
                    <a:pt x="219" y="16"/>
                  </a:lnTo>
                  <a:lnTo>
                    <a:pt x="227" y="0"/>
                  </a:lnTo>
                  <a:lnTo>
                    <a:pt x="258" y="8"/>
                  </a:lnTo>
                  <a:lnTo>
                    <a:pt x="274" y="31"/>
                  </a:lnTo>
                  <a:lnTo>
                    <a:pt x="282" y="55"/>
                  </a:lnTo>
                  <a:lnTo>
                    <a:pt x="266" y="102"/>
                  </a:lnTo>
                  <a:lnTo>
                    <a:pt x="274" y="149"/>
                  </a:lnTo>
                  <a:lnTo>
                    <a:pt x="297" y="173"/>
                  </a:lnTo>
                  <a:lnTo>
                    <a:pt x="305" y="204"/>
                  </a:lnTo>
                  <a:lnTo>
                    <a:pt x="352" y="259"/>
                  </a:lnTo>
                  <a:lnTo>
                    <a:pt x="344" y="298"/>
                  </a:lnTo>
                  <a:lnTo>
                    <a:pt x="360" y="338"/>
                  </a:lnTo>
                  <a:lnTo>
                    <a:pt x="352" y="361"/>
                  </a:lnTo>
                  <a:lnTo>
                    <a:pt x="329" y="377"/>
                  </a:lnTo>
                  <a:lnTo>
                    <a:pt x="305" y="377"/>
                  </a:lnTo>
                  <a:lnTo>
                    <a:pt x="266" y="385"/>
                  </a:lnTo>
                  <a:lnTo>
                    <a:pt x="235" y="385"/>
                  </a:lnTo>
                  <a:lnTo>
                    <a:pt x="227" y="408"/>
                  </a:lnTo>
                  <a:lnTo>
                    <a:pt x="203" y="432"/>
                  </a:lnTo>
                  <a:lnTo>
                    <a:pt x="172" y="432"/>
                  </a:lnTo>
                  <a:lnTo>
                    <a:pt x="180" y="416"/>
                  </a:lnTo>
                  <a:lnTo>
                    <a:pt x="203" y="416"/>
                  </a:lnTo>
                  <a:lnTo>
                    <a:pt x="203" y="393"/>
                  </a:lnTo>
                  <a:lnTo>
                    <a:pt x="219" y="377"/>
                  </a:lnTo>
                  <a:lnTo>
                    <a:pt x="219" y="369"/>
                  </a:lnTo>
                  <a:lnTo>
                    <a:pt x="227" y="361"/>
                  </a:lnTo>
                  <a:lnTo>
                    <a:pt x="219" y="346"/>
                  </a:lnTo>
                  <a:lnTo>
                    <a:pt x="180" y="346"/>
                  </a:lnTo>
                  <a:lnTo>
                    <a:pt x="157" y="322"/>
                  </a:lnTo>
                  <a:lnTo>
                    <a:pt x="125" y="330"/>
                  </a:lnTo>
                  <a:lnTo>
                    <a:pt x="94" y="298"/>
                  </a:lnTo>
                  <a:lnTo>
                    <a:pt x="70" y="298"/>
                  </a:lnTo>
                  <a:lnTo>
                    <a:pt x="63" y="314"/>
                  </a:lnTo>
                  <a:lnTo>
                    <a:pt x="47" y="306"/>
                  </a:lnTo>
                  <a:lnTo>
                    <a:pt x="31" y="306"/>
                  </a:lnTo>
                  <a:lnTo>
                    <a:pt x="8" y="322"/>
                  </a:lnTo>
                  <a:lnTo>
                    <a:pt x="0" y="291"/>
                  </a:lnTo>
                  <a:lnTo>
                    <a:pt x="47" y="236"/>
                  </a:lnTo>
                  <a:lnTo>
                    <a:pt x="63" y="181"/>
                  </a:lnTo>
                  <a:lnTo>
                    <a:pt x="86" y="173"/>
                  </a:lnTo>
                  <a:lnTo>
                    <a:pt x="86" y="157"/>
                  </a:lnTo>
                  <a:lnTo>
                    <a:pt x="110" y="126"/>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2" name="Freeform 69"/>
            <p:cNvSpPr>
              <a:spLocks/>
            </p:cNvSpPr>
            <p:nvPr/>
          </p:nvSpPr>
          <p:spPr bwMode="gray">
            <a:xfrm>
              <a:off x="8541470" y="4973321"/>
              <a:ext cx="613974" cy="689789"/>
            </a:xfrm>
            <a:custGeom>
              <a:avLst/>
              <a:gdLst>
                <a:gd name="T0" fmla="*/ 87 w 809"/>
                <a:gd name="T1" fmla="*/ 444 h 881"/>
                <a:gd name="T2" fmla="*/ 135 w 809"/>
                <a:gd name="T3" fmla="*/ 476 h 881"/>
                <a:gd name="T4" fmla="*/ 119 w 809"/>
                <a:gd name="T5" fmla="*/ 531 h 881"/>
                <a:gd name="T6" fmla="*/ 87 w 809"/>
                <a:gd name="T7" fmla="*/ 579 h 881"/>
                <a:gd name="T8" fmla="*/ 55 w 809"/>
                <a:gd name="T9" fmla="*/ 634 h 881"/>
                <a:gd name="T10" fmla="*/ 87 w 809"/>
                <a:gd name="T11" fmla="*/ 761 h 881"/>
                <a:gd name="T12" fmla="*/ 135 w 809"/>
                <a:gd name="T13" fmla="*/ 777 h 881"/>
                <a:gd name="T14" fmla="*/ 182 w 809"/>
                <a:gd name="T15" fmla="*/ 809 h 881"/>
                <a:gd name="T16" fmla="*/ 246 w 809"/>
                <a:gd name="T17" fmla="*/ 817 h 881"/>
                <a:gd name="T18" fmla="*/ 277 w 809"/>
                <a:gd name="T19" fmla="*/ 840 h 881"/>
                <a:gd name="T20" fmla="*/ 309 w 809"/>
                <a:gd name="T21" fmla="*/ 840 h 881"/>
                <a:gd name="T22" fmla="*/ 317 w 809"/>
                <a:gd name="T23" fmla="*/ 864 h 881"/>
                <a:gd name="T24" fmla="*/ 356 w 809"/>
                <a:gd name="T25" fmla="*/ 880 h 881"/>
                <a:gd name="T26" fmla="*/ 412 w 809"/>
                <a:gd name="T27" fmla="*/ 856 h 881"/>
                <a:gd name="T28" fmla="*/ 467 w 809"/>
                <a:gd name="T29" fmla="*/ 817 h 881"/>
                <a:gd name="T30" fmla="*/ 507 w 809"/>
                <a:gd name="T31" fmla="*/ 832 h 881"/>
                <a:gd name="T32" fmla="*/ 531 w 809"/>
                <a:gd name="T33" fmla="*/ 777 h 881"/>
                <a:gd name="T34" fmla="*/ 539 w 809"/>
                <a:gd name="T35" fmla="*/ 714 h 881"/>
                <a:gd name="T36" fmla="*/ 578 w 809"/>
                <a:gd name="T37" fmla="*/ 674 h 881"/>
                <a:gd name="T38" fmla="*/ 618 w 809"/>
                <a:gd name="T39" fmla="*/ 634 h 881"/>
                <a:gd name="T40" fmla="*/ 665 w 809"/>
                <a:gd name="T41" fmla="*/ 618 h 881"/>
                <a:gd name="T42" fmla="*/ 713 w 809"/>
                <a:gd name="T43" fmla="*/ 547 h 881"/>
                <a:gd name="T44" fmla="*/ 737 w 809"/>
                <a:gd name="T45" fmla="*/ 484 h 881"/>
                <a:gd name="T46" fmla="*/ 784 w 809"/>
                <a:gd name="T47" fmla="*/ 460 h 881"/>
                <a:gd name="T48" fmla="*/ 808 w 809"/>
                <a:gd name="T49" fmla="*/ 381 h 881"/>
                <a:gd name="T50" fmla="*/ 768 w 809"/>
                <a:gd name="T51" fmla="*/ 373 h 881"/>
                <a:gd name="T52" fmla="*/ 737 w 809"/>
                <a:gd name="T53" fmla="*/ 373 h 881"/>
                <a:gd name="T54" fmla="*/ 705 w 809"/>
                <a:gd name="T55" fmla="*/ 365 h 881"/>
                <a:gd name="T56" fmla="*/ 673 w 809"/>
                <a:gd name="T57" fmla="*/ 325 h 881"/>
                <a:gd name="T58" fmla="*/ 634 w 809"/>
                <a:gd name="T59" fmla="*/ 246 h 881"/>
                <a:gd name="T60" fmla="*/ 618 w 809"/>
                <a:gd name="T61" fmla="*/ 206 h 881"/>
                <a:gd name="T62" fmla="*/ 610 w 809"/>
                <a:gd name="T63" fmla="*/ 143 h 881"/>
                <a:gd name="T64" fmla="*/ 594 w 809"/>
                <a:gd name="T65" fmla="*/ 119 h 881"/>
                <a:gd name="T66" fmla="*/ 602 w 809"/>
                <a:gd name="T67" fmla="*/ 71 h 881"/>
                <a:gd name="T68" fmla="*/ 531 w 809"/>
                <a:gd name="T69" fmla="*/ 71 h 881"/>
                <a:gd name="T70" fmla="*/ 491 w 809"/>
                <a:gd name="T71" fmla="*/ 55 h 881"/>
                <a:gd name="T72" fmla="*/ 396 w 809"/>
                <a:gd name="T73" fmla="*/ 16 h 881"/>
                <a:gd name="T74" fmla="*/ 309 w 809"/>
                <a:gd name="T75" fmla="*/ 32 h 881"/>
                <a:gd name="T76" fmla="*/ 253 w 809"/>
                <a:gd name="T77" fmla="*/ 71 h 881"/>
                <a:gd name="T78" fmla="*/ 190 w 809"/>
                <a:gd name="T79" fmla="*/ 63 h 881"/>
                <a:gd name="T80" fmla="*/ 158 w 809"/>
                <a:gd name="T81" fmla="*/ 95 h 881"/>
                <a:gd name="T82" fmla="*/ 174 w 809"/>
                <a:gd name="T83" fmla="*/ 151 h 881"/>
                <a:gd name="T84" fmla="*/ 151 w 809"/>
                <a:gd name="T85" fmla="*/ 206 h 881"/>
                <a:gd name="T86" fmla="*/ 135 w 809"/>
                <a:gd name="T87" fmla="*/ 254 h 881"/>
                <a:gd name="T88" fmla="*/ 71 w 809"/>
                <a:gd name="T89" fmla="*/ 262 h 881"/>
                <a:gd name="T90" fmla="*/ 63 w 809"/>
                <a:gd name="T91" fmla="*/ 341 h 881"/>
                <a:gd name="T92" fmla="*/ 71 w 809"/>
                <a:gd name="T93" fmla="*/ 396 h 8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881"/>
                <a:gd name="T143" fmla="*/ 809 w 809"/>
                <a:gd name="T144" fmla="*/ 881 h 8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881">
                  <a:moveTo>
                    <a:pt x="87" y="444"/>
                  </a:moveTo>
                  <a:lnTo>
                    <a:pt x="87" y="444"/>
                  </a:lnTo>
                  <a:lnTo>
                    <a:pt x="111" y="460"/>
                  </a:lnTo>
                  <a:lnTo>
                    <a:pt x="135" y="476"/>
                  </a:lnTo>
                  <a:lnTo>
                    <a:pt x="135" y="499"/>
                  </a:lnTo>
                  <a:lnTo>
                    <a:pt x="119" y="531"/>
                  </a:lnTo>
                  <a:lnTo>
                    <a:pt x="111" y="555"/>
                  </a:lnTo>
                  <a:lnTo>
                    <a:pt x="87" y="579"/>
                  </a:lnTo>
                  <a:lnTo>
                    <a:pt x="63" y="610"/>
                  </a:lnTo>
                  <a:lnTo>
                    <a:pt x="55" y="634"/>
                  </a:lnTo>
                  <a:lnTo>
                    <a:pt x="55" y="682"/>
                  </a:lnTo>
                  <a:lnTo>
                    <a:pt x="87" y="761"/>
                  </a:lnTo>
                  <a:lnTo>
                    <a:pt x="119" y="761"/>
                  </a:lnTo>
                  <a:lnTo>
                    <a:pt x="135" y="777"/>
                  </a:lnTo>
                  <a:lnTo>
                    <a:pt x="166" y="785"/>
                  </a:lnTo>
                  <a:lnTo>
                    <a:pt x="182" y="809"/>
                  </a:lnTo>
                  <a:lnTo>
                    <a:pt x="214" y="809"/>
                  </a:lnTo>
                  <a:lnTo>
                    <a:pt x="246" y="817"/>
                  </a:lnTo>
                  <a:lnTo>
                    <a:pt x="261" y="840"/>
                  </a:lnTo>
                  <a:lnTo>
                    <a:pt x="277" y="840"/>
                  </a:lnTo>
                  <a:lnTo>
                    <a:pt x="293" y="832"/>
                  </a:lnTo>
                  <a:lnTo>
                    <a:pt x="309" y="840"/>
                  </a:lnTo>
                  <a:lnTo>
                    <a:pt x="301" y="848"/>
                  </a:lnTo>
                  <a:lnTo>
                    <a:pt x="317" y="864"/>
                  </a:lnTo>
                  <a:lnTo>
                    <a:pt x="341" y="864"/>
                  </a:lnTo>
                  <a:lnTo>
                    <a:pt x="356" y="880"/>
                  </a:lnTo>
                  <a:lnTo>
                    <a:pt x="404" y="872"/>
                  </a:lnTo>
                  <a:lnTo>
                    <a:pt x="412" y="856"/>
                  </a:lnTo>
                  <a:lnTo>
                    <a:pt x="428" y="825"/>
                  </a:lnTo>
                  <a:lnTo>
                    <a:pt x="467" y="817"/>
                  </a:lnTo>
                  <a:lnTo>
                    <a:pt x="491" y="840"/>
                  </a:lnTo>
                  <a:lnTo>
                    <a:pt x="507" y="832"/>
                  </a:lnTo>
                  <a:lnTo>
                    <a:pt x="523" y="809"/>
                  </a:lnTo>
                  <a:lnTo>
                    <a:pt x="531" y="777"/>
                  </a:lnTo>
                  <a:lnTo>
                    <a:pt x="523" y="745"/>
                  </a:lnTo>
                  <a:lnTo>
                    <a:pt x="539" y="714"/>
                  </a:lnTo>
                  <a:lnTo>
                    <a:pt x="539" y="698"/>
                  </a:lnTo>
                  <a:lnTo>
                    <a:pt x="578" y="674"/>
                  </a:lnTo>
                  <a:lnTo>
                    <a:pt x="602" y="666"/>
                  </a:lnTo>
                  <a:lnTo>
                    <a:pt x="618" y="634"/>
                  </a:lnTo>
                  <a:lnTo>
                    <a:pt x="650" y="634"/>
                  </a:lnTo>
                  <a:lnTo>
                    <a:pt x="665" y="618"/>
                  </a:lnTo>
                  <a:lnTo>
                    <a:pt x="697" y="595"/>
                  </a:lnTo>
                  <a:lnTo>
                    <a:pt x="713" y="547"/>
                  </a:lnTo>
                  <a:lnTo>
                    <a:pt x="713" y="531"/>
                  </a:lnTo>
                  <a:lnTo>
                    <a:pt x="737" y="484"/>
                  </a:lnTo>
                  <a:lnTo>
                    <a:pt x="745" y="468"/>
                  </a:lnTo>
                  <a:lnTo>
                    <a:pt x="784" y="460"/>
                  </a:lnTo>
                  <a:lnTo>
                    <a:pt x="784" y="404"/>
                  </a:lnTo>
                  <a:lnTo>
                    <a:pt x="808" y="381"/>
                  </a:lnTo>
                  <a:lnTo>
                    <a:pt x="800" y="365"/>
                  </a:lnTo>
                  <a:lnTo>
                    <a:pt x="768" y="373"/>
                  </a:lnTo>
                  <a:lnTo>
                    <a:pt x="753" y="381"/>
                  </a:lnTo>
                  <a:lnTo>
                    <a:pt x="737" y="373"/>
                  </a:lnTo>
                  <a:lnTo>
                    <a:pt x="721" y="373"/>
                  </a:lnTo>
                  <a:lnTo>
                    <a:pt x="705" y="365"/>
                  </a:lnTo>
                  <a:lnTo>
                    <a:pt x="689" y="357"/>
                  </a:lnTo>
                  <a:lnTo>
                    <a:pt x="673" y="325"/>
                  </a:lnTo>
                  <a:lnTo>
                    <a:pt x="650" y="293"/>
                  </a:lnTo>
                  <a:lnTo>
                    <a:pt x="634" y="246"/>
                  </a:lnTo>
                  <a:lnTo>
                    <a:pt x="626" y="230"/>
                  </a:lnTo>
                  <a:lnTo>
                    <a:pt x="618" y="206"/>
                  </a:lnTo>
                  <a:lnTo>
                    <a:pt x="602" y="206"/>
                  </a:lnTo>
                  <a:lnTo>
                    <a:pt x="610" y="143"/>
                  </a:lnTo>
                  <a:lnTo>
                    <a:pt x="602" y="135"/>
                  </a:lnTo>
                  <a:lnTo>
                    <a:pt x="594" y="119"/>
                  </a:lnTo>
                  <a:lnTo>
                    <a:pt x="594" y="95"/>
                  </a:lnTo>
                  <a:lnTo>
                    <a:pt x="602" y="71"/>
                  </a:lnTo>
                  <a:lnTo>
                    <a:pt x="555" y="71"/>
                  </a:lnTo>
                  <a:lnTo>
                    <a:pt x="531" y="71"/>
                  </a:lnTo>
                  <a:lnTo>
                    <a:pt x="507" y="63"/>
                  </a:lnTo>
                  <a:lnTo>
                    <a:pt x="491" y="55"/>
                  </a:lnTo>
                  <a:lnTo>
                    <a:pt x="436" y="48"/>
                  </a:lnTo>
                  <a:lnTo>
                    <a:pt x="396" y="16"/>
                  </a:lnTo>
                  <a:lnTo>
                    <a:pt x="364" y="0"/>
                  </a:lnTo>
                  <a:lnTo>
                    <a:pt x="309" y="32"/>
                  </a:lnTo>
                  <a:lnTo>
                    <a:pt x="285" y="40"/>
                  </a:lnTo>
                  <a:lnTo>
                    <a:pt x="253" y="71"/>
                  </a:lnTo>
                  <a:lnTo>
                    <a:pt x="214" y="79"/>
                  </a:lnTo>
                  <a:lnTo>
                    <a:pt x="190" y="63"/>
                  </a:lnTo>
                  <a:lnTo>
                    <a:pt x="158" y="71"/>
                  </a:lnTo>
                  <a:lnTo>
                    <a:pt x="158" y="95"/>
                  </a:lnTo>
                  <a:lnTo>
                    <a:pt x="174" y="127"/>
                  </a:lnTo>
                  <a:lnTo>
                    <a:pt x="174" y="151"/>
                  </a:lnTo>
                  <a:lnTo>
                    <a:pt x="174" y="190"/>
                  </a:lnTo>
                  <a:lnTo>
                    <a:pt x="151" y="206"/>
                  </a:lnTo>
                  <a:lnTo>
                    <a:pt x="143" y="238"/>
                  </a:lnTo>
                  <a:lnTo>
                    <a:pt x="135" y="254"/>
                  </a:lnTo>
                  <a:lnTo>
                    <a:pt x="103" y="270"/>
                  </a:lnTo>
                  <a:lnTo>
                    <a:pt x="71" y="262"/>
                  </a:lnTo>
                  <a:lnTo>
                    <a:pt x="0" y="262"/>
                  </a:lnTo>
                  <a:lnTo>
                    <a:pt x="63" y="341"/>
                  </a:lnTo>
                  <a:lnTo>
                    <a:pt x="55" y="381"/>
                  </a:lnTo>
                  <a:lnTo>
                    <a:pt x="71" y="396"/>
                  </a:lnTo>
                  <a:lnTo>
                    <a:pt x="87" y="44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3" name="Freeform 82"/>
            <p:cNvSpPr>
              <a:spLocks/>
            </p:cNvSpPr>
            <p:nvPr/>
          </p:nvSpPr>
          <p:spPr bwMode="gray">
            <a:xfrm>
              <a:off x="9784597" y="4898157"/>
              <a:ext cx="413616" cy="796271"/>
            </a:xfrm>
            <a:custGeom>
              <a:avLst/>
              <a:gdLst>
                <a:gd name="T0" fmla="*/ 481 w 545"/>
                <a:gd name="T1" fmla="*/ 683 h 1017"/>
                <a:gd name="T2" fmla="*/ 505 w 545"/>
                <a:gd name="T3" fmla="*/ 714 h 1017"/>
                <a:gd name="T4" fmla="*/ 465 w 545"/>
                <a:gd name="T5" fmla="*/ 738 h 1017"/>
                <a:gd name="T6" fmla="*/ 426 w 545"/>
                <a:gd name="T7" fmla="*/ 786 h 1017"/>
                <a:gd name="T8" fmla="*/ 347 w 545"/>
                <a:gd name="T9" fmla="*/ 810 h 1017"/>
                <a:gd name="T10" fmla="*/ 315 w 545"/>
                <a:gd name="T11" fmla="*/ 849 h 1017"/>
                <a:gd name="T12" fmla="*/ 300 w 545"/>
                <a:gd name="T13" fmla="*/ 897 h 1017"/>
                <a:gd name="T14" fmla="*/ 260 w 545"/>
                <a:gd name="T15" fmla="*/ 937 h 1017"/>
                <a:gd name="T16" fmla="*/ 252 w 545"/>
                <a:gd name="T17" fmla="*/ 992 h 1017"/>
                <a:gd name="T18" fmla="*/ 205 w 545"/>
                <a:gd name="T19" fmla="*/ 1008 h 1017"/>
                <a:gd name="T20" fmla="*/ 166 w 545"/>
                <a:gd name="T21" fmla="*/ 953 h 1017"/>
                <a:gd name="T22" fmla="*/ 166 w 545"/>
                <a:gd name="T23" fmla="*/ 913 h 1017"/>
                <a:gd name="T24" fmla="*/ 166 w 545"/>
                <a:gd name="T25" fmla="*/ 865 h 1017"/>
                <a:gd name="T26" fmla="*/ 150 w 545"/>
                <a:gd name="T27" fmla="*/ 810 h 1017"/>
                <a:gd name="T28" fmla="*/ 166 w 545"/>
                <a:gd name="T29" fmla="*/ 754 h 1017"/>
                <a:gd name="T30" fmla="*/ 181 w 545"/>
                <a:gd name="T31" fmla="*/ 730 h 1017"/>
                <a:gd name="T32" fmla="*/ 173 w 545"/>
                <a:gd name="T33" fmla="*/ 691 h 1017"/>
                <a:gd name="T34" fmla="*/ 110 w 545"/>
                <a:gd name="T35" fmla="*/ 635 h 1017"/>
                <a:gd name="T36" fmla="*/ 110 w 545"/>
                <a:gd name="T37" fmla="*/ 579 h 1017"/>
                <a:gd name="T38" fmla="*/ 110 w 545"/>
                <a:gd name="T39" fmla="*/ 524 h 1017"/>
                <a:gd name="T40" fmla="*/ 63 w 545"/>
                <a:gd name="T41" fmla="*/ 508 h 1017"/>
                <a:gd name="T42" fmla="*/ 47 w 545"/>
                <a:gd name="T43" fmla="*/ 492 h 1017"/>
                <a:gd name="T44" fmla="*/ 16 w 545"/>
                <a:gd name="T45" fmla="*/ 484 h 1017"/>
                <a:gd name="T46" fmla="*/ 8 w 545"/>
                <a:gd name="T47" fmla="*/ 445 h 1017"/>
                <a:gd name="T48" fmla="*/ 39 w 545"/>
                <a:gd name="T49" fmla="*/ 389 h 1017"/>
                <a:gd name="T50" fmla="*/ 95 w 545"/>
                <a:gd name="T51" fmla="*/ 349 h 1017"/>
                <a:gd name="T52" fmla="*/ 79 w 545"/>
                <a:gd name="T53" fmla="*/ 294 h 1017"/>
                <a:gd name="T54" fmla="*/ 118 w 545"/>
                <a:gd name="T55" fmla="*/ 286 h 1017"/>
                <a:gd name="T56" fmla="*/ 173 w 545"/>
                <a:gd name="T57" fmla="*/ 286 h 1017"/>
                <a:gd name="T58" fmla="*/ 189 w 545"/>
                <a:gd name="T59" fmla="*/ 294 h 1017"/>
                <a:gd name="T60" fmla="*/ 205 w 545"/>
                <a:gd name="T61" fmla="*/ 278 h 1017"/>
                <a:gd name="T62" fmla="*/ 229 w 545"/>
                <a:gd name="T63" fmla="*/ 230 h 1017"/>
                <a:gd name="T64" fmla="*/ 300 w 545"/>
                <a:gd name="T65" fmla="*/ 175 h 1017"/>
                <a:gd name="T66" fmla="*/ 323 w 545"/>
                <a:gd name="T67" fmla="*/ 143 h 1017"/>
                <a:gd name="T68" fmla="*/ 307 w 545"/>
                <a:gd name="T69" fmla="*/ 111 h 1017"/>
                <a:gd name="T70" fmla="*/ 331 w 545"/>
                <a:gd name="T71" fmla="*/ 71 h 1017"/>
                <a:gd name="T72" fmla="*/ 339 w 545"/>
                <a:gd name="T73" fmla="*/ 40 h 1017"/>
                <a:gd name="T74" fmla="*/ 355 w 545"/>
                <a:gd name="T75" fmla="*/ 0 h 1017"/>
                <a:gd name="T76" fmla="*/ 442 w 545"/>
                <a:gd name="T77" fmla="*/ 0 h 1017"/>
                <a:gd name="T78" fmla="*/ 497 w 545"/>
                <a:gd name="T79" fmla="*/ 40 h 1017"/>
                <a:gd name="T80" fmla="*/ 520 w 545"/>
                <a:gd name="T81" fmla="*/ 56 h 1017"/>
                <a:gd name="T82" fmla="*/ 442 w 545"/>
                <a:gd name="T83" fmla="*/ 246 h 1017"/>
                <a:gd name="T84" fmla="*/ 410 w 545"/>
                <a:gd name="T85" fmla="*/ 294 h 1017"/>
                <a:gd name="T86" fmla="*/ 371 w 545"/>
                <a:gd name="T87" fmla="*/ 357 h 1017"/>
                <a:gd name="T88" fmla="*/ 339 w 545"/>
                <a:gd name="T89" fmla="*/ 476 h 1017"/>
                <a:gd name="T90" fmla="*/ 378 w 545"/>
                <a:gd name="T91" fmla="*/ 579 h 1017"/>
                <a:gd name="T92" fmla="*/ 481 w 545"/>
                <a:gd name="T93" fmla="*/ 683 h 10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1017"/>
                <a:gd name="T143" fmla="*/ 545 w 545"/>
                <a:gd name="T144" fmla="*/ 1017 h 10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1017">
                  <a:moveTo>
                    <a:pt x="481" y="683"/>
                  </a:moveTo>
                  <a:lnTo>
                    <a:pt x="481" y="683"/>
                  </a:lnTo>
                  <a:lnTo>
                    <a:pt x="481" y="699"/>
                  </a:lnTo>
                  <a:lnTo>
                    <a:pt x="505" y="714"/>
                  </a:lnTo>
                  <a:lnTo>
                    <a:pt x="465" y="730"/>
                  </a:lnTo>
                  <a:lnTo>
                    <a:pt x="465" y="738"/>
                  </a:lnTo>
                  <a:lnTo>
                    <a:pt x="434" y="754"/>
                  </a:lnTo>
                  <a:lnTo>
                    <a:pt x="426" y="786"/>
                  </a:lnTo>
                  <a:lnTo>
                    <a:pt x="410" y="778"/>
                  </a:lnTo>
                  <a:lnTo>
                    <a:pt x="347" y="810"/>
                  </a:lnTo>
                  <a:lnTo>
                    <a:pt x="339" y="849"/>
                  </a:lnTo>
                  <a:lnTo>
                    <a:pt x="315" y="849"/>
                  </a:lnTo>
                  <a:lnTo>
                    <a:pt x="300" y="857"/>
                  </a:lnTo>
                  <a:lnTo>
                    <a:pt x="300" y="897"/>
                  </a:lnTo>
                  <a:lnTo>
                    <a:pt x="276" y="913"/>
                  </a:lnTo>
                  <a:lnTo>
                    <a:pt x="260" y="937"/>
                  </a:lnTo>
                  <a:lnTo>
                    <a:pt x="276" y="976"/>
                  </a:lnTo>
                  <a:lnTo>
                    <a:pt x="252" y="992"/>
                  </a:lnTo>
                  <a:lnTo>
                    <a:pt x="229" y="1016"/>
                  </a:lnTo>
                  <a:lnTo>
                    <a:pt x="205" y="1008"/>
                  </a:lnTo>
                  <a:lnTo>
                    <a:pt x="189" y="976"/>
                  </a:lnTo>
                  <a:lnTo>
                    <a:pt x="166" y="953"/>
                  </a:lnTo>
                  <a:lnTo>
                    <a:pt x="158" y="929"/>
                  </a:lnTo>
                  <a:lnTo>
                    <a:pt x="166" y="913"/>
                  </a:lnTo>
                  <a:lnTo>
                    <a:pt x="166" y="889"/>
                  </a:lnTo>
                  <a:lnTo>
                    <a:pt x="166" y="865"/>
                  </a:lnTo>
                  <a:lnTo>
                    <a:pt x="150" y="849"/>
                  </a:lnTo>
                  <a:lnTo>
                    <a:pt x="150" y="810"/>
                  </a:lnTo>
                  <a:lnTo>
                    <a:pt x="166" y="770"/>
                  </a:lnTo>
                  <a:lnTo>
                    <a:pt x="166" y="754"/>
                  </a:lnTo>
                  <a:lnTo>
                    <a:pt x="173" y="746"/>
                  </a:lnTo>
                  <a:lnTo>
                    <a:pt x="181" y="730"/>
                  </a:lnTo>
                  <a:lnTo>
                    <a:pt x="166" y="706"/>
                  </a:lnTo>
                  <a:lnTo>
                    <a:pt x="173" y="691"/>
                  </a:lnTo>
                  <a:lnTo>
                    <a:pt x="166" y="651"/>
                  </a:lnTo>
                  <a:lnTo>
                    <a:pt x="110" y="635"/>
                  </a:lnTo>
                  <a:lnTo>
                    <a:pt x="95" y="611"/>
                  </a:lnTo>
                  <a:lnTo>
                    <a:pt x="110" y="579"/>
                  </a:lnTo>
                  <a:lnTo>
                    <a:pt x="110" y="556"/>
                  </a:lnTo>
                  <a:lnTo>
                    <a:pt x="110" y="524"/>
                  </a:lnTo>
                  <a:lnTo>
                    <a:pt x="79" y="516"/>
                  </a:lnTo>
                  <a:lnTo>
                    <a:pt x="63" y="508"/>
                  </a:lnTo>
                  <a:lnTo>
                    <a:pt x="55" y="508"/>
                  </a:lnTo>
                  <a:lnTo>
                    <a:pt x="47" y="492"/>
                  </a:lnTo>
                  <a:lnTo>
                    <a:pt x="32" y="500"/>
                  </a:lnTo>
                  <a:lnTo>
                    <a:pt x="16" y="484"/>
                  </a:lnTo>
                  <a:lnTo>
                    <a:pt x="0" y="460"/>
                  </a:lnTo>
                  <a:lnTo>
                    <a:pt x="8" y="445"/>
                  </a:lnTo>
                  <a:lnTo>
                    <a:pt x="32" y="421"/>
                  </a:lnTo>
                  <a:lnTo>
                    <a:pt x="39" y="389"/>
                  </a:lnTo>
                  <a:lnTo>
                    <a:pt x="71" y="381"/>
                  </a:lnTo>
                  <a:lnTo>
                    <a:pt x="95" y="349"/>
                  </a:lnTo>
                  <a:lnTo>
                    <a:pt x="79" y="325"/>
                  </a:lnTo>
                  <a:lnTo>
                    <a:pt x="79" y="294"/>
                  </a:lnTo>
                  <a:lnTo>
                    <a:pt x="110" y="294"/>
                  </a:lnTo>
                  <a:lnTo>
                    <a:pt x="118" y="286"/>
                  </a:lnTo>
                  <a:lnTo>
                    <a:pt x="134" y="278"/>
                  </a:lnTo>
                  <a:lnTo>
                    <a:pt x="173" y="286"/>
                  </a:lnTo>
                  <a:lnTo>
                    <a:pt x="181" y="310"/>
                  </a:lnTo>
                  <a:lnTo>
                    <a:pt x="189" y="294"/>
                  </a:lnTo>
                  <a:lnTo>
                    <a:pt x="189" y="286"/>
                  </a:lnTo>
                  <a:lnTo>
                    <a:pt x="205" y="278"/>
                  </a:lnTo>
                  <a:lnTo>
                    <a:pt x="221" y="254"/>
                  </a:lnTo>
                  <a:lnTo>
                    <a:pt x="229" y="230"/>
                  </a:lnTo>
                  <a:lnTo>
                    <a:pt x="252" y="183"/>
                  </a:lnTo>
                  <a:lnTo>
                    <a:pt x="300" y="175"/>
                  </a:lnTo>
                  <a:lnTo>
                    <a:pt x="307" y="151"/>
                  </a:lnTo>
                  <a:lnTo>
                    <a:pt x="323" y="143"/>
                  </a:lnTo>
                  <a:lnTo>
                    <a:pt x="300" y="127"/>
                  </a:lnTo>
                  <a:lnTo>
                    <a:pt x="307" y="111"/>
                  </a:lnTo>
                  <a:lnTo>
                    <a:pt x="331" y="111"/>
                  </a:lnTo>
                  <a:lnTo>
                    <a:pt x="331" y="71"/>
                  </a:lnTo>
                  <a:lnTo>
                    <a:pt x="339" y="64"/>
                  </a:lnTo>
                  <a:lnTo>
                    <a:pt x="339" y="40"/>
                  </a:lnTo>
                  <a:lnTo>
                    <a:pt x="355" y="24"/>
                  </a:lnTo>
                  <a:lnTo>
                    <a:pt x="355" y="0"/>
                  </a:lnTo>
                  <a:lnTo>
                    <a:pt x="386" y="16"/>
                  </a:lnTo>
                  <a:lnTo>
                    <a:pt x="442" y="0"/>
                  </a:lnTo>
                  <a:lnTo>
                    <a:pt x="489" y="24"/>
                  </a:lnTo>
                  <a:lnTo>
                    <a:pt x="497" y="40"/>
                  </a:lnTo>
                  <a:lnTo>
                    <a:pt x="489" y="64"/>
                  </a:lnTo>
                  <a:lnTo>
                    <a:pt x="520" y="56"/>
                  </a:lnTo>
                  <a:lnTo>
                    <a:pt x="544" y="71"/>
                  </a:lnTo>
                  <a:lnTo>
                    <a:pt x="442" y="246"/>
                  </a:lnTo>
                  <a:lnTo>
                    <a:pt x="426" y="246"/>
                  </a:lnTo>
                  <a:lnTo>
                    <a:pt x="410" y="294"/>
                  </a:lnTo>
                  <a:lnTo>
                    <a:pt x="410" y="310"/>
                  </a:lnTo>
                  <a:lnTo>
                    <a:pt x="371" y="357"/>
                  </a:lnTo>
                  <a:lnTo>
                    <a:pt x="355" y="405"/>
                  </a:lnTo>
                  <a:lnTo>
                    <a:pt x="339" y="476"/>
                  </a:lnTo>
                  <a:lnTo>
                    <a:pt x="371" y="548"/>
                  </a:lnTo>
                  <a:lnTo>
                    <a:pt x="378" y="579"/>
                  </a:lnTo>
                  <a:lnTo>
                    <a:pt x="434" y="659"/>
                  </a:lnTo>
                  <a:lnTo>
                    <a:pt x="481" y="683"/>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4" name="Freeform 83"/>
            <p:cNvSpPr>
              <a:spLocks/>
            </p:cNvSpPr>
            <p:nvPr/>
          </p:nvSpPr>
          <p:spPr bwMode="gray">
            <a:xfrm>
              <a:off x="9808883" y="5067276"/>
              <a:ext cx="61473" cy="38366"/>
            </a:xfrm>
            <a:custGeom>
              <a:avLst/>
              <a:gdLst>
                <a:gd name="T0" fmla="*/ 73 w 81"/>
                <a:gd name="T1" fmla="*/ 48 h 49"/>
                <a:gd name="T2" fmla="*/ 73 w 81"/>
                <a:gd name="T3" fmla="*/ 48 h 49"/>
                <a:gd name="T4" fmla="*/ 80 w 81"/>
                <a:gd name="T5" fmla="*/ 34 h 49"/>
                <a:gd name="T6" fmla="*/ 58 w 81"/>
                <a:gd name="T7" fmla="*/ 14 h 49"/>
                <a:gd name="T8" fmla="*/ 29 w 81"/>
                <a:gd name="T9" fmla="*/ 0 h 49"/>
                <a:gd name="T10" fmla="*/ 0 w 81"/>
                <a:gd name="T11" fmla="*/ 7 h 49"/>
                <a:gd name="T12" fmla="*/ 7 w 81"/>
                <a:gd name="T13" fmla="*/ 21 h 49"/>
                <a:gd name="T14" fmla="*/ 7 w 81"/>
                <a:gd name="T15" fmla="*/ 34 h 49"/>
                <a:gd name="T16" fmla="*/ 22 w 81"/>
                <a:gd name="T17" fmla="*/ 48 h 49"/>
                <a:gd name="T18" fmla="*/ 73 w 81"/>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9"/>
                <a:gd name="T32" fmla="*/ 81 w 8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9">
                  <a:moveTo>
                    <a:pt x="73" y="48"/>
                  </a:moveTo>
                  <a:lnTo>
                    <a:pt x="73" y="48"/>
                  </a:lnTo>
                  <a:lnTo>
                    <a:pt x="80" y="34"/>
                  </a:lnTo>
                  <a:lnTo>
                    <a:pt x="58" y="14"/>
                  </a:lnTo>
                  <a:lnTo>
                    <a:pt x="29" y="0"/>
                  </a:lnTo>
                  <a:lnTo>
                    <a:pt x="0" y="7"/>
                  </a:lnTo>
                  <a:lnTo>
                    <a:pt x="7" y="21"/>
                  </a:lnTo>
                  <a:lnTo>
                    <a:pt x="7" y="34"/>
                  </a:lnTo>
                  <a:lnTo>
                    <a:pt x="22" y="48"/>
                  </a:lnTo>
                  <a:lnTo>
                    <a:pt x="73" y="48"/>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5" name="Freeform 84"/>
            <p:cNvSpPr>
              <a:spLocks/>
            </p:cNvSpPr>
            <p:nvPr/>
          </p:nvSpPr>
          <p:spPr bwMode="gray">
            <a:xfrm>
              <a:off x="9465847" y="4393931"/>
              <a:ext cx="286116" cy="194958"/>
            </a:xfrm>
            <a:custGeom>
              <a:avLst/>
              <a:gdLst>
                <a:gd name="T0" fmla="*/ 329 w 377"/>
                <a:gd name="T1" fmla="*/ 225 h 249"/>
                <a:gd name="T2" fmla="*/ 329 w 377"/>
                <a:gd name="T3" fmla="*/ 225 h 249"/>
                <a:gd name="T4" fmla="*/ 321 w 377"/>
                <a:gd name="T5" fmla="*/ 233 h 249"/>
                <a:gd name="T6" fmla="*/ 313 w 377"/>
                <a:gd name="T7" fmla="*/ 240 h 249"/>
                <a:gd name="T8" fmla="*/ 290 w 377"/>
                <a:gd name="T9" fmla="*/ 248 h 249"/>
                <a:gd name="T10" fmla="*/ 266 w 377"/>
                <a:gd name="T11" fmla="*/ 217 h 249"/>
                <a:gd name="T12" fmla="*/ 259 w 377"/>
                <a:gd name="T13" fmla="*/ 194 h 249"/>
                <a:gd name="T14" fmla="*/ 212 w 377"/>
                <a:gd name="T15" fmla="*/ 163 h 249"/>
                <a:gd name="T16" fmla="*/ 188 w 377"/>
                <a:gd name="T17" fmla="*/ 171 h 249"/>
                <a:gd name="T18" fmla="*/ 157 w 377"/>
                <a:gd name="T19" fmla="*/ 209 h 249"/>
                <a:gd name="T20" fmla="*/ 125 w 377"/>
                <a:gd name="T21" fmla="*/ 225 h 249"/>
                <a:gd name="T22" fmla="*/ 102 w 377"/>
                <a:gd name="T23" fmla="*/ 217 h 249"/>
                <a:gd name="T24" fmla="*/ 102 w 377"/>
                <a:gd name="T25" fmla="*/ 202 h 249"/>
                <a:gd name="T26" fmla="*/ 86 w 377"/>
                <a:gd name="T27" fmla="*/ 178 h 249"/>
                <a:gd name="T28" fmla="*/ 71 w 377"/>
                <a:gd name="T29" fmla="*/ 178 h 249"/>
                <a:gd name="T30" fmla="*/ 71 w 377"/>
                <a:gd name="T31" fmla="*/ 194 h 249"/>
                <a:gd name="T32" fmla="*/ 55 w 377"/>
                <a:gd name="T33" fmla="*/ 217 h 249"/>
                <a:gd name="T34" fmla="*/ 39 w 377"/>
                <a:gd name="T35" fmla="*/ 209 h 249"/>
                <a:gd name="T36" fmla="*/ 24 w 377"/>
                <a:gd name="T37" fmla="*/ 186 h 249"/>
                <a:gd name="T38" fmla="*/ 8 w 377"/>
                <a:gd name="T39" fmla="*/ 163 h 249"/>
                <a:gd name="T40" fmla="*/ 0 w 377"/>
                <a:gd name="T41" fmla="*/ 140 h 249"/>
                <a:gd name="T42" fmla="*/ 16 w 377"/>
                <a:gd name="T43" fmla="*/ 124 h 249"/>
                <a:gd name="T44" fmla="*/ 8 w 377"/>
                <a:gd name="T45" fmla="*/ 109 h 249"/>
                <a:gd name="T46" fmla="*/ 24 w 377"/>
                <a:gd name="T47" fmla="*/ 101 h 249"/>
                <a:gd name="T48" fmla="*/ 24 w 377"/>
                <a:gd name="T49" fmla="*/ 85 h 249"/>
                <a:gd name="T50" fmla="*/ 16 w 377"/>
                <a:gd name="T51" fmla="*/ 78 h 249"/>
                <a:gd name="T52" fmla="*/ 16 w 377"/>
                <a:gd name="T53" fmla="*/ 54 h 249"/>
                <a:gd name="T54" fmla="*/ 0 w 377"/>
                <a:gd name="T55" fmla="*/ 47 h 249"/>
                <a:gd name="T56" fmla="*/ 8 w 377"/>
                <a:gd name="T57" fmla="*/ 31 h 249"/>
                <a:gd name="T58" fmla="*/ 24 w 377"/>
                <a:gd name="T59" fmla="*/ 23 h 249"/>
                <a:gd name="T60" fmla="*/ 16 w 377"/>
                <a:gd name="T61" fmla="*/ 0 h 249"/>
                <a:gd name="T62" fmla="*/ 63 w 377"/>
                <a:gd name="T63" fmla="*/ 8 h 249"/>
                <a:gd name="T64" fmla="*/ 71 w 377"/>
                <a:gd name="T65" fmla="*/ 8 h 249"/>
                <a:gd name="T66" fmla="*/ 86 w 377"/>
                <a:gd name="T67" fmla="*/ 31 h 249"/>
                <a:gd name="T68" fmla="*/ 102 w 377"/>
                <a:gd name="T69" fmla="*/ 31 h 249"/>
                <a:gd name="T70" fmla="*/ 102 w 377"/>
                <a:gd name="T71" fmla="*/ 16 h 249"/>
                <a:gd name="T72" fmla="*/ 118 w 377"/>
                <a:gd name="T73" fmla="*/ 8 h 249"/>
                <a:gd name="T74" fmla="*/ 125 w 377"/>
                <a:gd name="T75" fmla="*/ 31 h 249"/>
                <a:gd name="T76" fmla="*/ 118 w 377"/>
                <a:gd name="T77" fmla="*/ 47 h 249"/>
                <a:gd name="T78" fmla="*/ 133 w 377"/>
                <a:gd name="T79" fmla="*/ 47 h 249"/>
                <a:gd name="T80" fmla="*/ 141 w 377"/>
                <a:gd name="T81" fmla="*/ 54 h 249"/>
                <a:gd name="T82" fmla="*/ 165 w 377"/>
                <a:gd name="T83" fmla="*/ 47 h 249"/>
                <a:gd name="T84" fmla="*/ 188 w 377"/>
                <a:gd name="T85" fmla="*/ 54 h 249"/>
                <a:gd name="T86" fmla="*/ 212 w 377"/>
                <a:gd name="T87" fmla="*/ 62 h 249"/>
                <a:gd name="T88" fmla="*/ 235 w 377"/>
                <a:gd name="T89" fmla="*/ 70 h 249"/>
                <a:gd name="T90" fmla="*/ 266 w 377"/>
                <a:gd name="T91" fmla="*/ 70 h 249"/>
                <a:gd name="T92" fmla="*/ 274 w 377"/>
                <a:gd name="T93" fmla="*/ 85 h 249"/>
                <a:gd name="T94" fmla="*/ 290 w 377"/>
                <a:gd name="T95" fmla="*/ 93 h 249"/>
                <a:gd name="T96" fmla="*/ 329 w 377"/>
                <a:gd name="T97" fmla="*/ 124 h 249"/>
                <a:gd name="T98" fmla="*/ 353 w 377"/>
                <a:gd name="T99" fmla="*/ 140 h 249"/>
                <a:gd name="T100" fmla="*/ 376 w 377"/>
                <a:gd name="T101" fmla="*/ 163 h 249"/>
                <a:gd name="T102" fmla="*/ 360 w 377"/>
                <a:gd name="T103" fmla="*/ 178 h 249"/>
                <a:gd name="T104" fmla="*/ 313 w 377"/>
                <a:gd name="T105" fmla="*/ 171 h 249"/>
                <a:gd name="T106" fmla="*/ 298 w 377"/>
                <a:gd name="T107" fmla="*/ 186 h 249"/>
                <a:gd name="T108" fmla="*/ 313 w 377"/>
                <a:gd name="T109" fmla="*/ 194 h 249"/>
                <a:gd name="T110" fmla="*/ 329 w 377"/>
                <a:gd name="T111" fmla="*/ 209 h 249"/>
                <a:gd name="T112" fmla="*/ 329 w 377"/>
                <a:gd name="T113" fmla="*/ 225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9"/>
                <a:gd name="T173" fmla="*/ 377 w 37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9">
                  <a:moveTo>
                    <a:pt x="329" y="225"/>
                  </a:moveTo>
                  <a:lnTo>
                    <a:pt x="329" y="225"/>
                  </a:lnTo>
                  <a:lnTo>
                    <a:pt x="321" y="233"/>
                  </a:lnTo>
                  <a:lnTo>
                    <a:pt x="313" y="240"/>
                  </a:lnTo>
                  <a:lnTo>
                    <a:pt x="290" y="248"/>
                  </a:lnTo>
                  <a:lnTo>
                    <a:pt x="266" y="217"/>
                  </a:lnTo>
                  <a:lnTo>
                    <a:pt x="259" y="194"/>
                  </a:lnTo>
                  <a:lnTo>
                    <a:pt x="212" y="163"/>
                  </a:lnTo>
                  <a:lnTo>
                    <a:pt x="188" y="171"/>
                  </a:lnTo>
                  <a:lnTo>
                    <a:pt x="157" y="209"/>
                  </a:lnTo>
                  <a:lnTo>
                    <a:pt x="125" y="225"/>
                  </a:lnTo>
                  <a:lnTo>
                    <a:pt x="102" y="217"/>
                  </a:lnTo>
                  <a:lnTo>
                    <a:pt x="102" y="202"/>
                  </a:lnTo>
                  <a:lnTo>
                    <a:pt x="86" y="178"/>
                  </a:lnTo>
                  <a:lnTo>
                    <a:pt x="71" y="178"/>
                  </a:lnTo>
                  <a:lnTo>
                    <a:pt x="71" y="194"/>
                  </a:lnTo>
                  <a:lnTo>
                    <a:pt x="55" y="217"/>
                  </a:lnTo>
                  <a:lnTo>
                    <a:pt x="39" y="209"/>
                  </a:lnTo>
                  <a:lnTo>
                    <a:pt x="24" y="186"/>
                  </a:lnTo>
                  <a:lnTo>
                    <a:pt x="8" y="163"/>
                  </a:lnTo>
                  <a:lnTo>
                    <a:pt x="0" y="140"/>
                  </a:lnTo>
                  <a:lnTo>
                    <a:pt x="16" y="124"/>
                  </a:lnTo>
                  <a:lnTo>
                    <a:pt x="8" y="109"/>
                  </a:lnTo>
                  <a:lnTo>
                    <a:pt x="24" y="101"/>
                  </a:lnTo>
                  <a:lnTo>
                    <a:pt x="24" y="85"/>
                  </a:lnTo>
                  <a:lnTo>
                    <a:pt x="16" y="78"/>
                  </a:lnTo>
                  <a:lnTo>
                    <a:pt x="16" y="54"/>
                  </a:lnTo>
                  <a:lnTo>
                    <a:pt x="0" y="47"/>
                  </a:lnTo>
                  <a:lnTo>
                    <a:pt x="8" y="31"/>
                  </a:lnTo>
                  <a:lnTo>
                    <a:pt x="24" y="23"/>
                  </a:lnTo>
                  <a:lnTo>
                    <a:pt x="16" y="0"/>
                  </a:lnTo>
                  <a:lnTo>
                    <a:pt x="63" y="8"/>
                  </a:lnTo>
                  <a:lnTo>
                    <a:pt x="71" y="8"/>
                  </a:lnTo>
                  <a:lnTo>
                    <a:pt x="86" y="31"/>
                  </a:lnTo>
                  <a:lnTo>
                    <a:pt x="102" y="31"/>
                  </a:lnTo>
                  <a:lnTo>
                    <a:pt x="102" y="16"/>
                  </a:lnTo>
                  <a:lnTo>
                    <a:pt x="118" y="8"/>
                  </a:lnTo>
                  <a:lnTo>
                    <a:pt x="125" y="31"/>
                  </a:lnTo>
                  <a:lnTo>
                    <a:pt x="118" y="47"/>
                  </a:lnTo>
                  <a:lnTo>
                    <a:pt x="133" y="47"/>
                  </a:lnTo>
                  <a:lnTo>
                    <a:pt x="141" y="54"/>
                  </a:lnTo>
                  <a:lnTo>
                    <a:pt x="165" y="47"/>
                  </a:lnTo>
                  <a:lnTo>
                    <a:pt x="188" y="54"/>
                  </a:lnTo>
                  <a:lnTo>
                    <a:pt x="212" y="62"/>
                  </a:lnTo>
                  <a:lnTo>
                    <a:pt x="235" y="70"/>
                  </a:lnTo>
                  <a:lnTo>
                    <a:pt x="266" y="70"/>
                  </a:lnTo>
                  <a:lnTo>
                    <a:pt x="274" y="85"/>
                  </a:lnTo>
                  <a:lnTo>
                    <a:pt x="290" y="93"/>
                  </a:lnTo>
                  <a:lnTo>
                    <a:pt x="329" y="124"/>
                  </a:lnTo>
                  <a:lnTo>
                    <a:pt x="353" y="140"/>
                  </a:lnTo>
                  <a:lnTo>
                    <a:pt x="376" y="163"/>
                  </a:lnTo>
                  <a:lnTo>
                    <a:pt x="360" y="178"/>
                  </a:lnTo>
                  <a:lnTo>
                    <a:pt x="313" y="171"/>
                  </a:lnTo>
                  <a:lnTo>
                    <a:pt x="298" y="186"/>
                  </a:lnTo>
                  <a:lnTo>
                    <a:pt x="313" y="194"/>
                  </a:lnTo>
                  <a:lnTo>
                    <a:pt x="329" y="209"/>
                  </a:lnTo>
                  <a:lnTo>
                    <a:pt x="329" y="225"/>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6" name="Freeform 86"/>
            <p:cNvSpPr>
              <a:spLocks/>
            </p:cNvSpPr>
            <p:nvPr/>
          </p:nvSpPr>
          <p:spPr bwMode="gray">
            <a:xfrm>
              <a:off x="8681114" y="4207586"/>
              <a:ext cx="1051118" cy="865172"/>
            </a:xfrm>
            <a:custGeom>
              <a:avLst/>
              <a:gdLst>
                <a:gd name="T0" fmla="*/ 764 w 1385"/>
                <a:gd name="T1" fmla="*/ 135 h 1105"/>
                <a:gd name="T2" fmla="*/ 716 w 1385"/>
                <a:gd name="T3" fmla="*/ 87 h 1105"/>
                <a:gd name="T4" fmla="*/ 573 w 1385"/>
                <a:gd name="T5" fmla="*/ 48 h 1105"/>
                <a:gd name="T6" fmla="*/ 509 w 1385"/>
                <a:gd name="T7" fmla="*/ 56 h 1105"/>
                <a:gd name="T8" fmla="*/ 406 w 1385"/>
                <a:gd name="T9" fmla="*/ 79 h 1105"/>
                <a:gd name="T10" fmla="*/ 286 w 1385"/>
                <a:gd name="T11" fmla="*/ 87 h 1105"/>
                <a:gd name="T12" fmla="*/ 183 w 1385"/>
                <a:gd name="T13" fmla="*/ 79 h 1105"/>
                <a:gd name="T14" fmla="*/ 64 w 1385"/>
                <a:gd name="T15" fmla="*/ 135 h 1105"/>
                <a:gd name="T16" fmla="*/ 24 w 1385"/>
                <a:gd name="T17" fmla="*/ 183 h 1105"/>
                <a:gd name="T18" fmla="*/ 24 w 1385"/>
                <a:gd name="T19" fmla="*/ 262 h 1105"/>
                <a:gd name="T20" fmla="*/ 80 w 1385"/>
                <a:gd name="T21" fmla="*/ 349 h 1105"/>
                <a:gd name="T22" fmla="*/ 16 w 1385"/>
                <a:gd name="T23" fmla="*/ 421 h 1105"/>
                <a:gd name="T24" fmla="*/ 40 w 1385"/>
                <a:gd name="T25" fmla="*/ 453 h 1105"/>
                <a:gd name="T26" fmla="*/ 119 w 1385"/>
                <a:gd name="T27" fmla="*/ 453 h 1105"/>
                <a:gd name="T28" fmla="*/ 127 w 1385"/>
                <a:gd name="T29" fmla="*/ 556 h 1105"/>
                <a:gd name="T30" fmla="*/ 199 w 1385"/>
                <a:gd name="T31" fmla="*/ 612 h 1105"/>
                <a:gd name="T32" fmla="*/ 167 w 1385"/>
                <a:gd name="T33" fmla="*/ 659 h 1105"/>
                <a:gd name="T34" fmla="*/ 135 w 1385"/>
                <a:gd name="T35" fmla="*/ 675 h 1105"/>
                <a:gd name="T36" fmla="*/ 56 w 1385"/>
                <a:gd name="T37" fmla="*/ 762 h 1105"/>
                <a:gd name="T38" fmla="*/ 32 w 1385"/>
                <a:gd name="T39" fmla="*/ 802 h 1105"/>
                <a:gd name="T40" fmla="*/ 32 w 1385"/>
                <a:gd name="T41" fmla="*/ 929 h 1105"/>
                <a:gd name="T42" fmla="*/ 32 w 1385"/>
                <a:gd name="T43" fmla="*/ 1025 h 1105"/>
                <a:gd name="T44" fmla="*/ 72 w 1385"/>
                <a:gd name="T45" fmla="*/ 1048 h 1105"/>
                <a:gd name="T46" fmla="*/ 215 w 1385"/>
                <a:gd name="T47" fmla="*/ 993 h 1105"/>
                <a:gd name="T48" fmla="*/ 350 w 1385"/>
                <a:gd name="T49" fmla="*/ 1048 h 1105"/>
                <a:gd name="T50" fmla="*/ 414 w 1385"/>
                <a:gd name="T51" fmla="*/ 1096 h 1105"/>
                <a:gd name="T52" fmla="*/ 533 w 1385"/>
                <a:gd name="T53" fmla="*/ 1104 h 1105"/>
                <a:gd name="T54" fmla="*/ 612 w 1385"/>
                <a:gd name="T55" fmla="*/ 1072 h 1105"/>
                <a:gd name="T56" fmla="*/ 652 w 1385"/>
                <a:gd name="T57" fmla="*/ 1056 h 1105"/>
                <a:gd name="T58" fmla="*/ 740 w 1385"/>
                <a:gd name="T59" fmla="*/ 921 h 1105"/>
                <a:gd name="T60" fmla="*/ 851 w 1385"/>
                <a:gd name="T61" fmla="*/ 818 h 1105"/>
                <a:gd name="T62" fmla="*/ 883 w 1385"/>
                <a:gd name="T63" fmla="*/ 762 h 1105"/>
                <a:gd name="T64" fmla="*/ 994 w 1385"/>
                <a:gd name="T65" fmla="*/ 715 h 1105"/>
                <a:gd name="T66" fmla="*/ 1114 w 1385"/>
                <a:gd name="T67" fmla="*/ 731 h 1105"/>
                <a:gd name="T68" fmla="*/ 1185 w 1385"/>
                <a:gd name="T69" fmla="*/ 755 h 1105"/>
                <a:gd name="T70" fmla="*/ 1312 w 1385"/>
                <a:gd name="T71" fmla="*/ 770 h 1105"/>
                <a:gd name="T72" fmla="*/ 1289 w 1385"/>
                <a:gd name="T73" fmla="*/ 715 h 1105"/>
                <a:gd name="T74" fmla="*/ 1328 w 1385"/>
                <a:gd name="T75" fmla="*/ 667 h 1105"/>
                <a:gd name="T76" fmla="*/ 1360 w 1385"/>
                <a:gd name="T77" fmla="*/ 596 h 1105"/>
                <a:gd name="T78" fmla="*/ 1384 w 1385"/>
                <a:gd name="T79" fmla="*/ 500 h 1105"/>
                <a:gd name="T80" fmla="*/ 1304 w 1385"/>
                <a:gd name="T81" fmla="*/ 453 h 1105"/>
                <a:gd name="T82" fmla="*/ 1193 w 1385"/>
                <a:gd name="T83" fmla="*/ 445 h 1105"/>
                <a:gd name="T84" fmla="*/ 1122 w 1385"/>
                <a:gd name="T85" fmla="*/ 413 h 1105"/>
                <a:gd name="T86" fmla="*/ 1074 w 1385"/>
                <a:gd name="T87" fmla="*/ 445 h 1105"/>
                <a:gd name="T88" fmla="*/ 1050 w 1385"/>
                <a:gd name="T89" fmla="*/ 357 h 1105"/>
                <a:gd name="T90" fmla="*/ 1050 w 1385"/>
                <a:gd name="T91" fmla="*/ 310 h 1105"/>
                <a:gd name="T92" fmla="*/ 1058 w 1385"/>
                <a:gd name="T93" fmla="*/ 254 h 1105"/>
                <a:gd name="T94" fmla="*/ 1098 w 1385"/>
                <a:gd name="T95" fmla="*/ 207 h 1105"/>
                <a:gd name="T96" fmla="*/ 1042 w 1385"/>
                <a:gd name="T97" fmla="*/ 159 h 1105"/>
                <a:gd name="T98" fmla="*/ 1010 w 1385"/>
                <a:gd name="T99" fmla="*/ 127 h 1105"/>
                <a:gd name="T100" fmla="*/ 1082 w 1385"/>
                <a:gd name="T101" fmla="*/ 151 h 1105"/>
                <a:gd name="T102" fmla="*/ 1058 w 1385"/>
                <a:gd name="T103" fmla="*/ 103 h 1105"/>
                <a:gd name="T104" fmla="*/ 1002 w 1385"/>
                <a:gd name="T105" fmla="*/ 24 h 1105"/>
                <a:gd name="T106" fmla="*/ 907 w 1385"/>
                <a:gd name="T107" fmla="*/ 40 h 1105"/>
                <a:gd name="T108" fmla="*/ 843 w 1385"/>
                <a:gd name="T109" fmla="*/ 95 h 1105"/>
                <a:gd name="T110" fmla="*/ 835 w 1385"/>
                <a:gd name="T111" fmla="*/ 127 h 1105"/>
                <a:gd name="T112" fmla="*/ 795 w 1385"/>
                <a:gd name="T113" fmla="*/ 159 h 1105"/>
                <a:gd name="T114" fmla="*/ 764 w 1385"/>
                <a:gd name="T115" fmla="*/ 159 h 1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105"/>
                <a:gd name="T176" fmla="*/ 1385 w 1385"/>
                <a:gd name="T177" fmla="*/ 1105 h 1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105">
                  <a:moveTo>
                    <a:pt x="764" y="159"/>
                  </a:moveTo>
                  <a:lnTo>
                    <a:pt x="764" y="159"/>
                  </a:lnTo>
                  <a:lnTo>
                    <a:pt x="772" y="143"/>
                  </a:lnTo>
                  <a:lnTo>
                    <a:pt x="764" y="135"/>
                  </a:lnTo>
                  <a:lnTo>
                    <a:pt x="748" y="143"/>
                  </a:lnTo>
                  <a:lnTo>
                    <a:pt x="748" y="119"/>
                  </a:lnTo>
                  <a:lnTo>
                    <a:pt x="732" y="95"/>
                  </a:lnTo>
                  <a:lnTo>
                    <a:pt x="716" y="87"/>
                  </a:lnTo>
                  <a:lnTo>
                    <a:pt x="700" y="71"/>
                  </a:lnTo>
                  <a:lnTo>
                    <a:pt x="636" y="71"/>
                  </a:lnTo>
                  <a:lnTo>
                    <a:pt x="605" y="71"/>
                  </a:lnTo>
                  <a:lnTo>
                    <a:pt x="573" y="48"/>
                  </a:lnTo>
                  <a:lnTo>
                    <a:pt x="581" y="16"/>
                  </a:lnTo>
                  <a:lnTo>
                    <a:pt x="565" y="0"/>
                  </a:lnTo>
                  <a:lnTo>
                    <a:pt x="541" y="24"/>
                  </a:lnTo>
                  <a:lnTo>
                    <a:pt x="509" y="56"/>
                  </a:lnTo>
                  <a:lnTo>
                    <a:pt x="485" y="48"/>
                  </a:lnTo>
                  <a:lnTo>
                    <a:pt x="477" y="64"/>
                  </a:lnTo>
                  <a:lnTo>
                    <a:pt x="445" y="64"/>
                  </a:lnTo>
                  <a:lnTo>
                    <a:pt x="406" y="79"/>
                  </a:lnTo>
                  <a:lnTo>
                    <a:pt x="366" y="79"/>
                  </a:lnTo>
                  <a:lnTo>
                    <a:pt x="334" y="103"/>
                  </a:lnTo>
                  <a:lnTo>
                    <a:pt x="310" y="87"/>
                  </a:lnTo>
                  <a:lnTo>
                    <a:pt x="286" y="87"/>
                  </a:lnTo>
                  <a:lnTo>
                    <a:pt x="262" y="71"/>
                  </a:lnTo>
                  <a:lnTo>
                    <a:pt x="231" y="87"/>
                  </a:lnTo>
                  <a:lnTo>
                    <a:pt x="207" y="71"/>
                  </a:lnTo>
                  <a:lnTo>
                    <a:pt x="183" y="79"/>
                  </a:lnTo>
                  <a:lnTo>
                    <a:pt x="159" y="103"/>
                  </a:lnTo>
                  <a:lnTo>
                    <a:pt x="143" y="119"/>
                  </a:lnTo>
                  <a:lnTo>
                    <a:pt x="72" y="119"/>
                  </a:lnTo>
                  <a:lnTo>
                    <a:pt x="64" y="135"/>
                  </a:lnTo>
                  <a:lnTo>
                    <a:pt x="56" y="143"/>
                  </a:lnTo>
                  <a:lnTo>
                    <a:pt x="56" y="159"/>
                  </a:lnTo>
                  <a:lnTo>
                    <a:pt x="32" y="183"/>
                  </a:lnTo>
                  <a:lnTo>
                    <a:pt x="24" y="183"/>
                  </a:lnTo>
                  <a:lnTo>
                    <a:pt x="8" y="191"/>
                  </a:lnTo>
                  <a:lnTo>
                    <a:pt x="16" y="214"/>
                  </a:lnTo>
                  <a:lnTo>
                    <a:pt x="0" y="246"/>
                  </a:lnTo>
                  <a:lnTo>
                    <a:pt x="24" y="262"/>
                  </a:lnTo>
                  <a:lnTo>
                    <a:pt x="64" y="262"/>
                  </a:lnTo>
                  <a:lnTo>
                    <a:pt x="64" y="294"/>
                  </a:lnTo>
                  <a:lnTo>
                    <a:pt x="64" y="318"/>
                  </a:lnTo>
                  <a:lnTo>
                    <a:pt x="80" y="349"/>
                  </a:lnTo>
                  <a:lnTo>
                    <a:pt x="40" y="357"/>
                  </a:lnTo>
                  <a:lnTo>
                    <a:pt x="24" y="381"/>
                  </a:lnTo>
                  <a:lnTo>
                    <a:pt x="8" y="397"/>
                  </a:lnTo>
                  <a:lnTo>
                    <a:pt x="16" y="421"/>
                  </a:lnTo>
                  <a:lnTo>
                    <a:pt x="8" y="437"/>
                  </a:lnTo>
                  <a:lnTo>
                    <a:pt x="8" y="445"/>
                  </a:lnTo>
                  <a:lnTo>
                    <a:pt x="24" y="445"/>
                  </a:lnTo>
                  <a:lnTo>
                    <a:pt x="40" y="453"/>
                  </a:lnTo>
                  <a:lnTo>
                    <a:pt x="56" y="445"/>
                  </a:lnTo>
                  <a:lnTo>
                    <a:pt x="95" y="453"/>
                  </a:lnTo>
                  <a:lnTo>
                    <a:pt x="103" y="445"/>
                  </a:lnTo>
                  <a:lnTo>
                    <a:pt x="119" y="453"/>
                  </a:lnTo>
                  <a:lnTo>
                    <a:pt x="111" y="477"/>
                  </a:lnTo>
                  <a:lnTo>
                    <a:pt x="135" y="500"/>
                  </a:lnTo>
                  <a:lnTo>
                    <a:pt x="119" y="540"/>
                  </a:lnTo>
                  <a:lnTo>
                    <a:pt x="127" y="556"/>
                  </a:lnTo>
                  <a:lnTo>
                    <a:pt x="159" y="556"/>
                  </a:lnTo>
                  <a:lnTo>
                    <a:pt x="199" y="556"/>
                  </a:lnTo>
                  <a:lnTo>
                    <a:pt x="215" y="580"/>
                  </a:lnTo>
                  <a:lnTo>
                    <a:pt x="199" y="612"/>
                  </a:lnTo>
                  <a:lnTo>
                    <a:pt x="183" y="620"/>
                  </a:lnTo>
                  <a:lnTo>
                    <a:pt x="183" y="635"/>
                  </a:lnTo>
                  <a:lnTo>
                    <a:pt x="159" y="643"/>
                  </a:lnTo>
                  <a:lnTo>
                    <a:pt x="167" y="659"/>
                  </a:lnTo>
                  <a:lnTo>
                    <a:pt x="151" y="651"/>
                  </a:lnTo>
                  <a:lnTo>
                    <a:pt x="143" y="667"/>
                  </a:lnTo>
                  <a:lnTo>
                    <a:pt x="135" y="667"/>
                  </a:lnTo>
                  <a:lnTo>
                    <a:pt x="135" y="675"/>
                  </a:lnTo>
                  <a:lnTo>
                    <a:pt x="95" y="699"/>
                  </a:lnTo>
                  <a:lnTo>
                    <a:pt x="80" y="715"/>
                  </a:lnTo>
                  <a:lnTo>
                    <a:pt x="56" y="739"/>
                  </a:lnTo>
                  <a:lnTo>
                    <a:pt x="56" y="762"/>
                  </a:lnTo>
                  <a:lnTo>
                    <a:pt x="40" y="770"/>
                  </a:lnTo>
                  <a:lnTo>
                    <a:pt x="16" y="770"/>
                  </a:lnTo>
                  <a:lnTo>
                    <a:pt x="16" y="794"/>
                  </a:lnTo>
                  <a:lnTo>
                    <a:pt x="32" y="802"/>
                  </a:lnTo>
                  <a:lnTo>
                    <a:pt x="40" y="826"/>
                  </a:lnTo>
                  <a:lnTo>
                    <a:pt x="32" y="866"/>
                  </a:lnTo>
                  <a:lnTo>
                    <a:pt x="40" y="913"/>
                  </a:lnTo>
                  <a:lnTo>
                    <a:pt x="32" y="929"/>
                  </a:lnTo>
                  <a:lnTo>
                    <a:pt x="32" y="953"/>
                  </a:lnTo>
                  <a:lnTo>
                    <a:pt x="24" y="993"/>
                  </a:lnTo>
                  <a:lnTo>
                    <a:pt x="32" y="1001"/>
                  </a:lnTo>
                  <a:lnTo>
                    <a:pt x="32" y="1025"/>
                  </a:lnTo>
                  <a:lnTo>
                    <a:pt x="16" y="1033"/>
                  </a:lnTo>
                  <a:lnTo>
                    <a:pt x="8" y="1040"/>
                  </a:lnTo>
                  <a:lnTo>
                    <a:pt x="32" y="1056"/>
                  </a:lnTo>
                  <a:lnTo>
                    <a:pt x="72" y="1048"/>
                  </a:lnTo>
                  <a:lnTo>
                    <a:pt x="103" y="1017"/>
                  </a:lnTo>
                  <a:lnTo>
                    <a:pt x="127" y="1009"/>
                  </a:lnTo>
                  <a:lnTo>
                    <a:pt x="183" y="977"/>
                  </a:lnTo>
                  <a:lnTo>
                    <a:pt x="215" y="993"/>
                  </a:lnTo>
                  <a:lnTo>
                    <a:pt x="255" y="1025"/>
                  </a:lnTo>
                  <a:lnTo>
                    <a:pt x="310" y="1033"/>
                  </a:lnTo>
                  <a:lnTo>
                    <a:pt x="326" y="1040"/>
                  </a:lnTo>
                  <a:lnTo>
                    <a:pt x="350" y="1048"/>
                  </a:lnTo>
                  <a:lnTo>
                    <a:pt x="374" y="1048"/>
                  </a:lnTo>
                  <a:lnTo>
                    <a:pt x="422" y="1048"/>
                  </a:lnTo>
                  <a:lnTo>
                    <a:pt x="414" y="1072"/>
                  </a:lnTo>
                  <a:lnTo>
                    <a:pt x="414" y="1096"/>
                  </a:lnTo>
                  <a:lnTo>
                    <a:pt x="461" y="1096"/>
                  </a:lnTo>
                  <a:lnTo>
                    <a:pt x="501" y="1088"/>
                  </a:lnTo>
                  <a:lnTo>
                    <a:pt x="517" y="1096"/>
                  </a:lnTo>
                  <a:lnTo>
                    <a:pt x="533" y="1104"/>
                  </a:lnTo>
                  <a:lnTo>
                    <a:pt x="549" y="1080"/>
                  </a:lnTo>
                  <a:lnTo>
                    <a:pt x="565" y="1080"/>
                  </a:lnTo>
                  <a:lnTo>
                    <a:pt x="589" y="1056"/>
                  </a:lnTo>
                  <a:lnTo>
                    <a:pt x="612" y="1072"/>
                  </a:lnTo>
                  <a:lnTo>
                    <a:pt x="620" y="1088"/>
                  </a:lnTo>
                  <a:lnTo>
                    <a:pt x="644" y="1080"/>
                  </a:lnTo>
                  <a:lnTo>
                    <a:pt x="660" y="1088"/>
                  </a:lnTo>
                  <a:lnTo>
                    <a:pt x="652" y="1056"/>
                  </a:lnTo>
                  <a:lnTo>
                    <a:pt x="700" y="1001"/>
                  </a:lnTo>
                  <a:lnTo>
                    <a:pt x="716" y="945"/>
                  </a:lnTo>
                  <a:lnTo>
                    <a:pt x="740" y="937"/>
                  </a:lnTo>
                  <a:lnTo>
                    <a:pt x="740" y="921"/>
                  </a:lnTo>
                  <a:lnTo>
                    <a:pt x="764" y="890"/>
                  </a:lnTo>
                  <a:lnTo>
                    <a:pt x="779" y="890"/>
                  </a:lnTo>
                  <a:lnTo>
                    <a:pt x="811" y="866"/>
                  </a:lnTo>
                  <a:lnTo>
                    <a:pt x="851" y="818"/>
                  </a:lnTo>
                  <a:lnTo>
                    <a:pt x="859" y="794"/>
                  </a:lnTo>
                  <a:lnTo>
                    <a:pt x="851" y="786"/>
                  </a:lnTo>
                  <a:lnTo>
                    <a:pt x="875" y="778"/>
                  </a:lnTo>
                  <a:lnTo>
                    <a:pt x="883" y="762"/>
                  </a:lnTo>
                  <a:lnTo>
                    <a:pt x="931" y="747"/>
                  </a:lnTo>
                  <a:lnTo>
                    <a:pt x="954" y="715"/>
                  </a:lnTo>
                  <a:lnTo>
                    <a:pt x="978" y="723"/>
                  </a:lnTo>
                  <a:lnTo>
                    <a:pt x="994" y="715"/>
                  </a:lnTo>
                  <a:lnTo>
                    <a:pt x="1034" y="715"/>
                  </a:lnTo>
                  <a:lnTo>
                    <a:pt x="1058" y="723"/>
                  </a:lnTo>
                  <a:lnTo>
                    <a:pt x="1082" y="715"/>
                  </a:lnTo>
                  <a:lnTo>
                    <a:pt x="1114" y="731"/>
                  </a:lnTo>
                  <a:lnTo>
                    <a:pt x="1145" y="715"/>
                  </a:lnTo>
                  <a:lnTo>
                    <a:pt x="1161" y="731"/>
                  </a:lnTo>
                  <a:lnTo>
                    <a:pt x="1185" y="731"/>
                  </a:lnTo>
                  <a:lnTo>
                    <a:pt x="1185" y="755"/>
                  </a:lnTo>
                  <a:lnTo>
                    <a:pt x="1209" y="770"/>
                  </a:lnTo>
                  <a:lnTo>
                    <a:pt x="1241" y="770"/>
                  </a:lnTo>
                  <a:lnTo>
                    <a:pt x="1289" y="762"/>
                  </a:lnTo>
                  <a:lnTo>
                    <a:pt x="1312" y="770"/>
                  </a:lnTo>
                  <a:lnTo>
                    <a:pt x="1328" y="762"/>
                  </a:lnTo>
                  <a:lnTo>
                    <a:pt x="1320" y="747"/>
                  </a:lnTo>
                  <a:lnTo>
                    <a:pt x="1297" y="739"/>
                  </a:lnTo>
                  <a:lnTo>
                    <a:pt x="1289" y="715"/>
                  </a:lnTo>
                  <a:lnTo>
                    <a:pt x="1281" y="691"/>
                  </a:lnTo>
                  <a:lnTo>
                    <a:pt x="1304" y="651"/>
                  </a:lnTo>
                  <a:lnTo>
                    <a:pt x="1312" y="667"/>
                  </a:lnTo>
                  <a:lnTo>
                    <a:pt x="1328" y="667"/>
                  </a:lnTo>
                  <a:lnTo>
                    <a:pt x="1344" y="635"/>
                  </a:lnTo>
                  <a:lnTo>
                    <a:pt x="1336" y="612"/>
                  </a:lnTo>
                  <a:lnTo>
                    <a:pt x="1352" y="588"/>
                  </a:lnTo>
                  <a:lnTo>
                    <a:pt x="1360" y="596"/>
                  </a:lnTo>
                  <a:lnTo>
                    <a:pt x="1384" y="580"/>
                  </a:lnTo>
                  <a:lnTo>
                    <a:pt x="1384" y="548"/>
                  </a:lnTo>
                  <a:lnTo>
                    <a:pt x="1376" y="524"/>
                  </a:lnTo>
                  <a:lnTo>
                    <a:pt x="1384" y="500"/>
                  </a:lnTo>
                  <a:lnTo>
                    <a:pt x="1360" y="469"/>
                  </a:lnTo>
                  <a:lnTo>
                    <a:pt x="1352" y="477"/>
                  </a:lnTo>
                  <a:lnTo>
                    <a:pt x="1328" y="484"/>
                  </a:lnTo>
                  <a:lnTo>
                    <a:pt x="1304" y="453"/>
                  </a:lnTo>
                  <a:lnTo>
                    <a:pt x="1297" y="429"/>
                  </a:lnTo>
                  <a:lnTo>
                    <a:pt x="1249" y="397"/>
                  </a:lnTo>
                  <a:lnTo>
                    <a:pt x="1225" y="405"/>
                  </a:lnTo>
                  <a:lnTo>
                    <a:pt x="1193" y="445"/>
                  </a:lnTo>
                  <a:lnTo>
                    <a:pt x="1161" y="461"/>
                  </a:lnTo>
                  <a:lnTo>
                    <a:pt x="1137" y="453"/>
                  </a:lnTo>
                  <a:lnTo>
                    <a:pt x="1137" y="437"/>
                  </a:lnTo>
                  <a:lnTo>
                    <a:pt x="1122" y="413"/>
                  </a:lnTo>
                  <a:lnTo>
                    <a:pt x="1106" y="413"/>
                  </a:lnTo>
                  <a:lnTo>
                    <a:pt x="1106" y="429"/>
                  </a:lnTo>
                  <a:lnTo>
                    <a:pt x="1090" y="453"/>
                  </a:lnTo>
                  <a:lnTo>
                    <a:pt x="1074" y="445"/>
                  </a:lnTo>
                  <a:lnTo>
                    <a:pt x="1058" y="421"/>
                  </a:lnTo>
                  <a:lnTo>
                    <a:pt x="1042" y="397"/>
                  </a:lnTo>
                  <a:lnTo>
                    <a:pt x="1034" y="373"/>
                  </a:lnTo>
                  <a:lnTo>
                    <a:pt x="1050" y="357"/>
                  </a:lnTo>
                  <a:lnTo>
                    <a:pt x="1042" y="342"/>
                  </a:lnTo>
                  <a:lnTo>
                    <a:pt x="1058" y="334"/>
                  </a:lnTo>
                  <a:lnTo>
                    <a:pt x="1058" y="318"/>
                  </a:lnTo>
                  <a:lnTo>
                    <a:pt x="1050" y="310"/>
                  </a:lnTo>
                  <a:lnTo>
                    <a:pt x="1050" y="286"/>
                  </a:lnTo>
                  <a:lnTo>
                    <a:pt x="1034" y="278"/>
                  </a:lnTo>
                  <a:lnTo>
                    <a:pt x="1042" y="262"/>
                  </a:lnTo>
                  <a:lnTo>
                    <a:pt x="1058" y="254"/>
                  </a:lnTo>
                  <a:lnTo>
                    <a:pt x="1050" y="230"/>
                  </a:lnTo>
                  <a:lnTo>
                    <a:pt x="1098" y="238"/>
                  </a:lnTo>
                  <a:lnTo>
                    <a:pt x="1106" y="238"/>
                  </a:lnTo>
                  <a:lnTo>
                    <a:pt x="1098" y="207"/>
                  </a:lnTo>
                  <a:lnTo>
                    <a:pt x="1074" y="207"/>
                  </a:lnTo>
                  <a:lnTo>
                    <a:pt x="1058" y="183"/>
                  </a:lnTo>
                  <a:lnTo>
                    <a:pt x="1042" y="175"/>
                  </a:lnTo>
                  <a:lnTo>
                    <a:pt x="1042" y="159"/>
                  </a:lnTo>
                  <a:lnTo>
                    <a:pt x="1042" y="151"/>
                  </a:lnTo>
                  <a:lnTo>
                    <a:pt x="1018" y="167"/>
                  </a:lnTo>
                  <a:lnTo>
                    <a:pt x="1002" y="151"/>
                  </a:lnTo>
                  <a:lnTo>
                    <a:pt x="1010" y="127"/>
                  </a:lnTo>
                  <a:lnTo>
                    <a:pt x="1026" y="127"/>
                  </a:lnTo>
                  <a:lnTo>
                    <a:pt x="1050" y="135"/>
                  </a:lnTo>
                  <a:lnTo>
                    <a:pt x="1066" y="151"/>
                  </a:lnTo>
                  <a:lnTo>
                    <a:pt x="1082" y="151"/>
                  </a:lnTo>
                  <a:lnTo>
                    <a:pt x="1082" y="135"/>
                  </a:lnTo>
                  <a:lnTo>
                    <a:pt x="1066" y="135"/>
                  </a:lnTo>
                  <a:lnTo>
                    <a:pt x="1066" y="111"/>
                  </a:lnTo>
                  <a:lnTo>
                    <a:pt x="1058" y="103"/>
                  </a:lnTo>
                  <a:lnTo>
                    <a:pt x="1034" y="71"/>
                  </a:lnTo>
                  <a:lnTo>
                    <a:pt x="1034" y="48"/>
                  </a:lnTo>
                  <a:lnTo>
                    <a:pt x="1018" y="40"/>
                  </a:lnTo>
                  <a:lnTo>
                    <a:pt x="1002" y="24"/>
                  </a:lnTo>
                  <a:lnTo>
                    <a:pt x="978" y="32"/>
                  </a:lnTo>
                  <a:lnTo>
                    <a:pt x="947" y="32"/>
                  </a:lnTo>
                  <a:lnTo>
                    <a:pt x="931" y="40"/>
                  </a:lnTo>
                  <a:lnTo>
                    <a:pt x="907" y="40"/>
                  </a:lnTo>
                  <a:lnTo>
                    <a:pt x="875" y="48"/>
                  </a:lnTo>
                  <a:lnTo>
                    <a:pt x="835" y="64"/>
                  </a:lnTo>
                  <a:lnTo>
                    <a:pt x="819" y="87"/>
                  </a:lnTo>
                  <a:lnTo>
                    <a:pt x="843" y="95"/>
                  </a:lnTo>
                  <a:lnTo>
                    <a:pt x="843" y="111"/>
                  </a:lnTo>
                  <a:lnTo>
                    <a:pt x="827" y="111"/>
                  </a:lnTo>
                  <a:lnTo>
                    <a:pt x="819" y="119"/>
                  </a:lnTo>
                  <a:lnTo>
                    <a:pt x="835" y="127"/>
                  </a:lnTo>
                  <a:lnTo>
                    <a:pt x="827" y="159"/>
                  </a:lnTo>
                  <a:lnTo>
                    <a:pt x="811" y="167"/>
                  </a:lnTo>
                  <a:lnTo>
                    <a:pt x="795" y="175"/>
                  </a:lnTo>
                  <a:lnTo>
                    <a:pt x="795" y="159"/>
                  </a:lnTo>
                  <a:lnTo>
                    <a:pt x="787" y="159"/>
                  </a:lnTo>
                  <a:lnTo>
                    <a:pt x="787" y="175"/>
                  </a:lnTo>
                  <a:lnTo>
                    <a:pt x="772" y="167"/>
                  </a:lnTo>
                  <a:lnTo>
                    <a:pt x="764" y="15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7" name="Freeform 87"/>
            <p:cNvSpPr>
              <a:spLocks/>
            </p:cNvSpPr>
            <p:nvPr/>
          </p:nvSpPr>
          <p:spPr bwMode="gray">
            <a:xfrm>
              <a:off x="9532633" y="4350084"/>
              <a:ext cx="55401" cy="32102"/>
            </a:xfrm>
            <a:custGeom>
              <a:avLst/>
              <a:gdLst>
                <a:gd name="T0" fmla="*/ 0 w 73"/>
                <a:gd name="T1" fmla="*/ 7 h 41"/>
                <a:gd name="T2" fmla="*/ 0 w 73"/>
                <a:gd name="T3" fmla="*/ 7 h 41"/>
                <a:gd name="T4" fmla="*/ 22 w 73"/>
                <a:gd name="T5" fmla="*/ 0 h 41"/>
                <a:gd name="T6" fmla="*/ 58 w 73"/>
                <a:gd name="T7" fmla="*/ 7 h 41"/>
                <a:gd name="T8" fmla="*/ 65 w 73"/>
                <a:gd name="T9" fmla="*/ 13 h 41"/>
                <a:gd name="T10" fmla="*/ 58 w 73"/>
                <a:gd name="T11" fmla="*/ 20 h 41"/>
                <a:gd name="T12" fmla="*/ 72 w 73"/>
                <a:gd name="T13" fmla="*/ 33 h 41"/>
                <a:gd name="T14" fmla="*/ 58 w 73"/>
                <a:gd name="T15" fmla="*/ 40 h 41"/>
                <a:gd name="T16" fmla="*/ 43 w 73"/>
                <a:gd name="T17" fmla="*/ 33 h 41"/>
                <a:gd name="T18" fmla="*/ 22 w 73"/>
                <a:gd name="T19" fmla="*/ 33 h 41"/>
                <a:gd name="T20" fmla="*/ 0 w 73"/>
                <a:gd name="T21" fmla="*/ 20 h 41"/>
                <a:gd name="T22" fmla="*/ 0 w 73"/>
                <a:gd name="T23" fmla="*/ 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1"/>
                <a:gd name="T38" fmla="*/ 73 w 7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1">
                  <a:moveTo>
                    <a:pt x="0" y="7"/>
                  </a:moveTo>
                  <a:lnTo>
                    <a:pt x="0" y="7"/>
                  </a:lnTo>
                  <a:lnTo>
                    <a:pt x="22" y="0"/>
                  </a:lnTo>
                  <a:lnTo>
                    <a:pt x="58" y="7"/>
                  </a:lnTo>
                  <a:lnTo>
                    <a:pt x="65" y="13"/>
                  </a:lnTo>
                  <a:lnTo>
                    <a:pt x="58" y="20"/>
                  </a:lnTo>
                  <a:lnTo>
                    <a:pt x="72" y="33"/>
                  </a:lnTo>
                  <a:lnTo>
                    <a:pt x="58" y="40"/>
                  </a:lnTo>
                  <a:lnTo>
                    <a:pt x="43" y="33"/>
                  </a:lnTo>
                  <a:lnTo>
                    <a:pt x="22" y="33"/>
                  </a:lnTo>
                  <a:lnTo>
                    <a:pt x="0" y="20"/>
                  </a:lnTo>
                  <a:lnTo>
                    <a:pt x="0" y="7"/>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8" name="Freeform 70"/>
            <p:cNvSpPr>
              <a:spLocks/>
            </p:cNvSpPr>
            <p:nvPr/>
          </p:nvSpPr>
          <p:spPr bwMode="gray">
            <a:xfrm>
              <a:off x="9631292" y="5463455"/>
              <a:ext cx="358974" cy="370341"/>
            </a:xfrm>
            <a:custGeom>
              <a:avLst/>
              <a:gdLst>
                <a:gd name="T0" fmla="*/ 346 w 473"/>
                <a:gd name="T1" fmla="*/ 24 h 473"/>
                <a:gd name="T2" fmla="*/ 346 w 473"/>
                <a:gd name="T3" fmla="*/ 24 h 473"/>
                <a:gd name="T4" fmla="*/ 346 w 473"/>
                <a:gd name="T5" fmla="*/ 0 h 473"/>
                <a:gd name="T6" fmla="*/ 291 w 473"/>
                <a:gd name="T7" fmla="*/ 8 h 473"/>
                <a:gd name="T8" fmla="*/ 267 w 473"/>
                <a:gd name="T9" fmla="*/ 8 h 473"/>
                <a:gd name="T10" fmla="*/ 252 w 473"/>
                <a:gd name="T11" fmla="*/ 31 h 473"/>
                <a:gd name="T12" fmla="*/ 236 w 473"/>
                <a:gd name="T13" fmla="*/ 39 h 473"/>
                <a:gd name="T14" fmla="*/ 228 w 473"/>
                <a:gd name="T15" fmla="*/ 71 h 473"/>
                <a:gd name="T16" fmla="*/ 228 w 473"/>
                <a:gd name="T17" fmla="*/ 118 h 473"/>
                <a:gd name="T18" fmla="*/ 205 w 473"/>
                <a:gd name="T19" fmla="*/ 149 h 473"/>
                <a:gd name="T20" fmla="*/ 189 w 473"/>
                <a:gd name="T21" fmla="*/ 149 h 473"/>
                <a:gd name="T22" fmla="*/ 181 w 473"/>
                <a:gd name="T23" fmla="*/ 134 h 473"/>
                <a:gd name="T24" fmla="*/ 165 w 473"/>
                <a:gd name="T25" fmla="*/ 126 h 473"/>
                <a:gd name="T26" fmla="*/ 142 w 473"/>
                <a:gd name="T27" fmla="*/ 149 h 473"/>
                <a:gd name="T28" fmla="*/ 87 w 473"/>
                <a:gd name="T29" fmla="*/ 142 h 473"/>
                <a:gd name="T30" fmla="*/ 55 w 473"/>
                <a:gd name="T31" fmla="*/ 189 h 473"/>
                <a:gd name="T32" fmla="*/ 47 w 473"/>
                <a:gd name="T33" fmla="*/ 189 h 473"/>
                <a:gd name="T34" fmla="*/ 0 w 473"/>
                <a:gd name="T35" fmla="*/ 260 h 473"/>
                <a:gd name="T36" fmla="*/ 31 w 473"/>
                <a:gd name="T37" fmla="*/ 291 h 473"/>
                <a:gd name="T38" fmla="*/ 71 w 473"/>
                <a:gd name="T39" fmla="*/ 299 h 473"/>
                <a:gd name="T40" fmla="*/ 102 w 473"/>
                <a:gd name="T41" fmla="*/ 299 h 473"/>
                <a:gd name="T42" fmla="*/ 94 w 473"/>
                <a:gd name="T43" fmla="*/ 346 h 473"/>
                <a:gd name="T44" fmla="*/ 118 w 473"/>
                <a:gd name="T45" fmla="*/ 385 h 473"/>
                <a:gd name="T46" fmla="*/ 110 w 473"/>
                <a:gd name="T47" fmla="*/ 433 h 473"/>
                <a:gd name="T48" fmla="*/ 142 w 473"/>
                <a:gd name="T49" fmla="*/ 433 h 473"/>
                <a:gd name="T50" fmla="*/ 189 w 473"/>
                <a:gd name="T51" fmla="*/ 472 h 473"/>
                <a:gd name="T52" fmla="*/ 205 w 473"/>
                <a:gd name="T53" fmla="*/ 456 h 473"/>
                <a:gd name="T54" fmla="*/ 244 w 473"/>
                <a:gd name="T55" fmla="*/ 441 h 473"/>
                <a:gd name="T56" fmla="*/ 252 w 473"/>
                <a:gd name="T57" fmla="*/ 425 h 473"/>
                <a:gd name="T58" fmla="*/ 291 w 473"/>
                <a:gd name="T59" fmla="*/ 393 h 473"/>
                <a:gd name="T60" fmla="*/ 315 w 473"/>
                <a:gd name="T61" fmla="*/ 393 h 473"/>
                <a:gd name="T62" fmla="*/ 330 w 473"/>
                <a:gd name="T63" fmla="*/ 409 h 473"/>
                <a:gd name="T64" fmla="*/ 346 w 473"/>
                <a:gd name="T65" fmla="*/ 417 h 473"/>
                <a:gd name="T66" fmla="*/ 362 w 473"/>
                <a:gd name="T67" fmla="*/ 409 h 473"/>
                <a:gd name="T68" fmla="*/ 346 w 473"/>
                <a:gd name="T69" fmla="*/ 393 h 473"/>
                <a:gd name="T70" fmla="*/ 385 w 473"/>
                <a:gd name="T71" fmla="*/ 378 h 473"/>
                <a:gd name="T72" fmla="*/ 401 w 473"/>
                <a:gd name="T73" fmla="*/ 401 h 473"/>
                <a:gd name="T74" fmla="*/ 448 w 473"/>
                <a:gd name="T75" fmla="*/ 385 h 473"/>
                <a:gd name="T76" fmla="*/ 472 w 473"/>
                <a:gd name="T77" fmla="*/ 362 h 473"/>
                <a:gd name="T78" fmla="*/ 456 w 473"/>
                <a:gd name="T79" fmla="*/ 354 h 473"/>
                <a:gd name="T80" fmla="*/ 441 w 473"/>
                <a:gd name="T81" fmla="*/ 330 h 473"/>
                <a:gd name="T82" fmla="*/ 433 w 473"/>
                <a:gd name="T83" fmla="*/ 362 h 473"/>
                <a:gd name="T84" fmla="*/ 417 w 473"/>
                <a:gd name="T85" fmla="*/ 346 h 473"/>
                <a:gd name="T86" fmla="*/ 409 w 473"/>
                <a:gd name="T87" fmla="*/ 323 h 473"/>
                <a:gd name="T88" fmla="*/ 425 w 473"/>
                <a:gd name="T89" fmla="*/ 315 h 473"/>
                <a:gd name="T90" fmla="*/ 441 w 473"/>
                <a:gd name="T91" fmla="*/ 323 h 473"/>
                <a:gd name="T92" fmla="*/ 433 w 473"/>
                <a:gd name="T93" fmla="*/ 291 h 473"/>
                <a:gd name="T94" fmla="*/ 409 w 473"/>
                <a:gd name="T95" fmla="*/ 283 h 473"/>
                <a:gd name="T96" fmla="*/ 393 w 473"/>
                <a:gd name="T97" fmla="*/ 252 h 473"/>
                <a:gd name="T98" fmla="*/ 370 w 473"/>
                <a:gd name="T99" fmla="*/ 228 h 473"/>
                <a:gd name="T100" fmla="*/ 362 w 473"/>
                <a:gd name="T101" fmla="*/ 205 h 473"/>
                <a:gd name="T102" fmla="*/ 370 w 473"/>
                <a:gd name="T103" fmla="*/ 189 h 473"/>
                <a:gd name="T104" fmla="*/ 370 w 473"/>
                <a:gd name="T105" fmla="*/ 165 h 473"/>
                <a:gd name="T106" fmla="*/ 370 w 473"/>
                <a:gd name="T107" fmla="*/ 142 h 473"/>
                <a:gd name="T108" fmla="*/ 354 w 473"/>
                <a:gd name="T109" fmla="*/ 126 h 473"/>
                <a:gd name="T110" fmla="*/ 354 w 473"/>
                <a:gd name="T111" fmla="*/ 87 h 473"/>
                <a:gd name="T112" fmla="*/ 370 w 473"/>
                <a:gd name="T113" fmla="*/ 47 h 473"/>
                <a:gd name="T114" fmla="*/ 370 w 473"/>
                <a:gd name="T115" fmla="*/ 31 h 473"/>
                <a:gd name="T116" fmla="*/ 346 w 473"/>
                <a:gd name="T117" fmla="*/ 24 h 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73"/>
                <a:gd name="T179" fmla="*/ 473 w 473"/>
                <a:gd name="T180" fmla="*/ 473 h 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73">
                  <a:moveTo>
                    <a:pt x="346" y="24"/>
                  </a:moveTo>
                  <a:lnTo>
                    <a:pt x="346" y="24"/>
                  </a:lnTo>
                  <a:lnTo>
                    <a:pt x="346" y="0"/>
                  </a:lnTo>
                  <a:lnTo>
                    <a:pt x="291" y="8"/>
                  </a:lnTo>
                  <a:lnTo>
                    <a:pt x="267" y="8"/>
                  </a:lnTo>
                  <a:lnTo>
                    <a:pt x="252" y="31"/>
                  </a:lnTo>
                  <a:lnTo>
                    <a:pt x="236" y="39"/>
                  </a:lnTo>
                  <a:lnTo>
                    <a:pt x="228" y="71"/>
                  </a:lnTo>
                  <a:lnTo>
                    <a:pt x="228" y="118"/>
                  </a:lnTo>
                  <a:lnTo>
                    <a:pt x="205" y="149"/>
                  </a:lnTo>
                  <a:lnTo>
                    <a:pt x="189" y="149"/>
                  </a:lnTo>
                  <a:lnTo>
                    <a:pt x="181" y="134"/>
                  </a:lnTo>
                  <a:lnTo>
                    <a:pt x="165" y="126"/>
                  </a:lnTo>
                  <a:lnTo>
                    <a:pt x="142" y="149"/>
                  </a:lnTo>
                  <a:lnTo>
                    <a:pt x="87" y="142"/>
                  </a:lnTo>
                  <a:lnTo>
                    <a:pt x="55" y="189"/>
                  </a:lnTo>
                  <a:lnTo>
                    <a:pt x="47" y="189"/>
                  </a:lnTo>
                  <a:lnTo>
                    <a:pt x="0" y="260"/>
                  </a:lnTo>
                  <a:lnTo>
                    <a:pt x="31" y="291"/>
                  </a:lnTo>
                  <a:lnTo>
                    <a:pt x="71" y="299"/>
                  </a:lnTo>
                  <a:lnTo>
                    <a:pt x="102" y="299"/>
                  </a:lnTo>
                  <a:lnTo>
                    <a:pt x="94" y="346"/>
                  </a:lnTo>
                  <a:lnTo>
                    <a:pt x="118" y="385"/>
                  </a:lnTo>
                  <a:lnTo>
                    <a:pt x="110" y="433"/>
                  </a:lnTo>
                  <a:lnTo>
                    <a:pt x="142" y="433"/>
                  </a:lnTo>
                  <a:lnTo>
                    <a:pt x="189" y="472"/>
                  </a:lnTo>
                  <a:lnTo>
                    <a:pt x="205" y="456"/>
                  </a:lnTo>
                  <a:lnTo>
                    <a:pt x="244" y="441"/>
                  </a:lnTo>
                  <a:lnTo>
                    <a:pt x="252" y="425"/>
                  </a:lnTo>
                  <a:lnTo>
                    <a:pt x="291" y="393"/>
                  </a:lnTo>
                  <a:lnTo>
                    <a:pt x="315" y="393"/>
                  </a:lnTo>
                  <a:lnTo>
                    <a:pt x="330" y="409"/>
                  </a:lnTo>
                  <a:lnTo>
                    <a:pt x="346" y="417"/>
                  </a:lnTo>
                  <a:lnTo>
                    <a:pt x="362" y="409"/>
                  </a:lnTo>
                  <a:lnTo>
                    <a:pt x="346" y="393"/>
                  </a:lnTo>
                  <a:lnTo>
                    <a:pt x="385" y="378"/>
                  </a:lnTo>
                  <a:lnTo>
                    <a:pt x="401" y="401"/>
                  </a:lnTo>
                  <a:lnTo>
                    <a:pt x="448" y="385"/>
                  </a:lnTo>
                  <a:lnTo>
                    <a:pt x="472" y="362"/>
                  </a:lnTo>
                  <a:lnTo>
                    <a:pt x="456" y="354"/>
                  </a:lnTo>
                  <a:lnTo>
                    <a:pt x="441" y="330"/>
                  </a:lnTo>
                  <a:lnTo>
                    <a:pt x="433" y="362"/>
                  </a:lnTo>
                  <a:lnTo>
                    <a:pt x="417" y="346"/>
                  </a:lnTo>
                  <a:lnTo>
                    <a:pt x="409" y="323"/>
                  </a:lnTo>
                  <a:lnTo>
                    <a:pt x="425" y="315"/>
                  </a:lnTo>
                  <a:lnTo>
                    <a:pt x="441" y="323"/>
                  </a:lnTo>
                  <a:lnTo>
                    <a:pt x="433" y="291"/>
                  </a:lnTo>
                  <a:lnTo>
                    <a:pt x="409" y="283"/>
                  </a:lnTo>
                  <a:lnTo>
                    <a:pt x="393" y="252"/>
                  </a:lnTo>
                  <a:lnTo>
                    <a:pt x="370" y="228"/>
                  </a:lnTo>
                  <a:lnTo>
                    <a:pt x="362" y="205"/>
                  </a:lnTo>
                  <a:lnTo>
                    <a:pt x="370" y="189"/>
                  </a:lnTo>
                  <a:lnTo>
                    <a:pt x="370" y="165"/>
                  </a:lnTo>
                  <a:lnTo>
                    <a:pt x="370" y="142"/>
                  </a:lnTo>
                  <a:lnTo>
                    <a:pt x="354" y="126"/>
                  </a:lnTo>
                  <a:lnTo>
                    <a:pt x="354" y="87"/>
                  </a:lnTo>
                  <a:lnTo>
                    <a:pt x="370" y="47"/>
                  </a:lnTo>
                  <a:lnTo>
                    <a:pt x="370" y="31"/>
                  </a:lnTo>
                  <a:lnTo>
                    <a:pt x="346" y="24"/>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sp>
          <p:nvSpPr>
            <p:cNvPr id="89" name="Freeform 88"/>
            <p:cNvSpPr>
              <a:spLocks/>
            </p:cNvSpPr>
            <p:nvPr/>
          </p:nvSpPr>
          <p:spPr bwMode="gray">
            <a:xfrm>
              <a:off x="8512631" y="5457191"/>
              <a:ext cx="1263618" cy="746162"/>
            </a:xfrm>
            <a:custGeom>
              <a:avLst/>
              <a:gdLst>
                <a:gd name="T0" fmla="*/ 1576 w 1665"/>
                <a:gd name="T1" fmla="*/ 309 h 953"/>
                <a:gd name="T2" fmla="*/ 1584 w 1665"/>
                <a:gd name="T3" fmla="*/ 444 h 953"/>
                <a:gd name="T4" fmla="*/ 1632 w 1665"/>
                <a:gd name="T5" fmla="*/ 516 h 953"/>
                <a:gd name="T6" fmla="*/ 1553 w 1665"/>
                <a:gd name="T7" fmla="*/ 658 h 953"/>
                <a:gd name="T8" fmla="*/ 1457 w 1665"/>
                <a:gd name="T9" fmla="*/ 674 h 953"/>
                <a:gd name="T10" fmla="*/ 1330 w 1665"/>
                <a:gd name="T11" fmla="*/ 738 h 953"/>
                <a:gd name="T12" fmla="*/ 1282 w 1665"/>
                <a:gd name="T13" fmla="*/ 714 h 953"/>
                <a:gd name="T14" fmla="*/ 1178 w 1665"/>
                <a:gd name="T15" fmla="*/ 730 h 953"/>
                <a:gd name="T16" fmla="*/ 1003 w 1665"/>
                <a:gd name="T17" fmla="*/ 714 h 953"/>
                <a:gd name="T18" fmla="*/ 860 w 1665"/>
                <a:gd name="T19" fmla="*/ 698 h 953"/>
                <a:gd name="T20" fmla="*/ 796 w 1665"/>
                <a:gd name="T21" fmla="*/ 793 h 953"/>
                <a:gd name="T22" fmla="*/ 677 w 1665"/>
                <a:gd name="T23" fmla="*/ 801 h 953"/>
                <a:gd name="T24" fmla="*/ 605 w 1665"/>
                <a:gd name="T25" fmla="*/ 896 h 953"/>
                <a:gd name="T26" fmla="*/ 573 w 1665"/>
                <a:gd name="T27" fmla="*/ 904 h 953"/>
                <a:gd name="T28" fmla="*/ 478 w 1665"/>
                <a:gd name="T29" fmla="*/ 928 h 953"/>
                <a:gd name="T30" fmla="*/ 398 w 1665"/>
                <a:gd name="T31" fmla="*/ 881 h 953"/>
                <a:gd name="T32" fmla="*/ 342 w 1665"/>
                <a:gd name="T33" fmla="*/ 785 h 953"/>
                <a:gd name="T34" fmla="*/ 350 w 1665"/>
                <a:gd name="T35" fmla="*/ 777 h 953"/>
                <a:gd name="T36" fmla="*/ 350 w 1665"/>
                <a:gd name="T37" fmla="*/ 738 h 953"/>
                <a:gd name="T38" fmla="*/ 295 w 1665"/>
                <a:gd name="T39" fmla="*/ 714 h 953"/>
                <a:gd name="T40" fmla="*/ 326 w 1665"/>
                <a:gd name="T41" fmla="*/ 674 h 953"/>
                <a:gd name="T42" fmla="*/ 199 w 1665"/>
                <a:gd name="T43" fmla="*/ 563 h 953"/>
                <a:gd name="T44" fmla="*/ 143 w 1665"/>
                <a:gd name="T45" fmla="*/ 516 h 953"/>
                <a:gd name="T46" fmla="*/ 127 w 1665"/>
                <a:gd name="T47" fmla="*/ 524 h 953"/>
                <a:gd name="T48" fmla="*/ 16 w 1665"/>
                <a:gd name="T49" fmla="*/ 508 h 953"/>
                <a:gd name="T50" fmla="*/ 0 w 1665"/>
                <a:gd name="T51" fmla="*/ 381 h 953"/>
                <a:gd name="T52" fmla="*/ 88 w 1665"/>
                <a:gd name="T53" fmla="*/ 262 h 953"/>
                <a:gd name="T54" fmla="*/ 111 w 1665"/>
                <a:gd name="T55" fmla="*/ 230 h 953"/>
                <a:gd name="T56" fmla="*/ 175 w 1665"/>
                <a:gd name="T57" fmla="*/ 206 h 953"/>
                <a:gd name="T58" fmla="*/ 199 w 1665"/>
                <a:gd name="T59" fmla="*/ 167 h 953"/>
                <a:gd name="T60" fmla="*/ 279 w 1665"/>
                <a:gd name="T61" fmla="*/ 198 h 953"/>
                <a:gd name="T62" fmla="*/ 326 w 1665"/>
                <a:gd name="T63" fmla="*/ 214 h 953"/>
                <a:gd name="T64" fmla="*/ 350 w 1665"/>
                <a:gd name="T65" fmla="*/ 246 h 953"/>
                <a:gd name="T66" fmla="*/ 438 w 1665"/>
                <a:gd name="T67" fmla="*/ 254 h 953"/>
                <a:gd name="T68" fmla="*/ 502 w 1665"/>
                <a:gd name="T69" fmla="*/ 198 h 953"/>
                <a:gd name="T70" fmla="*/ 557 w 1665"/>
                <a:gd name="T71" fmla="*/ 190 h 953"/>
                <a:gd name="T72" fmla="*/ 573 w 1665"/>
                <a:gd name="T73" fmla="*/ 95 h 953"/>
                <a:gd name="T74" fmla="*/ 637 w 1665"/>
                <a:gd name="T75" fmla="*/ 48 h 953"/>
                <a:gd name="T76" fmla="*/ 701 w 1665"/>
                <a:gd name="T77" fmla="*/ 0 h 953"/>
                <a:gd name="T78" fmla="*/ 764 w 1665"/>
                <a:gd name="T79" fmla="*/ 40 h 953"/>
                <a:gd name="T80" fmla="*/ 812 w 1665"/>
                <a:gd name="T81" fmla="*/ 63 h 953"/>
                <a:gd name="T82" fmla="*/ 876 w 1665"/>
                <a:gd name="T83" fmla="*/ 119 h 953"/>
                <a:gd name="T84" fmla="*/ 987 w 1665"/>
                <a:gd name="T85" fmla="*/ 135 h 953"/>
                <a:gd name="T86" fmla="*/ 1035 w 1665"/>
                <a:gd name="T87" fmla="*/ 111 h 953"/>
                <a:gd name="T88" fmla="*/ 1099 w 1665"/>
                <a:gd name="T89" fmla="*/ 127 h 953"/>
                <a:gd name="T90" fmla="*/ 1115 w 1665"/>
                <a:gd name="T91" fmla="*/ 119 h 953"/>
                <a:gd name="T92" fmla="*/ 1194 w 1665"/>
                <a:gd name="T93" fmla="*/ 95 h 953"/>
                <a:gd name="T94" fmla="*/ 1250 w 1665"/>
                <a:gd name="T95" fmla="*/ 103 h 953"/>
                <a:gd name="T96" fmla="*/ 1298 w 1665"/>
                <a:gd name="T97" fmla="*/ 95 h 953"/>
                <a:gd name="T98" fmla="*/ 1330 w 1665"/>
                <a:gd name="T99" fmla="*/ 103 h 953"/>
                <a:gd name="T100" fmla="*/ 1417 w 1665"/>
                <a:gd name="T101" fmla="*/ 103 h 953"/>
                <a:gd name="T102" fmla="*/ 1433 w 1665"/>
                <a:gd name="T103" fmla="*/ 159 h 953"/>
                <a:gd name="T104" fmla="*/ 1417 w 1665"/>
                <a:gd name="T105" fmla="*/ 222 h 953"/>
                <a:gd name="T106" fmla="*/ 1505 w 1665"/>
                <a:gd name="T107" fmla="*/ 301 h 9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5"/>
                <a:gd name="T163" fmla="*/ 0 h 953"/>
                <a:gd name="T164" fmla="*/ 1665 w 1665"/>
                <a:gd name="T165" fmla="*/ 953 h 9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5" h="953">
                  <a:moveTo>
                    <a:pt x="1545" y="309"/>
                  </a:moveTo>
                  <a:lnTo>
                    <a:pt x="1545" y="309"/>
                  </a:lnTo>
                  <a:lnTo>
                    <a:pt x="1576" y="309"/>
                  </a:lnTo>
                  <a:lnTo>
                    <a:pt x="1568" y="357"/>
                  </a:lnTo>
                  <a:lnTo>
                    <a:pt x="1592" y="397"/>
                  </a:lnTo>
                  <a:lnTo>
                    <a:pt x="1584" y="444"/>
                  </a:lnTo>
                  <a:lnTo>
                    <a:pt x="1616" y="444"/>
                  </a:lnTo>
                  <a:lnTo>
                    <a:pt x="1664" y="484"/>
                  </a:lnTo>
                  <a:lnTo>
                    <a:pt x="1632" y="516"/>
                  </a:lnTo>
                  <a:lnTo>
                    <a:pt x="1608" y="547"/>
                  </a:lnTo>
                  <a:lnTo>
                    <a:pt x="1592" y="611"/>
                  </a:lnTo>
                  <a:lnTo>
                    <a:pt x="1553" y="658"/>
                  </a:lnTo>
                  <a:lnTo>
                    <a:pt x="1537" y="706"/>
                  </a:lnTo>
                  <a:lnTo>
                    <a:pt x="1505" y="706"/>
                  </a:lnTo>
                  <a:lnTo>
                    <a:pt x="1457" y="674"/>
                  </a:lnTo>
                  <a:lnTo>
                    <a:pt x="1385" y="674"/>
                  </a:lnTo>
                  <a:lnTo>
                    <a:pt x="1353" y="730"/>
                  </a:lnTo>
                  <a:lnTo>
                    <a:pt x="1330" y="738"/>
                  </a:lnTo>
                  <a:lnTo>
                    <a:pt x="1322" y="730"/>
                  </a:lnTo>
                  <a:lnTo>
                    <a:pt x="1306" y="730"/>
                  </a:lnTo>
                  <a:lnTo>
                    <a:pt x="1282" y="714"/>
                  </a:lnTo>
                  <a:lnTo>
                    <a:pt x="1234" y="714"/>
                  </a:lnTo>
                  <a:lnTo>
                    <a:pt x="1178" y="714"/>
                  </a:lnTo>
                  <a:lnTo>
                    <a:pt x="1178" y="730"/>
                  </a:lnTo>
                  <a:lnTo>
                    <a:pt x="1146" y="730"/>
                  </a:lnTo>
                  <a:lnTo>
                    <a:pt x="1051" y="714"/>
                  </a:lnTo>
                  <a:lnTo>
                    <a:pt x="1003" y="714"/>
                  </a:lnTo>
                  <a:lnTo>
                    <a:pt x="979" y="698"/>
                  </a:lnTo>
                  <a:lnTo>
                    <a:pt x="900" y="714"/>
                  </a:lnTo>
                  <a:lnTo>
                    <a:pt x="860" y="698"/>
                  </a:lnTo>
                  <a:lnTo>
                    <a:pt x="844" y="738"/>
                  </a:lnTo>
                  <a:lnTo>
                    <a:pt x="812" y="770"/>
                  </a:lnTo>
                  <a:lnTo>
                    <a:pt x="796" y="793"/>
                  </a:lnTo>
                  <a:lnTo>
                    <a:pt x="748" y="793"/>
                  </a:lnTo>
                  <a:lnTo>
                    <a:pt x="732" y="777"/>
                  </a:lnTo>
                  <a:lnTo>
                    <a:pt x="677" y="801"/>
                  </a:lnTo>
                  <a:lnTo>
                    <a:pt x="629" y="841"/>
                  </a:lnTo>
                  <a:lnTo>
                    <a:pt x="613" y="881"/>
                  </a:lnTo>
                  <a:lnTo>
                    <a:pt x="605" y="896"/>
                  </a:lnTo>
                  <a:lnTo>
                    <a:pt x="597" y="896"/>
                  </a:lnTo>
                  <a:lnTo>
                    <a:pt x="581" y="889"/>
                  </a:lnTo>
                  <a:lnTo>
                    <a:pt x="573" y="904"/>
                  </a:lnTo>
                  <a:lnTo>
                    <a:pt x="581" y="920"/>
                  </a:lnTo>
                  <a:lnTo>
                    <a:pt x="518" y="952"/>
                  </a:lnTo>
                  <a:lnTo>
                    <a:pt x="478" y="928"/>
                  </a:lnTo>
                  <a:lnTo>
                    <a:pt x="454" y="928"/>
                  </a:lnTo>
                  <a:lnTo>
                    <a:pt x="430" y="889"/>
                  </a:lnTo>
                  <a:lnTo>
                    <a:pt x="398" y="881"/>
                  </a:lnTo>
                  <a:lnTo>
                    <a:pt x="390" y="857"/>
                  </a:lnTo>
                  <a:lnTo>
                    <a:pt x="366" y="841"/>
                  </a:lnTo>
                  <a:lnTo>
                    <a:pt x="342" y="785"/>
                  </a:lnTo>
                  <a:lnTo>
                    <a:pt x="326" y="770"/>
                  </a:lnTo>
                  <a:lnTo>
                    <a:pt x="334" y="762"/>
                  </a:lnTo>
                  <a:lnTo>
                    <a:pt x="350" y="777"/>
                  </a:lnTo>
                  <a:lnTo>
                    <a:pt x="358" y="762"/>
                  </a:lnTo>
                  <a:lnTo>
                    <a:pt x="342" y="762"/>
                  </a:lnTo>
                  <a:lnTo>
                    <a:pt x="350" y="738"/>
                  </a:lnTo>
                  <a:lnTo>
                    <a:pt x="326" y="730"/>
                  </a:lnTo>
                  <a:lnTo>
                    <a:pt x="303" y="730"/>
                  </a:lnTo>
                  <a:lnTo>
                    <a:pt x="295" y="714"/>
                  </a:lnTo>
                  <a:lnTo>
                    <a:pt x="287" y="706"/>
                  </a:lnTo>
                  <a:lnTo>
                    <a:pt x="303" y="682"/>
                  </a:lnTo>
                  <a:lnTo>
                    <a:pt x="326" y="674"/>
                  </a:lnTo>
                  <a:lnTo>
                    <a:pt x="318" y="666"/>
                  </a:lnTo>
                  <a:lnTo>
                    <a:pt x="295" y="635"/>
                  </a:lnTo>
                  <a:lnTo>
                    <a:pt x="199" y="563"/>
                  </a:lnTo>
                  <a:lnTo>
                    <a:pt x="167" y="539"/>
                  </a:lnTo>
                  <a:lnTo>
                    <a:pt x="159" y="524"/>
                  </a:lnTo>
                  <a:lnTo>
                    <a:pt x="143" y="516"/>
                  </a:lnTo>
                  <a:lnTo>
                    <a:pt x="143" y="532"/>
                  </a:lnTo>
                  <a:lnTo>
                    <a:pt x="167" y="555"/>
                  </a:lnTo>
                  <a:lnTo>
                    <a:pt x="127" y="524"/>
                  </a:lnTo>
                  <a:lnTo>
                    <a:pt x="96" y="508"/>
                  </a:lnTo>
                  <a:lnTo>
                    <a:pt x="111" y="532"/>
                  </a:lnTo>
                  <a:lnTo>
                    <a:pt x="16" y="508"/>
                  </a:lnTo>
                  <a:lnTo>
                    <a:pt x="16" y="476"/>
                  </a:lnTo>
                  <a:lnTo>
                    <a:pt x="8" y="420"/>
                  </a:lnTo>
                  <a:lnTo>
                    <a:pt x="0" y="381"/>
                  </a:lnTo>
                  <a:lnTo>
                    <a:pt x="32" y="341"/>
                  </a:lnTo>
                  <a:lnTo>
                    <a:pt x="64" y="286"/>
                  </a:lnTo>
                  <a:lnTo>
                    <a:pt x="88" y="262"/>
                  </a:lnTo>
                  <a:lnTo>
                    <a:pt x="80" y="246"/>
                  </a:lnTo>
                  <a:lnTo>
                    <a:pt x="88" y="230"/>
                  </a:lnTo>
                  <a:lnTo>
                    <a:pt x="111" y="230"/>
                  </a:lnTo>
                  <a:lnTo>
                    <a:pt x="127" y="222"/>
                  </a:lnTo>
                  <a:lnTo>
                    <a:pt x="159" y="222"/>
                  </a:lnTo>
                  <a:lnTo>
                    <a:pt x="175" y="206"/>
                  </a:lnTo>
                  <a:lnTo>
                    <a:pt x="167" y="182"/>
                  </a:lnTo>
                  <a:lnTo>
                    <a:pt x="167" y="159"/>
                  </a:lnTo>
                  <a:lnTo>
                    <a:pt x="199" y="167"/>
                  </a:lnTo>
                  <a:lnTo>
                    <a:pt x="215" y="190"/>
                  </a:lnTo>
                  <a:lnTo>
                    <a:pt x="247" y="190"/>
                  </a:lnTo>
                  <a:lnTo>
                    <a:pt x="279" y="198"/>
                  </a:lnTo>
                  <a:lnTo>
                    <a:pt x="295" y="222"/>
                  </a:lnTo>
                  <a:lnTo>
                    <a:pt x="311" y="222"/>
                  </a:lnTo>
                  <a:lnTo>
                    <a:pt x="326" y="214"/>
                  </a:lnTo>
                  <a:lnTo>
                    <a:pt x="342" y="222"/>
                  </a:lnTo>
                  <a:lnTo>
                    <a:pt x="334" y="230"/>
                  </a:lnTo>
                  <a:lnTo>
                    <a:pt x="350" y="246"/>
                  </a:lnTo>
                  <a:lnTo>
                    <a:pt x="374" y="246"/>
                  </a:lnTo>
                  <a:lnTo>
                    <a:pt x="390" y="262"/>
                  </a:lnTo>
                  <a:lnTo>
                    <a:pt x="438" y="254"/>
                  </a:lnTo>
                  <a:lnTo>
                    <a:pt x="446" y="238"/>
                  </a:lnTo>
                  <a:lnTo>
                    <a:pt x="462" y="206"/>
                  </a:lnTo>
                  <a:lnTo>
                    <a:pt x="502" y="198"/>
                  </a:lnTo>
                  <a:lnTo>
                    <a:pt x="525" y="222"/>
                  </a:lnTo>
                  <a:lnTo>
                    <a:pt x="541" y="214"/>
                  </a:lnTo>
                  <a:lnTo>
                    <a:pt x="557" y="190"/>
                  </a:lnTo>
                  <a:lnTo>
                    <a:pt x="565" y="159"/>
                  </a:lnTo>
                  <a:lnTo>
                    <a:pt x="557" y="127"/>
                  </a:lnTo>
                  <a:lnTo>
                    <a:pt x="573" y="95"/>
                  </a:lnTo>
                  <a:lnTo>
                    <a:pt x="573" y="79"/>
                  </a:lnTo>
                  <a:lnTo>
                    <a:pt x="613" y="56"/>
                  </a:lnTo>
                  <a:lnTo>
                    <a:pt x="637" y="48"/>
                  </a:lnTo>
                  <a:lnTo>
                    <a:pt x="653" y="16"/>
                  </a:lnTo>
                  <a:lnTo>
                    <a:pt x="685" y="16"/>
                  </a:lnTo>
                  <a:lnTo>
                    <a:pt x="701" y="0"/>
                  </a:lnTo>
                  <a:lnTo>
                    <a:pt x="725" y="16"/>
                  </a:lnTo>
                  <a:lnTo>
                    <a:pt x="756" y="16"/>
                  </a:lnTo>
                  <a:lnTo>
                    <a:pt x="764" y="40"/>
                  </a:lnTo>
                  <a:lnTo>
                    <a:pt x="780" y="48"/>
                  </a:lnTo>
                  <a:lnTo>
                    <a:pt x="804" y="63"/>
                  </a:lnTo>
                  <a:lnTo>
                    <a:pt x="812" y="63"/>
                  </a:lnTo>
                  <a:lnTo>
                    <a:pt x="828" y="95"/>
                  </a:lnTo>
                  <a:lnTo>
                    <a:pt x="860" y="103"/>
                  </a:lnTo>
                  <a:lnTo>
                    <a:pt x="876" y="119"/>
                  </a:lnTo>
                  <a:lnTo>
                    <a:pt x="908" y="127"/>
                  </a:lnTo>
                  <a:lnTo>
                    <a:pt x="955" y="127"/>
                  </a:lnTo>
                  <a:lnTo>
                    <a:pt x="987" y="135"/>
                  </a:lnTo>
                  <a:lnTo>
                    <a:pt x="1003" y="127"/>
                  </a:lnTo>
                  <a:lnTo>
                    <a:pt x="1011" y="135"/>
                  </a:lnTo>
                  <a:lnTo>
                    <a:pt x="1035" y="111"/>
                  </a:lnTo>
                  <a:lnTo>
                    <a:pt x="1067" y="111"/>
                  </a:lnTo>
                  <a:lnTo>
                    <a:pt x="1083" y="127"/>
                  </a:lnTo>
                  <a:lnTo>
                    <a:pt x="1099" y="127"/>
                  </a:lnTo>
                  <a:lnTo>
                    <a:pt x="1091" y="103"/>
                  </a:lnTo>
                  <a:lnTo>
                    <a:pt x="1115" y="103"/>
                  </a:lnTo>
                  <a:lnTo>
                    <a:pt x="1115" y="119"/>
                  </a:lnTo>
                  <a:lnTo>
                    <a:pt x="1162" y="119"/>
                  </a:lnTo>
                  <a:lnTo>
                    <a:pt x="1170" y="103"/>
                  </a:lnTo>
                  <a:lnTo>
                    <a:pt x="1194" y="95"/>
                  </a:lnTo>
                  <a:lnTo>
                    <a:pt x="1210" y="103"/>
                  </a:lnTo>
                  <a:lnTo>
                    <a:pt x="1226" y="111"/>
                  </a:lnTo>
                  <a:lnTo>
                    <a:pt x="1250" y="103"/>
                  </a:lnTo>
                  <a:lnTo>
                    <a:pt x="1266" y="111"/>
                  </a:lnTo>
                  <a:lnTo>
                    <a:pt x="1282" y="119"/>
                  </a:lnTo>
                  <a:lnTo>
                    <a:pt x="1298" y="95"/>
                  </a:lnTo>
                  <a:lnTo>
                    <a:pt x="1322" y="103"/>
                  </a:lnTo>
                  <a:lnTo>
                    <a:pt x="1322" y="119"/>
                  </a:lnTo>
                  <a:lnTo>
                    <a:pt x="1330" y="103"/>
                  </a:lnTo>
                  <a:lnTo>
                    <a:pt x="1353" y="79"/>
                  </a:lnTo>
                  <a:lnTo>
                    <a:pt x="1393" y="79"/>
                  </a:lnTo>
                  <a:lnTo>
                    <a:pt x="1417" y="103"/>
                  </a:lnTo>
                  <a:lnTo>
                    <a:pt x="1417" y="119"/>
                  </a:lnTo>
                  <a:lnTo>
                    <a:pt x="1433" y="127"/>
                  </a:lnTo>
                  <a:lnTo>
                    <a:pt x="1433" y="159"/>
                  </a:lnTo>
                  <a:lnTo>
                    <a:pt x="1449" y="167"/>
                  </a:lnTo>
                  <a:lnTo>
                    <a:pt x="1449" y="190"/>
                  </a:lnTo>
                  <a:lnTo>
                    <a:pt x="1417" y="222"/>
                  </a:lnTo>
                  <a:lnTo>
                    <a:pt x="1449" y="246"/>
                  </a:lnTo>
                  <a:lnTo>
                    <a:pt x="1473" y="270"/>
                  </a:lnTo>
                  <a:lnTo>
                    <a:pt x="1505" y="301"/>
                  </a:lnTo>
                  <a:lnTo>
                    <a:pt x="1545" y="309"/>
                  </a:lnTo>
                </a:path>
              </a:pathLst>
            </a:custGeom>
            <a:solidFill>
              <a:schemeClr val="accent1"/>
            </a:solidFill>
            <a:ln w="9525">
              <a:solidFill>
                <a:schemeClr val="bg2"/>
              </a:solidFill>
              <a:round/>
              <a:headEnd/>
              <a:tailEnd/>
            </a:ln>
          </p:spPr>
          <p:txBody>
            <a:bodyPr/>
            <a:lstStyle/>
            <a:p>
              <a:pPr algn="ctr">
                <a:buClr>
                  <a:srgbClr val="579CAD"/>
                </a:buClr>
              </a:pPr>
              <a:endParaRPr lang="es-ES" sz="1400" dirty="0">
                <a:solidFill>
                  <a:srgbClr val="000000"/>
                </a:solidFill>
                <a:cs typeface="Arial" pitchFamily="34" charset="0"/>
              </a:endParaRPr>
            </a:p>
          </p:txBody>
        </p:sp>
      </p:grpSp>
      <p:sp>
        <p:nvSpPr>
          <p:cNvPr id="90" name="clipart_tick"/>
          <p:cNvSpPr>
            <a:spLocks/>
          </p:cNvSpPr>
          <p:nvPr/>
        </p:nvSpPr>
        <p:spPr bwMode="gray">
          <a:xfrm>
            <a:off x="9015666" y="2518348"/>
            <a:ext cx="268067" cy="350081"/>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050" b="1" dirty="0">
              <a:solidFill>
                <a:srgbClr val="000000"/>
              </a:solidFill>
              <a:cs typeface="Arial" pitchFamily="34" charset="0"/>
            </a:endParaRPr>
          </a:p>
        </p:txBody>
      </p:sp>
      <p:sp>
        <p:nvSpPr>
          <p:cNvPr id="91" name="clipart_cross"/>
          <p:cNvSpPr>
            <a:spLocks/>
          </p:cNvSpPr>
          <p:nvPr/>
        </p:nvSpPr>
        <p:spPr bwMode="gray">
          <a:xfrm>
            <a:off x="9025297" y="3762468"/>
            <a:ext cx="248805" cy="245093"/>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buClr>
                <a:srgbClr val="579CAD"/>
              </a:buClr>
            </a:pPr>
            <a:endParaRPr lang="es-ES" sz="1200" b="1" dirty="0">
              <a:solidFill>
                <a:srgbClr val="000000"/>
              </a:solidFill>
              <a:cs typeface="Arial" pitchFamily="34" charset="0"/>
            </a:endParaRPr>
          </a:p>
        </p:txBody>
      </p:sp>
      <p:sp>
        <p:nvSpPr>
          <p:cNvPr id="92" name="clipart_cross"/>
          <p:cNvSpPr>
            <a:spLocks/>
          </p:cNvSpPr>
          <p:nvPr/>
        </p:nvSpPr>
        <p:spPr bwMode="gray">
          <a:xfrm>
            <a:off x="9025297" y="5002992"/>
            <a:ext cx="248805" cy="245093"/>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buClr>
                <a:srgbClr val="579CAD"/>
              </a:buClr>
            </a:pPr>
            <a:endParaRPr lang="es-ES" sz="1200" b="1" dirty="0">
              <a:solidFill>
                <a:srgbClr val="000000"/>
              </a:solidFill>
              <a:cs typeface="Arial" pitchFamily="34" charset="0"/>
            </a:endParaRPr>
          </a:p>
        </p:txBody>
      </p:sp>
      <p:sp>
        <p:nvSpPr>
          <p:cNvPr id="93" name="clipart_cross"/>
          <p:cNvSpPr>
            <a:spLocks/>
          </p:cNvSpPr>
          <p:nvPr/>
        </p:nvSpPr>
        <p:spPr bwMode="gray">
          <a:xfrm>
            <a:off x="9025297" y="5576457"/>
            <a:ext cx="248805" cy="245093"/>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buClr>
                <a:srgbClr val="579CAD"/>
              </a:buClr>
            </a:pPr>
            <a:endParaRPr lang="es-ES" sz="1200" b="1" dirty="0">
              <a:solidFill>
                <a:srgbClr val="000000"/>
              </a:solidFill>
              <a:cs typeface="Arial" pitchFamily="34" charset="0"/>
            </a:endParaRPr>
          </a:p>
        </p:txBody>
      </p:sp>
      <p:sp>
        <p:nvSpPr>
          <p:cNvPr id="94" name="clipart_tick"/>
          <p:cNvSpPr>
            <a:spLocks/>
          </p:cNvSpPr>
          <p:nvPr/>
        </p:nvSpPr>
        <p:spPr bwMode="gray">
          <a:xfrm>
            <a:off x="9015666" y="4266810"/>
            <a:ext cx="268067" cy="350081"/>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buClr>
                <a:srgbClr val="579CAD"/>
              </a:buClr>
            </a:pPr>
            <a:endParaRPr lang="es-ES" sz="1050" b="1" dirty="0">
              <a:solidFill>
                <a:srgbClr val="000000"/>
              </a:solidFill>
              <a:cs typeface="Arial" pitchFamily="34" charset="0"/>
            </a:endParaRPr>
          </a:p>
        </p:txBody>
      </p:sp>
      <p:sp>
        <p:nvSpPr>
          <p:cNvPr id="124" name="TextBox 123"/>
          <p:cNvSpPr txBox="1"/>
          <p:nvPr/>
        </p:nvSpPr>
        <p:spPr>
          <a:xfrm>
            <a:off x="8599655" y="2948224"/>
            <a:ext cx="1113369" cy="612645"/>
          </a:xfrm>
          <a:prstGeom prst="rect">
            <a:avLst/>
          </a:prstGeom>
          <a:noFill/>
        </p:spPr>
        <p:txBody>
          <a:bodyPr wrap="square" tIns="90000" bIns="90000" rtlCol="0" anchor="t">
            <a:spAutoFit/>
          </a:bodyPr>
          <a:lstStyle/>
          <a:p>
            <a:pPr algn="ctr">
              <a:buClr>
                <a:srgbClr val="579CAD"/>
              </a:buClr>
            </a:pPr>
            <a:r>
              <a:rPr lang="es-ES" sz="2800" b="1" smtClean="0">
                <a:solidFill>
                  <a:srgbClr val="DC6E00"/>
                </a:solidFill>
                <a:cs typeface="Arial" pitchFamily="34" charset="0"/>
              </a:rPr>
              <a:t>~</a:t>
            </a:r>
            <a:endParaRPr lang="es-ES" sz="2800" b="1" dirty="0" smtClean="0">
              <a:solidFill>
                <a:srgbClr val="DC6E00"/>
              </a:solidFill>
              <a:cs typeface="Arial" pitchFamily="34" charset="0"/>
            </a:endParaRPr>
          </a:p>
        </p:txBody>
      </p:sp>
      <p:sp>
        <p:nvSpPr>
          <p:cNvPr id="126" name="TextBox 125"/>
          <p:cNvSpPr txBox="1"/>
          <p:nvPr/>
        </p:nvSpPr>
        <p:spPr>
          <a:xfrm>
            <a:off x="8524721" y="3221077"/>
            <a:ext cx="1340336" cy="366424"/>
          </a:xfrm>
          <a:prstGeom prst="rect">
            <a:avLst/>
          </a:prstGeom>
          <a:noFill/>
        </p:spPr>
        <p:txBody>
          <a:bodyPr wrap="square" tIns="90000" bIns="90000" rtlCol="0" anchor="t">
            <a:spAutoFit/>
          </a:bodyPr>
          <a:lstStyle/>
          <a:p>
            <a:pPr algn="ctr">
              <a:buClr>
                <a:srgbClr val="579CAD"/>
              </a:buClr>
            </a:pPr>
            <a:r>
              <a:rPr lang="es-ES" sz="1200" smtClean="0">
                <a:solidFill>
                  <a:srgbClr val="000000"/>
                </a:solidFill>
                <a:cs typeface="Arial" pitchFamily="34" charset="0"/>
              </a:rPr>
              <a:t>(a veces)</a:t>
            </a:r>
            <a:endParaRPr lang="es-ES" sz="1200" dirty="0" smtClean="0">
              <a:solidFill>
                <a:srgbClr val="000000"/>
              </a:solidFill>
              <a:cs typeface="Arial" pitchFamily="34" charset="0"/>
            </a:endParaRPr>
          </a:p>
        </p:txBody>
      </p:sp>
      <p:sp>
        <p:nvSpPr>
          <p:cNvPr id="65" name="Flowchart: Connector 64"/>
          <p:cNvSpPr/>
          <p:nvPr/>
        </p:nvSpPr>
        <p:spPr>
          <a:xfrm>
            <a:off x="48435" y="29809"/>
            <a:ext cx="288000" cy="288000"/>
          </a:xfrm>
          <a:prstGeom prst="flowChartConnector">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dirty="0" smtClean="0">
                <a:solidFill>
                  <a:srgbClr val="FFFFFF"/>
                </a:solidFill>
                <a:cs typeface="Arial" pitchFamily="34" charset="0"/>
              </a:rPr>
              <a:t>3</a:t>
            </a:r>
          </a:p>
        </p:txBody>
      </p:sp>
      <p:sp>
        <p:nvSpPr>
          <p:cNvPr id="113" name="Rectangle 112"/>
          <p:cNvSpPr/>
          <p:nvPr/>
        </p:nvSpPr>
        <p:spPr>
          <a:xfrm>
            <a:off x="125949" y="-31190"/>
            <a:ext cx="3123291" cy="612645"/>
          </a:xfrm>
          <a:prstGeom prst="rect">
            <a:avLst/>
          </a:prstGeom>
          <a:noFill/>
        </p:spPr>
        <p:txBody>
          <a:bodyPr wrap="none" tIns="90000" bIns="90000" rtlCol="0" anchor="t">
            <a:spAutoFit/>
          </a:bodyPr>
          <a:lstStyle/>
          <a:p>
            <a:pPr marL="176213">
              <a:buClr>
                <a:srgbClr val="579CAD"/>
              </a:buClr>
            </a:pPr>
            <a:r>
              <a:rPr lang="es-ES" sz="1400" b="1" i="1" dirty="0" smtClean="0">
                <a:solidFill>
                  <a:srgbClr val="808080"/>
                </a:solidFill>
                <a:cs typeface="Arial" pitchFamily="34" charset="0"/>
              </a:rPr>
              <a:t>Medición de resultados en salud</a:t>
            </a:r>
          </a:p>
          <a:p>
            <a:pPr marL="176213">
              <a:buClr>
                <a:srgbClr val="579CAD"/>
              </a:buClr>
            </a:pPr>
            <a:endParaRPr lang="es-ES" sz="1400" b="1" i="1" dirty="0" smtClean="0">
              <a:solidFill>
                <a:srgbClr val="808080"/>
              </a:solidFill>
              <a:cs typeface="Arial" pitchFamily="34" charset="0"/>
            </a:endParaRPr>
          </a:p>
        </p:txBody>
      </p:sp>
    </p:spTree>
    <p:extLst>
      <p:ext uri="{BB962C8B-B14F-4D97-AF65-F5344CB8AC3E}">
        <p14:creationId xmlns="" xmlns:p14="http://schemas.microsoft.com/office/powerpoint/2010/main" val="669455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nvGraphicFramePr>
        <p:xfrm>
          <a:off x="1587" y="1588"/>
          <a:ext cx="1587" cy="1587"/>
        </p:xfrm>
        <a:graphic>
          <a:graphicData uri="http://schemas.openxmlformats.org/presentationml/2006/ole">
            <p:oleObj spid="_x0000_s35842" name="think-cell Slide" r:id="rId4" imgW="360" imgH="360" progId="">
              <p:embed/>
            </p:oleObj>
          </a:graphicData>
        </a:graphic>
      </p:graphicFrame>
      <p:sp>
        <p:nvSpPr>
          <p:cNvPr id="2" name="Title 1"/>
          <p:cNvSpPr>
            <a:spLocks noGrp="1"/>
          </p:cNvSpPr>
          <p:nvPr>
            <p:ph type="title"/>
          </p:nvPr>
        </p:nvSpPr>
        <p:spPr>
          <a:xfrm>
            <a:off x="376517" y="197858"/>
            <a:ext cx="8992799" cy="831600"/>
          </a:xfrm>
          <a:noFill/>
          <a:effectLst/>
        </p:spPr>
        <p:txBody>
          <a:bodyPr wrap="square"/>
          <a:lstStyle/>
          <a:p>
            <a:pPr lvl="0">
              <a:buClr>
                <a:srgbClr val="579CAD"/>
              </a:buClr>
            </a:pPr>
            <a:r>
              <a:rPr lang="es-ES" dirty="0" smtClean="0">
                <a:solidFill>
                  <a:srgbClr val="579CAD"/>
                </a:solidFill>
                <a:latin typeface="Arial"/>
              </a:rPr>
              <a:t>Estándares internacionales de medición de resultados en salud</a:t>
            </a:r>
            <a:endParaRPr lang="es-ES" dirty="0">
              <a:solidFill>
                <a:srgbClr val="579CAD"/>
              </a:solidFill>
              <a:latin typeface="Arial"/>
            </a:endParaRPr>
          </a:p>
        </p:txBody>
      </p:sp>
      <p:sp>
        <p:nvSpPr>
          <p:cNvPr id="51" name="Flowchart: Connector 64"/>
          <p:cNvSpPr/>
          <p:nvPr/>
        </p:nvSpPr>
        <p:spPr>
          <a:xfrm>
            <a:off x="48435" y="29809"/>
            <a:ext cx="288000" cy="288000"/>
          </a:xfrm>
          <a:prstGeom prst="flowChartConnector">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579CAD"/>
              </a:buClr>
            </a:pPr>
            <a:r>
              <a:rPr lang="es-ES" sz="1400" b="1" dirty="0" smtClean="0">
                <a:solidFill>
                  <a:srgbClr val="FFFFFF"/>
                </a:solidFill>
                <a:cs typeface="Arial" pitchFamily="34" charset="0"/>
              </a:rPr>
              <a:t>3</a:t>
            </a:r>
          </a:p>
        </p:txBody>
      </p:sp>
      <p:sp>
        <p:nvSpPr>
          <p:cNvPr id="53" name="Rectangle 112"/>
          <p:cNvSpPr/>
          <p:nvPr/>
        </p:nvSpPr>
        <p:spPr>
          <a:xfrm>
            <a:off x="125949" y="-31190"/>
            <a:ext cx="3123291" cy="612645"/>
          </a:xfrm>
          <a:prstGeom prst="rect">
            <a:avLst/>
          </a:prstGeom>
          <a:noFill/>
        </p:spPr>
        <p:txBody>
          <a:bodyPr wrap="none" tIns="90000" bIns="90000" rtlCol="0" anchor="t">
            <a:spAutoFit/>
          </a:bodyPr>
          <a:lstStyle/>
          <a:p>
            <a:pPr marL="176213">
              <a:buClr>
                <a:srgbClr val="579CAD"/>
              </a:buClr>
            </a:pPr>
            <a:r>
              <a:rPr lang="es-ES" sz="1400" b="1" i="1" dirty="0" smtClean="0">
                <a:solidFill>
                  <a:srgbClr val="808080"/>
                </a:solidFill>
                <a:cs typeface="Arial" pitchFamily="34" charset="0"/>
              </a:rPr>
              <a:t>Medición de resultados en salud</a:t>
            </a:r>
          </a:p>
          <a:p>
            <a:pPr marL="176213">
              <a:buClr>
                <a:srgbClr val="579CAD"/>
              </a:buClr>
            </a:pPr>
            <a:endParaRPr lang="es-ES" sz="1400" b="1" i="1" dirty="0" smtClean="0">
              <a:solidFill>
                <a:srgbClr val="808080"/>
              </a:solidFill>
              <a:cs typeface="Arial" pitchFamily="34" charset="0"/>
            </a:endParaRPr>
          </a:p>
        </p:txBody>
      </p:sp>
      <p:sp>
        <p:nvSpPr>
          <p:cNvPr id="60" name="Rectangle 52"/>
          <p:cNvSpPr/>
          <p:nvPr/>
        </p:nvSpPr>
        <p:spPr>
          <a:xfrm>
            <a:off x="5148848" y="803973"/>
            <a:ext cx="4600794" cy="444004"/>
          </a:xfrm>
          <a:prstGeom prst="rect">
            <a:avLst/>
          </a:prstGeom>
          <a:noFill/>
          <a:ln w="9525" cap="flat" cmpd="sng" algn="ctr">
            <a:noFill/>
            <a:prstDash val="soli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400" b="1" dirty="0" smtClean="0">
                <a:solidFill>
                  <a:srgbClr val="DC6E00"/>
                </a:solidFill>
                <a:latin typeface="Arial" pitchFamily="34" charset="0"/>
                <a:cs typeface="Arial" pitchFamily="34" charset="0"/>
              </a:rPr>
              <a:t>21 conjuntos estándar ya disponibles y en aumento</a:t>
            </a:r>
          </a:p>
        </p:txBody>
      </p:sp>
      <p:grpSp>
        <p:nvGrpSpPr>
          <p:cNvPr id="61" name="Group 3"/>
          <p:cNvGrpSpPr/>
          <p:nvPr/>
        </p:nvGrpSpPr>
        <p:grpSpPr>
          <a:xfrm>
            <a:off x="5273293" y="1340239"/>
            <a:ext cx="4419727" cy="2434376"/>
            <a:chOff x="502828" y="2053969"/>
            <a:chExt cx="6181436" cy="3404722"/>
          </a:xfrm>
        </p:grpSpPr>
        <p:pic>
          <p:nvPicPr>
            <p:cNvPr id="63" name="Picture 3"/>
            <p:cNvPicPr>
              <a:picLocks noChangeAspect="1" noChangeArrowheads="1"/>
            </p:cNvPicPr>
            <p:nvPr/>
          </p:nvPicPr>
          <p:blipFill>
            <a:blip r:embed="rId5" cstate="print"/>
            <a:srcRect/>
            <a:stretch>
              <a:fillRect/>
            </a:stretch>
          </p:blipFill>
          <p:spPr bwMode="auto">
            <a:xfrm>
              <a:off x="4994113" y="4527161"/>
              <a:ext cx="792324" cy="931530"/>
            </a:xfrm>
            <a:prstGeom prst="rect">
              <a:avLst/>
            </a:prstGeom>
            <a:noFill/>
            <a:ln w="9525">
              <a:solidFill>
                <a:srgbClr val="E2E2E2"/>
              </a:solidFill>
              <a:miter lim="800000"/>
              <a:headEnd/>
              <a:tailEnd/>
            </a:ln>
          </p:spPr>
        </p:pic>
        <p:pic>
          <p:nvPicPr>
            <p:cNvPr id="64" name="Picture 4"/>
            <p:cNvPicPr>
              <a:picLocks noChangeAspect="1" noChangeArrowheads="1"/>
            </p:cNvPicPr>
            <p:nvPr/>
          </p:nvPicPr>
          <p:blipFill>
            <a:blip r:embed="rId6" cstate="print"/>
            <a:srcRect/>
            <a:stretch>
              <a:fillRect/>
            </a:stretch>
          </p:blipFill>
          <p:spPr bwMode="auto">
            <a:xfrm>
              <a:off x="4097360" y="4527161"/>
              <a:ext cx="791406" cy="931530"/>
            </a:xfrm>
            <a:prstGeom prst="rect">
              <a:avLst/>
            </a:prstGeom>
            <a:noFill/>
            <a:ln w="9525">
              <a:solidFill>
                <a:srgbClr val="E2E2E2"/>
              </a:solidFill>
              <a:miter lim="800000"/>
              <a:headEnd/>
              <a:tailEnd/>
            </a:ln>
          </p:spPr>
        </p:pic>
        <p:pic>
          <p:nvPicPr>
            <p:cNvPr id="65" name="Picture 5"/>
            <p:cNvPicPr>
              <a:picLocks noChangeAspect="1" noChangeArrowheads="1"/>
            </p:cNvPicPr>
            <p:nvPr/>
          </p:nvPicPr>
          <p:blipFill>
            <a:blip r:embed="rId7" cstate="print"/>
            <a:srcRect/>
            <a:stretch>
              <a:fillRect/>
            </a:stretch>
          </p:blipFill>
          <p:spPr bwMode="auto">
            <a:xfrm>
              <a:off x="3199437" y="4527161"/>
              <a:ext cx="792576" cy="931530"/>
            </a:xfrm>
            <a:prstGeom prst="rect">
              <a:avLst/>
            </a:prstGeom>
            <a:noFill/>
            <a:ln w="9525">
              <a:solidFill>
                <a:srgbClr val="E2E2E2"/>
              </a:solidFill>
              <a:miter lim="800000"/>
              <a:headEnd/>
              <a:tailEnd/>
            </a:ln>
          </p:spPr>
        </p:pic>
        <p:pic>
          <p:nvPicPr>
            <p:cNvPr id="66" name="Picture 6"/>
            <p:cNvPicPr>
              <a:picLocks noChangeAspect="1" noChangeArrowheads="1"/>
            </p:cNvPicPr>
            <p:nvPr/>
          </p:nvPicPr>
          <p:blipFill>
            <a:blip r:embed="rId8" cstate="print"/>
            <a:srcRect/>
            <a:stretch>
              <a:fillRect/>
            </a:stretch>
          </p:blipFill>
          <p:spPr bwMode="auto">
            <a:xfrm>
              <a:off x="2300594" y="4527161"/>
              <a:ext cx="793496" cy="931530"/>
            </a:xfrm>
            <a:prstGeom prst="rect">
              <a:avLst/>
            </a:prstGeom>
            <a:noFill/>
            <a:ln w="9525">
              <a:solidFill>
                <a:srgbClr val="E2E2E2"/>
              </a:solidFill>
              <a:miter lim="800000"/>
              <a:headEnd/>
              <a:tailEnd/>
            </a:ln>
          </p:spPr>
        </p:pic>
        <p:pic>
          <p:nvPicPr>
            <p:cNvPr id="67" name="Picture 7"/>
            <p:cNvPicPr>
              <a:picLocks noChangeAspect="1" noChangeArrowheads="1"/>
            </p:cNvPicPr>
            <p:nvPr/>
          </p:nvPicPr>
          <p:blipFill>
            <a:blip r:embed="rId9" cstate="print"/>
            <a:srcRect/>
            <a:stretch>
              <a:fillRect/>
            </a:stretch>
          </p:blipFill>
          <p:spPr bwMode="auto">
            <a:xfrm>
              <a:off x="1402171" y="4514540"/>
              <a:ext cx="793076" cy="931530"/>
            </a:xfrm>
            <a:prstGeom prst="rect">
              <a:avLst/>
            </a:prstGeom>
            <a:noFill/>
            <a:ln w="9525">
              <a:solidFill>
                <a:srgbClr val="E2E2E2"/>
              </a:solidFill>
              <a:miter lim="800000"/>
              <a:headEnd/>
              <a:tailEnd/>
            </a:ln>
          </p:spPr>
        </p:pic>
        <p:pic>
          <p:nvPicPr>
            <p:cNvPr id="68" name="Picture 8"/>
            <p:cNvPicPr>
              <a:picLocks noChangeAspect="1" noChangeArrowheads="1"/>
            </p:cNvPicPr>
            <p:nvPr/>
          </p:nvPicPr>
          <p:blipFill>
            <a:blip r:embed="rId10" cstate="print"/>
            <a:srcRect/>
            <a:stretch>
              <a:fillRect/>
            </a:stretch>
          </p:blipFill>
          <p:spPr bwMode="auto">
            <a:xfrm>
              <a:off x="502828" y="4527161"/>
              <a:ext cx="793996" cy="931530"/>
            </a:xfrm>
            <a:prstGeom prst="rect">
              <a:avLst/>
            </a:prstGeom>
            <a:noFill/>
            <a:ln w="9525">
              <a:solidFill>
                <a:srgbClr val="E2E2E2"/>
              </a:solidFill>
              <a:miter lim="800000"/>
              <a:headEnd/>
              <a:tailEnd/>
            </a:ln>
          </p:spPr>
        </p:pic>
        <p:pic>
          <p:nvPicPr>
            <p:cNvPr id="69" name="Picture 9"/>
            <p:cNvPicPr>
              <a:picLocks noChangeAspect="1" noChangeArrowheads="1"/>
            </p:cNvPicPr>
            <p:nvPr/>
          </p:nvPicPr>
          <p:blipFill>
            <a:blip r:embed="rId11" cstate="print"/>
            <a:srcRect/>
            <a:stretch>
              <a:fillRect/>
            </a:stretch>
          </p:blipFill>
          <p:spPr bwMode="auto">
            <a:xfrm>
              <a:off x="5892858" y="3290814"/>
              <a:ext cx="791406" cy="931530"/>
            </a:xfrm>
            <a:prstGeom prst="rect">
              <a:avLst/>
            </a:prstGeom>
            <a:noFill/>
            <a:ln w="9525">
              <a:solidFill>
                <a:srgbClr val="E2E2E2"/>
              </a:solidFill>
              <a:miter lim="800000"/>
              <a:headEnd/>
              <a:tailEnd/>
            </a:ln>
          </p:spPr>
        </p:pic>
        <p:grpSp>
          <p:nvGrpSpPr>
            <p:cNvPr id="70" name="Group 36"/>
            <p:cNvGrpSpPr/>
            <p:nvPr/>
          </p:nvGrpSpPr>
          <p:grpSpPr>
            <a:xfrm>
              <a:off x="5891785" y="4527063"/>
              <a:ext cx="792324" cy="931530"/>
              <a:chOff x="7846067" y="5054559"/>
              <a:chExt cx="712973" cy="908091"/>
            </a:xfrm>
          </p:grpSpPr>
          <p:pic>
            <p:nvPicPr>
              <p:cNvPr id="86" name="Picture 3"/>
              <p:cNvPicPr>
                <a:picLocks noChangeAspect="1" noChangeArrowheads="1"/>
              </p:cNvPicPr>
              <p:nvPr/>
            </p:nvPicPr>
            <p:blipFill>
              <a:blip r:embed="rId5" cstate="print"/>
              <a:srcRect/>
              <a:stretch>
                <a:fillRect/>
              </a:stretch>
            </p:blipFill>
            <p:spPr bwMode="auto">
              <a:xfrm>
                <a:off x="7846067" y="5054559"/>
                <a:ext cx="712973" cy="908091"/>
              </a:xfrm>
              <a:prstGeom prst="rect">
                <a:avLst/>
              </a:prstGeom>
              <a:noFill/>
              <a:ln w="9525">
                <a:solidFill>
                  <a:srgbClr val="E2E2E2"/>
                </a:solidFill>
                <a:miter lim="800000"/>
                <a:headEnd/>
                <a:tailEnd/>
              </a:ln>
            </p:spPr>
          </p:pic>
          <p:pic>
            <p:nvPicPr>
              <p:cNvPr id="87" name="Picture 10"/>
              <p:cNvPicPr>
                <a:picLocks noChangeAspect="1" noChangeArrowheads="1"/>
              </p:cNvPicPr>
              <p:nvPr/>
            </p:nvPicPr>
            <p:blipFill>
              <a:blip r:embed="rId12" cstate="print"/>
              <a:srcRect/>
              <a:stretch>
                <a:fillRect/>
              </a:stretch>
            </p:blipFill>
            <p:spPr bwMode="auto">
              <a:xfrm>
                <a:off x="7917438" y="5289656"/>
                <a:ext cx="571649" cy="538092"/>
              </a:xfrm>
              <a:prstGeom prst="ellipse">
                <a:avLst/>
              </a:prstGeom>
              <a:noFill/>
              <a:ln w="9525">
                <a:solidFill>
                  <a:srgbClr val="E2E2E2"/>
                </a:solidFill>
                <a:miter lim="800000"/>
                <a:headEnd/>
                <a:tailEnd/>
              </a:ln>
            </p:spPr>
          </p:pic>
          <p:sp>
            <p:nvSpPr>
              <p:cNvPr id="88" name="TextBox 64"/>
              <p:cNvSpPr txBox="1"/>
              <p:nvPr/>
            </p:nvSpPr>
            <p:spPr>
              <a:xfrm>
                <a:off x="8329063" y="5900305"/>
                <a:ext cx="217557" cy="60007"/>
              </a:xfrm>
              <a:prstGeom prst="rect">
                <a:avLst/>
              </a:prstGeom>
              <a:solidFill>
                <a:srgbClr val="F7F8F8"/>
              </a:solidFill>
              <a:ln>
                <a:solidFill>
                  <a:srgbClr val="E2E2E2"/>
                </a:solidFill>
              </a:ln>
            </p:spPr>
            <p:txBody>
              <a:bodyPr wrap="square" lIns="0" tIns="0" rIns="0" bIns="0" rtlCol="0" anchor="t">
                <a:spAutoFit/>
              </a:bodyPr>
              <a:lstStyle/>
              <a:p>
                <a:pPr algn="r"/>
                <a:r>
                  <a:rPr lang="es-ES" sz="143" b="1" kern="0" dirty="0" err="1" smtClean="0">
                    <a:solidFill>
                      <a:srgbClr val="6E6F73"/>
                    </a:solidFill>
                    <a:latin typeface="+mn-lt"/>
                    <a:ea typeface="MS PGothic" pitchFamily="34" charset="-128"/>
                    <a:cs typeface="Arial"/>
                    <a:sym typeface="Arial"/>
                  </a:rPr>
                  <a:t>INFLAMMATORY</a:t>
                </a:r>
                <a:r>
                  <a:rPr lang="es-ES" sz="143" b="1" kern="0" dirty="0" smtClean="0">
                    <a:solidFill>
                      <a:srgbClr val="6E6F73"/>
                    </a:solidFill>
                    <a:latin typeface="+mn-lt"/>
                    <a:ea typeface="MS PGothic" pitchFamily="34" charset="-128"/>
                    <a:cs typeface="Arial"/>
                    <a:sym typeface="Arial"/>
                  </a:rPr>
                  <a:t> </a:t>
                </a:r>
                <a:r>
                  <a:rPr lang="es-ES" sz="143" b="1" kern="0" dirty="0" err="1" smtClean="0">
                    <a:solidFill>
                      <a:srgbClr val="6E6F73"/>
                    </a:solidFill>
                    <a:latin typeface="+mn-lt"/>
                    <a:ea typeface="MS PGothic" pitchFamily="34" charset="-128"/>
                    <a:cs typeface="Arial"/>
                    <a:sym typeface="Arial"/>
                  </a:rPr>
                  <a:t>BOWEL</a:t>
                </a:r>
                <a:r>
                  <a:rPr lang="es-ES" sz="143" b="1" kern="0" dirty="0" smtClean="0">
                    <a:solidFill>
                      <a:srgbClr val="6E6F73"/>
                    </a:solidFill>
                    <a:latin typeface="+mn-lt"/>
                    <a:ea typeface="MS PGothic" pitchFamily="34" charset="-128"/>
                    <a:cs typeface="Arial"/>
                    <a:sym typeface="Arial"/>
                  </a:rPr>
                  <a:t> </a:t>
                </a:r>
                <a:r>
                  <a:rPr lang="es-ES" sz="143" b="1" kern="0" dirty="0" err="1" smtClean="0">
                    <a:solidFill>
                      <a:srgbClr val="6E6F73"/>
                    </a:solidFill>
                    <a:latin typeface="+mn-lt"/>
                    <a:ea typeface="MS PGothic" pitchFamily="34" charset="-128"/>
                    <a:cs typeface="Arial"/>
                    <a:sym typeface="Arial"/>
                  </a:rPr>
                  <a:t>DISEASE</a:t>
                </a:r>
                <a:endParaRPr lang="es-ES" sz="143" b="1" kern="0" dirty="0" smtClean="0">
                  <a:solidFill>
                    <a:srgbClr val="6E6F73"/>
                  </a:solidFill>
                  <a:latin typeface="+mn-lt"/>
                  <a:ea typeface="MS PGothic" pitchFamily="34" charset="-128"/>
                  <a:cs typeface="Arial"/>
                  <a:sym typeface="Arial"/>
                </a:endParaRPr>
              </a:p>
            </p:txBody>
          </p:sp>
          <p:sp>
            <p:nvSpPr>
              <p:cNvPr id="89" name="TextBox 65"/>
              <p:cNvSpPr txBox="1"/>
              <p:nvPr/>
            </p:nvSpPr>
            <p:spPr>
              <a:xfrm>
                <a:off x="7912132" y="5119727"/>
                <a:ext cx="634486" cy="162018"/>
              </a:xfrm>
              <a:prstGeom prst="rect">
                <a:avLst/>
              </a:prstGeom>
              <a:solidFill>
                <a:srgbClr val="F7F8F8"/>
              </a:solidFill>
              <a:ln>
                <a:solidFill>
                  <a:srgbClr val="E2E2E2"/>
                </a:solidFill>
              </a:ln>
            </p:spPr>
            <p:txBody>
              <a:bodyPr wrap="square" lIns="0" tIns="0" rIns="0" bIns="0" rtlCol="0" anchor="t">
                <a:spAutoFit/>
              </a:bodyPr>
              <a:lstStyle/>
              <a:p>
                <a:r>
                  <a:rPr lang="es-ES" sz="386" b="1" kern="0" dirty="0" err="1" smtClean="0">
                    <a:solidFill>
                      <a:srgbClr val="535353"/>
                    </a:solidFill>
                    <a:latin typeface="+mn-lt"/>
                    <a:ea typeface="MS PGothic" pitchFamily="34" charset="-128"/>
                    <a:cs typeface="Arial"/>
                    <a:sym typeface="Arial"/>
                  </a:rPr>
                  <a:t>INFLAMMATORY</a:t>
                </a:r>
                <a:r>
                  <a:rPr lang="es-ES" sz="386" b="1" kern="0" dirty="0" smtClean="0">
                    <a:solidFill>
                      <a:srgbClr val="535353"/>
                    </a:solidFill>
                    <a:latin typeface="+mn-lt"/>
                    <a:ea typeface="MS PGothic" pitchFamily="34" charset="-128"/>
                    <a:cs typeface="Arial"/>
                    <a:sym typeface="Arial"/>
                  </a:rPr>
                  <a:t> </a:t>
                </a:r>
                <a:r>
                  <a:rPr lang="es-ES" sz="386" b="1" kern="0" dirty="0" err="1" smtClean="0">
                    <a:solidFill>
                      <a:srgbClr val="535353"/>
                    </a:solidFill>
                    <a:latin typeface="+mn-lt"/>
                    <a:ea typeface="MS PGothic" pitchFamily="34" charset="-128"/>
                    <a:cs typeface="Arial"/>
                    <a:sym typeface="Arial"/>
                  </a:rPr>
                  <a:t>BOWEL</a:t>
                </a:r>
                <a:r>
                  <a:rPr lang="es-ES" sz="386" b="1" kern="0" dirty="0" smtClean="0">
                    <a:solidFill>
                      <a:srgbClr val="535353"/>
                    </a:solidFill>
                    <a:latin typeface="+mn-lt"/>
                    <a:ea typeface="MS PGothic" pitchFamily="34" charset="-128"/>
                    <a:cs typeface="Arial"/>
                    <a:sym typeface="Arial"/>
                  </a:rPr>
                  <a:t> </a:t>
                </a:r>
                <a:r>
                  <a:rPr lang="es-ES" sz="386" b="1" kern="0" dirty="0" err="1" smtClean="0">
                    <a:solidFill>
                      <a:srgbClr val="535353"/>
                    </a:solidFill>
                    <a:latin typeface="+mn-lt"/>
                    <a:ea typeface="MS PGothic" pitchFamily="34" charset="-128"/>
                    <a:cs typeface="Arial"/>
                    <a:sym typeface="Arial"/>
                  </a:rPr>
                  <a:t>DISEASE</a:t>
                </a:r>
                <a:endParaRPr lang="es-ES" sz="386" b="1" kern="0" dirty="0" smtClean="0">
                  <a:solidFill>
                    <a:srgbClr val="535353"/>
                  </a:solidFill>
                  <a:latin typeface="+mn-lt"/>
                  <a:ea typeface="MS PGothic" pitchFamily="34" charset="-128"/>
                  <a:cs typeface="Arial"/>
                  <a:sym typeface="Arial"/>
                </a:endParaRPr>
              </a:p>
            </p:txBody>
          </p:sp>
        </p:grpSp>
        <p:pic>
          <p:nvPicPr>
            <p:cNvPr id="71" name="Picture 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299122" y="2056242"/>
              <a:ext cx="792574" cy="903058"/>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2" name="Picture 4"/>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401028" y="2053969"/>
              <a:ext cx="792576" cy="907604"/>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3" name="Picture 107" descr="MD Flyer TP Final Draft Without Expected.jpg"/>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401275" y="3290814"/>
              <a:ext cx="792574" cy="904054"/>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4" name="Picture 108" descr="Stroke Flyer TP Final Draft Without Expected.jpg"/>
            <p:cNvPicPr>
              <a:picLocks noChangeAspect="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02936" y="2056242"/>
              <a:ext cx="792574" cy="903058"/>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5" name="Picture 5"/>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197956" y="3290814"/>
              <a:ext cx="792572" cy="904832"/>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6" name="Picture 110" descr="LPC Flyer Final Draft 11.10.14.jpg"/>
            <p:cNvPicPr>
              <a:picLocks noChangeAspect="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2299616" y="3290814"/>
              <a:ext cx="792572" cy="904832"/>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7" name="Picture 5"/>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4993398" y="2058033"/>
              <a:ext cx="792576" cy="903208"/>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8" name="Picture 6"/>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3197214" y="2055745"/>
              <a:ext cx="792574" cy="904054"/>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79" name="Picture 136" descr="OA Flyer Final Draft Without Expected.jpg"/>
            <p:cNvPicPr>
              <a:picLocks noChangeAspect="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4095305" y="2055248"/>
              <a:ext cx="792576" cy="905048"/>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80" name="Picture 2"/>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5891493" y="2057894"/>
              <a:ext cx="792576" cy="905048"/>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81" name="Picture 138" descr="CAD Flyer Final Draft 11.10.14.jpg"/>
            <p:cNvPicPr>
              <a:picLocks noChangeAspect="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096296" y="3290814"/>
              <a:ext cx="792572" cy="905612"/>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84" name="Picture 139" descr="CAT Flyer Final Draft 11.10.14.jpg"/>
            <p:cNvPicPr>
              <a:picLocks noChangeAspect="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502937" y="3290814"/>
              <a:ext cx="792572" cy="904832"/>
            </a:xfrm>
            <a:prstGeom prst="rect">
              <a:avLst/>
            </a:prstGeom>
            <a:noFill/>
            <a:ln>
              <a:solidFill>
                <a:srgbClr val="E2E2E2"/>
              </a:solidFill>
            </a:ln>
            <a:effectLst/>
            <a:extLst>
              <a:ext uri="{909E8E84-426E-40DD-AFC4-6F175D3DCCD1}">
                <a14:hiddenFill xmlns="" xmlns:a14="http://schemas.microsoft.com/office/drawing/2010/main">
                  <a:solidFill>
                    <a:srgbClr val="FFFFFF"/>
                  </a:solidFill>
                </a14:hiddenFill>
              </a:ext>
            </a:extLst>
          </p:spPr>
        </p:pic>
        <p:pic>
          <p:nvPicPr>
            <p:cNvPr id="85" name="Picture 78"/>
            <p:cNvPicPr>
              <a:picLocks noChangeAspect="1"/>
            </p:cNvPicPr>
            <p:nvPr/>
          </p:nvPicPr>
          <p:blipFill>
            <a:blip r:embed="rId25" cstate="print"/>
            <a:stretch>
              <a:fillRect/>
            </a:stretch>
          </p:blipFill>
          <p:spPr>
            <a:xfrm>
              <a:off x="4994635" y="3290814"/>
              <a:ext cx="792574" cy="903068"/>
            </a:xfrm>
            <a:prstGeom prst="rect">
              <a:avLst/>
            </a:prstGeom>
            <a:ln>
              <a:solidFill>
                <a:srgbClr val="E2E2E2"/>
              </a:solidFill>
            </a:ln>
            <a:effectLst/>
          </p:spPr>
        </p:pic>
      </p:grpSp>
      <p:sp>
        <p:nvSpPr>
          <p:cNvPr id="90" name="TextColumnContent"/>
          <p:cNvSpPr>
            <a:spLocks noChangeArrowheads="1"/>
          </p:cNvSpPr>
          <p:nvPr/>
        </p:nvSpPr>
        <p:spPr bwMode="gray">
          <a:xfrm>
            <a:off x="6695497" y="3866754"/>
            <a:ext cx="1575318" cy="1347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41147" tIns="41147" rIns="41147" bIns="41147"/>
          <a:lstStyle/>
          <a:p>
            <a:pPr marL="355600" indent="-303213" algn="l" fontAlgn="base">
              <a:buClr>
                <a:srgbClr val="177B57"/>
              </a:buClr>
              <a:buSzPct val="100000"/>
              <a:buFont typeface="+mj-lt"/>
              <a:buAutoNum type="arabicPeriod" startAt="8"/>
              <a:defRPr/>
            </a:pPr>
            <a:r>
              <a:rPr kumimoji="0" lang="es-ES" sz="1100" strike="noStrike" kern="0" cap="none" spc="0" normalizeH="0" baseline="0" noProof="0" dirty="0" smtClean="0">
                <a:ln>
                  <a:noFill/>
                </a:ln>
                <a:solidFill>
                  <a:srgbClr val="000000"/>
                </a:solidFill>
                <a:effectLst/>
                <a:uLnTx/>
                <a:uFillTx/>
                <a:latin typeface="+mn-lt"/>
                <a:ea typeface="MS PGothic" pitchFamily="34" charset="-128"/>
                <a:cs typeface="Arial"/>
                <a:sym typeface="Arial"/>
              </a:rPr>
              <a:t>Cáncer de próstata localizado</a:t>
            </a:r>
          </a:p>
          <a:p>
            <a:pPr marL="355600" indent="-303213" algn="l" fontAlgn="base">
              <a:buClr>
                <a:srgbClr val="177B57"/>
              </a:buClr>
              <a:buSzPct val="100000"/>
              <a:buFont typeface="+mj-lt"/>
              <a:buAutoNum type="arabicPeriod" startAt="8"/>
              <a:defRPr/>
            </a:pPr>
            <a:r>
              <a:rPr kumimoji="0" lang="es-ES" sz="1100" strike="noStrike" kern="0" cap="none" spc="0" normalizeH="0" baseline="0" noProof="0" dirty="0" smtClean="0">
                <a:ln>
                  <a:noFill/>
                </a:ln>
                <a:solidFill>
                  <a:srgbClr val="000000"/>
                </a:solidFill>
                <a:effectLst/>
                <a:uLnTx/>
                <a:uFillTx/>
                <a:latin typeface="+mn-lt"/>
                <a:ea typeface="MS PGothic" pitchFamily="34" charset="-128"/>
                <a:cs typeface="Arial"/>
                <a:sym typeface="Arial"/>
              </a:rPr>
              <a:t>Cáncer de colon</a:t>
            </a:r>
          </a:p>
          <a:p>
            <a:pPr marL="355600" indent="-303213" algn="l" fontAlgn="base">
              <a:buClr>
                <a:srgbClr val="177B57"/>
              </a:buClr>
              <a:buSzPct val="100000"/>
              <a:buFont typeface="+mj-lt"/>
              <a:buAutoNum type="arabicPeriod" startAt="8"/>
              <a:defRPr/>
            </a:pPr>
            <a:r>
              <a:rPr kumimoji="0" lang="es-ES" sz="1100" strike="noStrike" kern="0" cap="none" spc="0" normalizeH="0" baseline="0" noProof="0" dirty="0" smtClean="0">
                <a:ln>
                  <a:noFill/>
                </a:ln>
                <a:solidFill>
                  <a:srgbClr val="000000"/>
                </a:solidFill>
                <a:effectLst/>
                <a:uLnTx/>
                <a:uFillTx/>
                <a:latin typeface="+mn-lt"/>
                <a:ea typeface="MS PGothic" pitchFamily="34" charset="-128"/>
                <a:cs typeface="Arial"/>
                <a:sym typeface="Arial"/>
              </a:rPr>
              <a:t>Labio leporino y paladar hendido</a:t>
            </a:r>
          </a:p>
          <a:p>
            <a:pPr marL="355600" indent="-303213" algn="l" fontAlgn="base">
              <a:buClr>
                <a:srgbClr val="177B57"/>
              </a:buClr>
              <a:buSzPct val="100000"/>
              <a:buFont typeface="+mj-lt"/>
              <a:buAutoNum type="arabicPeriod" startAt="8"/>
              <a:defRPr/>
            </a:pPr>
            <a:r>
              <a:rPr kumimoji="0" lang="es-ES" sz="1100" strike="noStrike" kern="0" cap="none" spc="0" normalizeH="0" baseline="0" noProof="0" dirty="0" smtClean="0">
                <a:ln>
                  <a:noFill/>
                </a:ln>
                <a:solidFill>
                  <a:srgbClr val="000000"/>
                </a:solidFill>
                <a:effectLst/>
                <a:uLnTx/>
                <a:uFillTx/>
                <a:latin typeface="+mn-lt"/>
                <a:ea typeface="MS PGothic" pitchFamily="34" charset="-128"/>
                <a:cs typeface="Arial"/>
                <a:sym typeface="Arial"/>
              </a:rPr>
              <a:t>Dolor lumbar</a:t>
            </a:r>
          </a:p>
          <a:p>
            <a:pPr marL="355600" indent="-303213" algn="l" fontAlgn="base">
              <a:buClr>
                <a:srgbClr val="177B57"/>
              </a:buClr>
              <a:buSzPct val="100000"/>
              <a:buFont typeface="+mj-lt"/>
              <a:buAutoNum type="arabicPeriod" startAt="8"/>
              <a:defRPr/>
            </a:pPr>
            <a:r>
              <a:rPr lang="es-ES" sz="1100" kern="0" noProof="0" dirty="0" smtClean="0">
                <a:solidFill>
                  <a:srgbClr val="000000"/>
                </a:solidFill>
                <a:ea typeface="MS PGothic" pitchFamily="34" charset="-128"/>
                <a:cs typeface="Arial"/>
                <a:sym typeface="Arial"/>
              </a:rPr>
              <a:t>Cáncer de mama</a:t>
            </a:r>
          </a:p>
          <a:p>
            <a:pPr marL="355600" indent="-303213" algn="l" fontAlgn="base">
              <a:buClr>
                <a:srgbClr val="177B57"/>
              </a:buClr>
              <a:buSzPct val="100000"/>
              <a:buFont typeface="+mj-lt"/>
              <a:buAutoNum type="arabicPeriod" startAt="8"/>
              <a:defRPr/>
            </a:pPr>
            <a:r>
              <a:rPr kumimoji="0" lang="es-ES" sz="1100" strike="noStrike" kern="0" cap="none" spc="0" normalizeH="0" baseline="0" dirty="0" smtClean="0">
                <a:ln>
                  <a:noFill/>
                </a:ln>
                <a:solidFill>
                  <a:srgbClr val="000000"/>
                </a:solidFill>
                <a:effectLst/>
                <a:uLnTx/>
                <a:uFillTx/>
                <a:latin typeface="+mn-lt"/>
                <a:ea typeface="MS PGothic" pitchFamily="34" charset="-128"/>
                <a:cs typeface="Arial"/>
                <a:sym typeface="Arial"/>
              </a:rPr>
              <a:t>Osteoartritis</a:t>
            </a:r>
            <a:r>
              <a:rPr kumimoji="0" lang="es-ES" sz="1100" strike="noStrike" kern="0" cap="none" spc="0" normalizeH="0" dirty="0" smtClean="0">
                <a:ln>
                  <a:noFill/>
                </a:ln>
                <a:solidFill>
                  <a:srgbClr val="000000"/>
                </a:solidFill>
                <a:effectLst/>
                <a:uLnTx/>
                <a:uFillTx/>
                <a:latin typeface="+mn-lt"/>
                <a:ea typeface="MS PGothic" pitchFamily="34" charset="-128"/>
                <a:cs typeface="Arial"/>
                <a:sym typeface="Arial"/>
              </a:rPr>
              <a:t> de cadera y de rodilla</a:t>
            </a:r>
          </a:p>
          <a:p>
            <a:pPr marL="355600" indent="-303213" algn="l" fontAlgn="base">
              <a:buClr>
                <a:srgbClr val="177B57"/>
              </a:buClr>
              <a:buSzPct val="100000"/>
              <a:buFont typeface="+mj-lt"/>
              <a:buAutoNum type="arabicPeriod" startAt="8"/>
              <a:defRPr/>
            </a:pPr>
            <a:r>
              <a:rPr lang="es-ES" sz="1100" kern="0" baseline="0" noProof="0" dirty="0" smtClean="0">
                <a:solidFill>
                  <a:srgbClr val="000000"/>
                </a:solidFill>
                <a:ea typeface="MS PGothic" pitchFamily="34" charset="-128"/>
                <a:cs typeface="Arial"/>
                <a:sym typeface="Arial"/>
              </a:rPr>
              <a:t>Enfermedad </a:t>
            </a:r>
            <a:r>
              <a:rPr lang="es-ES" sz="1100" kern="0" baseline="0" noProof="0" dirty="0" err="1" smtClean="0">
                <a:solidFill>
                  <a:srgbClr val="000000"/>
                </a:solidFill>
                <a:ea typeface="MS PGothic" pitchFamily="34" charset="-128"/>
                <a:cs typeface="Arial"/>
                <a:sym typeface="Arial"/>
              </a:rPr>
              <a:t>aterotrombótica</a:t>
            </a:r>
            <a:endParaRPr kumimoji="0" lang="es-ES" sz="1100" strike="noStrike" kern="0" cap="none" spc="0" normalizeH="0" baseline="0" noProof="0" dirty="0" smtClean="0">
              <a:ln>
                <a:noFill/>
              </a:ln>
              <a:solidFill>
                <a:srgbClr val="000000"/>
              </a:solidFill>
              <a:effectLst/>
              <a:uLnTx/>
              <a:uFillTx/>
              <a:latin typeface="+mn-lt"/>
              <a:ea typeface="MS PGothic" pitchFamily="34" charset="-128"/>
              <a:cs typeface="Arial"/>
              <a:sym typeface="Arial"/>
            </a:endParaRPr>
          </a:p>
        </p:txBody>
      </p:sp>
      <p:sp>
        <p:nvSpPr>
          <p:cNvPr id="91" name="TextColumnContent"/>
          <p:cNvSpPr>
            <a:spLocks noChangeArrowheads="1"/>
          </p:cNvSpPr>
          <p:nvPr/>
        </p:nvSpPr>
        <p:spPr bwMode="gray">
          <a:xfrm>
            <a:off x="8271500" y="3866754"/>
            <a:ext cx="1421520" cy="1347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41147" tIns="41147" rIns="41147" bIns="41147"/>
          <a:lstStyle/>
          <a:p>
            <a:pPr marL="355600" indent="-303213" algn="l" fontAlgn="base">
              <a:buClr>
                <a:srgbClr val="177B57"/>
              </a:buClr>
              <a:buSzPct val="100000"/>
              <a:buFont typeface="+mj-lt"/>
              <a:buAutoNum type="arabicPeriod" startAt="15"/>
              <a:defRPr/>
            </a:pPr>
            <a:r>
              <a:rPr lang="es-ES" sz="1100" kern="0" dirty="0" smtClean="0">
                <a:solidFill>
                  <a:srgbClr val="000000"/>
                </a:solidFill>
                <a:ea typeface="MS PGothic" pitchFamily="34" charset="-128"/>
                <a:cs typeface="Arial"/>
                <a:sym typeface="Arial"/>
              </a:rPr>
              <a:t>Vejez</a:t>
            </a:r>
            <a:endPar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endParaRPr>
          </a:p>
          <a:p>
            <a:pPr marL="355600" indent="-303213" fontAlgn="base">
              <a:buClr>
                <a:srgbClr val="177B57"/>
              </a:buClr>
              <a:buSzPct val="100000"/>
              <a:buFont typeface="+mj-lt"/>
              <a:buAutoNum type="arabicPeriod" startAt="15"/>
              <a:defRPr/>
            </a:pPr>
            <a:r>
              <a:rPr lang="es-ES" sz="1100" kern="0" dirty="0" smtClean="0">
                <a:solidFill>
                  <a:srgbClr val="000000"/>
                </a:solidFill>
                <a:ea typeface="MS PGothic" pitchFamily="34" charset="-128"/>
                <a:cs typeface="Arial"/>
                <a:sym typeface="Arial"/>
              </a:rPr>
              <a:t>Depresión y ansiedad</a:t>
            </a:r>
          </a:p>
          <a:p>
            <a:pPr marL="355600" indent="-303213" fontAlgn="base">
              <a:buClr>
                <a:srgbClr val="177B57"/>
              </a:buClr>
              <a:buSzPct val="100000"/>
              <a:buFont typeface="+mj-lt"/>
              <a:buAutoNum type="arabicPeriod" startAt="15"/>
              <a:defRPr/>
            </a:pPr>
            <a:r>
              <a:rPr lang="es-ES" sz="1100" kern="0" dirty="0" smtClean="0">
                <a:solidFill>
                  <a:srgbClr val="000000"/>
                </a:solidFill>
                <a:ea typeface="MS PGothic" pitchFamily="34" charset="-128"/>
                <a:cs typeface="Arial"/>
                <a:sym typeface="Arial"/>
              </a:rPr>
              <a:t>Demencia</a:t>
            </a:r>
          </a:p>
          <a:p>
            <a:pPr marL="355600" indent="-303213" fontAlgn="base">
              <a:buClr>
                <a:srgbClr val="177B57"/>
              </a:buClr>
              <a:buSzPct val="100000"/>
              <a:buFont typeface="+mj-lt"/>
              <a:buAutoNum type="arabicPeriod" startAt="15"/>
              <a:defRPr/>
            </a:pPr>
            <a:r>
              <a:rPr lang="es-ES" sz="1100" kern="0" dirty="0" smtClean="0">
                <a:solidFill>
                  <a:srgbClr val="000000"/>
                </a:solidFill>
                <a:ea typeface="MS PGothic" pitchFamily="34" charset="-128"/>
                <a:cs typeface="Arial"/>
                <a:sym typeface="Arial"/>
              </a:rPr>
              <a:t>Vejiga hiperactiva</a:t>
            </a:r>
          </a:p>
          <a:p>
            <a:pPr marL="355600" indent="-303213" fontAlgn="base">
              <a:buClr>
                <a:srgbClr val="177B57"/>
              </a:buClr>
              <a:buSzPct val="100000"/>
              <a:buFont typeface="+mj-lt"/>
              <a:buAutoNum type="arabicPeriod" startAt="15"/>
              <a:defRPr/>
            </a:pPr>
            <a:r>
              <a:rPr lang="es-ES" sz="1100" kern="0" dirty="0" smtClean="0">
                <a:solidFill>
                  <a:srgbClr val="000000"/>
                </a:solidFill>
                <a:ea typeface="MS PGothic" pitchFamily="34" charset="-128"/>
                <a:cs typeface="Arial"/>
                <a:sym typeface="Arial"/>
              </a:rPr>
              <a:t>Parkinson</a:t>
            </a:r>
          </a:p>
          <a:p>
            <a:pPr marL="355600" indent="-303213" fontAlgn="base">
              <a:buClr>
                <a:srgbClr val="177B57"/>
              </a:buClr>
              <a:buSzPct val="100000"/>
              <a:buFont typeface="+mj-lt"/>
              <a:buAutoNum type="arabicPeriod" startAt="15"/>
              <a:defRPr/>
            </a:pPr>
            <a:r>
              <a:rPr lang="es-ES" sz="1100" kern="0" dirty="0" err="1" smtClean="0">
                <a:solidFill>
                  <a:srgbClr val="000000"/>
                </a:solidFill>
                <a:ea typeface="MS PGothic" pitchFamily="34" charset="-128"/>
                <a:cs typeface="Arial"/>
                <a:sym typeface="Arial"/>
              </a:rPr>
              <a:t>Microsomía</a:t>
            </a:r>
            <a:r>
              <a:rPr lang="es-ES" sz="1100" kern="0" dirty="0" smtClean="0">
                <a:solidFill>
                  <a:srgbClr val="000000"/>
                </a:solidFill>
                <a:ea typeface="MS PGothic" pitchFamily="34" charset="-128"/>
                <a:cs typeface="Arial"/>
                <a:sym typeface="Arial"/>
              </a:rPr>
              <a:t> </a:t>
            </a:r>
            <a:r>
              <a:rPr lang="es-ES" sz="1100" kern="0" dirty="0" err="1" smtClean="0">
                <a:solidFill>
                  <a:srgbClr val="000000"/>
                </a:solidFill>
                <a:ea typeface="MS PGothic" pitchFamily="34" charset="-128"/>
                <a:cs typeface="Arial"/>
                <a:sym typeface="Arial"/>
              </a:rPr>
              <a:t>craneofacial</a:t>
            </a:r>
            <a:endParaRPr lang="es-ES" sz="1100" kern="0" dirty="0" smtClean="0">
              <a:solidFill>
                <a:srgbClr val="000000"/>
              </a:solidFill>
              <a:ea typeface="MS PGothic" pitchFamily="34" charset="-128"/>
              <a:cs typeface="Arial"/>
              <a:sym typeface="Arial"/>
            </a:endParaRPr>
          </a:p>
          <a:p>
            <a:pPr marL="355600" indent="-303213" fontAlgn="base">
              <a:buClr>
                <a:srgbClr val="177B57"/>
              </a:buClr>
              <a:buSzPct val="100000"/>
              <a:buFont typeface="+mj-lt"/>
              <a:buAutoNum type="arabicPeriod" startAt="15"/>
              <a:defRPr/>
            </a:pPr>
            <a:r>
              <a:rPr lang="es-ES" sz="1100" kern="0" dirty="0" smtClean="0">
                <a:solidFill>
                  <a:srgbClr val="000000"/>
                </a:solidFill>
                <a:ea typeface="MS PGothic" pitchFamily="34" charset="-128"/>
                <a:cs typeface="Arial"/>
                <a:sym typeface="Arial"/>
              </a:rPr>
              <a:t>Enfermedad intestinal inflamatoria</a:t>
            </a:r>
          </a:p>
          <a:p>
            <a:pPr marL="355600" indent="-303213" fontAlgn="base">
              <a:buClr>
                <a:srgbClr val="177B57"/>
              </a:buClr>
              <a:buSzPct val="100000"/>
              <a:buFont typeface="+mj-lt"/>
              <a:buAutoNum type="arabicPeriod" startAt="15"/>
              <a:defRPr/>
            </a:pPr>
            <a:endParaRPr lang="es-ES" sz="1100" kern="0" dirty="0" smtClean="0">
              <a:solidFill>
                <a:srgbClr val="000000"/>
              </a:solidFill>
              <a:ea typeface="MS PGothic" pitchFamily="34" charset="-128"/>
              <a:cs typeface="Arial"/>
            </a:endParaRPr>
          </a:p>
          <a:p>
            <a:pPr marL="355600" indent="-303213" fontAlgn="base">
              <a:buClr>
                <a:srgbClr val="177B57"/>
              </a:buClr>
              <a:buSzPct val="100000"/>
              <a:buFont typeface="+mj-lt"/>
              <a:buAutoNum type="arabicPeriod" startAt="15"/>
              <a:defRPr/>
            </a:pPr>
            <a:endParaRPr lang="es-ES" sz="1100" kern="0" dirty="0">
              <a:solidFill>
                <a:srgbClr val="000000"/>
              </a:solidFill>
              <a:ea typeface="MS PGothic" pitchFamily="34" charset="-128"/>
              <a:cs typeface="Arial"/>
              <a:sym typeface="Arial"/>
            </a:endParaRPr>
          </a:p>
        </p:txBody>
      </p:sp>
      <p:sp>
        <p:nvSpPr>
          <p:cNvPr id="92" name="TextColumnContent"/>
          <p:cNvSpPr>
            <a:spLocks noChangeArrowheads="1"/>
          </p:cNvSpPr>
          <p:nvPr/>
        </p:nvSpPr>
        <p:spPr bwMode="gray">
          <a:xfrm>
            <a:off x="5273292" y="3866754"/>
            <a:ext cx="1421520" cy="1347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41147" tIns="41147" rIns="41147" bIns="41147"/>
          <a:lstStyle/>
          <a:p>
            <a:pPr marL="355600" indent="-303213" algn="l" fontAlgn="base">
              <a:buClr>
                <a:srgbClr val="177B57"/>
              </a:buClr>
              <a:buSzPct val="100000"/>
              <a:buFont typeface="+mj-lt"/>
              <a:buAutoNum type="arabicPeriod"/>
              <a:defRPr/>
            </a:pPr>
            <a:r>
              <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rPr>
              <a:t>Cardiovascular</a:t>
            </a:r>
          </a:p>
          <a:p>
            <a:pPr marL="355600" indent="-303213" algn="l" fontAlgn="base">
              <a:buClr>
                <a:srgbClr val="177B57"/>
              </a:buClr>
              <a:buSzPct val="100000"/>
              <a:buFont typeface="+mj-lt"/>
              <a:buAutoNum type="arabicPeriod"/>
              <a:defRPr/>
            </a:pPr>
            <a:r>
              <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rPr>
              <a:t>Cataratas</a:t>
            </a:r>
          </a:p>
          <a:p>
            <a:pPr marL="355600" indent="-303213" algn="l" fontAlgn="base">
              <a:buClr>
                <a:srgbClr val="177B57"/>
              </a:buClr>
              <a:buSzPct val="100000"/>
              <a:buFont typeface="+mj-lt"/>
              <a:buAutoNum type="arabicPeriod"/>
              <a:defRPr/>
            </a:pPr>
            <a:r>
              <a:rPr lang="es-ES" sz="1100" kern="0" dirty="0" smtClean="0">
                <a:solidFill>
                  <a:srgbClr val="000000"/>
                </a:solidFill>
                <a:ea typeface="MS PGothic" pitchFamily="34" charset="-128"/>
                <a:cs typeface="Arial"/>
                <a:sym typeface="Arial"/>
              </a:rPr>
              <a:t>Insuficiencia cardíaca</a:t>
            </a:r>
            <a:endPar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endParaRPr>
          </a:p>
          <a:p>
            <a:pPr marL="355600" indent="-303213" algn="l" fontAlgn="base">
              <a:buClr>
                <a:srgbClr val="177B57"/>
              </a:buClr>
              <a:buSzPct val="100000"/>
              <a:buFont typeface="+mj-lt"/>
              <a:buAutoNum type="arabicPeriod"/>
              <a:defRPr/>
            </a:pPr>
            <a:r>
              <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rPr>
              <a:t>Cáncer de próstata avanzado</a:t>
            </a:r>
          </a:p>
          <a:p>
            <a:pPr marL="355600" indent="-303213" algn="l" fontAlgn="base">
              <a:buClr>
                <a:srgbClr val="177B57"/>
              </a:buClr>
              <a:buSzPct val="100000"/>
              <a:buFont typeface="+mj-lt"/>
              <a:buAutoNum type="arabicPeriod"/>
              <a:defRPr/>
            </a:pPr>
            <a:r>
              <a:rPr lang="es-ES" sz="1100" kern="0" dirty="0" smtClean="0">
                <a:solidFill>
                  <a:srgbClr val="000000"/>
                </a:solidFill>
                <a:ea typeface="MS PGothic" pitchFamily="34" charset="-128"/>
                <a:cs typeface="Arial"/>
                <a:sym typeface="Arial"/>
              </a:rPr>
              <a:t>Degeneración macular</a:t>
            </a:r>
          </a:p>
          <a:p>
            <a:pPr marL="355600" indent="-303213" algn="l" fontAlgn="base">
              <a:buClr>
                <a:srgbClr val="177B57"/>
              </a:buClr>
              <a:buSzPct val="100000"/>
              <a:buFont typeface="+mj-lt"/>
              <a:buAutoNum type="arabicPeriod"/>
              <a:defRPr/>
            </a:pPr>
            <a:r>
              <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rPr>
              <a:t>Embarazo y parto</a:t>
            </a:r>
          </a:p>
          <a:p>
            <a:pPr marL="355600" indent="-303213" algn="l" fontAlgn="base">
              <a:buClr>
                <a:srgbClr val="177B57"/>
              </a:buClr>
              <a:buSzPct val="100000"/>
              <a:buFont typeface="+mj-lt"/>
              <a:buAutoNum type="arabicPeriod"/>
              <a:defRPr/>
            </a:pPr>
            <a:r>
              <a:rPr lang="es-ES" sz="1100" kern="0" dirty="0" smtClean="0">
                <a:solidFill>
                  <a:srgbClr val="000000"/>
                </a:solidFill>
                <a:ea typeface="MS PGothic" pitchFamily="34" charset="-128"/>
                <a:cs typeface="Arial"/>
                <a:sym typeface="Arial"/>
              </a:rPr>
              <a:t>Cáncer de pulmón</a:t>
            </a:r>
            <a:endParaRPr kumimoji="0" lang="es-ES" sz="1100" strike="noStrike" kern="0" cap="none" spc="0" normalizeH="0" baseline="0" noProof="0" dirty="0" smtClean="0">
              <a:ln>
                <a:noFill/>
              </a:ln>
              <a:solidFill>
                <a:srgbClr val="000000"/>
              </a:solidFill>
              <a:effectLst/>
              <a:uLnTx/>
              <a:uFillTx/>
              <a:ea typeface="MS PGothic" pitchFamily="34" charset="-128"/>
              <a:cs typeface="Arial"/>
              <a:sym typeface="Arial"/>
            </a:endParaRPr>
          </a:p>
        </p:txBody>
      </p:sp>
      <p:sp>
        <p:nvSpPr>
          <p:cNvPr id="93" name="TextBox 36"/>
          <p:cNvSpPr txBox="1"/>
          <p:nvPr/>
        </p:nvSpPr>
        <p:spPr>
          <a:xfrm>
            <a:off x="826586" y="2438991"/>
            <a:ext cx="3656841" cy="1258976"/>
          </a:xfrm>
          <a:prstGeom prst="rect">
            <a:avLst/>
          </a:prstGeom>
          <a:noFill/>
        </p:spPr>
        <p:txBody>
          <a:bodyPr wrap="square" tIns="90000" bIns="90000" rtlCol="0" anchor="t">
            <a:spAutoFit/>
          </a:bodyPr>
          <a:lstStyle/>
          <a:p>
            <a:pPr algn="ctr" fontAlgn="base">
              <a:buClr>
                <a:srgbClr val="000000"/>
              </a:buClr>
              <a:buSzTx/>
              <a:buFont typeface=""/>
              <a:defRPr b="0" i="0"/>
            </a:pPr>
            <a:r>
              <a:rPr lang="es-ES" sz="1400" b="1" smtClean="0">
                <a:solidFill>
                  <a:srgbClr val="000000"/>
                </a:solidFill>
                <a:latin typeface="Arial"/>
              </a:rPr>
              <a:t>Una alianza entre el médico y el paciente</a:t>
            </a:r>
          </a:p>
          <a:p>
            <a:pPr algn="ctr" fontAlgn="base">
              <a:buClr>
                <a:srgbClr val="000000"/>
              </a:buClr>
              <a:buSzTx/>
              <a:buFont typeface=""/>
              <a:defRPr b="0" i="0"/>
            </a:pPr>
            <a:r>
              <a:rPr lang="es-ES" sz="1400" smtClean="0">
                <a:solidFill>
                  <a:srgbClr val="000000"/>
                </a:solidFill>
                <a:latin typeface="Arial"/>
              </a:rPr>
              <a:t>ICHOM facilita un proceso con médicos líderes y representantes de pacientes para desarrollar el conjunto de estándares mínimos de resultados</a:t>
            </a:r>
            <a:endParaRPr lang="es-ES" sz="1400" dirty="0" smtClean="0">
              <a:solidFill>
                <a:srgbClr val="000000"/>
              </a:solidFill>
              <a:latin typeface="Arial"/>
            </a:endParaRPr>
          </a:p>
        </p:txBody>
      </p:sp>
      <p:pic>
        <p:nvPicPr>
          <p:cNvPr id="94" name="Picture 3" descr="C:\Users\Clawson Jennifer\AppData\Local\Temp\wz255d\Logo\pixel\height_200px\ICHOM_Logo_green_RGB_200px.jpg"/>
          <p:cNvPicPr>
            <a:picLocks noChangeArrowheads="1"/>
          </p:cNvPicPr>
          <p:nvPr/>
        </p:nvPicPr>
        <p:blipFill>
          <a:blip r:embed="rId26" cstate="print"/>
          <a:stretch/>
        </p:blipFill>
        <p:spPr>
          <a:xfrm>
            <a:off x="807444" y="1454636"/>
            <a:ext cx="2935882" cy="832874"/>
          </a:xfrm>
          <a:prstGeom prst="rect">
            <a:avLst/>
          </a:prstGeom>
          <a:noFill/>
        </p:spPr>
      </p:pic>
      <p:pic>
        <p:nvPicPr>
          <p:cNvPr id="95" name="Picture 38"/>
          <p:cNvPicPr>
            <a:picLocks noChangeAspect="1"/>
          </p:cNvPicPr>
          <p:nvPr/>
        </p:nvPicPr>
        <p:blipFill>
          <a:blip r:embed="rId27" cstate="print">
            <a:extLst>
              <a:ext uri="{28A0092B-C50C-407E-A947-70E740481C1C}">
                <a14:useLocalDpi xmlns="" xmlns:a14="http://schemas.microsoft.com/office/drawing/2010/main"/>
              </a:ext>
            </a:extLst>
          </a:blip>
          <a:stretch/>
        </p:blipFill>
        <p:spPr>
          <a:xfrm>
            <a:off x="1039255" y="3790500"/>
            <a:ext cx="1153083" cy="742212"/>
          </a:xfrm>
          <a:prstGeom prst="rect">
            <a:avLst/>
          </a:prstGeom>
        </p:spPr>
      </p:pic>
      <p:pic>
        <p:nvPicPr>
          <p:cNvPr id="96" name="Picture 39" descr="shutterstock_39285835.jpg"/>
          <p:cNvPicPr>
            <a:picLocks noChangeAspect="1"/>
          </p:cNvPicPr>
          <p:nvPr/>
        </p:nvPicPr>
        <p:blipFill>
          <a:blip r:embed="rId28" cstate="print">
            <a:extLst>
              <a:ext uri="{28A0092B-C50C-407E-A947-70E740481C1C}">
                <a14:useLocalDpi xmlns="" xmlns:a14="http://schemas.microsoft.com/office/drawing/2010/main"/>
              </a:ext>
            </a:extLst>
          </a:blip>
          <a:stretch/>
        </p:blipFill>
        <p:spPr>
          <a:xfrm>
            <a:off x="2417493" y="3790500"/>
            <a:ext cx="1163908" cy="752189"/>
          </a:xfrm>
          <a:prstGeom prst="rect">
            <a:avLst/>
          </a:prstGeom>
        </p:spPr>
      </p:pic>
      <p:sp>
        <p:nvSpPr>
          <p:cNvPr id="97" name="FlowTriangle"/>
          <p:cNvSpPr>
            <a:spLocks noChangeArrowheads="1"/>
          </p:cNvSpPr>
          <p:nvPr/>
        </p:nvSpPr>
        <p:spPr>
          <a:xfrm rot="5400000">
            <a:off x="3200400" y="3295635"/>
            <a:ext cx="3505200" cy="266700"/>
          </a:xfrm>
          <a:prstGeom prst="triangle">
            <a:avLst>
              <a:gd name="adj" fmla="val 50000"/>
            </a:avLst>
          </a:prstGeom>
          <a:solidFill>
            <a:srgbClr val="B2B2B2"/>
          </a:solidFill>
          <a:ln w="9525" algn="ctr">
            <a:solidFill>
              <a:srgbClr val="B2B2B2"/>
            </a:solidFill>
            <a:miter lim="800000"/>
          </a:ln>
        </p:spPr>
        <p:txBody>
          <a:bodyPr rot="10800000" vert="eaVert" wrap="none" anchor="ctr"/>
          <a:lstStyle/>
          <a:p>
            <a:pPr algn="ctr">
              <a:defRPr b="0" i="0"/>
            </a:pPr>
            <a:endParaRPr lang="es-ES" sz="1400" b="1">
              <a:solidFill>
                <a:srgbClr val="000000"/>
              </a:solidFill>
              <a:latin typeface="Arial" pitchFamily="34" charset="0"/>
              <a:cs typeface="Arial" pitchFamily="34" charset="0"/>
            </a:endParaRPr>
          </a:p>
        </p:txBody>
      </p:sp>
      <p:sp>
        <p:nvSpPr>
          <p:cNvPr id="98" name="takeaway_box"/>
          <p:cNvSpPr>
            <a:spLocks noChangeArrowheads="1"/>
          </p:cNvSpPr>
          <p:nvPr/>
        </p:nvSpPr>
        <p:spPr>
          <a:xfrm>
            <a:off x="342592" y="5346496"/>
            <a:ext cx="4230349"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defRPr b="0" i="0"/>
            </a:pPr>
            <a:r>
              <a:rPr lang="es-ES" sz="1600" b="1" dirty="0" smtClean="0">
                <a:solidFill>
                  <a:srgbClr val="FFFFFF"/>
                </a:solidFill>
                <a:latin typeface="Arial" pitchFamily="34" charset="0"/>
                <a:cs typeface="Arial" pitchFamily="34" charset="0"/>
              </a:rPr>
              <a:t>Proveedores de salud de todo el mundo están adoptando estos estándares</a:t>
            </a:r>
          </a:p>
        </p:txBody>
      </p:sp>
      <p:sp>
        <p:nvSpPr>
          <p:cNvPr id="99" name="Rectangle 3"/>
          <p:cNvSpPr>
            <a:spLocks noChangeArrowheads="1"/>
          </p:cNvSpPr>
          <p:nvPr/>
        </p:nvSpPr>
        <p:spPr>
          <a:xfrm>
            <a:off x="455613" y="6324600"/>
            <a:ext cx="8994775" cy="328613"/>
          </a:xfrm>
          <a:prstGeom prst="rect">
            <a:avLst/>
          </a:prstGeom>
          <a:noFill/>
          <a:ln w="9525" algn="ctr">
            <a:noFill/>
            <a:miter lim="800000"/>
            <a:headEnd type="none" w="lg" len="lg"/>
            <a:tailEnd type="none" w="lg" len="lg"/>
          </a:ln>
        </p:spPr>
        <p:txBody>
          <a:bodyPr lIns="0" tIns="0" rIns="0" bIns="0" anchor="b"/>
          <a:lstStyle/>
          <a:p>
            <a:pPr>
              <a:defRPr b="0" i="0"/>
            </a:pPr>
            <a:r>
              <a:rPr lang="es-ES" sz="800" smtClean="0">
                <a:latin typeface="Helvetica Neue"/>
              </a:rPr>
              <a:t>Fuente: ICHOM, consorcio internacional para la medición de resultados en salud</a:t>
            </a:r>
          </a:p>
        </p:txBody>
      </p:sp>
    </p:spTree>
    <p:extLst>
      <p:ext uri="{BB962C8B-B14F-4D97-AF65-F5344CB8AC3E}">
        <p14:creationId xmlns="" xmlns:p14="http://schemas.microsoft.com/office/powerpoint/2010/main" val="55584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2000"/>
            <a:ext cx="8992800" cy="831600"/>
          </a:xfrm>
        </p:spPr>
        <p:txBody>
          <a:bodyPr vert="horz" lIns="0" tIns="45720" rIns="0" bIns="45720" rtlCol="0" anchor="b" anchorCtr="0">
            <a:noAutofit/>
          </a:bodyPr>
          <a:lstStyle/>
          <a:p>
            <a:r>
              <a:rPr lang="es-ES">
                <a:effectLst/>
              </a:rPr>
              <a:t>La prestación sanitaria española va a estar condicionada en los próximos años por varias tendencias</a:t>
            </a:r>
            <a:endParaRPr lang="es-ES" dirty="0">
              <a:effectLst/>
            </a:endParaRPr>
          </a:p>
        </p:txBody>
      </p:sp>
      <p:sp>
        <p:nvSpPr>
          <p:cNvPr id="4" name="Rectangle 3"/>
          <p:cNvSpPr/>
          <p:nvPr/>
        </p:nvSpPr>
        <p:spPr bwMode="auto">
          <a:xfrm>
            <a:off x="0" y="4186103"/>
            <a:ext cx="9906000" cy="1257426"/>
          </a:xfrm>
          <a:prstGeom prst="rect">
            <a:avLst/>
          </a:prstGeom>
          <a:solidFill>
            <a:srgbClr val="F5F0E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15607" y="3429436"/>
            <a:ext cx="2026506" cy="584775"/>
          </a:xfrm>
          <a:prstGeom prst="rect">
            <a:avLst/>
          </a:prstGeom>
          <a:noFill/>
        </p:spPr>
        <p:txBody>
          <a:bodyPr wrap="square" rtlCol="0">
            <a:spAutoFit/>
          </a:bodyPr>
          <a:lstStyle/>
          <a:p>
            <a:pPr algn="ctr"/>
            <a:r>
              <a:rPr lang="es-ES" sz="1600" b="1" dirty="0" smtClean="0">
                <a:effectLst/>
                <a:ea typeface="+mn-ea"/>
              </a:rPr>
              <a:t>Población envejeciendo</a:t>
            </a:r>
            <a:endParaRPr lang="es-ES" sz="1600" b="1" dirty="0">
              <a:effectLst/>
              <a:ea typeface="+mn-ea"/>
            </a:endParaRPr>
          </a:p>
        </p:txBody>
      </p:sp>
      <p:sp>
        <p:nvSpPr>
          <p:cNvPr id="65" name="Rounded Rectangle 64"/>
          <p:cNvSpPr/>
          <p:nvPr/>
        </p:nvSpPr>
        <p:spPr bwMode="auto">
          <a:xfrm rot="20864259">
            <a:off x="2391237" y="3002672"/>
            <a:ext cx="20923" cy="309547"/>
          </a:xfrm>
          <a:prstGeom prst="roundRect">
            <a:avLst>
              <a:gd name="adj" fmla="val 50000"/>
            </a:avLst>
          </a:prstGeom>
          <a:solidFill>
            <a:srgbClr val="9D8774"/>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66" name="Block Arc 65"/>
          <p:cNvSpPr/>
          <p:nvPr/>
        </p:nvSpPr>
        <p:spPr bwMode="auto">
          <a:xfrm rot="20918178">
            <a:off x="2351961" y="2953031"/>
            <a:ext cx="110716" cy="102199"/>
          </a:xfrm>
          <a:prstGeom prst="blockArc">
            <a:avLst>
              <a:gd name="adj1" fmla="val 10800000"/>
              <a:gd name="adj2" fmla="val 824218"/>
              <a:gd name="adj3" fmla="val 17776"/>
            </a:avLst>
          </a:prstGeom>
          <a:solidFill>
            <a:srgbClr val="9D8774"/>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57" name="Oval 56"/>
          <p:cNvSpPr>
            <a:spLocks noChangeAspect="1"/>
          </p:cNvSpPr>
          <p:nvPr/>
        </p:nvSpPr>
        <p:spPr>
          <a:xfrm rot="506909" flipH="1">
            <a:off x="2385226" y="2581833"/>
            <a:ext cx="195309" cy="18789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effectLst/>
            </a:endParaRPr>
          </a:p>
        </p:txBody>
      </p:sp>
      <p:sp>
        <p:nvSpPr>
          <p:cNvPr id="58" name="Rounded Rectangle 57"/>
          <p:cNvSpPr/>
          <p:nvPr/>
        </p:nvSpPr>
        <p:spPr bwMode="auto">
          <a:xfrm rot="6407474">
            <a:off x="2453531" y="3156820"/>
            <a:ext cx="249308" cy="46996"/>
          </a:xfrm>
          <a:prstGeom prst="roundRect">
            <a:avLst>
              <a:gd name="adj" fmla="val 50000"/>
            </a:avLst>
          </a:prstGeom>
          <a:solidFill>
            <a:schemeClr val="accent4"/>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59" name="Rounded Rectangle 58"/>
          <p:cNvSpPr/>
          <p:nvPr/>
        </p:nvSpPr>
        <p:spPr bwMode="auto">
          <a:xfrm rot="4193409" flipH="1">
            <a:off x="2601947" y="3154700"/>
            <a:ext cx="249308" cy="51875"/>
          </a:xfrm>
          <a:prstGeom prst="roundRect">
            <a:avLst>
              <a:gd name="adj" fmla="val 50000"/>
            </a:avLst>
          </a:prstGeom>
          <a:solidFill>
            <a:schemeClr val="accent4"/>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60" name="Rounded Rectangle 59"/>
          <p:cNvSpPr/>
          <p:nvPr/>
        </p:nvSpPr>
        <p:spPr bwMode="auto">
          <a:xfrm rot="19466802" flipH="1">
            <a:off x="2403843" y="2894170"/>
            <a:ext cx="211152" cy="49111"/>
          </a:xfrm>
          <a:prstGeom prst="roundRect">
            <a:avLst>
              <a:gd name="adj" fmla="val 50000"/>
            </a:avLst>
          </a:prstGeom>
          <a:solidFill>
            <a:schemeClr val="accent4"/>
          </a:solidFill>
          <a:ln>
            <a:no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ES" dirty="0">
              <a:effectLst/>
            </a:endParaRPr>
          </a:p>
        </p:txBody>
      </p:sp>
      <p:sp>
        <p:nvSpPr>
          <p:cNvPr id="63" name="Oval 62"/>
          <p:cNvSpPr/>
          <p:nvPr/>
        </p:nvSpPr>
        <p:spPr bwMode="auto">
          <a:xfrm rot="20157703" flipH="1">
            <a:off x="2551999" y="2691584"/>
            <a:ext cx="228913" cy="409743"/>
          </a:xfrm>
          <a:prstGeom prst="ellipse">
            <a:avLst/>
          </a:prstGeom>
          <a:solidFill>
            <a:schemeClr val="accent4"/>
          </a:solidFill>
          <a:ln w="190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64" name="Rectangle 320"/>
          <p:cNvSpPr/>
          <p:nvPr/>
        </p:nvSpPr>
        <p:spPr bwMode="auto">
          <a:xfrm flipH="1">
            <a:off x="2529294" y="2878811"/>
            <a:ext cx="270516" cy="291780"/>
          </a:xfrm>
          <a:custGeom>
            <a:avLst/>
            <a:gdLst>
              <a:gd name="connsiteX0" fmla="*/ 0 w 311150"/>
              <a:gd name="connsiteY0" fmla="*/ 0 h 320675"/>
              <a:gd name="connsiteX1" fmla="*/ 311150 w 311150"/>
              <a:gd name="connsiteY1" fmla="*/ 0 h 320675"/>
              <a:gd name="connsiteX2" fmla="*/ 311150 w 311150"/>
              <a:gd name="connsiteY2" fmla="*/ 320675 h 320675"/>
              <a:gd name="connsiteX3" fmla="*/ 0 w 311150"/>
              <a:gd name="connsiteY3" fmla="*/ 320675 h 320675"/>
              <a:gd name="connsiteX4" fmla="*/ 0 w 311150"/>
              <a:gd name="connsiteY4" fmla="*/ 0 h 320675"/>
              <a:gd name="connsiteX0" fmla="*/ 0 w 311150"/>
              <a:gd name="connsiteY0" fmla="*/ 0 h 320675"/>
              <a:gd name="connsiteX1" fmla="*/ 311150 w 311150"/>
              <a:gd name="connsiteY1" fmla="*/ 0 h 320675"/>
              <a:gd name="connsiteX2" fmla="*/ 307975 w 311150"/>
              <a:gd name="connsiteY2" fmla="*/ 165100 h 320675"/>
              <a:gd name="connsiteX3" fmla="*/ 311150 w 311150"/>
              <a:gd name="connsiteY3" fmla="*/ 320675 h 320675"/>
              <a:gd name="connsiteX4" fmla="*/ 0 w 311150"/>
              <a:gd name="connsiteY4" fmla="*/ 320675 h 320675"/>
              <a:gd name="connsiteX5" fmla="*/ 0 w 311150"/>
              <a:gd name="connsiteY5" fmla="*/ 0 h 320675"/>
              <a:gd name="connsiteX0" fmla="*/ 0 w 311150"/>
              <a:gd name="connsiteY0" fmla="*/ 0 h 320675"/>
              <a:gd name="connsiteX1" fmla="*/ 311150 w 311150"/>
              <a:gd name="connsiteY1" fmla="*/ 0 h 320675"/>
              <a:gd name="connsiteX2" fmla="*/ 276225 w 311150"/>
              <a:gd name="connsiteY2" fmla="*/ 165100 h 320675"/>
              <a:gd name="connsiteX3" fmla="*/ 311150 w 311150"/>
              <a:gd name="connsiteY3" fmla="*/ 320675 h 320675"/>
              <a:gd name="connsiteX4" fmla="*/ 0 w 311150"/>
              <a:gd name="connsiteY4" fmla="*/ 320675 h 320675"/>
              <a:gd name="connsiteX5" fmla="*/ 0 w 311150"/>
              <a:gd name="connsiteY5" fmla="*/ 0 h 320675"/>
              <a:gd name="connsiteX0" fmla="*/ 0 w 320675"/>
              <a:gd name="connsiteY0" fmla="*/ 53975 h 320675"/>
              <a:gd name="connsiteX1" fmla="*/ 320675 w 320675"/>
              <a:gd name="connsiteY1" fmla="*/ 0 h 320675"/>
              <a:gd name="connsiteX2" fmla="*/ 285750 w 320675"/>
              <a:gd name="connsiteY2" fmla="*/ 165100 h 320675"/>
              <a:gd name="connsiteX3" fmla="*/ 320675 w 320675"/>
              <a:gd name="connsiteY3" fmla="*/ 320675 h 320675"/>
              <a:gd name="connsiteX4" fmla="*/ 9525 w 320675"/>
              <a:gd name="connsiteY4" fmla="*/ 320675 h 320675"/>
              <a:gd name="connsiteX5" fmla="*/ 0 w 320675"/>
              <a:gd name="connsiteY5" fmla="*/ 53975 h 320675"/>
              <a:gd name="connsiteX0" fmla="*/ 9776 w 330451"/>
              <a:gd name="connsiteY0" fmla="*/ 53975 h 320675"/>
              <a:gd name="connsiteX1" fmla="*/ 330451 w 330451"/>
              <a:gd name="connsiteY1" fmla="*/ 0 h 320675"/>
              <a:gd name="connsiteX2" fmla="*/ 295526 w 330451"/>
              <a:gd name="connsiteY2" fmla="*/ 165100 h 320675"/>
              <a:gd name="connsiteX3" fmla="*/ 330451 w 330451"/>
              <a:gd name="connsiteY3" fmla="*/ 320675 h 320675"/>
              <a:gd name="connsiteX4" fmla="*/ 19301 w 330451"/>
              <a:gd name="connsiteY4" fmla="*/ 320675 h 320675"/>
              <a:gd name="connsiteX5" fmla="*/ 9776 w 330451"/>
              <a:gd name="connsiteY5" fmla="*/ 53975 h 320675"/>
              <a:gd name="connsiteX0" fmla="*/ 14942 w 335617"/>
              <a:gd name="connsiteY0" fmla="*/ 53975 h 320675"/>
              <a:gd name="connsiteX1" fmla="*/ 335617 w 335617"/>
              <a:gd name="connsiteY1" fmla="*/ 0 h 320675"/>
              <a:gd name="connsiteX2" fmla="*/ 300692 w 335617"/>
              <a:gd name="connsiteY2" fmla="*/ 165100 h 320675"/>
              <a:gd name="connsiteX3" fmla="*/ 335617 w 335617"/>
              <a:gd name="connsiteY3" fmla="*/ 320675 h 320675"/>
              <a:gd name="connsiteX4" fmla="*/ 24467 w 335617"/>
              <a:gd name="connsiteY4" fmla="*/ 320675 h 320675"/>
              <a:gd name="connsiteX5" fmla="*/ 14942 w 335617"/>
              <a:gd name="connsiteY5" fmla="*/ 53975 h 320675"/>
              <a:gd name="connsiteX0" fmla="*/ 14942 w 335617"/>
              <a:gd name="connsiteY0" fmla="*/ 53975 h 320675"/>
              <a:gd name="connsiteX1" fmla="*/ 335617 w 335617"/>
              <a:gd name="connsiteY1" fmla="*/ 0 h 320675"/>
              <a:gd name="connsiteX2" fmla="*/ 300692 w 335617"/>
              <a:gd name="connsiteY2" fmla="*/ 165100 h 320675"/>
              <a:gd name="connsiteX3" fmla="*/ 335617 w 335617"/>
              <a:gd name="connsiteY3" fmla="*/ 320675 h 320675"/>
              <a:gd name="connsiteX4" fmla="*/ 24467 w 335617"/>
              <a:gd name="connsiteY4" fmla="*/ 320675 h 320675"/>
              <a:gd name="connsiteX5" fmla="*/ 14942 w 335617"/>
              <a:gd name="connsiteY5" fmla="*/ 53975 h 320675"/>
              <a:gd name="connsiteX0" fmla="*/ 14942 w 335617"/>
              <a:gd name="connsiteY0" fmla="*/ 53975 h 320675"/>
              <a:gd name="connsiteX1" fmla="*/ 335617 w 335617"/>
              <a:gd name="connsiteY1" fmla="*/ 0 h 320675"/>
              <a:gd name="connsiteX2" fmla="*/ 300692 w 335617"/>
              <a:gd name="connsiteY2" fmla="*/ 165100 h 320675"/>
              <a:gd name="connsiteX3" fmla="*/ 335617 w 335617"/>
              <a:gd name="connsiteY3" fmla="*/ 320675 h 320675"/>
              <a:gd name="connsiteX4" fmla="*/ 24467 w 335617"/>
              <a:gd name="connsiteY4" fmla="*/ 320675 h 320675"/>
              <a:gd name="connsiteX5" fmla="*/ 14942 w 335617"/>
              <a:gd name="connsiteY5" fmla="*/ 53975 h 320675"/>
              <a:gd name="connsiteX0" fmla="*/ 14942 w 335617"/>
              <a:gd name="connsiteY0" fmla="*/ 53975 h 320675"/>
              <a:gd name="connsiteX1" fmla="*/ 335617 w 335617"/>
              <a:gd name="connsiteY1" fmla="*/ 0 h 320675"/>
              <a:gd name="connsiteX2" fmla="*/ 291167 w 335617"/>
              <a:gd name="connsiteY2" fmla="*/ 161925 h 320675"/>
              <a:gd name="connsiteX3" fmla="*/ 335617 w 335617"/>
              <a:gd name="connsiteY3" fmla="*/ 320675 h 320675"/>
              <a:gd name="connsiteX4" fmla="*/ 24467 w 335617"/>
              <a:gd name="connsiteY4" fmla="*/ 320675 h 320675"/>
              <a:gd name="connsiteX5" fmla="*/ 14942 w 335617"/>
              <a:gd name="connsiteY5" fmla="*/ 53975 h 320675"/>
              <a:gd name="connsiteX0" fmla="*/ 14942 w 335617"/>
              <a:gd name="connsiteY0" fmla="*/ 53975 h 320675"/>
              <a:gd name="connsiteX1" fmla="*/ 335617 w 335617"/>
              <a:gd name="connsiteY1" fmla="*/ 0 h 320675"/>
              <a:gd name="connsiteX2" fmla="*/ 291167 w 335617"/>
              <a:gd name="connsiteY2" fmla="*/ 161925 h 320675"/>
              <a:gd name="connsiteX3" fmla="*/ 335617 w 335617"/>
              <a:gd name="connsiteY3" fmla="*/ 320675 h 320675"/>
              <a:gd name="connsiteX4" fmla="*/ 192743 w 335617"/>
              <a:gd name="connsiteY4" fmla="*/ 317500 h 320675"/>
              <a:gd name="connsiteX5" fmla="*/ 24467 w 335617"/>
              <a:gd name="connsiteY5" fmla="*/ 320675 h 320675"/>
              <a:gd name="connsiteX6" fmla="*/ 14942 w 335617"/>
              <a:gd name="connsiteY6" fmla="*/ 53975 h 320675"/>
              <a:gd name="connsiteX0" fmla="*/ 14942 w 335617"/>
              <a:gd name="connsiteY0" fmla="*/ 53975 h 320675"/>
              <a:gd name="connsiteX1" fmla="*/ 335617 w 335617"/>
              <a:gd name="connsiteY1" fmla="*/ 0 h 320675"/>
              <a:gd name="connsiteX2" fmla="*/ 291167 w 335617"/>
              <a:gd name="connsiteY2" fmla="*/ 161925 h 320675"/>
              <a:gd name="connsiteX3" fmla="*/ 335617 w 335617"/>
              <a:gd name="connsiteY3" fmla="*/ 320675 h 320675"/>
              <a:gd name="connsiteX4" fmla="*/ 192743 w 335617"/>
              <a:gd name="connsiteY4" fmla="*/ 292100 h 320675"/>
              <a:gd name="connsiteX5" fmla="*/ 24467 w 335617"/>
              <a:gd name="connsiteY5" fmla="*/ 320675 h 320675"/>
              <a:gd name="connsiteX6" fmla="*/ 14942 w 335617"/>
              <a:gd name="connsiteY6" fmla="*/ 53975 h 320675"/>
              <a:gd name="connsiteX0" fmla="*/ 16170 w 333670"/>
              <a:gd name="connsiteY0" fmla="*/ 0 h 330200"/>
              <a:gd name="connsiteX1" fmla="*/ 333670 w 333670"/>
              <a:gd name="connsiteY1" fmla="*/ 9525 h 330200"/>
              <a:gd name="connsiteX2" fmla="*/ 289220 w 333670"/>
              <a:gd name="connsiteY2" fmla="*/ 171450 h 330200"/>
              <a:gd name="connsiteX3" fmla="*/ 333670 w 333670"/>
              <a:gd name="connsiteY3" fmla="*/ 330200 h 330200"/>
              <a:gd name="connsiteX4" fmla="*/ 190796 w 333670"/>
              <a:gd name="connsiteY4" fmla="*/ 301625 h 330200"/>
              <a:gd name="connsiteX5" fmla="*/ 22520 w 333670"/>
              <a:gd name="connsiteY5" fmla="*/ 330200 h 330200"/>
              <a:gd name="connsiteX6" fmla="*/ 16170 w 333670"/>
              <a:gd name="connsiteY6" fmla="*/ 0 h 330200"/>
              <a:gd name="connsiteX0" fmla="*/ 22911 w 340411"/>
              <a:gd name="connsiteY0" fmla="*/ 0 h 330200"/>
              <a:gd name="connsiteX1" fmla="*/ 340411 w 340411"/>
              <a:gd name="connsiteY1" fmla="*/ 9525 h 330200"/>
              <a:gd name="connsiteX2" fmla="*/ 295961 w 340411"/>
              <a:gd name="connsiteY2" fmla="*/ 171450 h 330200"/>
              <a:gd name="connsiteX3" fmla="*/ 340411 w 340411"/>
              <a:gd name="connsiteY3" fmla="*/ 330200 h 330200"/>
              <a:gd name="connsiteX4" fmla="*/ 197537 w 340411"/>
              <a:gd name="connsiteY4" fmla="*/ 301625 h 330200"/>
              <a:gd name="connsiteX5" fmla="*/ 29261 w 340411"/>
              <a:gd name="connsiteY5" fmla="*/ 330200 h 330200"/>
              <a:gd name="connsiteX6" fmla="*/ 22911 w 340411"/>
              <a:gd name="connsiteY6" fmla="*/ 0 h 330200"/>
              <a:gd name="connsiteX0" fmla="*/ 22911 w 340411"/>
              <a:gd name="connsiteY0" fmla="*/ 0 h 330200"/>
              <a:gd name="connsiteX1" fmla="*/ 340411 w 340411"/>
              <a:gd name="connsiteY1" fmla="*/ 9525 h 330200"/>
              <a:gd name="connsiteX2" fmla="*/ 295961 w 340411"/>
              <a:gd name="connsiteY2" fmla="*/ 171450 h 330200"/>
              <a:gd name="connsiteX3" fmla="*/ 340411 w 340411"/>
              <a:gd name="connsiteY3" fmla="*/ 330200 h 330200"/>
              <a:gd name="connsiteX4" fmla="*/ 197537 w 340411"/>
              <a:gd name="connsiteY4" fmla="*/ 301625 h 330200"/>
              <a:gd name="connsiteX5" fmla="*/ 29261 w 340411"/>
              <a:gd name="connsiteY5" fmla="*/ 330200 h 330200"/>
              <a:gd name="connsiteX6" fmla="*/ 22911 w 340411"/>
              <a:gd name="connsiteY6" fmla="*/ 0 h 330200"/>
              <a:gd name="connsiteX0" fmla="*/ 22911 w 340411"/>
              <a:gd name="connsiteY0" fmla="*/ 0 h 330200"/>
              <a:gd name="connsiteX1" fmla="*/ 340411 w 340411"/>
              <a:gd name="connsiteY1" fmla="*/ 9525 h 330200"/>
              <a:gd name="connsiteX2" fmla="*/ 295961 w 340411"/>
              <a:gd name="connsiteY2" fmla="*/ 171450 h 330200"/>
              <a:gd name="connsiteX3" fmla="*/ 340411 w 340411"/>
              <a:gd name="connsiteY3" fmla="*/ 330200 h 330200"/>
              <a:gd name="connsiteX4" fmla="*/ 197537 w 340411"/>
              <a:gd name="connsiteY4" fmla="*/ 301625 h 330200"/>
              <a:gd name="connsiteX5" fmla="*/ 29261 w 340411"/>
              <a:gd name="connsiteY5" fmla="*/ 330200 h 330200"/>
              <a:gd name="connsiteX6" fmla="*/ 22911 w 340411"/>
              <a:gd name="connsiteY6" fmla="*/ 0 h 330200"/>
              <a:gd name="connsiteX0" fmla="*/ 22911 w 353111"/>
              <a:gd name="connsiteY0" fmla="*/ 0 h 330200"/>
              <a:gd name="connsiteX1" fmla="*/ 340411 w 353111"/>
              <a:gd name="connsiteY1" fmla="*/ 9525 h 330200"/>
              <a:gd name="connsiteX2" fmla="*/ 295961 w 353111"/>
              <a:gd name="connsiteY2" fmla="*/ 171450 h 330200"/>
              <a:gd name="connsiteX3" fmla="*/ 353111 w 353111"/>
              <a:gd name="connsiteY3" fmla="*/ 330200 h 330200"/>
              <a:gd name="connsiteX4" fmla="*/ 197537 w 353111"/>
              <a:gd name="connsiteY4" fmla="*/ 301625 h 330200"/>
              <a:gd name="connsiteX5" fmla="*/ 29261 w 353111"/>
              <a:gd name="connsiteY5" fmla="*/ 330200 h 330200"/>
              <a:gd name="connsiteX6" fmla="*/ 22911 w 353111"/>
              <a:gd name="connsiteY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111" h="330200">
                <a:moveTo>
                  <a:pt x="22911" y="0"/>
                </a:moveTo>
                <a:lnTo>
                  <a:pt x="340411" y="9525"/>
                </a:lnTo>
                <a:cubicBezTo>
                  <a:pt x="339353" y="64558"/>
                  <a:pt x="303369" y="91017"/>
                  <a:pt x="295961" y="171450"/>
                </a:cubicBezTo>
                <a:cubicBezTo>
                  <a:pt x="287494" y="270933"/>
                  <a:pt x="352053" y="278342"/>
                  <a:pt x="353111" y="330200"/>
                </a:cubicBezTo>
                <a:cubicBezTo>
                  <a:pt x="305486" y="320675"/>
                  <a:pt x="270562" y="307975"/>
                  <a:pt x="197537" y="301625"/>
                </a:cubicBezTo>
                <a:cubicBezTo>
                  <a:pt x="106520" y="295275"/>
                  <a:pt x="85353" y="320675"/>
                  <a:pt x="29261" y="330200"/>
                </a:cubicBezTo>
                <a:cubicBezTo>
                  <a:pt x="3861" y="247650"/>
                  <a:pt x="-18364" y="152400"/>
                  <a:pt x="22911" y="0"/>
                </a:cubicBezTo>
                <a:close/>
              </a:path>
            </a:pathLst>
          </a:custGeom>
          <a:solidFill>
            <a:schemeClr val="accent4"/>
          </a:solidFill>
          <a:ln w="190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flipH="1">
            <a:off x="2487078" y="2556167"/>
            <a:ext cx="94221" cy="86973"/>
          </a:xfrm>
          <a:prstGeom prst="ellipse">
            <a:avLst/>
          </a:prstGeom>
          <a:solidFill>
            <a:schemeClr val="accent4"/>
          </a:solidFill>
          <a:ln w="190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41" name="Oval 40"/>
          <p:cNvSpPr/>
          <p:nvPr/>
        </p:nvSpPr>
        <p:spPr bwMode="auto">
          <a:xfrm rot="1136503">
            <a:off x="857907" y="3214869"/>
            <a:ext cx="226474" cy="99025"/>
          </a:xfrm>
          <a:prstGeom prst="ellipse">
            <a:avLst/>
          </a:prstGeom>
          <a:solidFill>
            <a:srgbClr val="957E6A"/>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43" name="Oval 449"/>
          <p:cNvSpPr/>
          <p:nvPr/>
        </p:nvSpPr>
        <p:spPr bwMode="auto">
          <a:xfrm rot="4348761" flipH="1">
            <a:off x="1103917" y="3019308"/>
            <a:ext cx="103045" cy="67265"/>
          </a:xfrm>
          <a:custGeom>
            <a:avLst/>
            <a:gdLst>
              <a:gd name="connsiteX0" fmla="*/ 0 w 142875"/>
              <a:gd name="connsiteY0" fmla="*/ 71438 h 142875"/>
              <a:gd name="connsiteX1" fmla="*/ 71438 w 142875"/>
              <a:gd name="connsiteY1" fmla="*/ 0 h 142875"/>
              <a:gd name="connsiteX2" fmla="*/ 142876 w 142875"/>
              <a:gd name="connsiteY2" fmla="*/ 71438 h 142875"/>
              <a:gd name="connsiteX3" fmla="*/ 71438 w 142875"/>
              <a:gd name="connsiteY3" fmla="*/ 142876 h 142875"/>
              <a:gd name="connsiteX4" fmla="*/ 0 w 142875"/>
              <a:gd name="connsiteY4" fmla="*/ 71438 h 142875"/>
              <a:gd name="connsiteX0" fmla="*/ 4056 w 199472"/>
              <a:gd name="connsiteY0" fmla="*/ 111218 h 117804"/>
              <a:gd name="connsiteX1" fmla="*/ 75494 w 199472"/>
              <a:gd name="connsiteY1" fmla="*/ 39780 h 117804"/>
              <a:gd name="connsiteX2" fmla="*/ 146932 w 199472"/>
              <a:gd name="connsiteY2" fmla="*/ 111218 h 117804"/>
              <a:gd name="connsiteX3" fmla="*/ 188657 w 199472"/>
              <a:gd name="connsiteY3" fmla="*/ 0 h 117804"/>
              <a:gd name="connsiteX4" fmla="*/ 4056 w 199472"/>
              <a:gd name="connsiteY4" fmla="*/ 111218 h 117804"/>
              <a:gd name="connsiteX0" fmla="*/ 1 w 142877"/>
              <a:gd name="connsiteY0" fmla="*/ 71438 h 85144"/>
              <a:gd name="connsiteX1" fmla="*/ 71439 w 142877"/>
              <a:gd name="connsiteY1" fmla="*/ 0 h 85144"/>
              <a:gd name="connsiteX2" fmla="*/ 142877 w 142877"/>
              <a:gd name="connsiteY2" fmla="*/ 71438 h 85144"/>
              <a:gd name="connsiteX3" fmla="*/ 71501 w 142877"/>
              <a:gd name="connsiteY3" fmla="*/ 52626 h 85144"/>
              <a:gd name="connsiteX4" fmla="*/ 1 w 142877"/>
              <a:gd name="connsiteY4" fmla="*/ 71438 h 85144"/>
              <a:gd name="connsiteX0" fmla="*/ 1 w 142877"/>
              <a:gd name="connsiteY0" fmla="*/ 71438 h 86733"/>
              <a:gd name="connsiteX1" fmla="*/ 71439 w 142877"/>
              <a:gd name="connsiteY1" fmla="*/ 0 h 86733"/>
              <a:gd name="connsiteX2" fmla="*/ 142877 w 142877"/>
              <a:gd name="connsiteY2" fmla="*/ 71438 h 86733"/>
              <a:gd name="connsiteX3" fmla="*/ 70601 w 142877"/>
              <a:gd name="connsiteY3" fmla="*/ 61561 h 86733"/>
              <a:gd name="connsiteX4" fmla="*/ 1 w 142877"/>
              <a:gd name="connsiteY4" fmla="*/ 71438 h 86733"/>
              <a:gd name="connsiteX0" fmla="*/ 1 w 142877"/>
              <a:gd name="connsiteY0" fmla="*/ 71438 h 80719"/>
              <a:gd name="connsiteX1" fmla="*/ 71439 w 142877"/>
              <a:gd name="connsiteY1" fmla="*/ 0 h 80719"/>
              <a:gd name="connsiteX2" fmla="*/ 142877 w 142877"/>
              <a:gd name="connsiteY2" fmla="*/ 71438 h 80719"/>
              <a:gd name="connsiteX3" fmla="*/ 70601 w 142877"/>
              <a:gd name="connsiteY3" fmla="*/ 61561 h 80719"/>
              <a:gd name="connsiteX4" fmla="*/ 1 w 142877"/>
              <a:gd name="connsiteY4" fmla="*/ 71438 h 8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7" h="80719">
                <a:moveTo>
                  <a:pt x="1" y="71438"/>
                </a:moveTo>
                <a:cubicBezTo>
                  <a:pt x="141" y="61178"/>
                  <a:pt x="31985" y="0"/>
                  <a:pt x="71439" y="0"/>
                </a:cubicBezTo>
                <a:cubicBezTo>
                  <a:pt x="110893" y="0"/>
                  <a:pt x="142877" y="31984"/>
                  <a:pt x="142877" y="71438"/>
                </a:cubicBezTo>
                <a:cubicBezTo>
                  <a:pt x="139759" y="97039"/>
                  <a:pt x="110055" y="61561"/>
                  <a:pt x="70601" y="61561"/>
                </a:cubicBezTo>
                <a:cubicBezTo>
                  <a:pt x="31147" y="61561"/>
                  <a:pt x="-139" y="81698"/>
                  <a:pt x="1" y="71438"/>
                </a:cubicBezTo>
                <a:close/>
              </a:path>
            </a:pathLst>
          </a:custGeom>
          <a:solidFill>
            <a:srgbClr val="957E6A"/>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44" name="Oval 24"/>
          <p:cNvSpPr/>
          <p:nvPr/>
        </p:nvSpPr>
        <p:spPr bwMode="auto">
          <a:xfrm rot="1303747" flipH="1">
            <a:off x="855649" y="3113681"/>
            <a:ext cx="290561" cy="179777"/>
          </a:xfrm>
          <a:custGeom>
            <a:avLst/>
            <a:gdLst/>
            <a:ahLst/>
            <a:cxnLst/>
            <a:rect l="l" t="t" r="r" b="b"/>
            <a:pathLst>
              <a:path w="531230" h="379324">
                <a:moveTo>
                  <a:pt x="265615" y="0"/>
                </a:moveTo>
                <a:cubicBezTo>
                  <a:pt x="412310" y="0"/>
                  <a:pt x="531230" y="169083"/>
                  <a:pt x="531230" y="377657"/>
                </a:cubicBezTo>
                <a:lnTo>
                  <a:pt x="531112" y="379324"/>
                </a:lnTo>
                <a:lnTo>
                  <a:pt x="118" y="379324"/>
                </a:lnTo>
                <a:lnTo>
                  <a:pt x="0" y="377657"/>
                </a:lnTo>
                <a:cubicBezTo>
                  <a:pt x="0" y="169083"/>
                  <a:pt x="118920" y="0"/>
                  <a:pt x="265615" y="0"/>
                </a:cubicBezTo>
                <a:close/>
              </a:path>
            </a:pathLst>
          </a:custGeom>
          <a:solidFill>
            <a:srgbClr val="957E6A"/>
          </a:solidFill>
          <a:ln w="12700" cap="flat" cmpd="sng" algn="ctr">
            <a:noFill/>
            <a:prstDash val="solid"/>
            <a:round/>
            <a:headEnd type="none" w="med" len="med"/>
            <a:tailEnd type="none" w="med" len="med"/>
          </a:ln>
          <a:effectLst/>
          <a:extLst/>
        </p:spPr>
        <p:txBody>
          <a:bodyPr/>
          <a:lstStyle/>
          <a:p>
            <a:pPr>
              <a:defRPr/>
            </a:pPr>
            <a:endParaRPr lang="es-ES" dirty="0">
              <a:effectLst/>
            </a:endParaRPr>
          </a:p>
        </p:txBody>
      </p:sp>
      <p:sp>
        <p:nvSpPr>
          <p:cNvPr id="45" name="Oval 44"/>
          <p:cNvSpPr/>
          <p:nvPr/>
        </p:nvSpPr>
        <p:spPr bwMode="auto">
          <a:xfrm rot="1303747">
            <a:off x="1042050" y="3209630"/>
            <a:ext cx="91449" cy="126634"/>
          </a:xfrm>
          <a:prstGeom prst="ellipse">
            <a:avLst/>
          </a:prstGeom>
          <a:solidFill>
            <a:srgbClr val="957E6A"/>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46" name="Oval 45"/>
          <p:cNvSpPr/>
          <p:nvPr/>
        </p:nvSpPr>
        <p:spPr bwMode="auto">
          <a:xfrm rot="1303747">
            <a:off x="838166" y="3128375"/>
            <a:ext cx="91449" cy="126634"/>
          </a:xfrm>
          <a:prstGeom prst="ellipse">
            <a:avLst/>
          </a:prstGeom>
          <a:solidFill>
            <a:srgbClr val="957E6A"/>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47" name="Oval 449"/>
          <p:cNvSpPr/>
          <p:nvPr/>
        </p:nvSpPr>
        <p:spPr bwMode="auto">
          <a:xfrm rot="19858733">
            <a:off x="935901" y="2952348"/>
            <a:ext cx="103045" cy="67265"/>
          </a:xfrm>
          <a:custGeom>
            <a:avLst/>
            <a:gdLst>
              <a:gd name="connsiteX0" fmla="*/ 0 w 142875"/>
              <a:gd name="connsiteY0" fmla="*/ 71438 h 142875"/>
              <a:gd name="connsiteX1" fmla="*/ 71438 w 142875"/>
              <a:gd name="connsiteY1" fmla="*/ 0 h 142875"/>
              <a:gd name="connsiteX2" fmla="*/ 142876 w 142875"/>
              <a:gd name="connsiteY2" fmla="*/ 71438 h 142875"/>
              <a:gd name="connsiteX3" fmla="*/ 71438 w 142875"/>
              <a:gd name="connsiteY3" fmla="*/ 142876 h 142875"/>
              <a:gd name="connsiteX4" fmla="*/ 0 w 142875"/>
              <a:gd name="connsiteY4" fmla="*/ 71438 h 142875"/>
              <a:gd name="connsiteX0" fmla="*/ 4056 w 199472"/>
              <a:gd name="connsiteY0" fmla="*/ 111218 h 117804"/>
              <a:gd name="connsiteX1" fmla="*/ 75494 w 199472"/>
              <a:gd name="connsiteY1" fmla="*/ 39780 h 117804"/>
              <a:gd name="connsiteX2" fmla="*/ 146932 w 199472"/>
              <a:gd name="connsiteY2" fmla="*/ 111218 h 117804"/>
              <a:gd name="connsiteX3" fmla="*/ 188657 w 199472"/>
              <a:gd name="connsiteY3" fmla="*/ 0 h 117804"/>
              <a:gd name="connsiteX4" fmla="*/ 4056 w 199472"/>
              <a:gd name="connsiteY4" fmla="*/ 111218 h 117804"/>
              <a:gd name="connsiteX0" fmla="*/ 1 w 142877"/>
              <a:gd name="connsiteY0" fmla="*/ 71438 h 85144"/>
              <a:gd name="connsiteX1" fmla="*/ 71439 w 142877"/>
              <a:gd name="connsiteY1" fmla="*/ 0 h 85144"/>
              <a:gd name="connsiteX2" fmla="*/ 142877 w 142877"/>
              <a:gd name="connsiteY2" fmla="*/ 71438 h 85144"/>
              <a:gd name="connsiteX3" fmla="*/ 71501 w 142877"/>
              <a:gd name="connsiteY3" fmla="*/ 52626 h 85144"/>
              <a:gd name="connsiteX4" fmla="*/ 1 w 142877"/>
              <a:gd name="connsiteY4" fmla="*/ 71438 h 85144"/>
              <a:gd name="connsiteX0" fmla="*/ 1 w 142877"/>
              <a:gd name="connsiteY0" fmla="*/ 71438 h 86733"/>
              <a:gd name="connsiteX1" fmla="*/ 71439 w 142877"/>
              <a:gd name="connsiteY1" fmla="*/ 0 h 86733"/>
              <a:gd name="connsiteX2" fmla="*/ 142877 w 142877"/>
              <a:gd name="connsiteY2" fmla="*/ 71438 h 86733"/>
              <a:gd name="connsiteX3" fmla="*/ 70601 w 142877"/>
              <a:gd name="connsiteY3" fmla="*/ 61561 h 86733"/>
              <a:gd name="connsiteX4" fmla="*/ 1 w 142877"/>
              <a:gd name="connsiteY4" fmla="*/ 71438 h 86733"/>
              <a:gd name="connsiteX0" fmla="*/ 1 w 142877"/>
              <a:gd name="connsiteY0" fmla="*/ 71438 h 80719"/>
              <a:gd name="connsiteX1" fmla="*/ 71439 w 142877"/>
              <a:gd name="connsiteY1" fmla="*/ 0 h 80719"/>
              <a:gd name="connsiteX2" fmla="*/ 142877 w 142877"/>
              <a:gd name="connsiteY2" fmla="*/ 71438 h 80719"/>
              <a:gd name="connsiteX3" fmla="*/ 70601 w 142877"/>
              <a:gd name="connsiteY3" fmla="*/ 61561 h 80719"/>
              <a:gd name="connsiteX4" fmla="*/ 1 w 142877"/>
              <a:gd name="connsiteY4" fmla="*/ 71438 h 8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7" h="80719">
                <a:moveTo>
                  <a:pt x="1" y="71438"/>
                </a:moveTo>
                <a:cubicBezTo>
                  <a:pt x="141" y="61178"/>
                  <a:pt x="31985" y="0"/>
                  <a:pt x="71439" y="0"/>
                </a:cubicBezTo>
                <a:cubicBezTo>
                  <a:pt x="110893" y="0"/>
                  <a:pt x="142877" y="31984"/>
                  <a:pt x="142877" y="71438"/>
                </a:cubicBezTo>
                <a:cubicBezTo>
                  <a:pt x="139759" y="97039"/>
                  <a:pt x="110055" y="61561"/>
                  <a:pt x="70601" y="61561"/>
                </a:cubicBezTo>
                <a:cubicBezTo>
                  <a:pt x="31147" y="61561"/>
                  <a:pt x="-139" y="81698"/>
                  <a:pt x="1" y="71438"/>
                </a:cubicBezTo>
                <a:close/>
              </a:path>
            </a:pathLst>
          </a:custGeom>
          <a:solidFill>
            <a:srgbClr val="957E6A"/>
          </a:solidFill>
          <a:ln w="127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rot="1303747" flipH="1">
            <a:off x="946072" y="2998097"/>
            <a:ext cx="198715" cy="172187"/>
          </a:xfrm>
          <a:prstGeom prst="ellipse">
            <a:avLst/>
          </a:prstGeom>
          <a:solidFill>
            <a:srgbClr val="957E6A"/>
          </a:solidFill>
          <a:ln w="12700" cap="flat" cmpd="sng" algn="ctr">
            <a:noFill/>
            <a:prstDash val="solid"/>
            <a:round/>
            <a:headEnd type="none" w="med" len="med"/>
            <a:tailEnd type="none" w="med" len="med"/>
          </a:ln>
          <a:effectLst/>
          <a:extLst/>
        </p:spPr>
        <p:txBody>
          <a:bodyPr/>
          <a:lstStyle/>
          <a:p>
            <a:pPr>
              <a:defRPr/>
            </a:pPr>
            <a:endParaRPr lang="es-ES" dirty="0">
              <a:effectLst/>
            </a:endParaRPr>
          </a:p>
        </p:txBody>
      </p:sp>
      <p:sp>
        <p:nvSpPr>
          <p:cNvPr id="49" name="Oval 48"/>
          <p:cNvSpPr/>
          <p:nvPr/>
        </p:nvSpPr>
        <p:spPr bwMode="auto">
          <a:xfrm rot="1303747">
            <a:off x="995734" y="3113525"/>
            <a:ext cx="58934" cy="51006"/>
          </a:xfrm>
          <a:prstGeom prst="ellipse">
            <a:avLst/>
          </a:prstGeom>
          <a:solidFill>
            <a:srgbClr val="957E6A"/>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grpSp>
        <p:nvGrpSpPr>
          <p:cNvPr id="3" name="Group 346"/>
          <p:cNvGrpSpPr/>
          <p:nvPr/>
        </p:nvGrpSpPr>
        <p:grpSpPr>
          <a:xfrm rot="1303747">
            <a:off x="987866" y="3035734"/>
            <a:ext cx="51800" cy="51038"/>
            <a:chOff x="150367" y="3928207"/>
            <a:chExt cx="80929" cy="92133"/>
          </a:xfrm>
          <a:solidFill>
            <a:srgbClr val="957E6A"/>
          </a:solidFill>
        </p:grpSpPr>
        <p:sp>
          <p:nvSpPr>
            <p:cNvPr id="54" name="Oval 53"/>
            <p:cNvSpPr>
              <a:spLocks noChangeAspect="1"/>
            </p:cNvSpPr>
            <p:nvPr/>
          </p:nvSpPr>
          <p:spPr bwMode="auto">
            <a:xfrm>
              <a:off x="187325" y="3984340"/>
              <a:ext cx="36000" cy="36000"/>
            </a:xfrm>
            <a:prstGeom prst="ellips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55" name="Oval 453"/>
            <p:cNvSpPr/>
            <p:nvPr/>
          </p:nvSpPr>
          <p:spPr bwMode="auto">
            <a:xfrm rot="20502793">
              <a:off x="150367" y="3928207"/>
              <a:ext cx="80929" cy="68838"/>
            </a:xfrm>
            <a:custGeom>
              <a:avLst/>
              <a:gdLst>
                <a:gd name="connsiteX0" fmla="*/ 0 w 80749"/>
                <a:gd name="connsiteY0" fmla="*/ 64600 h 129199"/>
                <a:gd name="connsiteX1" fmla="*/ 40375 w 80749"/>
                <a:gd name="connsiteY1" fmla="*/ 0 h 129199"/>
                <a:gd name="connsiteX2" fmla="*/ 80750 w 80749"/>
                <a:gd name="connsiteY2" fmla="*/ 64600 h 129199"/>
                <a:gd name="connsiteX3" fmla="*/ 40375 w 80749"/>
                <a:gd name="connsiteY3" fmla="*/ 129200 h 129199"/>
                <a:gd name="connsiteX4" fmla="*/ 0 w 80749"/>
                <a:gd name="connsiteY4" fmla="*/ 64600 h 129199"/>
                <a:gd name="connsiteX0" fmla="*/ 0 w 80750"/>
                <a:gd name="connsiteY0" fmla="*/ 64600 h 64600"/>
                <a:gd name="connsiteX1" fmla="*/ 40375 w 80750"/>
                <a:gd name="connsiteY1" fmla="*/ 0 h 64600"/>
                <a:gd name="connsiteX2" fmla="*/ 80750 w 80750"/>
                <a:gd name="connsiteY2" fmla="*/ 64600 h 64600"/>
                <a:gd name="connsiteX3" fmla="*/ 0 w 80750"/>
                <a:gd name="connsiteY3" fmla="*/ 64600 h 64600"/>
                <a:gd name="connsiteX0" fmla="*/ 33 w 80820"/>
                <a:gd name="connsiteY0" fmla="*/ 64600 h 71064"/>
                <a:gd name="connsiteX1" fmla="*/ 40408 w 80820"/>
                <a:gd name="connsiteY1" fmla="*/ 0 h 71064"/>
                <a:gd name="connsiteX2" fmla="*/ 80783 w 80820"/>
                <a:gd name="connsiteY2" fmla="*/ 64600 h 71064"/>
                <a:gd name="connsiteX3" fmla="*/ 34383 w 80820"/>
                <a:gd name="connsiteY3" fmla="*/ 68787 h 71064"/>
                <a:gd name="connsiteX4" fmla="*/ 33 w 80820"/>
                <a:gd name="connsiteY4" fmla="*/ 64600 h 71064"/>
                <a:gd name="connsiteX0" fmla="*/ 5 w 80792"/>
                <a:gd name="connsiteY0" fmla="*/ 64600 h 68838"/>
                <a:gd name="connsiteX1" fmla="*/ 40380 w 80792"/>
                <a:gd name="connsiteY1" fmla="*/ 0 h 68838"/>
                <a:gd name="connsiteX2" fmla="*/ 80755 w 80792"/>
                <a:gd name="connsiteY2" fmla="*/ 64600 h 68838"/>
                <a:gd name="connsiteX3" fmla="*/ 42398 w 80792"/>
                <a:gd name="connsiteY3" fmla="*/ 60641 h 68838"/>
                <a:gd name="connsiteX4" fmla="*/ 5 w 80792"/>
                <a:gd name="connsiteY4" fmla="*/ 64600 h 68838"/>
                <a:gd name="connsiteX0" fmla="*/ 26 w 80929"/>
                <a:gd name="connsiteY0" fmla="*/ 64600 h 68838"/>
                <a:gd name="connsiteX1" fmla="*/ 40401 w 80929"/>
                <a:gd name="connsiteY1" fmla="*/ 0 h 68838"/>
                <a:gd name="connsiteX2" fmla="*/ 80776 w 80929"/>
                <a:gd name="connsiteY2" fmla="*/ 64600 h 68838"/>
                <a:gd name="connsiteX3" fmla="*/ 42419 w 80929"/>
                <a:gd name="connsiteY3" fmla="*/ 60641 h 68838"/>
                <a:gd name="connsiteX4" fmla="*/ 26 w 80929"/>
                <a:gd name="connsiteY4" fmla="*/ 64600 h 6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 h="68838">
                  <a:moveTo>
                    <a:pt x="26" y="64600"/>
                  </a:moveTo>
                  <a:cubicBezTo>
                    <a:pt x="-310" y="54493"/>
                    <a:pt x="1914" y="104"/>
                    <a:pt x="40401" y="0"/>
                  </a:cubicBezTo>
                  <a:cubicBezTo>
                    <a:pt x="78888" y="-104"/>
                    <a:pt x="81780" y="53135"/>
                    <a:pt x="80776" y="64600"/>
                  </a:cubicBezTo>
                  <a:cubicBezTo>
                    <a:pt x="79772" y="76065"/>
                    <a:pt x="55877" y="60641"/>
                    <a:pt x="42419" y="60641"/>
                  </a:cubicBezTo>
                  <a:cubicBezTo>
                    <a:pt x="28961" y="60641"/>
                    <a:pt x="362" y="74707"/>
                    <a:pt x="26" y="64600"/>
                  </a:cubicBezTo>
                  <a:close/>
                </a:path>
              </a:pathLst>
            </a:custGeom>
            <a:grp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grpSp>
      <p:grpSp>
        <p:nvGrpSpPr>
          <p:cNvPr id="5" name="Group 461"/>
          <p:cNvGrpSpPr/>
          <p:nvPr/>
        </p:nvGrpSpPr>
        <p:grpSpPr>
          <a:xfrm rot="1303747" flipH="1">
            <a:off x="1059507" y="3062877"/>
            <a:ext cx="51800" cy="52395"/>
            <a:chOff x="149196" y="3925756"/>
            <a:chExt cx="80929" cy="94584"/>
          </a:xfrm>
          <a:solidFill>
            <a:srgbClr val="957E6A"/>
          </a:solidFill>
        </p:grpSpPr>
        <p:sp>
          <p:nvSpPr>
            <p:cNvPr id="52" name="Oval 51"/>
            <p:cNvSpPr>
              <a:spLocks noChangeAspect="1"/>
            </p:cNvSpPr>
            <p:nvPr/>
          </p:nvSpPr>
          <p:spPr bwMode="auto">
            <a:xfrm>
              <a:off x="187325" y="3984340"/>
              <a:ext cx="36000" cy="36000"/>
            </a:xfrm>
            <a:prstGeom prst="ellipse">
              <a:avLst/>
            </a:prstGeom>
            <a:grp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53" name="Oval 453"/>
            <p:cNvSpPr/>
            <p:nvPr/>
          </p:nvSpPr>
          <p:spPr bwMode="auto">
            <a:xfrm rot="20502793">
              <a:off x="149196" y="3925756"/>
              <a:ext cx="80929" cy="68839"/>
            </a:xfrm>
            <a:custGeom>
              <a:avLst/>
              <a:gdLst>
                <a:gd name="connsiteX0" fmla="*/ 0 w 80749"/>
                <a:gd name="connsiteY0" fmla="*/ 64600 h 129199"/>
                <a:gd name="connsiteX1" fmla="*/ 40375 w 80749"/>
                <a:gd name="connsiteY1" fmla="*/ 0 h 129199"/>
                <a:gd name="connsiteX2" fmla="*/ 80750 w 80749"/>
                <a:gd name="connsiteY2" fmla="*/ 64600 h 129199"/>
                <a:gd name="connsiteX3" fmla="*/ 40375 w 80749"/>
                <a:gd name="connsiteY3" fmla="*/ 129200 h 129199"/>
                <a:gd name="connsiteX4" fmla="*/ 0 w 80749"/>
                <a:gd name="connsiteY4" fmla="*/ 64600 h 129199"/>
                <a:gd name="connsiteX0" fmla="*/ 0 w 80750"/>
                <a:gd name="connsiteY0" fmla="*/ 64600 h 64600"/>
                <a:gd name="connsiteX1" fmla="*/ 40375 w 80750"/>
                <a:gd name="connsiteY1" fmla="*/ 0 h 64600"/>
                <a:gd name="connsiteX2" fmla="*/ 80750 w 80750"/>
                <a:gd name="connsiteY2" fmla="*/ 64600 h 64600"/>
                <a:gd name="connsiteX3" fmla="*/ 0 w 80750"/>
                <a:gd name="connsiteY3" fmla="*/ 64600 h 64600"/>
                <a:gd name="connsiteX0" fmla="*/ 33 w 80820"/>
                <a:gd name="connsiteY0" fmla="*/ 64600 h 71064"/>
                <a:gd name="connsiteX1" fmla="*/ 40408 w 80820"/>
                <a:gd name="connsiteY1" fmla="*/ 0 h 71064"/>
                <a:gd name="connsiteX2" fmla="*/ 80783 w 80820"/>
                <a:gd name="connsiteY2" fmla="*/ 64600 h 71064"/>
                <a:gd name="connsiteX3" fmla="*/ 34383 w 80820"/>
                <a:gd name="connsiteY3" fmla="*/ 68787 h 71064"/>
                <a:gd name="connsiteX4" fmla="*/ 33 w 80820"/>
                <a:gd name="connsiteY4" fmla="*/ 64600 h 71064"/>
                <a:gd name="connsiteX0" fmla="*/ 5 w 80792"/>
                <a:gd name="connsiteY0" fmla="*/ 64600 h 68838"/>
                <a:gd name="connsiteX1" fmla="*/ 40380 w 80792"/>
                <a:gd name="connsiteY1" fmla="*/ 0 h 68838"/>
                <a:gd name="connsiteX2" fmla="*/ 80755 w 80792"/>
                <a:gd name="connsiteY2" fmla="*/ 64600 h 68838"/>
                <a:gd name="connsiteX3" fmla="*/ 42398 w 80792"/>
                <a:gd name="connsiteY3" fmla="*/ 60641 h 68838"/>
                <a:gd name="connsiteX4" fmla="*/ 5 w 80792"/>
                <a:gd name="connsiteY4" fmla="*/ 64600 h 68838"/>
                <a:gd name="connsiteX0" fmla="*/ 26 w 80929"/>
                <a:gd name="connsiteY0" fmla="*/ 64600 h 68838"/>
                <a:gd name="connsiteX1" fmla="*/ 40401 w 80929"/>
                <a:gd name="connsiteY1" fmla="*/ 0 h 68838"/>
                <a:gd name="connsiteX2" fmla="*/ 80776 w 80929"/>
                <a:gd name="connsiteY2" fmla="*/ 64600 h 68838"/>
                <a:gd name="connsiteX3" fmla="*/ 42419 w 80929"/>
                <a:gd name="connsiteY3" fmla="*/ 60641 h 68838"/>
                <a:gd name="connsiteX4" fmla="*/ 26 w 80929"/>
                <a:gd name="connsiteY4" fmla="*/ 64600 h 6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 h="68838">
                  <a:moveTo>
                    <a:pt x="26" y="64600"/>
                  </a:moveTo>
                  <a:cubicBezTo>
                    <a:pt x="-310" y="54493"/>
                    <a:pt x="1914" y="104"/>
                    <a:pt x="40401" y="0"/>
                  </a:cubicBezTo>
                  <a:cubicBezTo>
                    <a:pt x="78888" y="-104"/>
                    <a:pt x="81780" y="53135"/>
                    <a:pt x="80776" y="64600"/>
                  </a:cubicBezTo>
                  <a:cubicBezTo>
                    <a:pt x="79772" y="76065"/>
                    <a:pt x="55877" y="60641"/>
                    <a:pt x="42419" y="60641"/>
                  </a:cubicBezTo>
                  <a:cubicBezTo>
                    <a:pt x="28961" y="60641"/>
                    <a:pt x="362" y="74707"/>
                    <a:pt x="26" y="64600"/>
                  </a:cubicBezTo>
                  <a:close/>
                </a:path>
              </a:pathLst>
            </a:custGeom>
            <a:grp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grpSp>
      <p:sp>
        <p:nvSpPr>
          <p:cNvPr id="10" name="Rounded Rectangle 9"/>
          <p:cNvSpPr/>
          <p:nvPr/>
        </p:nvSpPr>
        <p:spPr bwMode="auto">
          <a:xfrm rot="16370426">
            <a:off x="1444171" y="2977269"/>
            <a:ext cx="546981" cy="103222"/>
          </a:xfrm>
          <a:prstGeom prst="roundRect">
            <a:avLst>
              <a:gd name="adj" fmla="val 43750"/>
            </a:avLst>
          </a:prstGeom>
          <a:solidFill>
            <a:srgbClr val="957E6A"/>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11" name="Rounded Rectangle 10"/>
          <p:cNvSpPr/>
          <p:nvPr/>
        </p:nvSpPr>
        <p:spPr>
          <a:xfrm>
            <a:off x="1679360" y="2411290"/>
            <a:ext cx="195773" cy="404827"/>
          </a:xfrm>
          <a:prstGeom prst="roundRect">
            <a:avLst/>
          </a:prstGeom>
          <a:solidFill>
            <a:srgbClr val="957E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effectLst/>
            </a:endParaRPr>
          </a:p>
        </p:txBody>
      </p:sp>
      <p:sp>
        <p:nvSpPr>
          <p:cNvPr id="12" name="Oval 11"/>
          <p:cNvSpPr>
            <a:spLocks noChangeAspect="1"/>
          </p:cNvSpPr>
          <p:nvPr/>
        </p:nvSpPr>
        <p:spPr>
          <a:xfrm rot="21522137">
            <a:off x="1681499" y="2204237"/>
            <a:ext cx="202938" cy="195232"/>
          </a:xfrm>
          <a:prstGeom prst="ellipse">
            <a:avLst/>
          </a:prstGeom>
          <a:solidFill>
            <a:srgbClr val="957E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effectLst/>
            </a:endParaRPr>
          </a:p>
        </p:txBody>
      </p:sp>
      <p:sp>
        <p:nvSpPr>
          <p:cNvPr id="13" name="Rounded Rectangle 12"/>
          <p:cNvSpPr/>
          <p:nvPr/>
        </p:nvSpPr>
        <p:spPr bwMode="auto">
          <a:xfrm rot="7341941">
            <a:off x="1531081" y="2484254"/>
            <a:ext cx="249177" cy="91091"/>
          </a:xfrm>
          <a:prstGeom prst="roundRect">
            <a:avLst>
              <a:gd name="adj" fmla="val 43750"/>
            </a:avLst>
          </a:prstGeom>
          <a:solidFill>
            <a:srgbClr val="957E6A"/>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14" name="Rounded Rectangle 13"/>
          <p:cNvSpPr/>
          <p:nvPr/>
        </p:nvSpPr>
        <p:spPr bwMode="auto">
          <a:xfrm rot="16009462">
            <a:off x="1565408" y="2976603"/>
            <a:ext cx="546981" cy="103222"/>
          </a:xfrm>
          <a:prstGeom prst="roundRect">
            <a:avLst>
              <a:gd name="adj" fmla="val 43750"/>
            </a:avLst>
          </a:prstGeom>
          <a:solidFill>
            <a:srgbClr val="957E6A"/>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15" name="Rounded Rectangle 14"/>
          <p:cNvSpPr/>
          <p:nvPr/>
        </p:nvSpPr>
        <p:spPr bwMode="auto">
          <a:xfrm rot="12953807" flipH="1">
            <a:off x="1795636" y="2470709"/>
            <a:ext cx="269943" cy="84085"/>
          </a:xfrm>
          <a:prstGeom prst="roundRect">
            <a:avLst>
              <a:gd name="adj" fmla="val 43750"/>
            </a:avLst>
          </a:prstGeom>
          <a:solidFill>
            <a:srgbClr val="957E6A"/>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2" name="Rounded Rectangle 31"/>
          <p:cNvSpPr/>
          <p:nvPr/>
        </p:nvSpPr>
        <p:spPr bwMode="auto">
          <a:xfrm rot="10989382" flipH="1">
            <a:off x="1966145" y="2533117"/>
            <a:ext cx="245888" cy="84085"/>
          </a:xfrm>
          <a:prstGeom prst="roundRect">
            <a:avLst>
              <a:gd name="adj" fmla="val 50000"/>
            </a:avLst>
          </a:prstGeom>
          <a:solidFill>
            <a:srgbClr val="957E6A"/>
          </a:solidFill>
          <a:ln w="190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3" name="Rounded Rectangle 32"/>
          <p:cNvSpPr/>
          <p:nvPr/>
        </p:nvSpPr>
        <p:spPr bwMode="auto">
          <a:xfrm rot="16370426">
            <a:off x="1784749" y="3011015"/>
            <a:ext cx="487547" cy="92007"/>
          </a:xfrm>
          <a:prstGeom prst="roundRect">
            <a:avLst>
              <a:gd name="adj" fmla="val 43750"/>
            </a:avLst>
          </a:prstGeom>
          <a:solidFill>
            <a:schemeClr val="tx2"/>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4" name="Rounded Rectangle 33"/>
          <p:cNvSpPr/>
          <p:nvPr/>
        </p:nvSpPr>
        <p:spPr>
          <a:xfrm rot="21522137">
            <a:off x="1990543" y="2506534"/>
            <a:ext cx="174500" cy="360840"/>
          </a:xfrm>
          <a:prstGeom prst="round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effectLst/>
            </a:endParaRPr>
          </a:p>
        </p:txBody>
      </p:sp>
      <p:sp>
        <p:nvSpPr>
          <p:cNvPr id="35" name="Rounded Rectangle 34"/>
          <p:cNvSpPr/>
          <p:nvPr/>
        </p:nvSpPr>
        <p:spPr bwMode="auto">
          <a:xfrm rot="6801941">
            <a:off x="1874505" y="2587427"/>
            <a:ext cx="222103" cy="81195"/>
          </a:xfrm>
          <a:prstGeom prst="roundRect">
            <a:avLst>
              <a:gd name="adj" fmla="val 43750"/>
            </a:avLst>
          </a:prstGeom>
          <a:solidFill>
            <a:schemeClr val="tx2"/>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6" name="Rounded Rectangle 35"/>
          <p:cNvSpPr/>
          <p:nvPr/>
        </p:nvSpPr>
        <p:spPr bwMode="auto">
          <a:xfrm rot="5867474">
            <a:off x="1840847" y="2731641"/>
            <a:ext cx="202311" cy="81195"/>
          </a:xfrm>
          <a:prstGeom prst="roundRect">
            <a:avLst>
              <a:gd name="adj" fmla="val 50000"/>
            </a:avLst>
          </a:prstGeom>
          <a:solidFill>
            <a:schemeClr val="tx2"/>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7" name="Rounded Rectangle 36"/>
          <p:cNvSpPr/>
          <p:nvPr/>
        </p:nvSpPr>
        <p:spPr bwMode="auto">
          <a:xfrm rot="16009462">
            <a:off x="1892814" y="3010422"/>
            <a:ext cx="487547" cy="92007"/>
          </a:xfrm>
          <a:prstGeom prst="roundRect">
            <a:avLst>
              <a:gd name="adj" fmla="val 43750"/>
            </a:avLst>
          </a:prstGeom>
          <a:solidFill>
            <a:schemeClr val="tx2"/>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8" name="Rounded Rectangle 37"/>
          <p:cNvSpPr/>
          <p:nvPr/>
        </p:nvSpPr>
        <p:spPr bwMode="auto">
          <a:xfrm rot="15044617" flipH="1">
            <a:off x="2047431" y="2581661"/>
            <a:ext cx="222103" cy="81195"/>
          </a:xfrm>
          <a:prstGeom prst="roundRect">
            <a:avLst>
              <a:gd name="adj" fmla="val 43750"/>
            </a:avLst>
          </a:prstGeom>
          <a:solidFill>
            <a:schemeClr val="tx2"/>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9" name="Rounded Rectangle 38"/>
          <p:cNvSpPr/>
          <p:nvPr/>
        </p:nvSpPr>
        <p:spPr bwMode="auto">
          <a:xfrm rot="14226264" flipH="1">
            <a:off x="2135887" y="2724952"/>
            <a:ext cx="202311" cy="81195"/>
          </a:xfrm>
          <a:prstGeom prst="roundRect">
            <a:avLst>
              <a:gd name="adj" fmla="val 50000"/>
            </a:avLst>
          </a:prstGeom>
          <a:solidFill>
            <a:schemeClr val="tx2"/>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40" name="Rectangle 406"/>
          <p:cNvSpPr/>
          <p:nvPr/>
        </p:nvSpPr>
        <p:spPr bwMode="auto">
          <a:xfrm>
            <a:off x="1982942" y="2322002"/>
            <a:ext cx="229674" cy="176953"/>
          </a:xfrm>
          <a:custGeom>
            <a:avLst/>
            <a:gdLst/>
            <a:ahLst/>
            <a:cxnLst/>
            <a:rect l="l" t="t" r="r" b="b"/>
            <a:pathLst>
              <a:path w="330145" h="275559">
                <a:moveTo>
                  <a:pt x="133081" y="0"/>
                </a:moveTo>
                <a:lnTo>
                  <a:pt x="150066" y="3977"/>
                </a:lnTo>
                <a:lnTo>
                  <a:pt x="158054" y="1263"/>
                </a:lnTo>
                <a:cubicBezTo>
                  <a:pt x="193904" y="-4255"/>
                  <a:pt x="227500" y="10113"/>
                  <a:pt x="244684" y="35314"/>
                </a:cubicBezTo>
                <a:lnTo>
                  <a:pt x="249563" y="47731"/>
                </a:lnTo>
                <a:lnTo>
                  <a:pt x="251816" y="47385"/>
                </a:lnTo>
                <a:cubicBezTo>
                  <a:pt x="273257" y="100853"/>
                  <a:pt x="267176" y="99897"/>
                  <a:pt x="272367" y="174789"/>
                </a:cubicBezTo>
                <a:cubicBezTo>
                  <a:pt x="279743" y="228056"/>
                  <a:pt x="298695" y="228452"/>
                  <a:pt x="316201" y="235455"/>
                </a:cubicBezTo>
                <a:lnTo>
                  <a:pt x="330145" y="245074"/>
                </a:lnTo>
                <a:cubicBezTo>
                  <a:pt x="277361" y="244208"/>
                  <a:pt x="270763" y="299251"/>
                  <a:pt x="189112" y="263442"/>
                </a:cubicBezTo>
                <a:lnTo>
                  <a:pt x="181129" y="259177"/>
                </a:lnTo>
                <a:lnTo>
                  <a:pt x="177777" y="261421"/>
                </a:lnTo>
                <a:cubicBezTo>
                  <a:pt x="162072" y="267924"/>
                  <a:pt x="144889" y="271327"/>
                  <a:pt x="126943" y="270920"/>
                </a:cubicBezTo>
                <a:cubicBezTo>
                  <a:pt x="55160" y="269294"/>
                  <a:pt x="-1658" y="207329"/>
                  <a:pt x="36" y="132516"/>
                </a:cubicBezTo>
                <a:cubicBezTo>
                  <a:pt x="884" y="95109"/>
                  <a:pt x="16199" y="61574"/>
                  <a:pt x="40275" y="37593"/>
                </a:cubicBezTo>
                <a:lnTo>
                  <a:pt x="44466" y="34788"/>
                </a:lnTo>
                <a:lnTo>
                  <a:pt x="68844" y="12154"/>
                </a:lnTo>
                <a:cubicBezTo>
                  <a:pt x="79110" y="6144"/>
                  <a:pt x="90954" y="2121"/>
                  <a:pt x="103631" y="570"/>
                </a:cubicBezTo>
                <a:lnTo>
                  <a:pt x="128338" y="886"/>
                </a:lnTo>
                <a:close/>
              </a:path>
            </a:pathLst>
          </a:custGeom>
          <a:solidFill>
            <a:schemeClr val="tx2"/>
          </a:solidFill>
          <a:ln w="2857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 name="Rounded Rectangle 16"/>
          <p:cNvSpPr/>
          <p:nvPr/>
        </p:nvSpPr>
        <p:spPr bwMode="auto">
          <a:xfrm rot="6407474">
            <a:off x="1458971" y="2646921"/>
            <a:ext cx="226974" cy="91091"/>
          </a:xfrm>
          <a:prstGeom prst="roundRect">
            <a:avLst>
              <a:gd name="adj" fmla="val 50000"/>
            </a:avLst>
          </a:prstGeom>
          <a:solidFill>
            <a:srgbClr val="957E6A"/>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19" name="Rounded Rectangle 18"/>
          <p:cNvSpPr/>
          <p:nvPr/>
        </p:nvSpPr>
        <p:spPr bwMode="auto">
          <a:xfrm rot="16370426">
            <a:off x="1118442" y="3098228"/>
            <a:ext cx="336840" cy="72662"/>
          </a:xfrm>
          <a:prstGeom prst="roundRect">
            <a:avLst>
              <a:gd name="adj" fmla="val 43750"/>
            </a:avLst>
          </a:pr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20" name="Rounded Rectangle 19"/>
          <p:cNvSpPr/>
          <p:nvPr/>
        </p:nvSpPr>
        <p:spPr>
          <a:xfrm>
            <a:off x="1254757" y="2812393"/>
            <a:ext cx="137812" cy="284974"/>
          </a:xfrm>
          <a:prstGeom prst="roundRect">
            <a:avLst/>
          </a:prstGeom>
          <a:solidFill>
            <a:srgbClr val="923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effectLst/>
            </a:endParaRPr>
          </a:p>
        </p:txBody>
      </p:sp>
      <p:sp>
        <p:nvSpPr>
          <p:cNvPr id="21" name="Oval 20"/>
          <p:cNvSpPr>
            <a:spLocks noChangeAspect="1"/>
          </p:cNvSpPr>
          <p:nvPr/>
        </p:nvSpPr>
        <p:spPr>
          <a:xfrm rot="21522137">
            <a:off x="1256263" y="2666641"/>
            <a:ext cx="142857" cy="137431"/>
          </a:xfrm>
          <a:prstGeom prst="ellipse">
            <a:avLst/>
          </a:prstGeom>
          <a:solidFill>
            <a:srgbClr val="923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effectLst/>
            </a:endParaRPr>
          </a:p>
        </p:txBody>
      </p:sp>
      <p:sp>
        <p:nvSpPr>
          <p:cNvPr id="30" name="Rounded Rectangle 29"/>
          <p:cNvSpPr/>
          <p:nvPr/>
        </p:nvSpPr>
        <p:spPr bwMode="auto">
          <a:xfrm rot="7754223">
            <a:off x="1179543" y="2843916"/>
            <a:ext cx="134736" cy="64123"/>
          </a:xfrm>
          <a:prstGeom prst="roundRect">
            <a:avLst>
              <a:gd name="adj" fmla="val 43750"/>
            </a:avLst>
          </a:pr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31" name="Rounded Rectangle 30"/>
          <p:cNvSpPr/>
          <p:nvPr/>
        </p:nvSpPr>
        <p:spPr bwMode="auto">
          <a:xfrm rot="6819756">
            <a:off x="1107298" y="2936460"/>
            <a:ext cx="159776" cy="64123"/>
          </a:xfrm>
          <a:prstGeom prst="roundRect">
            <a:avLst>
              <a:gd name="adj" fmla="val 50000"/>
            </a:avLst>
          </a:pr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23" name="Rounded Rectangle 22"/>
          <p:cNvSpPr/>
          <p:nvPr/>
        </p:nvSpPr>
        <p:spPr bwMode="auto">
          <a:xfrm rot="16009462">
            <a:off x="1200088" y="3097751"/>
            <a:ext cx="336840" cy="72662"/>
          </a:xfrm>
          <a:prstGeom prst="roundRect">
            <a:avLst>
              <a:gd name="adj" fmla="val 43750"/>
            </a:avLst>
          </a:pr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24" name="Isosceles Triangle 23"/>
          <p:cNvSpPr/>
          <p:nvPr/>
        </p:nvSpPr>
        <p:spPr bwMode="auto">
          <a:xfrm>
            <a:off x="1180865" y="2815373"/>
            <a:ext cx="287331" cy="279249"/>
          </a:xfrm>
          <a:prstGeom prst="triangle">
            <a:avLst/>
          </a:prstGeom>
          <a:solidFill>
            <a:srgbClr val="923222"/>
          </a:solidFill>
          <a:ln w="190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28" name="Rounded Rectangle 27"/>
          <p:cNvSpPr/>
          <p:nvPr/>
        </p:nvSpPr>
        <p:spPr bwMode="auto">
          <a:xfrm rot="20840779">
            <a:off x="1297600" y="2806394"/>
            <a:ext cx="175406" cy="64123"/>
          </a:xfrm>
          <a:prstGeom prst="roundRect">
            <a:avLst>
              <a:gd name="adj" fmla="val 43750"/>
            </a:avLst>
          </a:pr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29" name="Rounded Rectangle 28"/>
          <p:cNvSpPr/>
          <p:nvPr/>
        </p:nvSpPr>
        <p:spPr bwMode="auto">
          <a:xfrm rot="19906312">
            <a:off x="1427789" y="2766802"/>
            <a:ext cx="159775" cy="64123"/>
          </a:xfrm>
          <a:prstGeom prst="roundRect">
            <a:avLst>
              <a:gd name="adj" fmla="val 50000"/>
            </a:avLst>
          </a:pr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rgbClr val="000000"/>
              </a:solidFill>
              <a:effectLst/>
              <a:latin typeface="Arial" charset="0"/>
              <a:ea typeface="ＭＳ Ｐゴシック" charset="0"/>
            </a:endParaRPr>
          </a:p>
        </p:txBody>
      </p:sp>
      <p:sp>
        <p:nvSpPr>
          <p:cNvPr id="26" name="Punched Tape 24598"/>
          <p:cNvSpPr/>
          <p:nvPr/>
        </p:nvSpPr>
        <p:spPr bwMode="auto">
          <a:xfrm rot="20422914" flipH="1">
            <a:off x="1375416" y="2654655"/>
            <a:ext cx="118936" cy="7242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9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0" fmla="*/ 0 w 10000"/>
              <a:gd name="connsiteY0" fmla="*/ 9000 h 10000"/>
              <a:gd name="connsiteX1" fmla="*/ 5000 w 10000"/>
              <a:gd name="connsiteY1" fmla="*/ 1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5000 w 10000"/>
              <a:gd name="connsiteY6" fmla="*/ 9000 h 10000"/>
              <a:gd name="connsiteX7" fmla="*/ 2500 w 10000"/>
              <a:gd name="connsiteY7" fmla="*/ 10000 h 10000"/>
              <a:gd name="connsiteX8" fmla="*/ 0 w 10000"/>
              <a:gd name="connsiteY8" fmla="*/ 9000 h 10000"/>
              <a:gd name="connsiteX0" fmla="*/ 0 w 10000"/>
              <a:gd name="connsiteY0" fmla="*/ 8000 h 9000"/>
              <a:gd name="connsiteX1" fmla="*/ 5000 w 10000"/>
              <a:gd name="connsiteY1" fmla="*/ 0 h 9000"/>
              <a:gd name="connsiteX2" fmla="*/ 10000 w 10000"/>
              <a:gd name="connsiteY2" fmla="*/ 0 h 9000"/>
              <a:gd name="connsiteX3" fmla="*/ 10000 w 10000"/>
              <a:gd name="connsiteY3" fmla="*/ 8000 h 9000"/>
              <a:gd name="connsiteX4" fmla="*/ 7500 w 10000"/>
              <a:gd name="connsiteY4" fmla="*/ 7000 h 9000"/>
              <a:gd name="connsiteX5" fmla="*/ 5000 w 10000"/>
              <a:gd name="connsiteY5" fmla="*/ 8000 h 9000"/>
              <a:gd name="connsiteX6" fmla="*/ 2500 w 10000"/>
              <a:gd name="connsiteY6" fmla="*/ 9000 h 9000"/>
              <a:gd name="connsiteX7" fmla="*/ 0 w 10000"/>
              <a:gd name="connsiteY7" fmla="*/ 8000 h 9000"/>
              <a:gd name="connsiteX0" fmla="*/ 0 w 10000"/>
              <a:gd name="connsiteY0" fmla="*/ 9522 h 10633"/>
              <a:gd name="connsiteX1" fmla="*/ 5280 w 10000"/>
              <a:gd name="connsiteY1" fmla="*/ 2022 h 10633"/>
              <a:gd name="connsiteX2" fmla="*/ 10000 w 10000"/>
              <a:gd name="connsiteY2" fmla="*/ 633 h 10633"/>
              <a:gd name="connsiteX3" fmla="*/ 10000 w 10000"/>
              <a:gd name="connsiteY3" fmla="*/ 9522 h 10633"/>
              <a:gd name="connsiteX4" fmla="*/ 7500 w 10000"/>
              <a:gd name="connsiteY4" fmla="*/ 8411 h 10633"/>
              <a:gd name="connsiteX5" fmla="*/ 5000 w 10000"/>
              <a:gd name="connsiteY5" fmla="*/ 9522 h 10633"/>
              <a:gd name="connsiteX6" fmla="*/ 2500 w 10000"/>
              <a:gd name="connsiteY6" fmla="*/ 10633 h 10633"/>
              <a:gd name="connsiteX7" fmla="*/ 0 w 10000"/>
              <a:gd name="connsiteY7" fmla="*/ 9522 h 10633"/>
              <a:gd name="connsiteX0" fmla="*/ 0 w 10000"/>
              <a:gd name="connsiteY0" fmla="*/ 9809 h 10920"/>
              <a:gd name="connsiteX1" fmla="*/ 5280 w 10000"/>
              <a:gd name="connsiteY1" fmla="*/ 2309 h 10920"/>
              <a:gd name="connsiteX2" fmla="*/ 10000 w 10000"/>
              <a:gd name="connsiteY2" fmla="*/ 920 h 10920"/>
              <a:gd name="connsiteX3" fmla="*/ 10000 w 10000"/>
              <a:gd name="connsiteY3" fmla="*/ 9809 h 10920"/>
              <a:gd name="connsiteX4" fmla="*/ 7500 w 10000"/>
              <a:gd name="connsiteY4" fmla="*/ 8698 h 10920"/>
              <a:gd name="connsiteX5" fmla="*/ 5000 w 10000"/>
              <a:gd name="connsiteY5" fmla="*/ 9809 h 10920"/>
              <a:gd name="connsiteX6" fmla="*/ 2500 w 10000"/>
              <a:gd name="connsiteY6" fmla="*/ 10920 h 10920"/>
              <a:gd name="connsiteX7" fmla="*/ 0 w 10000"/>
              <a:gd name="connsiteY7" fmla="*/ 9809 h 10920"/>
              <a:gd name="connsiteX0" fmla="*/ 0 w 10000"/>
              <a:gd name="connsiteY0" fmla="*/ 11135 h 12246"/>
              <a:gd name="connsiteX1" fmla="*/ 5280 w 10000"/>
              <a:gd name="connsiteY1" fmla="*/ 3635 h 12246"/>
              <a:gd name="connsiteX2" fmla="*/ 10000 w 10000"/>
              <a:gd name="connsiteY2" fmla="*/ 2246 h 12246"/>
              <a:gd name="connsiteX3" fmla="*/ 10000 w 10000"/>
              <a:gd name="connsiteY3" fmla="*/ 11135 h 12246"/>
              <a:gd name="connsiteX4" fmla="*/ 7500 w 10000"/>
              <a:gd name="connsiteY4" fmla="*/ 10024 h 12246"/>
              <a:gd name="connsiteX5" fmla="*/ 5000 w 10000"/>
              <a:gd name="connsiteY5" fmla="*/ 11135 h 12246"/>
              <a:gd name="connsiteX6" fmla="*/ 2500 w 10000"/>
              <a:gd name="connsiteY6" fmla="*/ 12246 h 12246"/>
              <a:gd name="connsiteX7" fmla="*/ 0 w 10000"/>
              <a:gd name="connsiteY7" fmla="*/ 11135 h 12246"/>
              <a:gd name="connsiteX0" fmla="*/ 0 w 10000"/>
              <a:gd name="connsiteY0" fmla="*/ 11135 h 11733"/>
              <a:gd name="connsiteX1" fmla="*/ 5280 w 10000"/>
              <a:gd name="connsiteY1" fmla="*/ 3635 h 11733"/>
              <a:gd name="connsiteX2" fmla="*/ 10000 w 10000"/>
              <a:gd name="connsiteY2" fmla="*/ 2246 h 11733"/>
              <a:gd name="connsiteX3" fmla="*/ 10000 w 10000"/>
              <a:gd name="connsiteY3" fmla="*/ 11135 h 11733"/>
              <a:gd name="connsiteX4" fmla="*/ 7500 w 10000"/>
              <a:gd name="connsiteY4" fmla="*/ 10024 h 11733"/>
              <a:gd name="connsiteX5" fmla="*/ 5000 w 10000"/>
              <a:gd name="connsiteY5" fmla="*/ 11135 h 11733"/>
              <a:gd name="connsiteX6" fmla="*/ 0 w 10000"/>
              <a:gd name="connsiteY6" fmla="*/ 11135 h 11733"/>
              <a:gd name="connsiteX0" fmla="*/ 22 w 10022"/>
              <a:gd name="connsiteY0" fmla="*/ 11135 h 11428"/>
              <a:gd name="connsiteX1" fmla="*/ 5302 w 10022"/>
              <a:gd name="connsiteY1" fmla="*/ 3635 h 11428"/>
              <a:gd name="connsiteX2" fmla="*/ 10022 w 10022"/>
              <a:gd name="connsiteY2" fmla="*/ 2246 h 11428"/>
              <a:gd name="connsiteX3" fmla="*/ 10022 w 10022"/>
              <a:gd name="connsiteY3" fmla="*/ 11135 h 11428"/>
              <a:gd name="connsiteX4" fmla="*/ 7522 w 10022"/>
              <a:gd name="connsiteY4" fmla="*/ 10024 h 11428"/>
              <a:gd name="connsiteX5" fmla="*/ 22 w 10022"/>
              <a:gd name="connsiteY5" fmla="*/ 11135 h 11428"/>
              <a:gd name="connsiteX0" fmla="*/ 22 w 10022"/>
              <a:gd name="connsiteY0" fmla="*/ 11135 h 11775"/>
              <a:gd name="connsiteX1" fmla="*/ 5302 w 10022"/>
              <a:gd name="connsiteY1" fmla="*/ 3635 h 11775"/>
              <a:gd name="connsiteX2" fmla="*/ 10022 w 10022"/>
              <a:gd name="connsiteY2" fmla="*/ 2246 h 11775"/>
              <a:gd name="connsiteX3" fmla="*/ 10022 w 10022"/>
              <a:gd name="connsiteY3" fmla="*/ 11135 h 11775"/>
              <a:gd name="connsiteX4" fmla="*/ 7522 w 10022"/>
              <a:gd name="connsiteY4" fmla="*/ 10024 h 11775"/>
              <a:gd name="connsiteX5" fmla="*/ 22 w 10022"/>
              <a:gd name="connsiteY5" fmla="*/ 11135 h 11775"/>
              <a:gd name="connsiteX0" fmla="*/ 22 w 10022"/>
              <a:gd name="connsiteY0" fmla="*/ 11135 h 11775"/>
              <a:gd name="connsiteX1" fmla="*/ 5302 w 10022"/>
              <a:gd name="connsiteY1" fmla="*/ 3635 h 11775"/>
              <a:gd name="connsiteX2" fmla="*/ 10022 w 10022"/>
              <a:gd name="connsiteY2" fmla="*/ 2246 h 11775"/>
              <a:gd name="connsiteX3" fmla="*/ 10022 w 10022"/>
              <a:gd name="connsiteY3" fmla="*/ 11135 h 11775"/>
              <a:gd name="connsiteX4" fmla="*/ 7522 w 10022"/>
              <a:gd name="connsiteY4" fmla="*/ 10024 h 11775"/>
              <a:gd name="connsiteX5" fmla="*/ 22 w 10022"/>
              <a:gd name="connsiteY5" fmla="*/ 11135 h 11775"/>
              <a:gd name="connsiteX0" fmla="*/ 22 w 10022"/>
              <a:gd name="connsiteY0" fmla="*/ 11135 h 12020"/>
              <a:gd name="connsiteX1" fmla="*/ 5302 w 10022"/>
              <a:gd name="connsiteY1" fmla="*/ 3635 h 12020"/>
              <a:gd name="connsiteX2" fmla="*/ 10022 w 10022"/>
              <a:gd name="connsiteY2" fmla="*/ 2246 h 12020"/>
              <a:gd name="connsiteX3" fmla="*/ 10022 w 10022"/>
              <a:gd name="connsiteY3" fmla="*/ 11135 h 12020"/>
              <a:gd name="connsiteX4" fmla="*/ 6961 w 10022"/>
              <a:gd name="connsiteY4" fmla="*/ 10619 h 12020"/>
              <a:gd name="connsiteX5" fmla="*/ 22 w 10022"/>
              <a:gd name="connsiteY5" fmla="*/ 11135 h 12020"/>
              <a:gd name="connsiteX0" fmla="*/ 22 w 10022"/>
              <a:gd name="connsiteY0" fmla="*/ 11135 h 12740"/>
              <a:gd name="connsiteX1" fmla="*/ 5302 w 10022"/>
              <a:gd name="connsiteY1" fmla="*/ 3635 h 12740"/>
              <a:gd name="connsiteX2" fmla="*/ 10022 w 10022"/>
              <a:gd name="connsiteY2" fmla="*/ 2246 h 12740"/>
              <a:gd name="connsiteX3" fmla="*/ 10022 w 10022"/>
              <a:gd name="connsiteY3" fmla="*/ 11135 h 12740"/>
              <a:gd name="connsiteX4" fmla="*/ 6961 w 10022"/>
              <a:gd name="connsiteY4" fmla="*/ 10619 h 12740"/>
              <a:gd name="connsiteX5" fmla="*/ 22 w 10022"/>
              <a:gd name="connsiteY5" fmla="*/ 11135 h 12740"/>
              <a:gd name="connsiteX0" fmla="*/ 25 w 10025"/>
              <a:gd name="connsiteY0" fmla="*/ 12740 h 14345"/>
              <a:gd name="connsiteX1" fmla="*/ 5305 w 10025"/>
              <a:gd name="connsiteY1" fmla="*/ 5240 h 14345"/>
              <a:gd name="connsiteX2" fmla="*/ 10025 w 10025"/>
              <a:gd name="connsiteY2" fmla="*/ 3851 h 14345"/>
              <a:gd name="connsiteX3" fmla="*/ 10025 w 10025"/>
              <a:gd name="connsiteY3" fmla="*/ 12740 h 14345"/>
              <a:gd name="connsiteX4" fmla="*/ 6964 w 10025"/>
              <a:gd name="connsiteY4" fmla="*/ 12224 h 14345"/>
              <a:gd name="connsiteX5" fmla="*/ 25 w 10025"/>
              <a:gd name="connsiteY5" fmla="*/ 12740 h 14345"/>
              <a:gd name="connsiteX0" fmla="*/ 25 w 10025"/>
              <a:gd name="connsiteY0" fmla="*/ 12656 h 14261"/>
              <a:gd name="connsiteX1" fmla="*/ 5305 w 10025"/>
              <a:gd name="connsiteY1" fmla="*/ 5156 h 14261"/>
              <a:gd name="connsiteX2" fmla="*/ 10025 w 10025"/>
              <a:gd name="connsiteY2" fmla="*/ 3767 h 14261"/>
              <a:gd name="connsiteX3" fmla="*/ 10025 w 10025"/>
              <a:gd name="connsiteY3" fmla="*/ 12656 h 14261"/>
              <a:gd name="connsiteX4" fmla="*/ 6964 w 10025"/>
              <a:gd name="connsiteY4" fmla="*/ 12140 h 14261"/>
              <a:gd name="connsiteX5" fmla="*/ 25 w 10025"/>
              <a:gd name="connsiteY5" fmla="*/ 12656 h 14261"/>
              <a:gd name="connsiteX0" fmla="*/ 25 w 10025"/>
              <a:gd name="connsiteY0" fmla="*/ 12435 h 14040"/>
              <a:gd name="connsiteX1" fmla="*/ 5305 w 10025"/>
              <a:gd name="connsiteY1" fmla="*/ 4935 h 14040"/>
              <a:gd name="connsiteX2" fmla="*/ 10025 w 10025"/>
              <a:gd name="connsiteY2" fmla="*/ 3546 h 14040"/>
              <a:gd name="connsiteX3" fmla="*/ 10025 w 10025"/>
              <a:gd name="connsiteY3" fmla="*/ 12435 h 14040"/>
              <a:gd name="connsiteX4" fmla="*/ 6964 w 10025"/>
              <a:gd name="connsiteY4" fmla="*/ 11919 h 14040"/>
              <a:gd name="connsiteX5" fmla="*/ 25 w 10025"/>
              <a:gd name="connsiteY5" fmla="*/ 12435 h 1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5" h="14040">
                <a:moveTo>
                  <a:pt x="25" y="12435"/>
                </a:moveTo>
                <a:cubicBezTo>
                  <a:pt x="-345" y="11370"/>
                  <a:pt x="3637" y="14749"/>
                  <a:pt x="5305" y="4935"/>
                </a:cubicBezTo>
                <a:cubicBezTo>
                  <a:pt x="6973" y="-4879"/>
                  <a:pt x="9379" y="2859"/>
                  <a:pt x="10025" y="3546"/>
                </a:cubicBezTo>
                <a:lnTo>
                  <a:pt x="10025" y="12435"/>
                </a:lnTo>
                <a:cubicBezTo>
                  <a:pt x="10025" y="11822"/>
                  <a:pt x="9378" y="8149"/>
                  <a:pt x="6964" y="11919"/>
                </a:cubicBezTo>
                <a:cubicBezTo>
                  <a:pt x="4550" y="15689"/>
                  <a:pt x="395" y="13500"/>
                  <a:pt x="25" y="12435"/>
                </a:cubicBezTo>
                <a:close/>
              </a:path>
            </a:pathLst>
          </a:cu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27" name="Punched Tape 24598"/>
          <p:cNvSpPr/>
          <p:nvPr/>
        </p:nvSpPr>
        <p:spPr bwMode="auto">
          <a:xfrm rot="20422914">
            <a:off x="1151926" y="2713337"/>
            <a:ext cx="114127" cy="69495"/>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9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0" fmla="*/ 0 w 10000"/>
              <a:gd name="connsiteY0" fmla="*/ 9000 h 10000"/>
              <a:gd name="connsiteX1" fmla="*/ 5000 w 10000"/>
              <a:gd name="connsiteY1" fmla="*/ 1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5000 w 10000"/>
              <a:gd name="connsiteY6" fmla="*/ 9000 h 10000"/>
              <a:gd name="connsiteX7" fmla="*/ 2500 w 10000"/>
              <a:gd name="connsiteY7" fmla="*/ 10000 h 10000"/>
              <a:gd name="connsiteX8" fmla="*/ 0 w 10000"/>
              <a:gd name="connsiteY8" fmla="*/ 9000 h 10000"/>
              <a:gd name="connsiteX0" fmla="*/ 0 w 10000"/>
              <a:gd name="connsiteY0" fmla="*/ 8000 h 9000"/>
              <a:gd name="connsiteX1" fmla="*/ 5000 w 10000"/>
              <a:gd name="connsiteY1" fmla="*/ 0 h 9000"/>
              <a:gd name="connsiteX2" fmla="*/ 10000 w 10000"/>
              <a:gd name="connsiteY2" fmla="*/ 0 h 9000"/>
              <a:gd name="connsiteX3" fmla="*/ 10000 w 10000"/>
              <a:gd name="connsiteY3" fmla="*/ 8000 h 9000"/>
              <a:gd name="connsiteX4" fmla="*/ 7500 w 10000"/>
              <a:gd name="connsiteY4" fmla="*/ 7000 h 9000"/>
              <a:gd name="connsiteX5" fmla="*/ 5000 w 10000"/>
              <a:gd name="connsiteY5" fmla="*/ 8000 h 9000"/>
              <a:gd name="connsiteX6" fmla="*/ 2500 w 10000"/>
              <a:gd name="connsiteY6" fmla="*/ 9000 h 9000"/>
              <a:gd name="connsiteX7" fmla="*/ 0 w 10000"/>
              <a:gd name="connsiteY7" fmla="*/ 8000 h 9000"/>
              <a:gd name="connsiteX0" fmla="*/ 0 w 10000"/>
              <a:gd name="connsiteY0" fmla="*/ 9522 h 10633"/>
              <a:gd name="connsiteX1" fmla="*/ 5280 w 10000"/>
              <a:gd name="connsiteY1" fmla="*/ 2022 h 10633"/>
              <a:gd name="connsiteX2" fmla="*/ 10000 w 10000"/>
              <a:gd name="connsiteY2" fmla="*/ 633 h 10633"/>
              <a:gd name="connsiteX3" fmla="*/ 10000 w 10000"/>
              <a:gd name="connsiteY3" fmla="*/ 9522 h 10633"/>
              <a:gd name="connsiteX4" fmla="*/ 7500 w 10000"/>
              <a:gd name="connsiteY4" fmla="*/ 8411 h 10633"/>
              <a:gd name="connsiteX5" fmla="*/ 5000 w 10000"/>
              <a:gd name="connsiteY5" fmla="*/ 9522 h 10633"/>
              <a:gd name="connsiteX6" fmla="*/ 2500 w 10000"/>
              <a:gd name="connsiteY6" fmla="*/ 10633 h 10633"/>
              <a:gd name="connsiteX7" fmla="*/ 0 w 10000"/>
              <a:gd name="connsiteY7" fmla="*/ 9522 h 10633"/>
              <a:gd name="connsiteX0" fmla="*/ 0 w 10000"/>
              <a:gd name="connsiteY0" fmla="*/ 9809 h 10920"/>
              <a:gd name="connsiteX1" fmla="*/ 5280 w 10000"/>
              <a:gd name="connsiteY1" fmla="*/ 2309 h 10920"/>
              <a:gd name="connsiteX2" fmla="*/ 10000 w 10000"/>
              <a:gd name="connsiteY2" fmla="*/ 920 h 10920"/>
              <a:gd name="connsiteX3" fmla="*/ 10000 w 10000"/>
              <a:gd name="connsiteY3" fmla="*/ 9809 h 10920"/>
              <a:gd name="connsiteX4" fmla="*/ 7500 w 10000"/>
              <a:gd name="connsiteY4" fmla="*/ 8698 h 10920"/>
              <a:gd name="connsiteX5" fmla="*/ 5000 w 10000"/>
              <a:gd name="connsiteY5" fmla="*/ 9809 h 10920"/>
              <a:gd name="connsiteX6" fmla="*/ 2500 w 10000"/>
              <a:gd name="connsiteY6" fmla="*/ 10920 h 10920"/>
              <a:gd name="connsiteX7" fmla="*/ 0 w 10000"/>
              <a:gd name="connsiteY7" fmla="*/ 9809 h 10920"/>
              <a:gd name="connsiteX0" fmla="*/ 0 w 10000"/>
              <a:gd name="connsiteY0" fmla="*/ 11135 h 12246"/>
              <a:gd name="connsiteX1" fmla="*/ 5280 w 10000"/>
              <a:gd name="connsiteY1" fmla="*/ 3635 h 12246"/>
              <a:gd name="connsiteX2" fmla="*/ 10000 w 10000"/>
              <a:gd name="connsiteY2" fmla="*/ 2246 h 12246"/>
              <a:gd name="connsiteX3" fmla="*/ 10000 w 10000"/>
              <a:gd name="connsiteY3" fmla="*/ 11135 h 12246"/>
              <a:gd name="connsiteX4" fmla="*/ 7500 w 10000"/>
              <a:gd name="connsiteY4" fmla="*/ 10024 h 12246"/>
              <a:gd name="connsiteX5" fmla="*/ 5000 w 10000"/>
              <a:gd name="connsiteY5" fmla="*/ 11135 h 12246"/>
              <a:gd name="connsiteX6" fmla="*/ 2500 w 10000"/>
              <a:gd name="connsiteY6" fmla="*/ 12246 h 12246"/>
              <a:gd name="connsiteX7" fmla="*/ 0 w 10000"/>
              <a:gd name="connsiteY7" fmla="*/ 11135 h 12246"/>
              <a:gd name="connsiteX0" fmla="*/ 0 w 10000"/>
              <a:gd name="connsiteY0" fmla="*/ 11135 h 11733"/>
              <a:gd name="connsiteX1" fmla="*/ 5280 w 10000"/>
              <a:gd name="connsiteY1" fmla="*/ 3635 h 11733"/>
              <a:gd name="connsiteX2" fmla="*/ 10000 w 10000"/>
              <a:gd name="connsiteY2" fmla="*/ 2246 h 11733"/>
              <a:gd name="connsiteX3" fmla="*/ 10000 w 10000"/>
              <a:gd name="connsiteY3" fmla="*/ 11135 h 11733"/>
              <a:gd name="connsiteX4" fmla="*/ 7500 w 10000"/>
              <a:gd name="connsiteY4" fmla="*/ 10024 h 11733"/>
              <a:gd name="connsiteX5" fmla="*/ 5000 w 10000"/>
              <a:gd name="connsiteY5" fmla="*/ 11135 h 11733"/>
              <a:gd name="connsiteX6" fmla="*/ 0 w 10000"/>
              <a:gd name="connsiteY6" fmla="*/ 11135 h 11733"/>
              <a:gd name="connsiteX0" fmla="*/ 22 w 10022"/>
              <a:gd name="connsiteY0" fmla="*/ 11135 h 11428"/>
              <a:gd name="connsiteX1" fmla="*/ 5302 w 10022"/>
              <a:gd name="connsiteY1" fmla="*/ 3635 h 11428"/>
              <a:gd name="connsiteX2" fmla="*/ 10022 w 10022"/>
              <a:gd name="connsiteY2" fmla="*/ 2246 h 11428"/>
              <a:gd name="connsiteX3" fmla="*/ 10022 w 10022"/>
              <a:gd name="connsiteY3" fmla="*/ 11135 h 11428"/>
              <a:gd name="connsiteX4" fmla="*/ 7522 w 10022"/>
              <a:gd name="connsiteY4" fmla="*/ 10024 h 11428"/>
              <a:gd name="connsiteX5" fmla="*/ 22 w 10022"/>
              <a:gd name="connsiteY5" fmla="*/ 11135 h 11428"/>
              <a:gd name="connsiteX0" fmla="*/ 22 w 10022"/>
              <a:gd name="connsiteY0" fmla="*/ 11135 h 11775"/>
              <a:gd name="connsiteX1" fmla="*/ 5302 w 10022"/>
              <a:gd name="connsiteY1" fmla="*/ 3635 h 11775"/>
              <a:gd name="connsiteX2" fmla="*/ 10022 w 10022"/>
              <a:gd name="connsiteY2" fmla="*/ 2246 h 11775"/>
              <a:gd name="connsiteX3" fmla="*/ 10022 w 10022"/>
              <a:gd name="connsiteY3" fmla="*/ 11135 h 11775"/>
              <a:gd name="connsiteX4" fmla="*/ 7522 w 10022"/>
              <a:gd name="connsiteY4" fmla="*/ 10024 h 11775"/>
              <a:gd name="connsiteX5" fmla="*/ 22 w 10022"/>
              <a:gd name="connsiteY5" fmla="*/ 11135 h 11775"/>
              <a:gd name="connsiteX0" fmla="*/ 22 w 10022"/>
              <a:gd name="connsiteY0" fmla="*/ 11135 h 11775"/>
              <a:gd name="connsiteX1" fmla="*/ 5302 w 10022"/>
              <a:gd name="connsiteY1" fmla="*/ 3635 h 11775"/>
              <a:gd name="connsiteX2" fmla="*/ 10022 w 10022"/>
              <a:gd name="connsiteY2" fmla="*/ 2246 h 11775"/>
              <a:gd name="connsiteX3" fmla="*/ 10022 w 10022"/>
              <a:gd name="connsiteY3" fmla="*/ 11135 h 11775"/>
              <a:gd name="connsiteX4" fmla="*/ 7522 w 10022"/>
              <a:gd name="connsiteY4" fmla="*/ 10024 h 11775"/>
              <a:gd name="connsiteX5" fmla="*/ 22 w 10022"/>
              <a:gd name="connsiteY5" fmla="*/ 11135 h 11775"/>
              <a:gd name="connsiteX0" fmla="*/ 22 w 10022"/>
              <a:gd name="connsiteY0" fmla="*/ 11135 h 12020"/>
              <a:gd name="connsiteX1" fmla="*/ 5302 w 10022"/>
              <a:gd name="connsiteY1" fmla="*/ 3635 h 12020"/>
              <a:gd name="connsiteX2" fmla="*/ 10022 w 10022"/>
              <a:gd name="connsiteY2" fmla="*/ 2246 h 12020"/>
              <a:gd name="connsiteX3" fmla="*/ 10022 w 10022"/>
              <a:gd name="connsiteY3" fmla="*/ 11135 h 12020"/>
              <a:gd name="connsiteX4" fmla="*/ 6961 w 10022"/>
              <a:gd name="connsiteY4" fmla="*/ 10619 h 12020"/>
              <a:gd name="connsiteX5" fmla="*/ 22 w 10022"/>
              <a:gd name="connsiteY5" fmla="*/ 11135 h 12020"/>
              <a:gd name="connsiteX0" fmla="*/ 22 w 10022"/>
              <a:gd name="connsiteY0" fmla="*/ 11135 h 12740"/>
              <a:gd name="connsiteX1" fmla="*/ 5302 w 10022"/>
              <a:gd name="connsiteY1" fmla="*/ 3635 h 12740"/>
              <a:gd name="connsiteX2" fmla="*/ 10022 w 10022"/>
              <a:gd name="connsiteY2" fmla="*/ 2246 h 12740"/>
              <a:gd name="connsiteX3" fmla="*/ 10022 w 10022"/>
              <a:gd name="connsiteY3" fmla="*/ 11135 h 12740"/>
              <a:gd name="connsiteX4" fmla="*/ 6961 w 10022"/>
              <a:gd name="connsiteY4" fmla="*/ 10619 h 12740"/>
              <a:gd name="connsiteX5" fmla="*/ 22 w 10022"/>
              <a:gd name="connsiteY5" fmla="*/ 11135 h 12740"/>
              <a:gd name="connsiteX0" fmla="*/ 25 w 10025"/>
              <a:gd name="connsiteY0" fmla="*/ 12740 h 14345"/>
              <a:gd name="connsiteX1" fmla="*/ 5305 w 10025"/>
              <a:gd name="connsiteY1" fmla="*/ 5240 h 14345"/>
              <a:gd name="connsiteX2" fmla="*/ 10025 w 10025"/>
              <a:gd name="connsiteY2" fmla="*/ 3851 h 14345"/>
              <a:gd name="connsiteX3" fmla="*/ 10025 w 10025"/>
              <a:gd name="connsiteY3" fmla="*/ 12740 h 14345"/>
              <a:gd name="connsiteX4" fmla="*/ 6964 w 10025"/>
              <a:gd name="connsiteY4" fmla="*/ 12224 h 14345"/>
              <a:gd name="connsiteX5" fmla="*/ 25 w 10025"/>
              <a:gd name="connsiteY5" fmla="*/ 12740 h 14345"/>
              <a:gd name="connsiteX0" fmla="*/ 25 w 10025"/>
              <a:gd name="connsiteY0" fmla="*/ 12656 h 14261"/>
              <a:gd name="connsiteX1" fmla="*/ 5305 w 10025"/>
              <a:gd name="connsiteY1" fmla="*/ 5156 h 14261"/>
              <a:gd name="connsiteX2" fmla="*/ 10025 w 10025"/>
              <a:gd name="connsiteY2" fmla="*/ 3767 h 14261"/>
              <a:gd name="connsiteX3" fmla="*/ 10025 w 10025"/>
              <a:gd name="connsiteY3" fmla="*/ 12656 h 14261"/>
              <a:gd name="connsiteX4" fmla="*/ 6964 w 10025"/>
              <a:gd name="connsiteY4" fmla="*/ 12140 h 14261"/>
              <a:gd name="connsiteX5" fmla="*/ 25 w 10025"/>
              <a:gd name="connsiteY5" fmla="*/ 12656 h 14261"/>
              <a:gd name="connsiteX0" fmla="*/ 25 w 10025"/>
              <a:gd name="connsiteY0" fmla="*/ 12435 h 14040"/>
              <a:gd name="connsiteX1" fmla="*/ 5305 w 10025"/>
              <a:gd name="connsiteY1" fmla="*/ 4935 h 14040"/>
              <a:gd name="connsiteX2" fmla="*/ 10025 w 10025"/>
              <a:gd name="connsiteY2" fmla="*/ 3546 h 14040"/>
              <a:gd name="connsiteX3" fmla="*/ 10025 w 10025"/>
              <a:gd name="connsiteY3" fmla="*/ 12435 h 14040"/>
              <a:gd name="connsiteX4" fmla="*/ 6964 w 10025"/>
              <a:gd name="connsiteY4" fmla="*/ 11919 h 14040"/>
              <a:gd name="connsiteX5" fmla="*/ 25 w 10025"/>
              <a:gd name="connsiteY5" fmla="*/ 12435 h 1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5" h="14040">
                <a:moveTo>
                  <a:pt x="25" y="12435"/>
                </a:moveTo>
                <a:cubicBezTo>
                  <a:pt x="-345" y="11370"/>
                  <a:pt x="3637" y="14749"/>
                  <a:pt x="5305" y="4935"/>
                </a:cubicBezTo>
                <a:cubicBezTo>
                  <a:pt x="6973" y="-4879"/>
                  <a:pt x="9379" y="2859"/>
                  <a:pt x="10025" y="3546"/>
                </a:cubicBezTo>
                <a:lnTo>
                  <a:pt x="10025" y="12435"/>
                </a:lnTo>
                <a:cubicBezTo>
                  <a:pt x="10025" y="11822"/>
                  <a:pt x="9378" y="8149"/>
                  <a:pt x="6964" y="11919"/>
                </a:cubicBezTo>
                <a:cubicBezTo>
                  <a:pt x="4550" y="15689"/>
                  <a:pt x="395" y="13500"/>
                  <a:pt x="25" y="12435"/>
                </a:cubicBezTo>
                <a:close/>
              </a:path>
            </a:pathLst>
          </a:custGeom>
          <a:solidFill>
            <a:srgbClr val="92322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67" name="TextBox 66"/>
          <p:cNvSpPr txBox="1"/>
          <p:nvPr/>
        </p:nvSpPr>
        <p:spPr>
          <a:xfrm>
            <a:off x="530606" y="4196994"/>
            <a:ext cx="2818236" cy="1321900"/>
          </a:xfrm>
          <a:prstGeom prst="rect">
            <a:avLst/>
          </a:prstGeom>
          <a:noFill/>
        </p:spPr>
        <p:txBody>
          <a:bodyPr wrap="square" rtlCol="0">
            <a:spAutoFit/>
          </a:bodyPr>
          <a:lstStyle/>
          <a:p>
            <a:pPr algn="ctr">
              <a:lnSpc>
                <a:spcPct val="85000"/>
              </a:lnSpc>
            </a:pPr>
            <a:r>
              <a:rPr lang="es-ES" sz="4000" dirty="0" smtClean="0">
                <a:solidFill>
                  <a:schemeClr val="accent4"/>
                </a:solidFill>
                <a:effectLst/>
                <a:ea typeface="+mn-ea"/>
              </a:rPr>
              <a:t>&gt;</a:t>
            </a:r>
            <a:r>
              <a:rPr lang="es-ES" sz="5400" b="1" dirty="0" smtClean="0">
                <a:solidFill>
                  <a:schemeClr val="accent4"/>
                </a:solidFill>
                <a:effectLst/>
                <a:ea typeface="+mn-ea"/>
              </a:rPr>
              <a:t>2,9</a:t>
            </a:r>
          </a:p>
          <a:p>
            <a:pPr algn="ctr">
              <a:lnSpc>
                <a:spcPct val="85000"/>
              </a:lnSpc>
            </a:pPr>
            <a:r>
              <a:rPr lang="es-ES" sz="2000" dirty="0" smtClean="0">
                <a:solidFill>
                  <a:schemeClr val="accent4"/>
                </a:solidFill>
                <a:effectLst/>
                <a:ea typeface="+mn-ea"/>
              </a:rPr>
              <a:t>millones adicionales de personas &gt;65años</a:t>
            </a:r>
            <a:endParaRPr lang="es-ES" sz="2000" dirty="0">
              <a:solidFill>
                <a:schemeClr val="accent4"/>
              </a:solidFill>
              <a:effectLst/>
              <a:ea typeface="+mn-ea"/>
            </a:endParaRPr>
          </a:p>
        </p:txBody>
      </p:sp>
      <p:sp>
        <p:nvSpPr>
          <p:cNvPr id="112" name="TextBox 111"/>
          <p:cNvSpPr txBox="1"/>
          <p:nvPr/>
        </p:nvSpPr>
        <p:spPr>
          <a:xfrm>
            <a:off x="1" y="1595266"/>
            <a:ext cx="9905999" cy="259293"/>
          </a:xfrm>
          <a:prstGeom prst="rect">
            <a:avLst/>
          </a:prstGeom>
          <a:solidFill>
            <a:schemeClr val="hlink">
              <a:alpha val="65000"/>
            </a:schemeClr>
          </a:solidFill>
          <a:ln>
            <a:noFill/>
          </a:ln>
        </p:spPr>
        <p:txBody>
          <a:bodyPr wrap="square" tIns="36000" rtlCol="0" anchor="ctr">
            <a:noAutofit/>
          </a:bodyPr>
          <a:lstStyle/>
          <a:p>
            <a:pPr algn="ctr"/>
            <a:r>
              <a:rPr lang="es-ES" sz="1400" spc="690" dirty="0" smtClean="0">
                <a:solidFill>
                  <a:schemeClr val="bg1"/>
                </a:solidFill>
                <a:effectLst/>
                <a:ea typeface="+mn-ea"/>
              </a:rPr>
              <a:t>2015-2030</a:t>
            </a:r>
            <a:endParaRPr lang="es-ES" sz="1400" spc="690" dirty="0">
              <a:solidFill>
                <a:schemeClr val="bg1"/>
              </a:solidFill>
              <a:effectLst/>
              <a:ea typeface="+mn-ea"/>
            </a:endParaRPr>
          </a:p>
        </p:txBody>
      </p:sp>
      <p:sp>
        <p:nvSpPr>
          <p:cNvPr id="114" name="TextBox 113"/>
          <p:cNvSpPr txBox="1"/>
          <p:nvPr/>
        </p:nvSpPr>
        <p:spPr>
          <a:xfrm>
            <a:off x="6346429" y="4196995"/>
            <a:ext cx="3559571" cy="1321900"/>
          </a:xfrm>
          <a:prstGeom prst="rect">
            <a:avLst/>
          </a:prstGeom>
          <a:noFill/>
          <a:effectLst/>
        </p:spPr>
        <p:txBody>
          <a:bodyPr wrap="square" rtlCol="0">
            <a:spAutoFit/>
          </a:bodyPr>
          <a:lstStyle/>
          <a:p>
            <a:pPr algn="ctr">
              <a:lnSpc>
                <a:spcPct val="85000"/>
              </a:lnSpc>
            </a:pPr>
            <a:r>
              <a:rPr lang="es-ES" sz="5400" b="1" dirty="0" smtClean="0">
                <a:solidFill>
                  <a:srgbClr val="4D4D4D"/>
                </a:solidFill>
                <a:effectLst/>
                <a:ea typeface="+mn-ea"/>
              </a:rPr>
              <a:t>1/3</a:t>
            </a:r>
            <a:endParaRPr lang="es-ES" sz="3600" b="1" dirty="0" smtClean="0">
              <a:solidFill>
                <a:srgbClr val="4D4D4D"/>
              </a:solidFill>
              <a:effectLst/>
              <a:ea typeface="+mn-ea"/>
            </a:endParaRPr>
          </a:p>
          <a:p>
            <a:pPr algn="ctr">
              <a:lnSpc>
                <a:spcPct val="85000"/>
              </a:lnSpc>
            </a:pPr>
            <a:r>
              <a:rPr lang="es-ES" sz="2000" dirty="0" smtClean="0">
                <a:solidFill>
                  <a:srgbClr val="4D4D4D"/>
                </a:solidFill>
                <a:effectLst/>
                <a:ea typeface="+mn-ea"/>
              </a:rPr>
              <a:t>de los </a:t>
            </a:r>
            <a:r>
              <a:rPr lang="es-ES" sz="2000" dirty="0" smtClean="0">
                <a:solidFill>
                  <a:srgbClr val="4D4D4D"/>
                </a:solidFill>
                <a:effectLst/>
              </a:rPr>
              <a:t>nuevos medicamentos será para el cáncer</a:t>
            </a:r>
            <a:endParaRPr lang="es-ES" sz="2000" dirty="0">
              <a:solidFill>
                <a:srgbClr val="4D4D4D"/>
              </a:solidFill>
              <a:effectLst/>
            </a:endParaRPr>
          </a:p>
        </p:txBody>
      </p:sp>
      <p:sp>
        <p:nvSpPr>
          <p:cNvPr id="115" name="TextBox 114"/>
          <p:cNvSpPr txBox="1"/>
          <p:nvPr/>
        </p:nvSpPr>
        <p:spPr>
          <a:xfrm>
            <a:off x="7153480" y="3429437"/>
            <a:ext cx="2026506" cy="338554"/>
          </a:xfrm>
          <a:prstGeom prst="rect">
            <a:avLst/>
          </a:prstGeom>
          <a:noFill/>
        </p:spPr>
        <p:txBody>
          <a:bodyPr wrap="square" rtlCol="0">
            <a:spAutoFit/>
          </a:bodyPr>
          <a:lstStyle/>
          <a:p>
            <a:pPr algn="ctr"/>
            <a:r>
              <a:rPr lang="es-ES" sz="1600" b="1" dirty="0" smtClean="0">
                <a:effectLst/>
              </a:rPr>
              <a:t>Innovación</a:t>
            </a:r>
            <a:endParaRPr lang="es-ES" sz="1600" b="1" dirty="0">
              <a:effectLst/>
            </a:endParaRPr>
          </a:p>
        </p:txBody>
      </p:sp>
      <p:sp>
        <p:nvSpPr>
          <p:cNvPr id="145" name="Rectangle 3"/>
          <p:cNvSpPr>
            <a:spLocks noChangeArrowheads="1"/>
          </p:cNvSpPr>
          <p:nvPr/>
        </p:nvSpPr>
        <p:spPr bwMode="gray">
          <a:xfrm>
            <a:off x="455614" y="6324602"/>
            <a:ext cx="7572374"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s-ES" sz="800" dirty="0" smtClean="0">
                <a:solidFill>
                  <a:srgbClr val="000000"/>
                </a:solidFill>
                <a:effectLst/>
                <a:latin typeface="Arial" pitchFamily="34" charset="0"/>
                <a:cs typeface="Arial" pitchFamily="34" charset="0"/>
              </a:rPr>
              <a:t>Fuente: INE; Proyecciones de UN; </a:t>
            </a:r>
            <a:r>
              <a:rPr lang="es-ES" sz="800" dirty="0" err="1" smtClean="0">
                <a:solidFill>
                  <a:srgbClr val="000000"/>
                </a:solidFill>
                <a:effectLst/>
                <a:latin typeface="Arial" pitchFamily="34" charset="0"/>
                <a:cs typeface="Arial" pitchFamily="34" charset="0"/>
              </a:rPr>
              <a:t>WHO</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IMS</a:t>
            </a:r>
            <a:r>
              <a:rPr lang="es-ES" sz="800" dirty="0" smtClean="0">
                <a:solidFill>
                  <a:srgbClr val="000000"/>
                </a:solidFill>
                <a:effectLst/>
                <a:latin typeface="Arial" pitchFamily="34" charset="0"/>
                <a:cs typeface="Arial" pitchFamily="34" charset="0"/>
              </a:rPr>
              <a:t> análisis BCG</a:t>
            </a:r>
            <a:endParaRPr lang="es-ES" sz="800" dirty="0">
              <a:solidFill>
                <a:srgbClr val="000000"/>
              </a:solidFill>
              <a:effectLst/>
              <a:latin typeface="Arial" pitchFamily="34" charset="0"/>
              <a:cs typeface="Arial" pitchFamily="34" charset="0"/>
            </a:endParaRPr>
          </a:p>
        </p:txBody>
      </p:sp>
      <p:sp>
        <p:nvSpPr>
          <p:cNvPr id="160" name="TextBox 159"/>
          <p:cNvSpPr txBox="1"/>
          <p:nvPr/>
        </p:nvSpPr>
        <p:spPr>
          <a:xfrm>
            <a:off x="3726524" y="4204754"/>
            <a:ext cx="2619905" cy="1321900"/>
          </a:xfrm>
          <a:prstGeom prst="rect">
            <a:avLst/>
          </a:prstGeom>
          <a:noFill/>
          <a:effectLst/>
        </p:spPr>
        <p:txBody>
          <a:bodyPr wrap="square" rtlCol="0">
            <a:spAutoFit/>
          </a:bodyPr>
          <a:lstStyle/>
          <a:p>
            <a:pPr algn="ctr">
              <a:lnSpc>
                <a:spcPct val="85000"/>
              </a:lnSpc>
            </a:pPr>
            <a:r>
              <a:rPr lang="es-ES" sz="5400" b="1" dirty="0" smtClean="0">
                <a:solidFill>
                  <a:srgbClr val="4D4D4D"/>
                </a:solidFill>
                <a:effectLst/>
                <a:ea typeface="+mn-ea"/>
              </a:rPr>
              <a:t>70</a:t>
            </a:r>
            <a:r>
              <a:rPr lang="es-ES" b="1" dirty="0" smtClean="0">
                <a:solidFill>
                  <a:srgbClr val="4D4D4D"/>
                </a:solidFill>
                <a:effectLst/>
                <a:ea typeface="+mn-ea"/>
              </a:rPr>
              <a:t>%</a:t>
            </a:r>
            <a:r>
              <a:rPr lang="es-ES" sz="3600" b="1" dirty="0" smtClean="0">
                <a:solidFill>
                  <a:srgbClr val="4D4D4D"/>
                </a:solidFill>
                <a:effectLst>
                  <a:outerShdw blurRad="38100" dist="38100" dir="2700000" algn="tl">
                    <a:srgbClr val="000000">
                      <a:alpha val="43137"/>
                    </a:srgbClr>
                  </a:outerShdw>
                </a:effectLst>
                <a:ea typeface="+mn-ea"/>
              </a:rPr>
              <a:t> </a:t>
            </a:r>
          </a:p>
          <a:p>
            <a:pPr algn="ctr">
              <a:lnSpc>
                <a:spcPct val="85000"/>
              </a:lnSpc>
            </a:pPr>
            <a:r>
              <a:rPr lang="es-ES" sz="2000" dirty="0" smtClean="0">
                <a:solidFill>
                  <a:srgbClr val="4D4D4D"/>
                </a:solidFill>
                <a:effectLst/>
                <a:ea typeface="+mn-ea"/>
              </a:rPr>
              <a:t>de todas las enfermedades</a:t>
            </a:r>
            <a:endParaRPr lang="es-ES" sz="2000" dirty="0">
              <a:solidFill>
                <a:srgbClr val="4D4D4D"/>
              </a:solidFill>
              <a:effectLst/>
              <a:ea typeface="+mn-ea"/>
            </a:endParaRPr>
          </a:p>
        </p:txBody>
      </p:sp>
      <p:sp>
        <p:nvSpPr>
          <p:cNvPr id="161" name="TextBox 160"/>
          <p:cNvSpPr txBox="1"/>
          <p:nvPr/>
        </p:nvSpPr>
        <p:spPr>
          <a:xfrm>
            <a:off x="4023224" y="3437196"/>
            <a:ext cx="2026506" cy="584775"/>
          </a:xfrm>
          <a:prstGeom prst="rect">
            <a:avLst/>
          </a:prstGeom>
          <a:noFill/>
        </p:spPr>
        <p:txBody>
          <a:bodyPr wrap="square" rtlCol="0">
            <a:spAutoFit/>
          </a:bodyPr>
          <a:lstStyle/>
          <a:p>
            <a:pPr algn="ctr"/>
            <a:r>
              <a:rPr lang="es-ES" sz="1600" b="1" dirty="0" smtClean="0">
                <a:effectLst/>
              </a:rPr>
              <a:t>Enfermedades crónicas</a:t>
            </a:r>
            <a:endParaRPr lang="es-ES" sz="1600" b="1" dirty="0">
              <a:effectLst/>
            </a:endParaRPr>
          </a:p>
        </p:txBody>
      </p:sp>
      <p:sp>
        <p:nvSpPr>
          <p:cNvPr id="163" name="Block Arc 162"/>
          <p:cNvSpPr/>
          <p:nvPr/>
        </p:nvSpPr>
        <p:spPr bwMode="auto">
          <a:xfrm flipH="1">
            <a:off x="4373900" y="2091570"/>
            <a:ext cx="1325153" cy="1223215"/>
          </a:xfrm>
          <a:prstGeom prst="blockArc">
            <a:avLst>
              <a:gd name="adj1" fmla="val 16152240"/>
              <a:gd name="adj2" fmla="val 9706163"/>
              <a:gd name="adj3" fmla="val 9684"/>
            </a:avLst>
          </a:prstGeom>
          <a:solidFill>
            <a:schemeClr val="tx2"/>
          </a:solid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64" name="Block Arc 163"/>
          <p:cNvSpPr/>
          <p:nvPr/>
        </p:nvSpPr>
        <p:spPr bwMode="auto">
          <a:xfrm>
            <a:off x="4373900" y="2091570"/>
            <a:ext cx="1325153" cy="1223215"/>
          </a:xfrm>
          <a:prstGeom prst="blockArc">
            <a:avLst>
              <a:gd name="adj1" fmla="val 16298798"/>
              <a:gd name="adj2" fmla="val 1057995"/>
              <a:gd name="adj3" fmla="val 9640"/>
            </a:avLst>
          </a:prstGeom>
          <a:solidFill>
            <a:srgbClr val="F5F0E2"/>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9" name="Rectangle 2"/>
          <p:cNvSpPr/>
          <p:nvPr/>
        </p:nvSpPr>
        <p:spPr bwMode="auto">
          <a:xfrm rot="2850071">
            <a:off x="4588588" y="2462857"/>
            <a:ext cx="335143" cy="256894"/>
          </a:xfrm>
          <a:custGeom>
            <a:avLst/>
            <a:gdLst/>
            <a:ahLst/>
            <a:cxnLst/>
            <a:rect l="l" t="t" r="r" b="b"/>
            <a:pathLst>
              <a:path w="560917" h="360000">
                <a:moveTo>
                  <a:pt x="186267" y="0"/>
                </a:moveTo>
                <a:lnTo>
                  <a:pt x="193675" y="722"/>
                </a:lnTo>
                <a:lnTo>
                  <a:pt x="193675" y="0"/>
                </a:lnTo>
                <a:lnTo>
                  <a:pt x="560917" y="0"/>
                </a:lnTo>
                <a:lnTo>
                  <a:pt x="560917" y="360000"/>
                </a:lnTo>
                <a:lnTo>
                  <a:pt x="193675" y="360000"/>
                </a:lnTo>
                <a:lnTo>
                  <a:pt x="193675" y="359278"/>
                </a:lnTo>
                <a:lnTo>
                  <a:pt x="186267" y="360000"/>
                </a:lnTo>
                <a:cubicBezTo>
                  <a:pt x="83395" y="360000"/>
                  <a:pt x="0" y="279411"/>
                  <a:pt x="0" y="180000"/>
                </a:cubicBezTo>
                <a:cubicBezTo>
                  <a:pt x="0" y="80589"/>
                  <a:pt x="83395" y="0"/>
                  <a:pt x="186267" y="0"/>
                </a:cubicBezTo>
                <a:close/>
              </a:path>
            </a:pathLst>
          </a:custGeom>
          <a:solidFill>
            <a:schemeClr val="tx2"/>
          </a:solid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90" name="Rectangle 2"/>
          <p:cNvSpPr/>
          <p:nvPr/>
        </p:nvSpPr>
        <p:spPr bwMode="auto">
          <a:xfrm rot="19648459" flipH="1">
            <a:off x="5082165" y="2548483"/>
            <a:ext cx="363075" cy="237129"/>
          </a:xfrm>
          <a:custGeom>
            <a:avLst/>
            <a:gdLst/>
            <a:ahLst/>
            <a:cxnLst/>
            <a:rect l="l" t="t" r="r" b="b"/>
            <a:pathLst>
              <a:path w="560917" h="360000">
                <a:moveTo>
                  <a:pt x="186267" y="0"/>
                </a:moveTo>
                <a:lnTo>
                  <a:pt x="193675" y="722"/>
                </a:lnTo>
                <a:lnTo>
                  <a:pt x="193675" y="0"/>
                </a:lnTo>
                <a:lnTo>
                  <a:pt x="560917" y="0"/>
                </a:lnTo>
                <a:lnTo>
                  <a:pt x="560917" y="360000"/>
                </a:lnTo>
                <a:lnTo>
                  <a:pt x="193675" y="360000"/>
                </a:lnTo>
                <a:lnTo>
                  <a:pt x="193675" y="359278"/>
                </a:lnTo>
                <a:lnTo>
                  <a:pt x="186267" y="360000"/>
                </a:lnTo>
                <a:cubicBezTo>
                  <a:pt x="83395" y="360000"/>
                  <a:pt x="0" y="279411"/>
                  <a:pt x="0" y="180000"/>
                </a:cubicBezTo>
                <a:cubicBezTo>
                  <a:pt x="0" y="80589"/>
                  <a:pt x="83395" y="0"/>
                  <a:pt x="186267" y="0"/>
                </a:cubicBezTo>
                <a:close/>
              </a:path>
            </a:pathLst>
          </a:custGeom>
          <a:solidFill>
            <a:srgbClr val="957E6A"/>
          </a:solidFill>
          <a:ln w="1905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0" name="Oval 169"/>
          <p:cNvSpPr/>
          <p:nvPr/>
        </p:nvSpPr>
        <p:spPr bwMode="auto">
          <a:xfrm>
            <a:off x="4903971" y="2742188"/>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1" name="Oval 170"/>
          <p:cNvSpPr/>
          <p:nvPr/>
        </p:nvSpPr>
        <p:spPr bwMode="auto">
          <a:xfrm>
            <a:off x="4864811" y="2751224"/>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2" name="Oval 171"/>
          <p:cNvSpPr/>
          <p:nvPr/>
        </p:nvSpPr>
        <p:spPr bwMode="auto">
          <a:xfrm>
            <a:off x="4872969" y="2805446"/>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3" name="Oval 172"/>
          <p:cNvSpPr/>
          <p:nvPr/>
        </p:nvSpPr>
        <p:spPr bwMode="auto">
          <a:xfrm>
            <a:off x="4949658" y="2814482"/>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4" name="Oval 173"/>
          <p:cNvSpPr/>
          <p:nvPr/>
        </p:nvSpPr>
        <p:spPr bwMode="auto">
          <a:xfrm>
            <a:off x="5001871" y="2855149"/>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5" name="Oval 174"/>
          <p:cNvSpPr/>
          <p:nvPr/>
        </p:nvSpPr>
        <p:spPr bwMode="auto">
          <a:xfrm>
            <a:off x="4977395" y="2891296"/>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6" name="Oval 175"/>
          <p:cNvSpPr/>
          <p:nvPr/>
        </p:nvSpPr>
        <p:spPr bwMode="auto">
          <a:xfrm>
            <a:off x="5001871" y="2925937"/>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7" name="Oval 176"/>
          <p:cNvSpPr/>
          <p:nvPr/>
        </p:nvSpPr>
        <p:spPr bwMode="auto">
          <a:xfrm>
            <a:off x="5019819" y="2978653"/>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8" name="Oval 177"/>
          <p:cNvSpPr/>
          <p:nvPr/>
        </p:nvSpPr>
        <p:spPr bwMode="auto">
          <a:xfrm>
            <a:off x="5044294" y="2927444"/>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79" name="Oval 178"/>
          <p:cNvSpPr/>
          <p:nvPr/>
        </p:nvSpPr>
        <p:spPr bwMode="auto">
          <a:xfrm>
            <a:off x="5036136" y="2874728"/>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0" name="Oval 179"/>
          <p:cNvSpPr/>
          <p:nvPr/>
        </p:nvSpPr>
        <p:spPr bwMode="auto">
          <a:xfrm>
            <a:off x="5088349" y="2855149"/>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1" name="Oval 180"/>
          <p:cNvSpPr/>
          <p:nvPr/>
        </p:nvSpPr>
        <p:spPr bwMode="auto">
          <a:xfrm>
            <a:off x="5062242" y="2811470"/>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2" name="Oval 181"/>
          <p:cNvSpPr/>
          <p:nvPr/>
        </p:nvSpPr>
        <p:spPr bwMode="auto">
          <a:xfrm>
            <a:off x="5107929" y="2811470"/>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3" name="Oval 182"/>
          <p:cNvSpPr/>
          <p:nvPr/>
        </p:nvSpPr>
        <p:spPr bwMode="auto">
          <a:xfrm>
            <a:off x="5081823" y="2769298"/>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4" name="Oval 183"/>
          <p:cNvSpPr/>
          <p:nvPr/>
        </p:nvSpPr>
        <p:spPr bwMode="auto">
          <a:xfrm>
            <a:off x="4996975" y="2825026"/>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5" name="Oval 184"/>
          <p:cNvSpPr/>
          <p:nvPr/>
        </p:nvSpPr>
        <p:spPr bwMode="auto">
          <a:xfrm>
            <a:off x="4944762" y="2861173"/>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6" name="Oval 185"/>
          <p:cNvSpPr/>
          <p:nvPr/>
        </p:nvSpPr>
        <p:spPr bwMode="auto">
          <a:xfrm>
            <a:off x="4917024" y="2838581"/>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7" name="Oval 186"/>
          <p:cNvSpPr/>
          <p:nvPr/>
        </p:nvSpPr>
        <p:spPr bwMode="auto">
          <a:xfrm>
            <a:off x="4920287" y="2782853"/>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88" name="Oval 187"/>
          <p:cNvSpPr/>
          <p:nvPr/>
        </p:nvSpPr>
        <p:spPr bwMode="auto">
          <a:xfrm>
            <a:off x="4830546" y="2755743"/>
            <a:ext cx="37528" cy="34641"/>
          </a:xfrm>
          <a:prstGeom prst="ellipse">
            <a:avLst/>
          </a:prstGeom>
          <a:gradFill flip="none" rotWithShape="1">
            <a:gsLst>
              <a:gs pos="100000">
                <a:schemeClr val="accent6"/>
              </a:gs>
              <a:gs pos="18000">
                <a:srgbClr val="FFFFFF"/>
              </a:gs>
            </a:gsLst>
            <a:path path="circle">
              <a:fillToRect l="50000" t="50000" r="50000" b="50000"/>
            </a:path>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67" name="Round Same Side Corner Rectangle 166"/>
          <p:cNvSpPr/>
          <p:nvPr/>
        </p:nvSpPr>
        <p:spPr bwMode="auto">
          <a:xfrm rot="19066863">
            <a:off x="4780876" y="2437325"/>
            <a:ext cx="57312" cy="286674"/>
          </a:xfrm>
          <a:prstGeom prst="round2SameRect">
            <a:avLst>
              <a:gd name="adj1" fmla="val 50000"/>
              <a:gd name="adj2" fmla="val 0"/>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sp>
        <p:nvSpPr>
          <p:cNvPr id="168" name="Round Same Side Corner Rectangle 167"/>
          <p:cNvSpPr/>
          <p:nvPr/>
        </p:nvSpPr>
        <p:spPr bwMode="auto">
          <a:xfrm rot="3480000">
            <a:off x="5187086" y="2488590"/>
            <a:ext cx="52903" cy="310565"/>
          </a:xfrm>
          <a:prstGeom prst="round2SameRect">
            <a:avLst>
              <a:gd name="adj1" fmla="val 50000"/>
              <a:gd name="adj2" fmla="val 0"/>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charset="0"/>
            </a:endParaRPr>
          </a:p>
        </p:txBody>
      </p:sp>
      <p:grpSp>
        <p:nvGrpSpPr>
          <p:cNvPr id="7" name="Group 79"/>
          <p:cNvGrpSpPr/>
          <p:nvPr/>
        </p:nvGrpSpPr>
        <p:grpSpPr>
          <a:xfrm>
            <a:off x="7545226" y="1994450"/>
            <a:ext cx="1243012" cy="1489075"/>
            <a:chOff x="5983288" y="1735138"/>
            <a:chExt cx="1243012" cy="1489075"/>
          </a:xfrm>
        </p:grpSpPr>
        <p:sp>
          <p:nvSpPr>
            <p:cNvPr id="16" name="AutoShape 3"/>
            <p:cNvSpPr>
              <a:spLocks noChangeAspect="1" noChangeArrowheads="1" noTextEdit="1"/>
            </p:cNvSpPr>
            <p:nvPr/>
          </p:nvSpPr>
          <p:spPr bwMode="auto">
            <a:xfrm>
              <a:off x="5983288" y="1735138"/>
              <a:ext cx="1243012" cy="148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5"/>
            <p:cNvSpPr>
              <a:spLocks noEditPoints="1"/>
            </p:cNvSpPr>
            <p:nvPr/>
          </p:nvSpPr>
          <p:spPr bwMode="auto">
            <a:xfrm>
              <a:off x="6469063" y="3005138"/>
              <a:ext cx="273050" cy="87313"/>
            </a:xfrm>
            <a:custGeom>
              <a:avLst/>
              <a:gdLst>
                <a:gd name="T0" fmla="*/ 173 w 345"/>
                <a:gd name="T1" fmla="*/ 0 h 109"/>
                <a:gd name="T2" fmla="*/ 0 w 345"/>
                <a:gd name="T3" fmla="*/ 0 h 109"/>
                <a:gd name="T4" fmla="*/ 0 w 345"/>
                <a:gd name="T5" fmla="*/ 109 h 109"/>
                <a:gd name="T6" fmla="*/ 345 w 345"/>
                <a:gd name="T7" fmla="*/ 109 h 109"/>
                <a:gd name="T8" fmla="*/ 345 w 345"/>
                <a:gd name="T9" fmla="*/ 0 h 109"/>
                <a:gd name="T10" fmla="*/ 173 w 345"/>
                <a:gd name="T11" fmla="*/ 0 h 109"/>
                <a:gd name="T12" fmla="*/ 173 w 345"/>
                <a:gd name="T13" fmla="*/ 0 h 109"/>
                <a:gd name="T14" fmla="*/ 173 w 345"/>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09">
                  <a:moveTo>
                    <a:pt x="173" y="0"/>
                  </a:moveTo>
                  <a:lnTo>
                    <a:pt x="0" y="0"/>
                  </a:lnTo>
                  <a:lnTo>
                    <a:pt x="0" y="109"/>
                  </a:lnTo>
                  <a:lnTo>
                    <a:pt x="345" y="109"/>
                  </a:lnTo>
                  <a:lnTo>
                    <a:pt x="345" y="0"/>
                  </a:lnTo>
                  <a:lnTo>
                    <a:pt x="173" y="0"/>
                  </a:lnTo>
                  <a:close/>
                  <a:moveTo>
                    <a:pt x="173" y="0"/>
                  </a:moveTo>
                  <a:lnTo>
                    <a:pt x="173" y="0"/>
                  </a:lnTo>
                  <a:close/>
                </a:path>
              </a:pathLst>
            </a:custGeom>
            <a:solidFill>
              <a:srgbClr val="957E6A"/>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6"/>
            <p:cNvSpPr>
              <a:spLocks/>
            </p:cNvSpPr>
            <p:nvPr/>
          </p:nvSpPr>
          <p:spPr bwMode="auto">
            <a:xfrm>
              <a:off x="6469063" y="3005138"/>
              <a:ext cx="273050" cy="87313"/>
            </a:xfrm>
            <a:custGeom>
              <a:avLst/>
              <a:gdLst>
                <a:gd name="T0" fmla="*/ 173 w 345"/>
                <a:gd name="T1" fmla="*/ 0 h 109"/>
                <a:gd name="T2" fmla="*/ 0 w 345"/>
                <a:gd name="T3" fmla="*/ 0 h 109"/>
                <a:gd name="T4" fmla="*/ 0 w 345"/>
                <a:gd name="T5" fmla="*/ 109 h 109"/>
                <a:gd name="T6" fmla="*/ 345 w 345"/>
                <a:gd name="T7" fmla="*/ 109 h 109"/>
                <a:gd name="T8" fmla="*/ 345 w 345"/>
                <a:gd name="T9" fmla="*/ 0 h 109"/>
                <a:gd name="T10" fmla="*/ 173 w 345"/>
                <a:gd name="T11" fmla="*/ 0 h 109"/>
              </a:gdLst>
              <a:ahLst/>
              <a:cxnLst>
                <a:cxn ang="0">
                  <a:pos x="T0" y="T1"/>
                </a:cxn>
                <a:cxn ang="0">
                  <a:pos x="T2" y="T3"/>
                </a:cxn>
                <a:cxn ang="0">
                  <a:pos x="T4" y="T5"/>
                </a:cxn>
                <a:cxn ang="0">
                  <a:pos x="T6" y="T7"/>
                </a:cxn>
                <a:cxn ang="0">
                  <a:pos x="T8" y="T9"/>
                </a:cxn>
                <a:cxn ang="0">
                  <a:pos x="T10" y="T11"/>
                </a:cxn>
              </a:cxnLst>
              <a:rect l="0" t="0" r="r" b="b"/>
              <a:pathLst>
                <a:path w="345" h="109">
                  <a:moveTo>
                    <a:pt x="173" y="0"/>
                  </a:moveTo>
                  <a:lnTo>
                    <a:pt x="0" y="0"/>
                  </a:lnTo>
                  <a:lnTo>
                    <a:pt x="0" y="109"/>
                  </a:lnTo>
                  <a:lnTo>
                    <a:pt x="345" y="109"/>
                  </a:lnTo>
                  <a:lnTo>
                    <a:pt x="345" y="0"/>
                  </a:lnTo>
                  <a:lnTo>
                    <a:pt x="17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Line 7"/>
            <p:cNvSpPr>
              <a:spLocks noChangeShapeType="1"/>
            </p:cNvSpPr>
            <p:nvPr/>
          </p:nvSpPr>
          <p:spPr bwMode="auto">
            <a:xfrm>
              <a:off x="6605588" y="30051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8"/>
            <p:cNvSpPr>
              <a:spLocks noEditPoints="1"/>
            </p:cNvSpPr>
            <p:nvPr/>
          </p:nvSpPr>
          <p:spPr bwMode="auto">
            <a:xfrm>
              <a:off x="6469063" y="3081338"/>
              <a:ext cx="273050" cy="142875"/>
            </a:xfrm>
            <a:custGeom>
              <a:avLst/>
              <a:gdLst>
                <a:gd name="T0" fmla="*/ 173 w 345"/>
                <a:gd name="T1" fmla="*/ 0 h 179"/>
                <a:gd name="T2" fmla="*/ 0 w 345"/>
                <a:gd name="T3" fmla="*/ 0 h 179"/>
                <a:gd name="T4" fmla="*/ 0 w 345"/>
                <a:gd name="T5" fmla="*/ 179 h 179"/>
                <a:gd name="T6" fmla="*/ 345 w 345"/>
                <a:gd name="T7" fmla="*/ 179 h 179"/>
                <a:gd name="T8" fmla="*/ 345 w 345"/>
                <a:gd name="T9" fmla="*/ 0 h 179"/>
                <a:gd name="T10" fmla="*/ 173 w 345"/>
                <a:gd name="T11" fmla="*/ 0 h 179"/>
                <a:gd name="T12" fmla="*/ 173 w 345"/>
                <a:gd name="T13" fmla="*/ 0 h 179"/>
                <a:gd name="T14" fmla="*/ 173 w 345"/>
                <a:gd name="T15" fmla="*/ 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79">
                  <a:moveTo>
                    <a:pt x="173" y="0"/>
                  </a:moveTo>
                  <a:lnTo>
                    <a:pt x="0" y="0"/>
                  </a:lnTo>
                  <a:lnTo>
                    <a:pt x="0" y="179"/>
                  </a:lnTo>
                  <a:lnTo>
                    <a:pt x="345" y="179"/>
                  </a:lnTo>
                  <a:lnTo>
                    <a:pt x="345" y="0"/>
                  </a:lnTo>
                  <a:lnTo>
                    <a:pt x="173" y="0"/>
                  </a:lnTo>
                  <a:close/>
                  <a:moveTo>
                    <a:pt x="173" y="0"/>
                  </a:moveTo>
                  <a:lnTo>
                    <a:pt x="173" y="0"/>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0" name="Freeform 9"/>
            <p:cNvSpPr>
              <a:spLocks/>
            </p:cNvSpPr>
            <p:nvPr/>
          </p:nvSpPr>
          <p:spPr bwMode="auto">
            <a:xfrm>
              <a:off x="6469063" y="3081338"/>
              <a:ext cx="273050" cy="142875"/>
            </a:xfrm>
            <a:custGeom>
              <a:avLst/>
              <a:gdLst>
                <a:gd name="T0" fmla="*/ 173 w 345"/>
                <a:gd name="T1" fmla="*/ 0 h 179"/>
                <a:gd name="T2" fmla="*/ 0 w 345"/>
                <a:gd name="T3" fmla="*/ 0 h 179"/>
                <a:gd name="T4" fmla="*/ 0 w 345"/>
                <a:gd name="T5" fmla="*/ 179 h 179"/>
                <a:gd name="T6" fmla="*/ 345 w 345"/>
                <a:gd name="T7" fmla="*/ 179 h 179"/>
                <a:gd name="T8" fmla="*/ 345 w 345"/>
                <a:gd name="T9" fmla="*/ 0 h 179"/>
                <a:gd name="T10" fmla="*/ 173 w 345"/>
                <a:gd name="T11" fmla="*/ 0 h 179"/>
              </a:gdLst>
              <a:ahLst/>
              <a:cxnLst>
                <a:cxn ang="0">
                  <a:pos x="T0" y="T1"/>
                </a:cxn>
                <a:cxn ang="0">
                  <a:pos x="T2" y="T3"/>
                </a:cxn>
                <a:cxn ang="0">
                  <a:pos x="T4" y="T5"/>
                </a:cxn>
                <a:cxn ang="0">
                  <a:pos x="T6" y="T7"/>
                </a:cxn>
                <a:cxn ang="0">
                  <a:pos x="T8" y="T9"/>
                </a:cxn>
                <a:cxn ang="0">
                  <a:pos x="T10" y="T11"/>
                </a:cxn>
              </a:cxnLst>
              <a:rect l="0" t="0" r="r" b="b"/>
              <a:pathLst>
                <a:path w="345" h="179">
                  <a:moveTo>
                    <a:pt x="173" y="0"/>
                  </a:moveTo>
                  <a:lnTo>
                    <a:pt x="0" y="0"/>
                  </a:lnTo>
                  <a:lnTo>
                    <a:pt x="0" y="179"/>
                  </a:lnTo>
                  <a:lnTo>
                    <a:pt x="345" y="179"/>
                  </a:lnTo>
                  <a:lnTo>
                    <a:pt x="345" y="0"/>
                  </a:lnTo>
                  <a:lnTo>
                    <a:pt x="17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Line 10"/>
            <p:cNvSpPr>
              <a:spLocks noChangeShapeType="1"/>
            </p:cNvSpPr>
            <p:nvPr/>
          </p:nvSpPr>
          <p:spPr bwMode="auto">
            <a:xfrm>
              <a:off x="6605588" y="30813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11"/>
            <p:cNvSpPr>
              <a:spLocks noEditPoints="1"/>
            </p:cNvSpPr>
            <p:nvPr/>
          </p:nvSpPr>
          <p:spPr bwMode="auto">
            <a:xfrm>
              <a:off x="6229350" y="2141538"/>
              <a:ext cx="376237" cy="863600"/>
            </a:xfrm>
            <a:custGeom>
              <a:avLst/>
              <a:gdLst>
                <a:gd name="T0" fmla="*/ 419 w 474"/>
                <a:gd name="T1" fmla="*/ 736 h 1088"/>
                <a:gd name="T2" fmla="*/ 389 w 474"/>
                <a:gd name="T3" fmla="*/ 724 h 1088"/>
                <a:gd name="T4" fmla="*/ 361 w 474"/>
                <a:gd name="T5" fmla="*/ 708 h 1088"/>
                <a:gd name="T6" fmla="*/ 336 w 474"/>
                <a:gd name="T7" fmla="*/ 689 h 1088"/>
                <a:gd name="T8" fmla="*/ 315 w 474"/>
                <a:gd name="T9" fmla="*/ 665 h 1088"/>
                <a:gd name="T10" fmla="*/ 298 w 474"/>
                <a:gd name="T11" fmla="*/ 638 h 1088"/>
                <a:gd name="T12" fmla="*/ 285 w 474"/>
                <a:gd name="T13" fmla="*/ 609 h 1088"/>
                <a:gd name="T14" fmla="*/ 276 w 474"/>
                <a:gd name="T15" fmla="*/ 578 h 1088"/>
                <a:gd name="T16" fmla="*/ 274 w 474"/>
                <a:gd name="T17" fmla="*/ 544 h 1088"/>
                <a:gd name="T18" fmla="*/ 383 w 474"/>
                <a:gd name="T19" fmla="*/ 544 h 1088"/>
                <a:gd name="T20" fmla="*/ 385 w 474"/>
                <a:gd name="T21" fmla="*/ 562 h 1088"/>
                <a:gd name="T22" fmla="*/ 390 w 474"/>
                <a:gd name="T23" fmla="*/ 579 h 1088"/>
                <a:gd name="T24" fmla="*/ 399 w 474"/>
                <a:gd name="T25" fmla="*/ 595 h 1088"/>
                <a:gd name="T26" fmla="*/ 409 w 474"/>
                <a:gd name="T27" fmla="*/ 609 h 1088"/>
                <a:gd name="T28" fmla="*/ 423 w 474"/>
                <a:gd name="T29" fmla="*/ 619 h 1088"/>
                <a:gd name="T30" fmla="*/ 438 w 474"/>
                <a:gd name="T31" fmla="*/ 628 h 1088"/>
                <a:gd name="T32" fmla="*/ 455 w 474"/>
                <a:gd name="T33" fmla="*/ 632 h 1088"/>
                <a:gd name="T34" fmla="*/ 474 w 474"/>
                <a:gd name="T35" fmla="*/ 635 h 1088"/>
                <a:gd name="T36" fmla="*/ 474 w 474"/>
                <a:gd name="T37" fmla="*/ 0 h 1088"/>
                <a:gd name="T38" fmla="*/ 425 w 474"/>
                <a:gd name="T39" fmla="*/ 2 h 1088"/>
                <a:gd name="T40" fmla="*/ 378 w 474"/>
                <a:gd name="T41" fmla="*/ 9 h 1088"/>
                <a:gd name="T42" fmla="*/ 333 w 474"/>
                <a:gd name="T43" fmla="*/ 21 h 1088"/>
                <a:gd name="T44" fmla="*/ 289 w 474"/>
                <a:gd name="T45" fmla="*/ 37 h 1088"/>
                <a:gd name="T46" fmla="*/ 248 w 474"/>
                <a:gd name="T47" fmla="*/ 56 h 1088"/>
                <a:gd name="T48" fmla="*/ 208 w 474"/>
                <a:gd name="T49" fmla="*/ 80 h 1088"/>
                <a:gd name="T50" fmla="*/ 172 w 474"/>
                <a:gd name="T51" fmla="*/ 107 h 1088"/>
                <a:gd name="T52" fmla="*/ 138 w 474"/>
                <a:gd name="T53" fmla="*/ 138 h 1088"/>
                <a:gd name="T54" fmla="*/ 107 w 474"/>
                <a:gd name="T55" fmla="*/ 172 h 1088"/>
                <a:gd name="T56" fmla="*/ 80 w 474"/>
                <a:gd name="T57" fmla="*/ 208 h 1088"/>
                <a:gd name="T58" fmla="*/ 56 w 474"/>
                <a:gd name="T59" fmla="*/ 248 h 1088"/>
                <a:gd name="T60" fmla="*/ 37 w 474"/>
                <a:gd name="T61" fmla="*/ 289 h 1088"/>
                <a:gd name="T62" fmla="*/ 21 w 474"/>
                <a:gd name="T63" fmla="*/ 333 h 1088"/>
                <a:gd name="T64" fmla="*/ 9 w 474"/>
                <a:gd name="T65" fmla="*/ 378 h 1088"/>
                <a:gd name="T66" fmla="*/ 2 w 474"/>
                <a:gd name="T67" fmla="*/ 425 h 1088"/>
                <a:gd name="T68" fmla="*/ 0 w 474"/>
                <a:gd name="T69" fmla="*/ 474 h 1088"/>
                <a:gd name="T70" fmla="*/ 1 w 474"/>
                <a:gd name="T71" fmla="*/ 507 h 1088"/>
                <a:gd name="T72" fmla="*/ 10 w 474"/>
                <a:gd name="T73" fmla="*/ 570 h 1088"/>
                <a:gd name="T74" fmla="*/ 26 w 474"/>
                <a:gd name="T75" fmla="*/ 630 h 1088"/>
                <a:gd name="T76" fmla="*/ 51 w 474"/>
                <a:gd name="T77" fmla="*/ 687 h 1088"/>
                <a:gd name="T78" fmla="*/ 81 w 474"/>
                <a:gd name="T79" fmla="*/ 740 h 1088"/>
                <a:gd name="T80" fmla="*/ 119 w 474"/>
                <a:gd name="T81" fmla="*/ 788 h 1088"/>
                <a:gd name="T82" fmla="*/ 163 w 474"/>
                <a:gd name="T83" fmla="*/ 831 h 1088"/>
                <a:gd name="T84" fmla="*/ 210 w 474"/>
                <a:gd name="T85" fmla="*/ 868 h 1088"/>
                <a:gd name="T86" fmla="*/ 301 w 474"/>
                <a:gd name="T87" fmla="*/ 1088 h 1088"/>
                <a:gd name="T88" fmla="*/ 419 w 474"/>
                <a:gd name="T89" fmla="*/ 736 h 1088"/>
                <a:gd name="T90" fmla="*/ 419 w 474"/>
                <a:gd name="T91" fmla="*/ 736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 h="1088">
                  <a:moveTo>
                    <a:pt x="419" y="736"/>
                  </a:moveTo>
                  <a:lnTo>
                    <a:pt x="419" y="736"/>
                  </a:lnTo>
                  <a:lnTo>
                    <a:pt x="403" y="731"/>
                  </a:lnTo>
                  <a:lnTo>
                    <a:pt x="389" y="724"/>
                  </a:lnTo>
                  <a:lnTo>
                    <a:pt x="375" y="717"/>
                  </a:lnTo>
                  <a:lnTo>
                    <a:pt x="361" y="708"/>
                  </a:lnTo>
                  <a:lnTo>
                    <a:pt x="349" y="699"/>
                  </a:lnTo>
                  <a:lnTo>
                    <a:pt x="336" y="689"/>
                  </a:lnTo>
                  <a:lnTo>
                    <a:pt x="325" y="678"/>
                  </a:lnTo>
                  <a:lnTo>
                    <a:pt x="315" y="665"/>
                  </a:lnTo>
                  <a:lnTo>
                    <a:pt x="306" y="652"/>
                  </a:lnTo>
                  <a:lnTo>
                    <a:pt x="298" y="638"/>
                  </a:lnTo>
                  <a:lnTo>
                    <a:pt x="291" y="624"/>
                  </a:lnTo>
                  <a:lnTo>
                    <a:pt x="285" y="609"/>
                  </a:lnTo>
                  <a:lnTo>
                    <a:pt x="280" y="594"/>
                  </a:lnTo>
                  <a:lnTo>
                    <a:pt x="276" y="578"/>
                  </a:lnTo>
                  <a:lnTo>
                    <a:pt x="275" y="561"/>
                  </a:lnTo>
                  <a:lnTo>
                    <a:pt x="274" y="544"/>
                  </a:lnTo>
                  <a:lnTo>
                    <a:pt x="383" y="544"/>
                  </a:lnTo>
                  <a:lnTo>
                    <a:pt x="383" y="544"/>
                  </a:lnTo>
                  <a:lnTo>
                    <a:pt x="383" y="553"/>
                  </a:lnTo>
                  <a:lnTo>
                    <a:pt x="385" y="562"/>
                  </a:lnTo>
                  <a:lnTo>
                    <a:pt x="387" y="571"/>
                  </a:lnTo>
                  <a:lnTo>
                    <a:pt x="390" y="579"/>
                  </a:lnTo>
                  <a:lnTo>
                    <a:pt x="394" y="587"/>
                  </a:lnTo>
                  <a:lnTo>
                    <a:pt x="399" y="595"/>
                  </a:lnTo>
                  <a:lnTo>
                    <a:pt x="403" y="602"/>
                  </a:lnTo>
                  <a:lnTo>
                    <a:pt x="409" y="609"/>
                  </a:lnTo>
                  <a:lnTo>
                    <a:pt x="416" y="614"/>
                  </a:lnTo>
                  <a:lnTo>
                    <a:pt x="423" y="619"/>
                  </a:lnTo>
                  <a:lnTo>
                    <a:pt x="430" y="623"/>
                  </a:lnTo>
                  <a:lnTo>
                    <a:pt x="438" y="628"/>
                  </a:lnTo>
                  <a:lnTo>
                    <a:pt x="446" y="630"/>
                  </a:lnTo>
                  <a:lnTo>
                    <a:pt x="455" y="632"/>
                  </a:lnTo>
                  <a:lnTo>
                    <a:pt x="464" y="635"/>
                  </a:lnTo>
                  <a:lnTo>
                    <a:pt x="474" y="635"/>
                  </a:lnTo>
                  <a:lnTo>
                    <a:pt x="474" y="0"/>
                  </a:lnTo>
                  <a:lnTo>
                    <a:pt x="474" y="0"/>
                  </a:lnTo>
                  <a:lnTo>
                    <a:pt x="449" y="1"/>
                  </a:lnTo>
                  <a:lnTo>
                    <a:pt x="425" y="2"/>
                  </a:lnTo>
                  <a:lnTo>
                    <a:pt x="401" y="5"/>
                  </a:lnTo>
                  <a:lnTo>
                    <a:pt x="378" y="9"/>
                  </a:lnTo>
                  <a:lnTo>
                    <a:pt x="356" y="14"/>
                  </a:lnTo>
                  <a:lnTo>
                    <a:pt x="333" y="21"/>
                  </a:lnTo>
                  <a:lnTo>
                    <a:pt x="310" y="28"/>
                  </a:lnTo>
                  <a:lnTo>
                    <a:pt x="289" y="37"/>
                  </a:lnTo>
                  <a:lnTo>
                    <a:pt x="268" y="46"/>
                  </a:lnTo>
                  <a:lnTo>
                    <a:pt x="248" y="56"/>
                  </a:lnTo>
                  <a:lnTo>
                    <a:pt x="227" y="69"/>
                  </a:lnTo>
                  <a:lnTo>
                    <a:pt x="208" y="80"/>
                  </a:lnTo>
                  <a:lnTo>
                    <a:pt x="190" y="94"/>
                  </a:lnTo>
                  <a:lnTo>
                    <a:pt x="172" y="107"/>
                  </a:lnTo>
                  <a:lnTo>
                    <a:pt x="155" y="123"/>
                  </a:lnTo>
                  <a:lnTo>
                    <a:pt x="138" y="138"/>
                  </a:lnTo>
                  <a:lnTo>
                    <a:pt x="123" y="155"/>
                  </a:lnTo>
                  <a:lnTo>
                    <a:pt x="107" y="172"/>
                  </a:lnTo>
                  <a:lnTo>
                    <a:pt x="94" y="190"/>
                  </a:lnTo>
                  <a:lnTo>
                    <a:pt x="80" y="208"/>
                  </a:lnTo>
                  <a:lnTo>
                    <a:pt x="69" y="228"/>
                  </a:lnTo>
                  <a:lnTo>
                    <a:pt x="56" y="248"/>
                  </a:lnTo>
                  <a:lnTo>
                    <a:pt x="46" y="268"/>
                  </a:lnTo>
                  <a:lnTo>
                    <a:pt x="37" y="289"/>
                  </a:lnTo>
                  <a:lnTo>
                    <a:pt x="28" y="310"/>
                  </a:lnTo>
                  <a:lnTo>
                    <a:pt x="21" y="333"/>
                  </a:lnTo>
                  <a:lnTo>
                    <a:pt x="14" y="356"/>
                  </a:lnTo>
                  <a:lnTo>
                    <a:pt x="9" y="378"/>
                  </a:lnTo>
                  <a:lnTo>
                    <a:pt x="5" y="401"/>
                  </a:lnTo>
                  <a:lnTo>
                    <a:pt x="2" y="425"/>
                  </a:lnTo>
                  <a:lnTo>
                    <a:pt x="1" y="449"/>
                  </a:lnTo>
                  <a:lnTo>
                    <a:pt x="0" y="474"/>
                  </a:lnTo>
                  <a:lnTo>
                    <a:pt x="0" y="474"/>
                  </a:lnTo>
                  <a:lnTo>
                    <a:pt x="1" y="507"/>
                  </a:lnTo>
                  <a:lnTo>
                    <a:pt x="4" y="538"/>
                  </a:lnTo>
                  <a:lnTo>
                    <a:pt x="10" y="570"/>
                  </a:lnTo>
                  <a:lnTo>
                    <a:pt x="17" y="601"/>
                  </a:lnTo>
                  <a:lnTo>
                    <a:pt x="26" y="630"/>
                  </a:lnTo>
                  <a:lnTo>
                    <a:pt x="37" y="660"/>
                  </a:lnTo>
                  <a:lnTo>
                    <a:pt x="51" y="687"/>
                  </a:lnTo>
                  <a:lnTo>
                    <a:pt x="65" y="714"/>
                  </a:lnTo>
                  <a:lnTo>
                    <a:pt x="81" y="740"/>
                  </a:lnTo>
                  <a:lnTo>
                    <a:pt x="99" y="765"/>
                  </a:lnTo>
                  <a:lnTo>
                    <a:pt x="119" y="788"/>
                  </a:lnTo>
                  <a:lnTo>
                    <a:pt x="140" y="811"/>
                  </a:lnTo>
                  <a:lnTo>
                    <a:pt x="163" y="831"/>
                  </a:lnTo>
                  <a:lnTo>
                    <a:pt x="186" y="850"/>
                  </a:lnTo>
                  <a:lnTo>
                    <a:pt x="210" y="868"/>
                  </a:lnTo>
                  <a:lnTo>
                    <a:pt x="237" y="884"/>
                  </a:lnTo>
                  <a:lnTo>
                    <a:pt x="301" y="1088"/>
                  </a:lnTo>
                  <a:lnTo>
                    <a:pt x="419" y="1088"/>
                  </a:lnTo>
                  <a:lnTo>
                    <a:pt x="419" y="736"/>
                  </a:lnTo>
                  <a:close/>
                  <a:moveTo>
                    <a:pt x="419" y="736"/>
                  </a:moveTo>
                  <a:lnTo>
                    <a:pt x="419" y="736"/>
                  </a:lnTo>
                  <a:close/>
                </a:path>
              </a:pathLst>
            </a:custGeom>
            <a:solidFill>
              <a:srgbClr val="F5F0E2"/>
            </a:solidFill>
            <a:ln>
              <a:noFill/>
            </a:ln>
          </p:spPr>
          <p:txBody>
            <a:bodyPr vert="horz" wrap="square" lIns="91440" tIns="45720" rIns="91440" bIns="45720" numCol="1" anchor="t" anchorCtr="0" compatLnSpc="1">
              <a:prstTxWarp prst="textNoShape">
                <a:avLst/>
              </a:prstTxWarp>
            </a:bodyPr>
            <a:lstStyle/>
            <a:p>
              <a:endParaRPr lang="es-ES"/>
            </a:p>
          </p:txBody>
        </p:sp>
        <p:sp>
          <p:nvSpPr>
            <p:cNvPr id="61" name="Freeform 12"/>
            <p:cNvSpPr>
              <a:spLocks/>
            </p:cNvSpPr>
            <p:nvPr/>
          </p:nvSpPr>
          <p:spPr bwMode="auto">
            <a:xfrm>
              <a:off x="6229350" y="2141538"/>
              <a:ext cx="376237" cy="863600"/>
            </a:xfrm>
            <a:custGeom>
              <a:avLst/>
              <a:gdLst>
                <a:gd name="T0" fmla="*/ 419 w 474"/>
                <a:gd name="T1" fmla="*/ 736 h 1088"/>
                <a:gd name="T2" fmla="*/ 389 w 474"/>
                <a:gd name="T3" fmla="*/ 724 h 1088"/>
                <a:gd name="T4" fmla="*/ 361 w 474"/>
                <a:gd name="T5" fmla="*/ 708 h 1088"/>
                <a:gd name="T6" fmla="*/ 336 w 474"/>
                <a:gd name="T7" fmla="*/ 689 h 1088"/>
                <a:gd name="T8" fmla="*/ 315 w 474"/>
                <a:gd name="T9" fmla="*/ 665 h 1088"/>
                <a:gd name="T10" fmla="*/ 298 w 474"/>
                <a:gd name="T11" fmla="*/ 638 h 1088"/>
                <a:gd name="T12" fmla="*/ 285 w 474"/>
                <a:gd name="T13" fmla="*/ 609 h 1088"/>
                <a:gd name="T14" fmla="*/ 276 w 474"/>
                <a:gd name="T15" fmla="*/ 578 h 1088"/>
                <a:gd name="T16" fmla="*/ 274 w 474"/>
                <a:gd name="T17" fmla="*/ 544 h 1088"/>
                <a:gd name="T18" fmla="*/ 383 w 474"/>
                <a:gd name="T19" fmla="*/ 544 h 1088"/>
                <a:gd name="T20" fmla="*/ 385 w 474"/>
                <a:gd name="T21" fmla="*/ 562 h 1088"/>
                <a:gd name="T22" fmla="*/ 390 w 474"/>
                <a:gd name="T23" fmla="*/ 579 h 1088"/>
                <a:gd name="T24" fmla="*/ 399 w 474"/>
                <a:gd name="T25" fmla="*/ 595 h 1088"/>
                <a:gd name="T26" fmla="*/ 409 w 474"/>
                <a:gd name="T27" fmla="*/ 609 h 1088"/>
                <a:gd name="T28" fmla="*/ 423 w 474"/>
                <a:gd name="T29" fmla="*/ 619 h 1088"/>
                <a:gd name="T30" fmla="*/ 438 w 474"/>
                <a:gd name="T31" fmla="*/ 628 h 1088"/>
                <a:gd name="T32" fmla="*/ 455 w 474"/>
                <a:gd name="T33" fmla="*/ 632 h 1088"/>
                <a:gd name="T34" fmla="*/ 474 w 474"/>
                <a:gd name="T35" fmla="*/ 635 h 1088"/>
                <a:gd name="T36" fmla="*/ 474 w 474"/>
                <a:gd name="T37" fmla="*/ 0 h 1088"/>
                <a:gd name="T38" fmla="*/ 425 w 474"/>
                <a:gd name="T39" fmla="*/ 2 h 1088"/>
                <a:gd name="T40" fmla="*/ 378 w 474"/>
                <a:gd name="T41" fmla="*/ 9 h 1088"/>
                <a:gd name="T42" fmla="*/ 333 w 474"/>
                <a:gd name="T43" fmla="*/ 21 h 1088"/>
                <a:gd name="T44" fmla="*/ 289 w 474"/>
                <a:gd name="T45" fmla="*/ 37 h 1088"/>
                <a:gd name="T46" fmla="*/ 248 w 474"/>
                <a:gd name="T47" fmla="*/ 56 h 1088"/>
                <a:gd name="T48" fmla="*/ 208 w 474"/>
                <a:gd name="T49" fmla="*/ 80 h 1088"/>
                <a:gd name="T50" fmla="*/ 172 w 474"/>
                <a:gd name="T51" fmla="*/ 107 h 1088"/>
                <a:gd name="T52" fmla="*/ 138 w 474"/>
                <a:gd name="T53" fmla="*/ 138 h 1088"/>
                <a:gd name="T54" fmla="*/ 107 w 474"/>
                <a:gd name="T55" fmla="*/ 172 h 1088"/>
                <a:gd name="T56" fmla="*/ 80 w 474"/>
                <a:gd name="T57" fmla="*/ 208 h 1088"/>
                <a:gd name="T58" fmla="*/ 56 w 474"/>
                <a:gd name="T59" fmla="*/ 248 h 1088"/>
                <a:gd name="T60" fmla="*/ 37 w 474"/>
                <a:gd name="T61" fmla="*/ 289 h 1088"/>
                <a:gd name="T62" fmla="*/ 21 w 474"/>
                <a:gd name="T63" fmla="*/ 333 h 1088"/>
                <a:gd name="T64" fmla="*/ 9 w 474"/>
                <a:gd name="T65" fmla="*/ 378 h 1088"/>
                <a:gd name="T66" fmla="*/ 2 w 474"/>
                <a:gd name="T67" fmla="*/ 425 h 1088"/>
                <a:gd name="T68" fmla="*/ 0 w 474"/>
                <a:gd name="T69" fmla="*/ 474 h 1088"/>
                <a:gd name="T70" fmla="*/ 1 w 474"/>
                <a:gd name="T71" fmla="*/ 507 h 1088"/>
                <a:gd name="T72" fmla="*/ 10 w 474"/>
                <a:gd name="T73" fmla="*/ 570 h 1088"/>
                <a:gd name="T74" fmla="*/ 26 w 474"/>
                <a:gd name="T75" fmla="*/ 630 h 1088"/>
                <a:gd name="T76" fmla="*/ 51 w 474"/>
                <a:gd name="T77" fmla="*/ 687 h 1088"/>
                <a:gd name="T78" fmla="*/ 81 w 474"/>
                <a:gd name="T79" fmla="*/ 740 h 1088"/>
                <a:gd name="T80" fmla="*/ 119 w 474"/>
                <a:gd name="T81" fmla="*/ 788 h 1088"/>
                <a:gd name="T82" fmla="*/ 163 w 474"/>
                <a:gd name="T83" fmla="*/ 831 h 1088"/>
                <a:gd name="T84" fmla="*/ 210 w 474"/>
                <a:gd name="T85" fmla="*/ 868 h 1088"/>
                <a:gd name="T86" fmla="*/ 301 w 474"/>
                <a:gd name="T87" fmla="*/ 1088 h 1088"/>
                <a:gd name="T88" fmla="*/ 419 w 474"/>
                <a:gd name="T89" fmla="*/ 736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4" h="1088">
                  <a:moveTo>
                    <a:pt x="419" y="736"/>
                  </a:moveTo>
                  <a:lnTo>
                    <a:pt x="419" y="736"/>
                  </a:lnTo>
                  <a:lnTo>
                    <a:pt x="403" y="731"/>
                  </a:lnTo>
                  <a:lnTo>
                    <a:pt x="389" y="724"/>
                  </a:lnTo>
                  <a:lnTo>
                    <a:pt x="375" y="717"/>
                  </a:lnTo>
                  <a:lnTo>
                    <a:pt x="361" y="708"/>
                  </a:lnTo>
                  <a:lnTo>
                    <a:pt x="349" y="699"/>
                  </a:lnTo>
                  <a:lnTo>
                    <a:pt x="336" y="689"/>
                  </a:lnTo>
                  <a:lnTo>
                    <a:pt x="325" y="678"/>
                  </a:lnTo>
                  <a:lnTo>
                    <a:pt x="315" y="665"/>
                  </a:lnTo>
                  <a:lnTo>
                    <a:pt x="306" y="652"/>
                  </a:lnTo>
                  <a:lnTo>
                    <a:pt x="298" y="638"/>
                  </a:lnTo>
                  <a:lnTo>
                    <a:pt x="291" y="624"/>
                  </a:lnTo>
                  <a:lnTo>
                    <a:pt x="285" y="609"/>
                  </a:lnTo>
                  <a:lnTo>
                    <a:pt x="280" y="594"/>
                  </a:lnTo>
                  <a:lnTo>
                    <a:pt x="276" y="578"/>
                  </a:lnTo>
                  <a:lnTo>
                    <a:pt x="275" y="561"/>
                  </a:lnTo>
                  <a:lnTo>
                    <a:pt x="274" y="544"/>
                  </a:lnTo>
                  <a:lnTo>
                    <a:pt x="383" y="544"/>
                  </a:lnTo>
                  <a:lnTo>
                    <a:pt x="383" y="544"/>
                  </a:lnTo>
                  <a:lnTo>
                    <a:pt x="383" y="553"/>
                  </a:lnTo>
                  <a:lnTo>
                    <a:pt x="385" y="562"/>
                  </a:lnTo>
                  <a:lnTo>
                    <a:pt x="387" y="571"/>
                  </a:lnTo>
                  <a:lnTo>
                    <a:pt x="390" y="579"/>
                  </a:lnTo>
                  <a:lnTo>
                    <a:pt x="394" y="587"/>
                  </a:lnTo>
                  <a:lnTo>
                    <a:pt x="399" y="595"/>
                  </a:lnTo>
                  <a:lnTo>
                    <a:pt x="403" y="602"/>
                  </a:lnTo>
                  <a:lnTo>
                    <a:pt x="409" y="609"/>
                  </a:lnTo>
                  <a:lnTo>
                    <a:pt x="416" y="614"/>
                  </a:lnTo>
                  <a:lnTo>
                    <a:pt x="423" y="619"/>
                  </a:lnTo>
                  <a:lnTo>
                    <a:pt x="430" y="623"/>
                  </a:lnTo>
                  <a:lnTo>
                    <a:pt x="438" y="628"/>
                  </a:lnTo>
                  <a:lnTo>
                    <a:pt x="446" y="630"/>
                  </a:lnTo>
                  <a:lnTo>
                    <a:pt x="455" y="632"/>
                  </a:lnTo>
                  <a:lnTo>
                    <a:pt x="464" y="635"/>
                  </a:lnTo>
                  <a:lnTo>
                    <a:pt x="474" y="635"/>
                  </a:lnTo>
                  <a:lnTo>
                    <a:pt x="474" y="0"/>
                  </a:lnTo>
                  <a:lnTo>
                    <a:pt x="474" y="0"/>
                  </a:lnTo>
                  <a:lnTo>
                    <a:pt x="449" y="1"/>
                  </a:lnTo>
                  <a:lnTo>
                    <a:pt x="425" y="2"/>
                  </a:lnTo>
                  <a:lnTo>
                    <a:pt x="401" y="5"/>
                  </a:lnTo>
                  <a:lnTo>
                    <a:pt x="378" y="9"/>
                  </a:lnTo>
                  <a:lnTo>
                    <a:pt x="356" y="14"/>
                  </a:lnTo>
                  <a:lnTo>
                    <a:pt x="333" y="21"/>
                  </a:lnTo>
                  <a:lnTo>
                    <a:pt x="310" y="28"/>
                  </a:lnTo>
                  <a:lnTo>
                    <a:pt x="289" y="37"/>
                  </a:lnTo>
                  <a:lnTo>
                    <a:pt x="268" y="46"/>
                  </a:lnTo>
                  <a:lnTo>
                    <a:pt x="248" y="56"/>
                  </a:lnTo>
                  <a:lnTo>
                    <a:pt x="227" y="69"/>
                  </a:lnTo>
                  <a:lnTo>
                    <a:pt x="208" y="80"/>
                  </a:lnTo>
                  <a:lnTo>
                    <a:pt x="190" y="94"/>
                  </a:lnTo>
                  <a:lnTo>
                    <a:pt x="172" y="107"/>
                  </a:lnTo>
                  <a:lnTo>
                    <a:pt x="155" y="123"/>
                  </a:lnTo>
                  <a:lnTo>
                    <a:pt x="138" y="138"/>
                  </a:lnTo>
                  <a:lnTo>
                    <a:pt x="123" y="155"/>
                  </a:lnTo>
                  <a:lnTo>
                    <a:pt x="107" y="172"/>
                  </a:lnTo>
                  <a:lnTo>
                    <a:pt x="94" y="190"/>
                  </a:lnTo>
                  <a:lnTo>
                    <a:pt x="80" y="208"/>
                  </a:lnTo>
                  <a:lnTo>
                    <a:pt x="69" y="228"/>
                  </a:lnTo>
                  <a:lnTo>
                    <a:pt x="56" y="248"/>
                  </a:lnTo>
                  <a:lnTo>
                    <a:pt x="46" y="268"/>
                  </a:lnTo>
                  <a:lnTo>
                    <a:pt x="37" y="289"/>
                  </a:lnTo>
                  <a:lnTo>
                    <a:pt x="28" y="310"/>
                  </a:lnTo>
                  <a:lnTo>
                    <a:pt x="21" y="333"/>
                  </a:lnTo>
                  <a:lnTo>
                    <a:pt x="14" y="356"/>
                  </a:lnTo>
                  <a:lnTo>
                    <a:pt x="9" y="378"/>
                  </a:lnTo>
                  <a:lnTo>
                    <a:pt x="5" y="401"/>
                  </a:lnTo>
                  <a:lnTo>
                    <a:pt x="2" y="425"/>
                  </a:lnTo>
                  <a:lnTo>
                    <a:pt x="1" y="449"/>
                  </a:lnTo>
                  <a:lnTo>
                    <a:pt x="0" y="474"/>
                  </a:lnTo>
                  <a:lnTo>
                    <a:pt x="0" y="474"/>
                  </a:lnTo>
                  <a:lnTo>
                    <a:pt x="1" y="507"/>
                  </a:lnTo>
                  <a:lnTo>
                    <a:pt x="4" y="538"/>
                  </a:lnTo>
                  <a:lnTo>
                    <a:pt x="10" y="570"/>
                  </a:lnTo>
                  <a:lnTo>
                    <a:pt x="17" y="601"/>
                  </a:lnTo>
                  <a:lnTo>
                    <a:pt x="26" y="630"/>
                  </a:lnTo>
                  <a:lnTo>
                    <a:pt x="37" y="660"/>
                  </a:lnTo>
                  <a:lnTo>
                    <a:pt x="51" y="687"/>
                  </a:lnTo>
                  <a:lnTo>
                    <a:pt x="65" y="714"/>
                  </a:lnTo>
                  <a:lnTo>
                    <a:pt x="81" y="740"/>
                  </a:lnTo>
                  <a:lnTo>
                    <a:pt x="99" y="765"/>
                  </a:lnTo>
                  <a:lnTo>
                    <a:pt x="119" y="788"/>
                  </a:lnTo>
                  <a:lnTo>
                    <a:pt x="140" y="811"/>
                  </a:lnTo>
                  <a:lnTo>
                    <a:pt x="163" y="831"/>
                  </a:lnTo>
                  <a:lnTo>
                    <a:pt x="186" y="850"/>
                  </a:lnTo>
                  <a:lnTo>
                    <a:pt x="210" y="868"/>
                  </a:lnTo>
                  <a:lnTo>
                    <a:pt x="237" y="884"/>
                  </a:lnTo>
                  <a:lnTo>
                    <a:pt x="301" y="1088"/>
                  </a:lnTo>
                  <a:lnTo>
                    <a:pt x="419" y="1088"/>
                  </a:lnTo>
                  <a:lnTo>
                    <a:pt x="419" y="73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Line 13"/>
            <p:cNvSpPr>
              <a:spLocks noChangeShapeType="1"/>
            </p:cNvSpPr>
            <p:nvPr/>
          </p:nvSpPr>
          <p:spPr bwMode="auto">
            <a:xfrm>
              <a:off x="6562725" y="27257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14"/>
            <p:cNvSpPr>
              <a:spLocks noEditPoints="1"/>
            </p:cNvSpPr>
            <p:nvPr/>
          </p:nvSpPr>
          <p:spPr bwMode="auto">
            <a:xfrm>
              <a:off x="6605588" y="2141538"/>
              <a:ext cx="376237" cy="863600"/>
            </a:xfrm>
            <a:custGeom>
              <a:avLst/>
              <a:gdLst>
                <a:gd name="T0" fmla="*/ 0 w 474"/>
                <a:gd name="T1" fmla="*/ 635 h 1088"/>
                <a:gd name="T2" fmla="*/ 9 w 474"/>
                <a:gd name="T3" fmla="*/ 635 h 1088"/>
                <a:gd name="T4" fmla="*/ 27 w 474"/>
                <a:gd name="T5" fmla="*/ 630 h 1088"/>
                <a:gd name="T6" fmla="*/ 43 w 474"/>
                <a:gd name="T7" fmla="*/ 623 h 1088"/>
                <a:gd name="T8" fmla="*/ 57 w 474"/>
                <a:gd name="T9" fmla="*/ 614 h 1088"/>
                <a:gd name="T10" fmla="*/ 70 w 474"/>
                <a:gd name="T11" fmla="*/ 602 h 1088"/>
                <a:gd name="T12" fmla="*/ 79 w 474"/>
                <a:gd name="T13" fmla="*/ 587 h 1088"/>
                <a:gd name="T14" fmla="*/ 86 w 474"/>
                <a:gd name="T15" fmla="*/ 571 h 1088"/>
                <a:gd name="T16" fmla="*/ 90 w 474"/>
                <a:gd name="T17" fmla="*/ 553 h 1088"/>
                <a:gd name="T18" fmla="*/ 199 w 474"/>
                <a:gd name="T19" fmla="*/ 544 h 1088"/>
                <a:gd name="T20" fmla="*/ 198 w 474"/>
                <a:gd name="T21" fmla="*/ 561 h 1088"/>
                <a:gd name="T22" fmla="*/ 193 w 474"/>
                <a:gd name="T23" fmla="*/ 594 h 1088"/>
                <a:gd name="T24" fmla="*/ 182 w 474"/>
                <a:gd name="T25" fmla="*/ 624 h 1088"/>
                <a:gd name="T26" fmla="*/ 167 w 474"/>
                <a:gd name="T27" fmla="*/ 652 h 1088"/>
                <a:gd name="T28" fmla="*/ 148 w 474"/>
                <a:gd name="T29" fmla="*/ 678 h 1088"/>
                <a:gd name="T30" fmla="*/ 124 w 474"/>
                <a:gd name="T31" fmla="*/ 699 h 1088"/>
                <a:gd name="T32" fmla="*/ 98 w 474"/>
                <a:gd name="T33" fmla="*/ 717 h 1088"/>
                <a:gd name="T34" fmla="*/ 70 w 474"/>
                <a:gd name="T35" fmla="*/ 731 h 1088"/>
                <a:gd name="T36" fmla="*/ 54 w 474"/>
                <a:gd name="T37" fmla="*/ 1088 h 1088"/>
                <a:gd name="T38" fmla="*/ 237 w 474"/>
                <a:gd name="T39" fmla="*/ 884 h 1088"/>
                <a:gd name="T40" fmla="*/ 263 w 474"/>
                <a:gd name="T41" fmla="*/ 868 h 1088"/>
                <a:gd name="T42" fmla="*/ 310 w 474"/>
                <a:gd name="T43" fmla="*/ 831 h 1088"/>
                <a:gd name="T44" fmla="*/ 354 w 474"/>
                <a:gd name="T45" fmla="*/ 788 h 1088"/>
                <a:gd name="T46" fmla="*/ 392 w 474"/>
                <a:gd name="T47" fmla="*/ 740 h 1088"/>
                <a:gd name="T48" fmla="*/ 423 w 474"/>
                <a:gd name="T49" fmla="*/ 687 h 1088"/>
                <a:gd name="T50" fmla="*/ 447 w 474"/>
                <a:gd name="T51" fmla="*/ 630 h 1088"/>
                <a:gd name="T52" fmla="*/ 463 w 474"/>
                <a:gd name="T53" fmla="*/ 570 h 1088"/>
                <a:gd name="T54" fmla="*/ 472 w 474"/>
                <a:gd name="T55" fmla="*/ 507 h 1088"/>
                <a:gd name="T56" fmla="*/ 474 w 474"/>
                <a:gd name="T57" fmla="*/ 474 h 1088"/>
                <a:gd name="T58" fmla="*/ 471 w 474"/>
                <a:gd name="T59" fmla="*/ 425 h 1088"/>
                <a:gd name="T60" fmla="*/ 464 w 474"/>
                <a:gd name="T61" fmla="*/ 378 h 1088"/>
                <a:gd name="T62" fmla="*/ 452 w 474"/>
                <a:gd name="T63" fmla="*/ 333 h 1088"/>
                <a:gd name="T64" fmla="*/ 436 w 474"/>
                <a:gd name="T65" fmla="*/ 289 h 1088"/>
                <a:gd name="T66" fmla="*/ 417 w 474"/>
                <a:gd name="T67" fmla="*/ 248 h 1088"/>
                <a:gd name="T68" fmla="*/ 393 w 474"/>
                <a:gd name="T69" fmla="*/ 208 h 1088"/>
                <a:gd name="T70" fmla="*/ 366 w 474"/>
                <a:gd name="T71" fmla="*/ 172 h 1088"/>
                <a:gd name="T72" fmla="*/ 335 w 474"/>
                <a:gd name="T73" fmla="*/ 138 h 1088"/>
                <a:gd name="T74" fmla="*/ 301 w 474"/>
                <a:gd name="T75" fmla="*/ 107 h 1088"/>
                <a:gd name="T76" fmla="*/ 265 w 474"/>
                <a:gd name="T77" fmla="*/ 80 h 1088"/>
                <a:gd name="T78" fmla="*/ 225 w 474"/>
                <a:gd name="T79" fmla="*/ 56 h 1088"/>
                <a:gd name="T80" fmla="*/ 184 w 474"/>
                <a:gd name="T81" fmla="*/ 37 h 1088"/>
                <a:gd name="T82" fmla="*/ 140 w 474"/>
                <a:gd name="T83" fmla="*/ 21 h 1088"/>
                <a:gd name="T84" fmla="*/ 95 w 474"/>
                <a:gd name="T85" fmla="*/ 9 h 1088"/>
                <a:gd name="T86" fmla="*/ 48 w 474"/>
                <a:gd name="T87" fmla="*/ 2 h 1088"/>
                <a:gd name="T88" fmla="*/ 0 w 474"/>
                <a:gd name="T89" fmla="*/ 0 h 1088"/>
                <a:gd name="T90" fmla="*/ 0 w 474"/>
                <a:gd name="T91"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 h="1088">
                  <a:moveTo>
                    <a:pt x="0" y="0"/>
                  </a:moveTo>
                  <a:lnTo>
                    <a:pt x="0" y="635"/>
                  </a:lnTo>
                  <a:lnTo>
                    <a:pt x="0" y="635"/>
                  </a:lnTo>
                  <a:lnTo>
                    <a:pt x="9" y="635"/>
                  </a:lnTo>
                  <a:lnTo>
                    <a:pt x="18" y="632"/>
                  </a:lnTo>
                  <a:lnTo>
                    <a:pt x="27" y="630"/>
                  </a:lnTo>
                  <a:lnTo>
                    <a:pt x="35" y="628"/>
                  </a:lnTo>
                  <a:lnTo>
                    <a:pt x="43" y="623"/>
                  </a:lnTo>
                  <a:lnTo>
                    <a:pt x="51" y="619"/>
                  </a:lnTo>
                  <a:lnTo>
                    <a:pt x="57" y="614"/>
                  </a:lnTo>
                  <a:lnTo>
                    <a:pt x="64" y="609"/>
                  </a:lnTo>
                  <a:lnTo>
                    <a:pt x="70" y="602"/>
                  </a:lnTo>
                  <a:lnTo>
                    <a:pt x="74" y="595"/>
                  </a:lnTo>
                  <a:lnTo>
                    <a:pt x="79" y="587"/>
                  </a:lnTo>
                  <a:lnTo>
                    <a:pt x="83" y="579"/>
                  </a:lnTo>
                  <a:lnTo>
                    <a:pt x="86" y="571"/>
                  </a:lnTo>
                  <a:lnTo>
                    <a:pt x="88" y="562"/>
                  </a:lnTo>
                  <a:lnTo>
                    <a:pt x="90" y="553"/>
                  </a:lnTo>
                  <a:lnTo>
                    <a:pt x="90" y="544"/>
                  </a:lnTo>
                  <a:lnTo>
                    <a:pt x="199" y="544"/>
                  </a:lnTo>
                  <a:lnTo>
                    <a:pt x="199" y="544"/>
                  </a:lnTo>
                  <a:lnTo>
                    <a:pt x="198" y="561"/>
                  </a:lnTo>
                  <a:lnTo>
                    <a:pt x="197" y="578"/>
                  </a:lnTo>
                  <a:lnTo>
                    <a:pt x="193" y="594"/>
                  </a:lnTo>
                  <a:lnTo>
                    <a:pt x="188" y="609"/>
                  </a:lnTo>
                  <a:lnTo>
                    <a:pt x="182" y="624"/>
                  </a:lnTo>
                  <a:lnTo>
                    <a:pt x="175" y="638"/>
                  </a:lnTo>
                  <a:lnTo>
                    <a:pt x="167" y="652"/>
                  </a:lnTo>
                  <a:lnTo>
                    <a:pt x="158" y="665"/>
                  </a:lnTo>
                  <a:lnTo>
                    <a:pt x="148" y="678"/>
                  </a:lnTo>
                  <a:lnTo>
                    <a:pt x="137" y="689"/>
                  </a:lnTo>
                  <a:lnTo>
                    <a:pt x="124" y="699"/>
                  </a:lnTo>
                  <a:lnTo>
                    <a:pt x="112" y="708"/>
                  </a:lnTo>
                  <a:lnTo>
                    <a:pt x="98" y="717"/>
                  </a:lnTo>
                  <a:lnTo>
                    <a:pt x="85" y="724"/>
                  </a:lnTo>
                  <a:lnTo>
                    <a:pt x="70" y="731"/>
                  </a:lnTo>
                  <a:lnTo>
                    <a:pt x="54" y="736"/>
                  </a:lnTo>
                  <a:lnTo>
                    <a:pt x="54" y="1088"/>
                  </a:lnTo>
                  <a:lnTo>
                    <a:pt x="172" y="1088"/>
                  </a:lnTo>
                  <a:lnTo>
                    <a:pt x="237" y="884"/>
                  </a:lnTo>
                  <a:lnTo>
                    <a:pt x="237" y="884"/>
                  </a:lnTo>
                  <a:lnTo>
                    <a:pt x="263" y="868"/>
                  </a:lnTo>
                  <a:lnTo>
                    <a:pt x="288" y="850"/>
                  </a:lnTo>
                  <a:lnTo>
                    <a:pt x="310" y="831"/>
                  </a:lnTo>
                  <a:lnTo>
                    <a:pt x="333" y="811"/>
                  </a:lnTo>
                  <a:lnTo>
                    <a:pt x="354" y="788"/>
                  </a:lnTo>
                  <a:lnTo>
                    <a:pt x="374" y="765"/>
                  </a:lnTo>
                  <a:lnTo>
                    <a:pt x="392" y="740"/>
                  </a:lnTo>
                  <a:lnTo>
                    <a:pt x="408" y="714"/>
                  </a:lnTo>
                  <a:lnTo>
                    <a:pt x="423" y="687"/>
                  </a:lnTo>
                  <a:lnTo>
                    <a:pt x="436" y="660"/>
                  </a:lnTo>
                  <a:lnTo>
                    <a:pt x="447" y="630"/>
                  </a:lnTo>
                  <a:lnTo>
                    <a:pt x="457" y="601"/>
                  </a:lnTo>
                  <a:lnTo>
                    <a:pt x="463" y="570"/>
                  </a:lnTo>
                  <a:lnTo>
                    <a:pt x="469" y="538"/>
                  </a:lnTo>
                  <a:lnTo>
                    <a:pt x="472" y="507"/>
                  </a:lnTo>
                  <a:lnTo>
                    <a:pt x="474" y="474"/>
                  </a:lnTo>
                  <a:lnTo>
                    <a:pt x="474" y="474"/>
                  </a:lnTo>
                  <a:lnTo>
                    <a:pt x="472" y="449"/>
                  </a:lnTo>
                  <a:lnTo>
                    <a:pt x="471" y="425"/>
                  </a:lnTo>
                  <a:lnTo>
                    <a:pt x="468" y="401"/>
                  </a:lnTo>
                  <a:lnTo>
                    <a:pt x="464" y="378"/>
                  </a:lnTo>
                  <a:lnTo>
                    <a:pt x="459" y="356"/>
                  </a:lnTo>
                  <a:lnTo>
                    <a:pt x="452" y="333"/>
                  </a:lnTo>
                  <a:lnTo>
                    <a:pt x="445" y="310"/>
                  </a:lnTo>
                  <a:lnTo>
                    <a:pt x="436" y="289"/>
                  </a:lnTo>
                  <a:lnTo>
                    <a:pt x="427" y="268"/>
                  </a:lnTo>
                  <a:lnTo>
                    <a:pt x="417" y="248"/>
                  </a:lnTo>
                  <a:lnTo>
                    <a:pt x="404" y="228"/>
                  </a:lnTo>
                  <a:lnTo>
                    <a:pt x="393" y="208"/>
                  </a:lnTo>
                  <a:lnTo>
                    <a:pt x="379" y="190"/>
                  </a:lnTo>
                  <a:lnTo>
                    <a:pt x="366" y="172"/>
                  </a:lnTo>
                  <a:lnTo>
                    <a:pt x="350" y="155"/>
                  </a:lnTo>
                  <a:lnTo>
                    <a:pt x="335" y="138"/>
                  </a:lnTo>
                  <a:lnTo>
                    <a:pt x="318" y="123"/>
                  </a:lnTo>
                  <a:lnTo>
                    <a:pt x="301" y="107"/>
                  </a:lnTo>
                  <a:lnTo>
                    <a:pt x="283" y="94"/>
                  </a:lnTo>
                  <a:lnTo>
                    <a:pt x="265" y="80"/>
                  </a:lnTo>
                  <a:lnTo>
                    <a:pt x="246" y="69"/>
                  </a:lnTo>
                  <a:lnTo>
                    <a:pt x="225" y="56"/>
                  </a:lnTo>
                  <a:lnTo>
                    <a:pt x="205" y="46"/>
                  </a:lnTo>
                  <a:lnTo>
                    <a:pt x="184" y="37"/>
                  </a:lnTo>
                  <a:lnTo>
                    <a:pt x="163" y="28"/>
                  </a:lnTo>
                  <a:lnTo>
                    <a:pt x="140" y="21"/>
                  </a:lnTo>
                  <a:lnTo>
                    <a:pt x="117" y="14"/>
                  </a:lnTo>
                  <a:lnTo>
                    <a:pt x="95" y="9"/>
                  </a:lnTo>
                  <a:lnTo>
                    <a:pt x="72" y="5"/>
                  </a:lnTo>
                  <a:lnTo>
                    <a:pt x="48" y="2"/>
                  </a:lnTo>
                  <a:lnTo>
                    <a:pt x="25" y="1"/>
                  </a:lnTo>
                  <a:lnTo>
                    <a:pt x="0" y="0"/>
                  </a:lnTo>
                  <a:lnTo>
                    <a:pt x="0" y="0"/>
                  </a:lnTo>
                  <a:close/>
                  <a:moveTo>
                    <a:pt x="0" y="0"/>
                  </a:moveTo>
                  <a:lnTo>
                    <a:pt x="0" y="0"/>
                  </a:lnTo>
                  <a:close/>
                </a:path>
              </a:pathLst>
            </a:custGeom>
            <a:solidFill>
              <a:srgbClr val="F9EFBD"/>
            </a:solidFill>
            <a:ln w="9525">
              <a:solidFill>
                <a:srgbClr val="F9EFBD"/>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0" name="Freeform 15"/>
            <p:cNvSpPr>
              <a:spLocks/>
            </p:cNvSpPr>
            <p:nvPr/>
          </p:nvSpPr>
          <p:spPr bwMode="auto">
            <a:xfrm>
              <a:off x="6605588" y="2141538"/>
              <a:ext cx="376237" cy="863600"/>
            </a:xfrm>
            <a:custGeom>
              <a:avLst/>
              <a:gdLst>
                <a:gd name="T0" fmla="*/ 0 w 474"/>
                <a:gd name="T1" fmla="*/ 635 h 1088"/>
                <a:gd name="T2" fmla="*/ 9 w 474"/>
                <a:gd name="T3" fmla="*/ 635 h 1088"/>
                <a:gd name="T4" fmla="*/ 27 w 474"/>
                <a:gd name="T5" fmla="*/ 630 h 1088"/>
                <a:gd name="T6" fmla="*/ 43 w 474"/>
                <a:gd name="T7" fmla="*/ 623 h 1088"/>
                <a:gd name="T8" fmla="*/ 57 w 474"/>
                <a:gd name="T9" fmla="*/ 614 h 1088"/>
                <a:gd name="T10" fmla="*/ 70 w 474"/>
                <a:gd name="T11" fmla="*/ 602 h 1088"/>
                <a:gd name="T12" fmla="*/ 79 w 474"/>
                <a:gd name="T13" fmla="*/ 587 h 1088"/>
                <a:gd name="T14" fmla="*/ 86 w 474"/>
                <a:gd name="T15" fmla="*/ 571 h 1088"/>
                <a:gd name="T16" fmla="*/ 90 w 474"/>
                <a:gd name="T17" fmla="*/ 553 h 1088"/>
                <a:gd name="T18" fmla="*/ 199 w 474"/>
                <a:gd name="T19" fmla="*/ 544 h 1088"/>
                <a:gd name="T20" fmla="*/ 198 w 474"/>
                <a:gd name="T21" fmla="*/ 561 h 1088"/>
                <a:gd name="T22" fmla="*/ 193 w 474"/>
                <a:gd name="T23" fmla="*/ 594 h 1088"/>
                <a:gd name="T24" fmla="*/ 182 w 474"/>
                <a:gd name="T25" fmla="*/ 624 h 1088"/>
                <a:gd name="T26" fmla="*/ 167 w 474"/>
                <a:gd name="T27" fmla="*/ 652 h 1088"/>
                <a:gd name="T28" fmla="*/ 148 w 474"/>
                <a:gd name="T29" fmla="*/ 678 h 1088"/>
                <a:gd name="T30" fmla="*/ 124 w 474"/>
                <a:gd name="T31" fmla="*/ 699 h 1088"/>
                <a:gd name="T32" fmla="*/ 98 w 474"/>
                <a:gd name="T33" fmla="*/ 717 h 1088"/>
                <a:gd name="T34" fmla="*/ 70 w 474"/>
                <a:gd name="T35" fmla="*/ 731 h 1088"/>
                <a:gd name="T36" fmla="*/ 54 w 474"/>
                <a:gd name="T37" fmla="*/ 1088 h 1088"/>
                <a:gd name="T38" fmla="*/ 237 w 474"/>
                <a:gd name="T39" fmla="*/ 884 h 1088"/>
                <a:gd name="T40" fmla="*/ 263 w 474"/>
                <a:gd name="T41" fmla="*/ 868 h 1088"/>
                <a:gd name="T42" fmla="*/ 310 w 474"/>
                <a:gd name="T43" fmla="*/ 831 h 1088"/>
                <a:gd name="T44" fmla="*/ 354 w 474"/>
                <a:gd name="T45" fmla="*/ 788 h 1088"/>
                <a:gd name="T46" fmla="*/ 392 w 474"/>
                <a:gd name="T47" fmla="*/ 740 h 1088"/>
                <a:gd name="T48" fmla="*/ 423 w 474"/>
                <a:gd name="T49" fmla="*/ 687 h 1088"/>
                <a:gd name="T50" fmla="*/ 447 w 474"/>
                <a:gd name="T51" fmla="*/ 630 h 1088"/>
                <a:gd name="T52" fmla="*/ 463 w 474"/>
                <a:gd name="T53" fmla="*/ 570 h 1088"/>
                <a:gd name="T54" fmla="*/ 472 w 474"/>
                <a:gd name="T55" fmla="*/ 507 h 1088"/>
                <a:gd name="T56" fmla="*/ 474 w 474"/>
                <a:gd name="T57" fmla="*/ 474 h 1088"/>
                <a:gd name="T58" fmla="*/ 471 w 474"/>
                <a:gd name="T59" fmla="*/ 425 h 1088"/>
                <a:gd name="T60" fmla="*/ 464 w 474"/>
                <a:gd name="T61" fmla="*/ 378 h 1088"/>
                <a:gd name="T62" fmla="*/ 452 w 474"/>
                <a:gd name="T63" fmla="*/ 333 h 1088"/>
                <a:gd name="T64" fmla="*/ 436 w 474"/>
                <a:gd name="T65" fmla="*/ 289 h 1088"/>
                <a:gd name="T66" fmla="*/ 417 w 474"/>
                <a:gd name="T67" fmla="*/ 248 h 1088"/>
                <a:gd name="T68" fmla="*/ 393 w 474"/>
                <a:gd name="T69" fmla="*/ 208 h 1088"/>
                <a:gd name="T70" fmla="*/ 366 w 474"/>
                <a:gd name="T71" fmla="*/ 172 h 1088"/>
                <a:gd name="T72" fmla="*/ 335 w 474"/>
                <a:gd name="T73" fmla="*/ 138 h 1088"/>
                <a:gd name="T74" fmla="*/ 301 w 474"/>
                <a:gd name="T75" fmla="*/ 107 h 1088"/>
                <a:gd name="T76" fmla="*/ 265 w 474"/>
                <a:gd name="T77" fmla="*/ 80 h 1088"/>
                <a:gd name="T78" fmla="*/ 225 w 474"/>
                <a:gd name="T79" fmla="*/ 56 h 1088"/>
                <a:gd name="T80" fmla="*/ 184 w 474"/>
                <a:gd name="T81" fmla="*/ 37 h 1088"/>
                <a:gd name="T82" fmla="*/ 140 w 474"/>
                <a:gd name="T83" fmla="*/ 21 h 1088"/>
                <a:gd name="T84" fmla="*/ 95 w 474"/>
                <a:gd name="T85" fmla="*/ 9 h 1088"/>
                <a:gd name="T86" fmla="*/ 48 w 474"/>
                <a:gd name="T87" fmla="*/ 2 h 1088"/>
                <a:gd name="T88" fmla="*/ 0 w 474"/>
                <a:gd name="T8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4" h="1088">
                  <a:moveTo>
                    <a:pt x="0" y="0"/>
                  </a:moveTo>
                  <a:lnTo>
                    <a:pt x="0" y="635"/>
                  </a:lnTo>
                  <a:lnTo>
                    <a:pt x="0" y="635"/>
                  </a:lnTo>
                  <a:lnTo>
                    <a:pt x="9" y="635"/>
                  </a:lnTo>
                  <a:lnTo>
                    <a:pt x="18" y="632"/>
                  </a:lnTo>
                  <a:lnTo>
                    <a:pt x="27" y="630"/>
                  </a:lnTo>
                  <a:lnTo>
                    <a:pt x="35" y="628"/>
                  </a:lnTo>
                  <a:lnTo>
                    <a:pt x="43" y="623"/>
                  </a:lnTo>
                  <a:lnTo>
                    <a:pt x="51" y="619"/>
                  </a:lnTo>
                  <a:lnTo>
                    <a:pt x="57" y="614"/>
                  </a:lnTo>
                  <a:lnTo>
                    <a:pt x="64" y="609"/>
                  </a:lnTo>
                  <a:lnTo>
                    <a:pt x="70" y="602"/>
                  </a:lnTo>
                  <a:lnTo>
                    <a:pt x="74" y="595"/>
                  </a:lnTo>
                  <a:lnTo>
                    <a:pt x="79" y="587"/>
                  </a:lnTo>
                  <a:lnTo>
                    <a:pt x="83" y="579"/>
                  </a:lnTo>
                  <a:lnTo>
                    <a:pt x="86" y="571"/>
                  </a:lnTo>
                  <a:lnTo>
                    <a:pt x="88" y="562"/>
                  </a:lnTo>
                  <a:lnTo>
                    <a:pt x="90" y="553"/>
                  </a:lnTo>
                  <a:lnTo>
                    <a:pt x="90" y="544"/>
                  </a:lnTo>
                  <a:lnTo>
                    <a:pt x="199" y="544"/>
                  </a:lnTo>
                  <a:lnTo>
                    <a:pt x="199" y="544"/>
                  </a:lnTo>
                  <a:lnTo>
                    <a:pt x="198" y="561"/>
                  </a:lnTo>
                  <a:lnTo>
                    <a:pt x="197" y="578"/>
                  </a:lnTo>
                  <a:lnTo>
                    <a:pt x="193" y="594"/>
                  </a:lnTo>
                  <a:lnTo>
                    <a:pt x="188" y="609"/>
                  </a:lnTo>
                  <a:lnTo>
                    <a:pt x="182" y="624"/>
                  </a:lnTo>
                  <a:lnTo>
                    <a:pt x="175" y="638"/>
                  </a:lnTo>
                  <a:lnTo>
                    <a:pt x="167" y="652"/>
                  </a:lnTo>
                  <a:lnTo>
                    <a:pt x="158" y="665"/>
                  </a:lnTo>
                  <a:lnTo>
                    <a:pt x="148" y="678"/>
                  </a:lnTo>
                  <a:lnTo>
                    <a:pt x="137" y="689"/>
                  </a:lnTo>
                  <a:lnTo>
                    <a:pt x="124" y="699"/>
                  </a:lnTo>
                  <a:lnTo>
                    <a:pt x="112" y="708"/>
                  </a:lnTo>
                  <a:lnTo>
                    <a:pt x="98" y="717"/>
                  </a:lnTo>
                  <a:lnTo>
                    <a:pt x="85" y="724"/>
                  </a:lnTo>
                  <a:lnTo>
                    <a:pt x="70" y="731"/>
                  </a:lnTo>
                  <a:lnTo>
                    <a:pt x="54" y="736"/>
                  </a:lnTo>
                  <a:lnTo>
                    <a:pt x="54" y="1088"/>
                  </a:lnTo>
                  <a:lnTo>
                    <a:pt x="172" y="1088"/>
                  </a:lnTo>
                  <a:lnTo>
                    <a:pt x="237" y="884"/>
                  </a:lnTo>
                  <a:lnTo>
                    <a:pt x="237" y="884"/>
                  </a:lnTo>
                  <a:lnTo>
                    <a:pt x="263" y="868"/>
                  </a:lnTo>
                  <a:lnTo>
                    <a:pt x="288" y="850"/>
                  </a:lnTo>
                  <a:lnTo>
                    <a:pt x="310" y="831"/>
                  </a:lnTo>
                  <a:lnTo>
                    <a:pt x="333" y="811"/>
                  </a:lnTo>
                  <a:lnTo>
                    <a:pt x="354" y="788"/>
                  </a:lnTo>
                  <a:lnTo>
                    <a:pt x="374" y="765"/>
                  </a:lnTo>
                  <a:lnTo>
                    <a:pt x="392" y="740"/>
                  </a:lnTo>
                  <a:lnTo>
                    <a:pt x="408" y="714"/>
                  </a:lnTo>
                  <a:lnTo>
                    <a:pt x="423" y="687"/>
                  </a:lnTo>
                  <a:lnTo>
                    <a:pt x="436" y="660"/>
                  </a:lnTo>
                  <a:lnTo>
                    <a:pt x="447" y="630"/>
                  </a:lnTo>
                  <a:lnTo>
                    <a:pt x="457" y="601"/>
                  </a:lnTo>
                  <a:lnTo>
                    <a:pt x="463" y="570"/>
                  </a:lnTo>
                  <a:lnTo>
                    <a:pt x="469" y="538"/>
                  </a:lnTo>
                  <a:lnTo>
                    <a:pt x="472" y="507"/>
                  </a:lnTo>
                  <a:lnTo>
                    <a:pt x="474" y="474"/>
                  </a:lnTo>
                  <a:lnTo>
                    <a:pt x="474" y="474"/>
                  </a:lnTo>
                  <a:lnTo>
                    <a:pt x="472" y="449"/>
                  </a:lnTo>
                  <a:lnTo>
                    <a:pt x="471" y="425"/>
                  </a:lnTo>
                  <a:lnTo>
                    <a:pt x="468" y="401"/>
                  </a:lnTo>
                  <a:lnTo>
                    <a:pt x="464" y="378"/>
                  </a:lnTo>
                  <a:lnTo>
                    <a:pt x="459" y="356"/>
                  </a:lnTo>
                  <a:lnTo>
                    <a:pt x="452" y="333"/>
                  </a:lnTo>
                  <a:lnTo>
                    <a:pt x="445" y="310"/>
                  </a:lnTo>
                  <a:lnTo>
                    <a:pt x="436" y="289"/>
                  </a:lnTo>
                  <a:lnTo>
                    <a:pt x="427" y="268"/>
                  </a:lnTo>
                  <a:lnTo>
                    <a:pt x="417" y="248"/>
                  </a:lnTo>
                  <a:lnTo>
                    <a:pt x="404" y="228"/>
                  </a:lnTo>
                  <a:lnTo>
                    <a:pt x="393" y="208"/>
                  </a:lnTo>
                  <a:lnTo>
                    <a:pt x="379" y="190"/>
                  </a:lnTo>
                  <a:lnTo>
                    <a:pt x="366" y="172"/>
                  </a:lnTo>
                  <a:lnTo>
                    <a:pt x="350" y="155"/>
                  </a:lnTo>
                  <a:lnTo>
                    <a:pt x="335" y="138"/>
                  </a:lnTo>
                  <a:lnTo>
                    <a:pt x="318" y="123"/>
                  </a:lnTo>
                  <a:lnTo>
                    <a:pt x="301" y="107"/>
                  </a:lnTo>
                  <a:lnTo>
                    <a:pt x="283" y="94"/>
                  </a:lnTo>
                  <a:lnTo>
                    <a:pt x="265" y="80"/>
                  </a:lnTo>
                  <a:lnTo>
                    <a:pt x="246" y="69"/>
                  </a:lnTo>
                  <a:lnTo>
                    <a:pt x="225" y="56"/>
                  </a:lnTo>
                  <a:lnTo>
                    <a:pt x="205" y="46"/>
                  </a:lnTo>
                  <a:lnTo>
                    <a:pt x="184" y="37"/>
                  </a:lnTo>
                  <a:lnTo>
                    <a:pt x="163" y="28"/>
                  </a:lnTo>
                  <a:lnTo>
                    <a:pt x="140" y="21"/>
                  </a:lnTo>
                  <a:lnTo>
                    <a:pt x="117" y="14"/>
                  </a:lnTo>
                  <a:lnTo>
                    <a:pt x="95" y="9"/>
                  </a:lnTo>
                  <a:lnTo>
                    <a:pt x="72" y="5"/>
                  </a:lnTo>
                  <a:lnTo>
                    <a:pt x="48" y="2"/>
                  </a:lnTo>
                  <a:lnTo>
                    <a:pt x="25" y="1"/>
                  </a:ln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Line 16"/>
            <p:cNvSpPr>
              <a:spLocks noChangeShapeType="1"/>
            </p:cNvSpPr>
            <p:nvPr/>
          </p:nvSpPr>
          <p:spPr bwMode="auto">
            <a:xfrm>
              <a:off x="6605588" y="21415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17"/>
            <p:cNvSpPr>
              <a:spLocks noEditPoints="1"/>
            </p:cNvSpPr>
            <p:nvPr/>
          </p:nvSpPr>
          <p:spPr bwMode="auto">
            <a:xfrm>
              <a:off x="6446838" y="2573338"/>
              <a:ext cx="317500" cy="431800"/>
            </a:xfrm>
            <a:custGeom>
              <a:avLst/>
              <a:gdLst>
                <a:gd name="T0" fmla="*/ 0 w 399"/>
                <a:gd name="T1" fmla="*/ 0 h 544"/>
                <a:gd name="T2" fmla="*/ 1 w 399"/>
                <a:gd name="T3" fmla="*/ 17 h 544"/>
                <a:gd name="T4" fmla="*/ 6 w 399"/>
                <a:gd name="T5" fmla="*/ 50 h 544"/>
                <a:gd name="T6" fmla="*/ 17 w 399"/>
                <a:gd name="T7" fmla="*/ 80 h 544"/>
                <a:gd name="T8" fmla="*/ 32 w 399"/>
                <a:gd name="T9" fmla="*/ 108 h 544"/>
                <a:gd name="T10" fmla="*/ 51 w 399"/>
                <a:gd name="T11" fmla="*/ 134 h 544"/>
                <a:gd name="T12" fmla="*/ 75 w 399"/>
                <a:gd name="T13" fmla="*/ 155 h 544"/>
                <a:gd name="T14" fmla="*/ 101 w 399"/>
                <a:gd name="T15" fmla="*/ 173 h 544"/>
                <a:gd name="T16" fmla="*/ 129 w 399"/>
                <a:gd name="T17" fmla="*/ 187 h 544"/>
                <a:gd name="T18" fmla="*/ 145 w 399"/>
                <a:gd name="T19" fmla="*/ 544 h 544"/>
                <a:gd name="T20" fmla="*/ 254 w 399"/>
                <a:gd name="T21" fmla="*/ 192 h 544"/>
                <a:gd name="T22" fmla="*/ 270 w 399"/>
                <a:gd name="T23" fmla="*/ 187 h 544"/>
                <a:gd name="T24" fmla="*/ 298 w 399"/>
                <a:gd name="T25" fmla="*/ 173 h 544"/>
                <a:gd name="T26" fmla="*/ 324 w 399"/>
                <a:gd name="T27" fmla="*/ 155 h 544"/>
                <a:gd name="T28" fmla="*/ 348 w 399"/>
                <a:gd name="T29" fmla="*/ 134 h 544"/>
                <a:gd name="T30" fmla="*/ 367 w 399"/>
                <a:gd name="T31" fmla="*/ 108 h 544"/>
                <a:gd name="T32" fmla="*/ 382 w 399"/>
                <a:gd name="T33" fmla="*/ 80 h 544"/>
                <a:gd name="T34" fmla="*/ 393 w 399"/>
                <a:gd name="T35" fmla="*/ 50 h 544"/>
                <a:gd name="T36" fmla="*/ 398 w 399"/>
                <a:gd name="T37" fmla="*/ 17 h 544"/>
                <a:gd name="T38" fmla="*/ 290 w 399"/>
                <a:gd name="T39" fmla="*/ 0 h 544"/>
                <a:gd name="T40" fmla="*/ 290 w 399"/>
                <a:gd name="T41" fmla="*/ 9 h 544"/>
                <a:gd name="T42" fmla="*/ 286 w 399"/>
                <a:gd name="T43" fmla="*/ 27 h 544"/>
                <a:gd name="T44" fmla="*/ 279 w 399"/>
                <a:gd name="T45" fmla="*/ 43 h 544"/>
                <a:gd name="T46" fmla="*/ 270 w 399"/>
                <a:gd name="T47" fmla="*/ 58 h 544"/>
                <a:gd name="T48" fmla="*/ 257 w 399"/>
                <a:gd name="T49" fmla="*/ 70 h 544"/>
                <a:gd name="T50" fmla="*/ 243 w 399"/>
                <a:gd name="T51" fmla="*/ 79 h 544"/>
                <a:gd name="T52" fmla="*/ 227 w 399"/>
                <a:gd name="T53" fmla="*/ 86 h 544"/>
                <a:gd name="T54" fmla="*/ 209 w 399"/>
                <a:gd name="T55" fmla="*/ 91 h 544"/>
                <a:gd name="T56" fmla="*/ 200 w 399"/>
                <a:gd name="T57" fmla="*/ 91 h 544"/>
                <a:gd name="T58" fmla="*/ 181 w 399"/>
                <a:gd name="T59" fmla="*/ 88 h 544"/>
                <a:gd name="T60" fmla="*/ 164 w 399"/>
                <a:gd name="T61" fmla="*/ 84 h 544"/>
                <a:gd name="T62" fmla="*/ 149 w 399"/>
                <a:gd name="T63" fmla="*/ 75 h 544"/>
                <a:gd name="T64" fmla="*/ 135 w 399"/>
                <a:gd name="T65" fmla="*/ 65 h 544"/>
                <a:gd name="T66" fmla="*/ 125 w 399"/>
                <a:gd name="T67" fmla="*/ 51 h 544"/>
                <a:gd name="T68" fmla="*/ 116 w 399"/>
                <a:gd name="T69" fmla="*/ 35 h 544"/>
                <a:gd name="T70" fmla="*/ 111 w 399"/>
                <a:gd name="T71" fmla="*/ 18 h 544"/>
                <a:gd name="T72" fmla="*/ 109 w 399"/>
                <a:gd name="T73" fmla="*/ 0 h 544"/>
                <a:gd name="T74" fmla="*/ 109 w 399"/>
                <a:gd name="T7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9" h="544">
                  <a:moveTo>
                    <a:pt x="109" y="0"/>
                  </a:moveTo>
                  <a:lnTo>
                    <a:pt x="0" y="0"/>
                  </a:lnTo>
                  <a:lnTo>
                    <a:pt x="0" y="0"/>
                  </a:lnTo>
                  <a:lnTo>
                    <a:pt x="1" y="17"/>
                  </a:lnTo>
                  <a:lnTo>
                    <a:pt x="2" y="34"/>
                  </a:lnTo>
                  <a:lnTo>
                    <a:pt x="6" y="50"/>
                  </a:lnTo>
                  <a:lnTo>
                    <a:pt x="11" y="65"/>
                  </a:lnTo>
                  <a:lnTo>
                    <a:pt x="17" y="80"/>
                  </a:lnTo>
                  <a:lnTo>
                    <a:pt x="24" y="94"/>
                  </a:lnTo>
                  <a:lnTo>
                    <a:pt x="32" y="108"/>
                  </a:lnTo>
                  <a:lnTo>
                    <a:pt x="41" y="121"/>
                  </a:lnTo>
                  <a:lnTo>
                    <a:pt x="51" y="134"/>
                  </a:lnTo>
                  <a:lnTo>
                    <a:pt x="62" y="145"/>
                  </a:lnTo>
                  <a:lnTo>
                    <a:pt x="75" y="155"/>
                  </a:lnTo>
                  <a:lnTo>
                    <a:pt x="87" y="164"/>
                  </a:lnTo>
                  <a:lnTo>
                    <a:pt x="101" y="173"/>
                  </a:lnTo>
                  <a:lnTo>
                    <a:pt x="115" y="180"/>
                  </a:lnTo>
                  <a:lnTo>
                    <a:pt x="129" y="187"/>
                  </a:lnTo>
                  <a:lnTo>
                    <a:pt x="145" y="192"/>
                  </a:lnTo>
                  <a:lnTo>
                    <a:pt x="145" y="544"/>
                  </a:lnTo>
                  <a:lnTo>
                    <a:pt x="254" y="544"/>
                  </a:lnTo>
                  <a:lnTo>
                    <a:pt x="254" y="192"/>
                  </a:lnTo>
                  <a:lnTo>
                    <a:pt x="254" y="192"/>
                  </a:lnTo>
                  <a:lnTo>
                    <a:pt x="270" y="187"/>
                  </a:lnTo>
                  <a:lnTo>
                    <a:pt x="285" y="180"/>
                  </a:lnTo>
                  <a:lnTo>
                    <a:pt x="298" y="173"/>
                  </a:lnTo>
                  <a:lnTo>
                    <a:pt x="312" y="164"/>
                  </a:lnTo>
                  <a:lnTo>
                    <a:pt x="324" y="155"/>
                  </a:lnTo>
                  <a:lnTo>
                    <a:pt x="337" y="145"/>
                  </a:lnTo>
                  <a:lnTo>
                    <a:pt x="348" y="134"/>
                  </a:lnTo>
                  <a:lnTo>
                    <a:pt x="358" y="121"/>
                  </a:lnTo>
                  <a:lnTo>
                    <a:pt x="367" y="108"/>
                  </a:lnTo>
                  <a:lnTo>
                    <a:pt x="375" y="94"/>
                  </a:lnTo>
                  <a:lnTo>
                    <a:pt x="382" y="80"/>
                  </a:lnTo>
                  <a:lnTo>
                    <a:pt x="388" y="65"/>
                  </a:lnTo>
                  <a:lnTo>
                    <a:pt x="393" y="50"/>
                  </a:lnTo>
                  <a:lnTo>
                    <a:pt x="397" y="34"/>
                  </a:lnTo>
                  <a:lnTo>
                    <a:pt x="398" y="17"/>
                  </a:lnTo>
                  <a:lnTo>
                    <a:pt x="399" y="0"/>
                  </a:lnTo>
                  <a:lnTo>
                    <a:pt x="290" y="0"/>
                  </a:lnTo>
                  <a:lnTo>
                    <a:pt x="290" y="0"/>
                  </a:lnTo>
                  <a:lnTo>
                    <a:pt x="290" y="9"/>
                  </a:lnTo>
                  <a:lnTo>
                    <a:pt x="288" y="18"/>
                  </a:lnTo>
                  <a:lnTo>
                    <a:pt x="286" y="27"/>
                  </a:lnTo>
                  <a:lnTo>
                    <a:pt x="283" y="35"/>
                  </a:lnTo>
                  <a:lnTo>
                    <a:pt x="279" y="43"/>
                  </a:lnTo>
                  <a:lnTo>
                    <a:pt x="274" y="51"/>
                  </a:lnTo>
                  <a:lnTo>
                    <a:pt x="270" y="58"/>
                  </a:lnTo>
                  <a:lnTo>
                    <a:pt x="264" y="65"/>
                  </a:lnTo>
                  <a:lnTo>
                    <a:pt x="257" y="70"/>
                  </a:lnTo>
                  <a:lnTo>
                    <a:pt x="251" y="75"/>
                  </a:lnTo>
                  <a:lnTo>
                    <a:pt x="243" y="79"/>
                  </a:lnTo>
                  <a:lnTo>
                    <a:pt x="235" y="84"/>
                  </a:lnTo>
                  <a:lnTo>
                    <a:pt x="227" y="86"/>
                  </a:lnTo>
                  <a:lnTo>
                    <a:pt x="218" y="88"/>
                  </a:lnTo>
                  <a:lnTo>
                    <a:pt x="209" y="91"/>
                  </a:lnTo>
                  <a:lnTo>
                    <a:pt x="200" y="91"/>
                  </a:lnTo>
                  <a:lnTo>
                    <a:pt x="200" y="91"/>
                  </a:lnTo>
                  <a:lnTo>
                    <a:pt x="190" y="91"/>
                  </a:lnTo>
                  <a:lnTo>
                    <a:pt x="181" y="88"/>
                  </a:lnTo>
                  <a:lnTo>
                    <a:pt x="172" y="86"/>
                  </a:lnTo>
                  <a:lnTo>
                    <a:pt x="164" y="84"/>
                  </a:lnTo>
                  <a:lnTo>
                    <a:pt x="156" y="79"/>
                  </a:lnTo>
                  <a:lnTo>
                    <a:pt x="149" y="75"/>
                  </a:lnTo>
                  <a:lnTo>
                    <a:pt x="142" y="70"/>
                  </a:lnTo>
                  <a:lnTo>
                    <a:pt x="135" y="65"/>
                  </a:lnTo>
                  <a:lnTo>
                    <a:pt x="129" y="58"/>
                  </a:lnTo>
                  <a:lnTo>
                    <a:pt x="125" y="51"/>
                  </a:lnTo>
                  <a:lnTo>
                    <a:pt x="120" y="43"/>
                  </a:lnTo>
                  <a:lnTo>
                    <a:pt x="116" y="35"/>
                  </a:lnTo>
                  <a:lnTo>
                    <a:pt x="113" y="27"/>
                  </a:lnTo>
                  <a:lnTo>
                    <a:pt x="111" y="18"/>
                  </a:lnTo>
                  <a:lnTo>
                    <a:pt x="109" y="9"/>
                  </a:lnTo>
                  <a:lnTo>
                    <a:pt x="109" y="0"/>
                  </a:lnTo>
                  <a:lnTo>
                    <a:pt x="109" y="0"/>
                  </a:lnTo>
                  <a:close/>
                  <a:moveTo>
                    <a:pt x="109" y="0"/>
                  </a:moveTo>
                  <a:lnTo>
                    <a:pt x="109" y="0"/>
                  </a:lnTo>
                  <a:close/>
                </a:path>
              </a:pathLst>
            </a:custGeom>
            <a:solidFill>
              <a:srgbClr val="923222"/>
            </a:solidFill>
            <a:ln>
              <a:noFill/>
            </a:ln>
          </p:spPr>
          <p:txBody>
            <a:bodyPr vert="horz" wrap="square" lIns="91440" tIns="45720" rIns="91440" bIns="45720" numCol="1" anchor="t" anchorCtr="0" compatLnSpc="1">
              <a:prstTxWarp prst="textNoShape">
                <a:avLst/>
              </a:prstTxWarp>
            </a:bodyPr>
            <a:lstStyle/>
            <a:p>
              <a:endParaRPr lang="es-ES"/>
            </a:p>
          </p:txBody>
        </p:sp>
        <p:sp>
          <p:nvSpPr>
            <p:cNvPr id="73" name="Freeform 18"/>
            <p:cNvSpPr>
              <a:spLocks/>
            </p:cNvSpPr>
            <p:nvPr/>
          </p:nvSpPr>
          <p:spPr bwMode="auto">
            <a:xfrm>
              <a:off x="6446838" y="2573338"/>
              <a:ext cx="317500" cy="431800"/>
            </a:xfrm>
            <a:custGeom>
              <a:avLst/>
              <a:gdLst>
                <a:gd name="T0" fmla="*/ 0 w 399"/>
                <a:gd name="T1" fmla="*/ 0 h 544"/>
                <a:gd name="T2" fmla="*/ 1 w 399"/>
                <a:gd name="T3" fmla="*/ 17 h 544"/>
                <a:gd name="T4" fmla="*/ 6 w 399"/>
                <a:gd name="T5" fmla="*/ 50 h 544"/>
                <a:gd name="T6" fmla="*/ 17 w 399"/>
                <a:gd name="T7" fmla="*/ 80 h 544"/>
                <a:gd name="T8" fmla="*/ 32 w 399"/>
                <a:gd name="T9" fmla="*/ 108 h 544"/>
                <a:gd name="T10" fmla="*/ 51 w 399"/>
                <a:gd name="T11" fmla="*/ 134 h 544"/>
                <a:gd name="T12" fmla="*/ 75 w 399"/>
                <a:gd name="T13" fmla="*/ 155 h 544"/>
                <a:gd name="T14" fmla="*/ 101 w 399"/>
                <a:gd name="T15" fmla="*/ 173 h 544"/>
                <a:gd name="T16" fmla="*/ 129 w 399"/>
                <a:gd name="T17" fmla="*/ 187 h 544"/>
                <a:gd name="T18" fmla="*/ 145 w 399"/>
                <a:gd name="T19" fmla="*/ 544 h 544"/>
                <a:gd name="T20" fmla="*/ 254 w 399"/>
                <a:gd name="T21" fmla="*/ 192 h 544"/>
                <a:gd name="T22" fmla="*/ 270 w 399"/>
                <a:gd name="T23" fmla="*/ 187 h 544"/>
                <a:gd name="T24" fmla="*/ 298 w 399"/>
                <a:gd name="T25" fmla="*/ 173 h 544"/>
                <a:gd name="T26" fmla="*/ 324 w 399"/>
                <a:gd name="T27" fmla="*/ 155 h 544"/>
                <a:gd name="T28" fmla="*/ 348 w 399"/>
                <a:gd name="T29" fmla="*/ 134 h 544"/>
                <a:gd name="T30" fmla="*/ 367 w 399"/>
                <a:gd name="T31" fmla="*/ 108 h 544"/>
                <a:gd name="T32" fmla="*/ 382 w 399"/>
                <a:gd name="T33" fmla="*/ 80 h 544"/>
                <a:gd name="T34" fmla="*/ 393 w 399"/>
                <a:gd name="T35" fmla="*/ 50 h 544"/>
                <a:gd name="T36" fmla="*/ 398 w 399"/>
                <a:gd name="T37" fmla="*/ 17 h 544"/>
                <a:gd name="T38" fmla="*/ 290 w 399"/>
                <a:gd name="T39" fmla="*/ 0 h 544"/>
                <a:gd name="T40" fmla="*/ 290 w 399"/>
                <a:gd name="T41" fmla="*/ 9 h 544"/>
                <a:gd name="T42" fmla="*/ 286 w 399"/>
                <a:gd name="T43" fmla="*/ 27 h 544"/>
                <a:gd name="T44" fmla="*/ 279 w 399"/>
                <a:gd name="T45" fmla="*/ 43 h 544"/>
                <a:gd name="T46" fmla="*/ 270 w 399"/>
                <a:gd name="T47" fmla="*/ 58 h 544"/>
                <a:gd name="T48" fmla="*/ 257 w 399"/>
                <a:gd name="T49" fmla="*/ 70 h 544"/>
                <a:gd name="T50" fmla="*/ 243 w 399"/>
                <a:gd name="T51" fmla="*/ 79 h 544"/>
                <a:gd name="T52" fmla="*/ 227 w 399"/>
                <a:gd name="T53" fmla="*/ 86 h 544"/>
                <a:gd name="T54" fmla="*/ 209 w 399"/>
                <a:gd name="T55" fmla="*/ 91 h 544"/>
                <a:gd name="T56" fmla="*/ 200 w 399"/>
                <a:gd name="T57" fmla="*/ 91 h 544"/>
                <a:gd name="T58" fmla="*/ 181 w 399"/>
                <a:gd name="T59" fmla="*/ 88 h 544"/>
                <a:gd name="T60" fmla="*/ 164 w 399"/>
                <a:gd name="T61" fmla="*/ 84 h 544"/>
                <a:gd name="T62" fmla="*/ 149 w 399"/>
                <a:gd name="T63" fmla="*/ 75 h 544"/>
                <a:gd name="T64" fmla="*/ 135 w 399"/>
                <a:gd name="T65" fmla="*/ 65 h 544"/>
                <a:gd name="T66" fmla="*/ 125 w 399"/>
                <a:gd name="T67" fmla="*/ 51 h 544"/>
                <a:gd name="T68" fmla="*/ 116 w 399"/>
                <a:gd name="T69" fmla="*/ 35 h 544"/>
                <a:gd name="T70" fmla="*/ 111 w 399"/>
                <a:gd name="T71" fmla="*/ 18 h 544"/>
                <a:gd name="T72" fmla="*/ 109 w 399"/>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 h="544">
                  <a:moveTo>
                    <a:pt x="109" y="0"/>
                  </a:moveTo>
                  <a:lnTo>
                    <a:pt x="0" y="0"/>
                  </a:lnTo>
                  <a:lnTo>
                    <a:pt x="0" y="0"/>
                  </a:lnTo>
                  <a:lnTo>
                    <a:pt x="1" y="17"/>
                  </a:lnTo>
                  <a:lnTo>
                    <a:pt x="2" y="34"/>
                  </a:lnTo>
                  <a:lnTo>
                    <a:pt x="6" y="50"/>
                  </a:lnTo>
                  <a:lnTo>
                    <a:pt x="11" y="65"/>
                  </a:lnTo>
                  <a:lnTo>
                    <a:pt x="17" y="80"/>
                  </a:lnTo>
                  <a:lnTo>
                    <a:pt x="24" y="94"/>
                  </a:lnTo>
                  <a:lnTo>
                    <a:pt x="32" y="108"/>
                  </a:lnTo>
                  <a:lnTo>
                    <a:pt x="41" y="121"/>
                  </a:lnTo>
                  <a:lnTo>
                    <a:pt x="51" y="134"/>
                  </a:lnTo>
                  <a:lnTo>
                    <a:pt x="62" y="145"/>
                  </a:lnTo>
                  <a:lnTo>
                    <a:pt x="75" y="155"/>
                  </a:lnTo>
                  <a:lnTo>
                    <a:pt x="87" y="164"/>
                  </a:lnTo>
                  <a:lnTo>
                    <a:pt x="101" y="173"/>
                  </a:lnTo>
                  <a:lnTo>
                    <a:pt x="115" y="180"/>
                  </a:lnTo>
                  <a:lnTo>
                    <a:pt x="129" y="187"/>
                  </a:lnTo>
                  <a:lnTo>
                    <a:pt x="145" y="192"/>
                  </a:lnTo>
                  <a:lnTo>
                    <a:pt x="145" y="544"/>
                  </a:lnTo>
                  <a:lnTo>
                    <a:pt x="254" y="544"/>
                  </a:lnTo>
                  <a:lnTo>
                    <a:pt x="254" y="192"/>
                  </a:lnTo>
                  <a:lnTo>
                    <a:pt x="254" y="192"/>
                  </a:lnTo>
                  <a:lnTo>
                    <a:pt x="270" y="187"/>
                  </a:lnTo>
                  <a:lnTo>
                    <a:pt x="285" y="180"/>
                  </a:lnTo>
                  <a:lnTo>
                    <a:pt x="298" y="173"/>
                  </a:lnTo>
                  <a:lnTo>
                    <a:pt x="312" y="164"/>
                  </a:lnTo>
                  <a:lnTo>
                    <a:pt x="324" y="155"/>
                  </a:lnTo>
                  <a:lnTo>
                    <a:pt x="337" y="145"/>
                  </a:lnTo>
                  <a:lnTo>
                    <a:pt x="348" y="134"/>
                  </a:lnTo>
                  <a:lnTo>
                    <a:pt x="358" y="121"/>
                  </a:lnTo>
                  <a:lnTo>
                    <a:pt x="367" y="108"/>
                  </a:lnTo>
                  <a:lnTo>
                    <a:pt x="375" y="94"/>
                  </a:lnTo>
                  <a:lnTo>
                    <a:pt x="382" y="80"/>
                  </a:lnTo>
                  <a:lnTo>
                    <a:pt x="388" y="65"/>
                  </a:lnTo>
                  <a:lnTo>
                    <a:pt x="393" y="50"/>
                  </a:lnTo>
                  <a:lnTo>
                    <a:pt x="397" y="34"/>
                  </a:lnTo>
                  <a:lnTo>
                    <a:pt x="398" y="17"/>
                  </a:lnTo>
                  <a:lnTo>
                    <a:pt x="399" y="0"/>
                  </a:lnTo>
                  <a:lnTo>
                    <a:pt x="290" y="0"/>
                  </a:lnTo>
                  <a:lnTo>
                    <a:pt x="290" y="0"/>
                  </a:lnTo>
                  <a:lnTo>
                    <a:pt x="290" y="9"/>
                  </a:lnTo>
                  <a:lnTo>
                    <a:pt x="288" y="18"/>
                  </a:lnTo>
                  <a:lnTo>
                    <a:pt x="286" y="27"/>
                  </a:lnTo>
                  <a:lnTo>
                    <a:pt x="283" y="35"/>
                  </a:lnTo>
                  <a:lnTo>
                    <a:pt x="279" y="43"/>
                  </a:lnTo>
                  <a:lnTo>
                    <a:pt x="274" y="51"/>
                  </a:lnTo>
                  <a:lnTo>
                    <a:pt x="270" y="58"/>
                  </a:lnTo>
                  <a:lnTo>
                    <a:pt x="264" y="65"/>
                  </a:lnTo>
                  <a:lnTo>
                    <a:pt x="257" y="70"/>
                  </a:lnTo>
                  <a:lnTo>
                    <a:pt x="251" y="75"/>
                  </a:lnTo>
                  <a:lnTo>
                    <a:pt x="243" y="79"/>
                  </a:lnTo>
                  <a:lnTo>
                    <a:pt x="235" y="84"/>
                  </a:lnTo>
                  <a:lnTo>
                    <a:pt x="227" y="86"/>
                  </a:lnTo>
                  <a:lnTo>
                    <a:pt x="218" y="88"/>
                  </a:lnTo>
                  <a:lnTo>
                    <a:pt x="209" y="91"/>
                  </a:lnTo>
                  <a:lnTo>
                    <a:pt x="200" y="91"/>
                  </a:lnTo>
                  <a:lnTo>
                    <a:pt x="200" y="91"/>
                  </a:lnTo>
                  <a:lnTo>
                    <a:pt x="190" y="91"/>
                  </a:lnTo>
                  <a:lnTo>
                    <a:pt x="181" y="88"/>
                  </a:lnTo>
                  <a:lnTo>
                    <a:pt x="172" y="86"/>
                  </a:lnTo>
                  <a:lnTo>
                    <a:pt x="164" y="84"/>
                  </a:lnTo>
                  <a:lnTo>
                    <a:pt x="156" y="79"/>
                  </a:lnTo>
                  <a:lnTo>
                    <a:pt x="149" y="75"/>
                  </a:lnTo>
                  <a:lnTo>
                    <a:pt x="142" y="70"/>
                  </a:lnTo>
                  <a:lnTo>
                    <a:pt x="135" y="65"/>
                  </a:lnTo>
                  <a:lnTo>
                    <a:pt x="129" y="58"/>
                  </a:lnTo>
                  <a:lnTo>
                    <a:pt x="125" y="51"/>
                  </a:lnTo>
                  <a:lnTo>
                    <a:pt x="120" y="43"/>
                  </a:lnTo>
                  <a:lnTo>
                    <a:pt x="116" y="35"/>
                  </a:lnTo>
                  <a:lnTo>
                    <a:pt x="113" y="27"/>
                  </a:lnTo>
                  <a:lnTo>
                    <a:pt x="111" y="18"/>
                  </a:lnTo>
                  <a:lnTo>
                    <a:pt x="109" y="9"/>
                  </a:lnTo>
                  <a:lnTo>
                    <a:pt x="109" y="0"/>
                  </a:lnTo>
                  <a:lnTo>
                    <a:pt x="109" y="0"/>
                  </a:lnTo>
                </a:path>
              </a:pathLst>
            </a:custGeom>
            <a:solidFill>
              <a:schemeClr val="tx2"/>
            </a:solidFill>
            <a:ln>
              <a:solidFill>
                <a:schemeClr val="tx2"/>
              </a:solidFill>
            </a:ln>
            <a:extLst/>
          </p:spPr>
          <p:txBody>
            <a:bodyPr vert="horz" wrap="square" lIns="91440" tIns="45720" rIns="91440" bIns="45720" numCol="1" anchor="t" anchorCtr="0" compatLnSpc="1">
              <a:prstTxWarp prst="textNoShape">
                <a:avLst/>
              </a:prstTxWarp>
            </a:bodyPr>
            <a:lstStyle/>
            <a:p>
              <a:endParaRPr lang="es-ES"/>
            </a:p>
          </p:txBody>
        </p:sp>
        <p:sp>
          <p:nvSpPr>
            <p:cNvPr id="74" name="Line 19"/>
            <p:cNvSpPr>
              <a:spLocks noChangeShapeType="1"/>
            </p:cNvSpPr>
            <p:nvPr/>
          </p:nvSpPr>
          <p:spPr bwMode="auto">
            <a:xfrm>
              <a:off x="6532563" y="25733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20"/>
            <p:cNvSpPr>
              <a:spLocks/>
            </p:cNvSpPr>
            <p:nvPr/>
          </p:nvSpPr>
          <p:spPr bwMode="auto">
            <a:xfrm>
              <a:off x="6578600" y="1735138"/>
              <a:ext cx="50800" cy="344488"/>
            </a:xfrm>
            <a:custGeom>
              <a:avLst/>
              <a:gdLst>
                <a:gd name="T0" fmla="*/ 31 w 63"/>
                <a:gd name="T1" fmla="*/ 433 h 433"/>
                <a:gd name="T2" fmla="*/ 31 w 63"/>
                <a:gd name="T3" fmla="*/ 433 h 433"/>
                <a:gd name="T4" fmla="*/ 31 w 63"/>
                <a:gd name="T5" fmla="*/ 433 h 433"/>
                <a:gd name="T6" fmla="*/ 26 w 63"/>
                <a:gd name="T7" fmla="*/ 432 h 433"/>
                <a:gd name="T8" fmla="*/ 19 w 63"/>
                <a:gd name="T9" fmla="*/ 430 h 433"/>
                <a:gd name="T10" fmla="*/ 14 w 63"/>
                <a:gd name="T11" fmla="*/ 428 h 433"/>
                <a:gd name="T12" fmla="*/ 10 w 63"/>
                <a:gd name="T13" fmla="*/ 423 h 433"/>
                <a:gd name="T14" fmla="*/ 5 w 63"/>
                <a:gd name="T15" fmla="*/ 419 h 433"/>
                <a:gd name="T16" fmla="*/ 3 w 63"/>
                <a:gd name="T17" fmla="*/ 414 h 433"/>
                <a:gd name="T18" fmla="*/ 1 w 63"/>
                <a:gd name="T19" fmla="*/ 407 h 433"/>
                <a:gd name="T20" fmla="*/ 0 w 63"/>
                <a:gd name="T21" fmla="*/ 402 h 433"/>
                <a:gd name="T22" fmla="*/ 0 w 63"/>
                <a:gd name="T23" fmla="*/ 32 h 433"/>
                <a:gd name="T24" fmla="*/ 0 w 63"/>
                <a:gd name="T25" fmla="*/ 32 h 433"/>
                <a:gd name="T26" fmla="*/ 1 w 63"/>
                <a:gd name="T27" fmla="*/ 26 h 433"/>
                <a:gd name="T28" fmla="*/ 3 w 63"/>
                <a:gd name="T29" fmla="*/ 19 h 433"/>
                <a:gd name="T30" fmla="*/ 5 w 63"/>
                <a:gd name="T31" fmla="*/ 15 h 433"/>
                <a:gd name="T32" fmla="*/ 10 w 63"/>
                <a:gd name="T33" fmla="*/ 10 h 433"/>
                <a:gd name="T34" fmla="*/ 14 w 63"/>
                <a:gd name="T35" fmla="*/ 6 h 433"/>
                <a:gd name="T36" fmla="*/ 19 w 63"/>
                <a:gd name="T37" fmla="*/ 3 h 433"/>
                <a:gd name="T38" fmla="*/ 26 w 63"/>
                <a:gd name="T39" fmla="*/ 1 h 433"/>
                <a:gd name="T40" fmla="*/ 31 w 63"/>
                <a:gd name="T41" fmla="*/ 0 h 433"/>
                <a:gd name="T42" fmla="*/ 31 w 63"/>
                <a:gd name="T43" fmla="*/ 0 h 433"/>
                <a:gd name="T44" fmla="*/ 31 w 63"/>
                <a:gd name="T45" fmla="*/ 0 h 433"/>
                <a:gd name="T46" fmla="*/ 38 w 63"/>
                <a:gd name="T47" fmla="*/ 1 h 433"/>
                <a:gd name="T48" fmla="*/ 44 w 63"/>
                <a:gd name="T49" fmla="*/ 3 h 433"/>
                <a:gd name="T50" fmla="*/ 50 w 63"/>
                <a:gd name="T51" fmla="*/ 6 h 433"/>
                <a:gd name="T52" fmla="*/ 54 w 63"/>
                <a:gd name="T53" fmla="*/ 10 h 433"/>
                <a:gd name="T54" fmla="*/ 59 w 63"/>
                <a:gd name="T55" fmla="*/ 15 h 433"/>
                <a:gd name="T56" fmla="*/ 61 w 63"/>
                <a:gd name="T57" fmla="*/ 19 h 433"/>
                <a:gd name="T58" fmla="*/ 63 w 63"/>
                <a:gd name="T59" fmla="*/ 26 h 433"/>
                <a:gd name="T60" fmla="*/ 63 w 63"/>
                <a:gd name="T61" fmla="*/ 32 h 433"/>
                <a:gd name="T62" fmla="*/ 63 w 63"/>
                <a:gd name="T63" fmla="*/ 402 h 433"/>
                <a:gd name="T64" fmla="*/ 63 w 63"/>
                <a:gd name="T65" fmla="*/ 402 h 433"/>
                <a:gd name="T66" fmla="*/ 63 w 63"/>
                <a:gd name="T67" fmla="*/ 407 h 433"/>
                <a:gd name="T68" fmla="*/ 61 w 63"/>
                <a:gd name="T69" fmla="*/ 414 h 433"/>
                <a:gd name="T70" fmla="*/ 59 w 63"/>
                <a:gd name="T71" fmla="*/ 419 h 433"/>
                <a:gd name="T72" fmla="*/ 54 w 63"/>
                <a:gd name="T73" fmla="*/ 423 h 433"/>
                <a:gd name="T74" fmla="*/ 50 w 63"/>
                <a:gd name="T75" fmla="*/ 428 h 433"/>
                <a:gd name="T76" fmla="*/ 44 w 63"/>
                <a:gd name="T77" fmla="*/ 430 h 433"/>
                <a:gd name="T78" fmla="*/ 38 w 63"/>
                <a:gd name="T79" fmla="*/ 432 h 433"/>
                <a:gd name="T80" fmla="*/ 31 w 63"/>
                <a:gd name="T81" fmla="*/ 433 h 433"/>
                <a:gd name="T82" fmla="*/ 31 w 63"/>
                <a:gd name="T83"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433">
                  <a:moveTo>
                    <a:pt x="31" y="433"/>
                  </a:moveTo>
                  <a:lnTo>
                    <a:pt x="31" y="433"/>
                  </a:lnTo>
                  <a:lnTo>
                    <a:pt x="31" y="433"/>
                  </a:lnTo>
                  <a:lnTo>
                    <a:pt x="26" y="432"/>
                  </a:lnTo>
                  <a:lnTo>
                    <a:pt x="19" y="430"/>
                  </a:lnTo>
                  <a:lnTo>
                    <a:pt x="14" y="428"/>
                  </a:lnTo>
                  <a:lnTo>
                    <a:pt x="10" y="423"/>
                  </a:lnTo>
                  <a:lnTo>
                    <a:pt x="5" y="419"/>
                  </a:lnTo>
                  <a:lnTo>
                    <a:pt x="3" y="414"/>
                  </a:lnTo>
                  <a:lnTo>
                    <a:pt x="1" y="407"/>
                  </a:lnTo>
                  <a:lnTo>
                    <a:pt x="0" y="402"/>
                  </a:lnTo>
                  <a:lnTo>
                    <a:pt x="0" y="32"/>
                  </a:lnTo>
                  <a:lnTo>
                    <a:pt x="0" y="32"/>
                  </a:lnTo>
                  <a:lnTo>
                    <a:pt x="1" y="26"/>
                  </a:lnTo>
                  <a:lnTo>
                    <a:pt x="3" y="19"/>
                  </a:lnTo>
                  <a:lnTo>
                    <a:pt x="5" y="15"/>
                  </a:lnTo>
                  <a:lnTo>
                    <a:pt x="10" y="10"/>
                  </a:lnTo>
                  <a:lnTo>
                    <a:pt x="14" y="6"/>
                  </a:lnTo>
                  <a:lnTo>
                    <a:pt x="19" y="3"/>
                  </a:lnTo>
                  <a:lnTo>
                    <a:pt x="26" y="1"/>
                  </a:lnTo>
                  <a:lnTo>
                    <a:pt x="31" y="0"/>
                  </a:lnTo>
                  <a:lnTo>
                    <a:pt x="31" y="0"/>
                  </a:lnTo>
                  <a:lnTo>
                    <a:pt x="31" y="0"/>
                  </a:lnTo>
                  <a:lnTo>
                    <a:pt x="38" y="1"/>
                  </a:lnTo>
                  <a:lnTo>
                    <a:pt x="44" y="3"/>
                  </a:lnTo>
                  <a:lnTo>
                    <a:pt x="50" y="6"/>
                  </a:lnTo>
                  <a:lnTo>
                    <a:pt x="54" y="10"/>
                  </a:lnTo>
                  <a:lnTo>
                    <a:pt x="59" y="15"/>
                  </a:lnTo>
                  <a:lnTo>
                    <a:pt x="61" y="19"/>
                  </a:lnTo>
                  <a:lnTo>
                    <a:pt x="63" y="26"/>
                  </a:lnTo>
                  <a:lnTo>
                    <a:pt x="63" y="32"/>
                  </a:lnTo>
                  <a:lnTo>
                    <a:pt x="63" y="402"/>
                  </a:lnTo>
                  <a:lnTo>
                    <a:pt x="63" y="402"/>
                  </a:lnTo>
                  <a:lnTo>
                    <a:pt x="63" y="407"/>
                  </a:lnTo>
                  <a:lnTo>
                    <a:pt x="61" y="414"/>
                  </a:lnTo>
                  <a:lnTo>
                    <a:pt x="59" y="419"/>
                  </a:lnTo>
                  <a:lnTo>
                    <a:pt x="54" y="423"/>
                  </a:lnTo>
                  <a:lnTo>
                    <a:pt x="50" y="428"/>
                  </a:lnTo>
                  <a:lnTo>
                    <a:pt x="44" y="430"/>
                  </a:lnTo>
                  <a:lnTo>
                    <a:pt x="38" y="432"/>
                  </a:lnTo>
                  <a:lnTo>
                    <a:pt x="31" y="433"/>
                  </a:lnTo>
                  <a:lnTo>
                    <a:pt x="31" y="433"/>
                  </a:lnTo>
                  <a:close/>
                </a:path>
              </a:pathLst>
            </a:custGeom>
            <a:solidFill>
              <a:srgbClr val="F5F0E2"/>
            </a:solidFill>
            <a:ln w="9525">
              <a:solidFill>
                <a:srgbClr val="F9EFBD"/>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6" name="Freeform 21"/>
            <p:cNvSpPr>
              <a:spLocks/>
            </p:cNvSpPr>
            <p:nvPr/>
          </p:nvSpPr>
          <p:spPr bwMode="auto">
            <a:xfrm>
              <a:off x="6211888" y="1843088"/>
              <a:ext cx="207962" cy="298450"/>
            </a:xfrm>
            <a:custGeom>
              <a:avLst/>
              <a:gdLst>
                <a:gd name="T0" fmla="*/ 247 w 262"/>
                <a:gd name="T1" fmla="*/ 371 h 376"/>
                <a:gd name="T2" fmla="*/ 247 w 262"/>
                <a:gd name="T3" fmla="*/ 371 h 376"/>
                <a:gd name="T4" fmla="*/ 247 w 262"/>
                <a:gd name="T5" fmla="*/ 371 h 376"/>
                <a:gd name="T6" fmla="*/ 242 w 262"/>
                <a:gd name="T7" fmla="*/ 373 h 376"/>
                <a:gd name="T8" fmla="*/ 236 w 262"/>
                <a:gd name="T9" fmla="*/ 376 h 376"/>
                <a:gd name="T10" fmla="*/ 229 w 262"/>
                <a:gd name="T11" fmla="*/ 376 h 376"/>
                <a:gd name="T12" fmla="*/ 223 w 262"/>
                <a:gd name="T13" fmla="*/ 374 h 376"/>
                <a:gd name="T14" fmla="*/ 218 w 262"/>
                <a:gd name="T15" fmla="*/ 373 h 376"/>
                <a:gd name="T16" fmla="*/ 212 w 262"/>
                <a:gd name="T17" fmla="*/ 370 h 376"/>
                <a:gd name="T18" fmla="*/ 208 w 262"/>
                <a:gd name="T19" fmla="*/ 365 h 376"/>
                <a:gd name="T20" fmla="*/ 203 w 262"/>
                <a:gd name="T21" fmla="*/ 361 h 376"/>
                <a:gd name="T22" fmla="*/ 6 w 262"/>
                <a:gd name="T23" fmla="*/ 49 h 376"/>
                <a:gd name="T24" fmla="*/ 6 w 262"/>
                <a:gd name="T25" fmla="*/ 49 h 376"/>
                <a:gd name="T26" fmla="*/ 2 w 262"/>
                <a:gd name="T27" fmla="*/ 43 h 376"/>
                <a:gd name="T28" fmla="*/ 1 w 262"/>
                <a:gd name="T29" fmla="*/ 38 h 376"/>
                <a:gd name="T30" fmla="*/ 0 w 262"/>
                <a:gd name="T31" fmla="*/ 32 h 376"/>
                <a:gd name="T32" fmla="*/ 1 w 262"/>
                <a:gd name="T33" fmla="*/ 25 h 376"/>
                <a:gd name="T34" fmla="*/ 3 w 262"/>
                <a:gd name="T35" fmla="*/ 19 h 376"/>
                <a:gd name="T36" fmla="*/ 6 w 262"/>
                <a:gd name="T37" fmla="*/ 14 h 376"/>
                <a:gd name="T38" fmla="*/ 10 w 262"/>
                <a:gd name="T39" fmla="*/ 9 h 376"/>
                <a:gd name="T40" fmla="*/ 15 w 262"/>
                <a:gd name="T41" fmla="*/ 6 h 376"/>
                <a:gd name="T42" fmla="*/ 15 w 262"/>
                <a:gd name="T43" fmla="*/ 6 h 376"/>
                <a:gd name="T44" fmla="*/ 15 w 262"/>
                <a:gd name="T45" fmla="*/ 6 h 376"/>
                <a:gd name="T46" fmla="*/ 20 w 262"/>
                <a:gd name="T47" fmla="*/ 2 h 376"/>
                <a:gd name="T48" fmla="*/ 27 w 262"/>
                <a:gd name="T49" fmla="*/ 1 h 376"/>
                <a:gd name="T50" fmla="*/ 33 w 262"/>
                <a:gd name="T51" fmla="*/ 0 h 376"/>
                <a:gd name="T52" fmla="*/ 39 w 262"/>
                <a:gd name="T53" fmla="*/ 1 h 376"/>
                <a:gd name="T54" fmla="*/ 45 w 262"/>
                <a:gd name="T55" fmla="*/ 4 h 376"/>
                <a:gd name="T56" fmla="*/ 50 w 262"/>
                <a:gd name="T57" fmla="*/ 6 h 376"/>
                <a:gd name="T58" fmla="*/ 56 w 262"/>
                <a:gd name="T59" fmla="*/ 10 h 376"/>
                <a:gd name="T60" fmla="*/ 59 w 262"/>
                <a:gd name="T61" fmla="*/ 15 h 376"/>
                <a:gd name="T62" fmla="*/ 257 w 262"/>
                <a:gd name="T63" fmla="*/ 327 h 376"/>
                <a:gd name="T64" fmla="*/ 257 w 262"/>
                <a:gd name="T65" fmla="*/ 327 h 376"/>
                <a:gd name="T66" fmla="*/ 260 w 262"/>
                <a:gd name="T67" fmla="*/ 332 h 376"/>
                <a:gd name="T68" fmla="*/ 261 w 262"/>
                <a:gd name="T69" fmla="*/ 338 h 376"/>
                <a:gd name="T70" fmla="*/ 262 w 262"/>
                <a:gd name="T71" fmla="*/ 345 h 376"/>
                <a:gd name="T72" fmla="*/ 261 w 262"/>
                <a:gd name="T73" fmla="*/ 351 h 376"/>
                <a:gd name="T74" fmla="*/ 260 w 262"/>
                <a:gd name="T75" fmla="*/ 356 h 376"/>
                <a:gd name="T76" fmla="*/ 256 w 262"/>
                <a:gd name="T77" fmla="*/ 362 h 376"/>
                <a:gd name="T78" fmla="*/ 252 w 262"/>
                <a:gd name="T79" fmla="*/ 366 h 376"/>
                <a:gd name="T80" fmla="*/ 247 w 262"/>
                <a:gd name="T81" fmla="*/ 371 h 376"/>
                <a:gd name="T82" fmla="*/ 247 w 262"/>
                <a:gd name="T83" fmla="*/ 37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 h="376">
                  <a:moveTo>
                    <a:pt x="247" y="371"/>
                  </a:moveTo>
                  <a:lnTo>
                    <a:pt x="247" y="371"/>
                  </a:lnTo>
                  <a:lnTo>
                    <a:pt x="247" y="371"/>
                  </a:lnTo>
                  <a:lnTo>
                    <a:pt x="242" y="373"/>
                  </a:lnTo>
                  <a:lnTo>
                    <a:pt x="236" y="376"/>
                  </a:lnTo>
                  <a:lnTo>
                    <a:pt x="229" y="376"/>
                  </a:lnTo>
                  <a:lnTo>
                    <a:pt x="223" y="374"/>
                  </a:lnTo>
                  <a:lnTo>
                    <a:pt x="218" y="373"/>
                  </a:lnTo>
                  <a:lnTo>
                    <a:pt x="212" y="370"/>
                  </a:lnTo>
                  <a:lnTo>
                    <a:pt x="208" y="365"/>
                  </a:lnTo>
                  <a:lnTo>
                    <a:pt x="203" y="361"/>
                  </a:lnTo>
                  <a:lnTo>
                    <a:pt x="6" y="49"/>
                  </a:lnTo>
                  <a:lnTo>
                    <a:pt x="6" y="49"/>
                  </a:lnTo>
                  <a:lnTo>
                    <a:pt x="2" y="43"/>
                  </a:lnTo>
                  <a:lnTo>
                    <a:pt x="1" y="38"/>
                  </a:lnTo>
                  <a:lnTo>
                    <a:pt x="0" y="32"/>
                  </a:lnTo>
                  <a:lnTo>
                    <a:pt x="1" y="25"/>
                  </a:lnTo>
                  <a:lnTo>
                    <a:pt x="3" y="19"/>
                  </a:lnTo>
                  <a:lnTo>
                    <a:pt x="6" y="14"/>
                  </a:lnTo>
                  <a:lnTo>
                    <a:pt x="10" y="9"/>
                  </a:lnTo>
                  <a:lnTo>
                    <a:pt x="15" y="6"/>
                  </a:lnTo>
                  <a:lnTo>
                    <a:pt x="15" y="6"/>
                  </a:lnTo>
                  <a:lnTo>
                    <a:pt x="15" y="6"/>
                  </a:lnTo>
                  <a:lnTo>
                    <a:pt x="20" y="2"/>
                  </a:lnTo>
                  <a:lnTo>
                    <a:pt x="27" y="1"/>
                  </a:lnTo>
                  <a:lnTo>
                    <a:pt x="33" y="0"/>
                  </a:lnTo>
                  <a:lnTo>
                    <a:pt x="39" y="1"/>
                  </a:lnTo>
                  <a:lnTo>
                    <a:pt x="45" y="4"/>
                  </a:lnTo>
                  <a:lnTo>
                    <a:pt x="50" y="6"/>
                  </a:lnTo>
                  <a:lnTo>
                    <a:pt x="56" y="10"/>
                  </a:lnTo>
                  <a:lnTo>
                    <a:pt x="59" y="15"/>
                  </a:lnTo>
                  <a:lnTo>
                    <a:pt x="257" y="327"/>
                  </a:lnTo>
                  <a:lnTo>
                    <a:pt x="257" y="327"/>
                  </a:lnTo>
                  <a:lnTo>
                    <a:pt x="260" y="332"/>
                  </a:lnTo>
                  <a:lnTo>
                    <a:pt x="261" y="338"/>
                  </a:lnTo>
                  <a:lnTo>
                    <a:pt x="262" y="345"/>
                  </a:lnTo>
                  <a:lnTo>
                    <a:pt x="261" y="351"/>
                  </a:lnTo>
                  <a:lnTo>
                    <a:pt x="260" y="356"/>
                  </a:lnTo>
                  <a:lnTo>
                    <a:pt x="256" y="362"/>
                  </a:lnTo>
                  <a:lnTo>
                    <a:pt x="252" y="366"/>
                  </a:lnTo>
                  <a:lnTo>
                    <a:pt x="247" y="371"/>
                  </a:lnTo>
                  <a:lnTo>
                    <a:pt x="247" y="371"/>
                  </a:lnTo>
                  <a:close/>
                </a:path>
              </a:pathLst>
            </a:custGeom>
            <a:solidFill>
              <a:srgbClr val="F5F0E2"/>
            </a:solidFill>
            <a:ln w="9525">
              <a:solidFill>
                <a:srgbClr val="F9EFBD"/>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7" name="Freeform 22"/>
            <p:cNvSpPr>
              <a:spLocks/>
            </p:cNvSpPr>
            <p:nvPr/>
          </p:nvSpPr>
          <p:spPr bwMode="auto">
            <a:xfrm>
              <a:off x="6808788" y="1843088"/>
              <a:ext cx="207962" cy="298450"/>
            </a:xfrm>
            <a:custGeom>
              <a:avLst/>
              <a:gdLst>
                <a:gd name="T0" fmla="*/ 15 w 262"/>
                <a:gd name="T1" fmla="*/ 371 h 376"/>
                <a:gd name="T2" fmla="*/ 15 w 262"/>
                <a:gd name="T3" fmla="*/ 371 h 376"/>
                <a:gd name="T4" fmla="*/ 15 w 262"/>
                <a:gd name="T5" fmla="*/ 371 h 376"/>
                <a:gd name="T6" fmla="*/ 20 w 262"/>
                <a:gd name="T7" fmla="*/ 373 h 376"/>
                <a:gd name="T8" fmla="*/ 27 w 262"/>
                <a:gd name="T9" fmla="*/ 376 h 376"/>
                <a:gd name="T10" fmla="*/ 33 w 262"/>
                <a:gd name="T11" fmla="*/ 376 h 376"/>
                <a:gd name="T12" fmla="*/ 38 w 262"/>
                <a:gd name="T13" fmla="*/ 374 h 376"/>
                <a:gd name="T14" fmla="*/ 45 w 262"/>
                <a:gd name="T15" fmla="*/ 373 h 376"/>
                <a:gd name="T16" fmla="*/ 50 w 262"/>
                <a:gd name="T17" fmla="*/ 370 h 376"/>
                <a:gd name="T18" fmla="*/ 55 w 262"/>
                <a:gd name="T19" fmla="*/ 365 h 376"/>
                <a:gd name="T20" fmla="*/ 59 w 262"/>
                <a:gd name="T21" fmla="*/ 361 h 376"/>
                <a:gd name="T22" fmla="*/ 257 w 262"/>
                <a:gd name="T23" fmla="*/ 49 h 376"/>
                <a:gd name="T24" fmla="*/ 257 w 262"/>
                <a:gd name="T25" fmla="*/ 49 h 376"/>
                <a:gd name="T26" fmla="*/ 260 w 262"/>
                <a:gd name="T27" fmla="*/ 43 h 376"/>
                <a:gd name="T28" fmla="*/ 261 w 262"/>
                <a:gd name="T29" fmla="*/ 38 h 376"/>
                <a:gd name="T30" fmla="*/ 262 w 262"/>
                <a:gd name="T31" fmla="*/ 32 h 376"/>
                <a:gd name="T32" fmla="*/ 261 w 262"/>
                <a:gd name="T33" fmla="*/ 25 h 376"/>
                <a:gd name="T34" fmla="*/ 260 w 262"/>
                <a:gd name="T35" fmla="*/ 19 h 376"/>
                <a:gd name="T36" fmla="*/ 256 w 262"/>
                <a:gd name="T37" fmla="*/ 14 h 376"/>
                <a:gd name="T38" fmla="*/ 252 w 262"/>
                <a:gd name="T39" fmla="*/ 9 h 376"/>
                <a:gd name="T40" fmla="*/ 247 w 262"/>
                <a:gd name="T41" fmla="*/ 6 h 376"/>
                <a:gd name="T42" fmla="*/ 247 w 262"/>
                <a:gd name="T43" fmla="*/ 6 h 376"/>
                <a:gd name="T44" fmla="*/ 247 w 262"/>
                <a:gd name="T45" fmla="*/ 6 h 376"/>
                <a:gd name="T46" fmla="*/ 241 w 262"/>
                <a:gd name="T47" fmla="*/ 2 h 376"/>
                <a:gd name="T48" fmla="*/ 236 w 262"/>
                <a:gd name="T49" fmla="*/ 1 h 376"/>
                <a:gd name="T50" fmla="*/ 229 w 262"/>
                <a:gd name="T51" fmla="*/ 0 h 376"/>
                <a:gd name="T52" fmla="*/ 223 w 262"/>
                <a:gd name="T53" fmla="*/ 1 h 376"/>
                <a:gd name="T54" fmla="*/ 218 w 262"/>
                <a:gd name="T55" fmla="*/ 4 h 376"/>
                <a:gd name="T56" fmla="*/ 212 w 262"/>
                <a:gd name="T57" fmla="*/ 6 h 376"/>
                <a:gd name="T58" fmla="*/ 207 w 262"/>
                <a:gd name="T59" fmla="*/ 10 h 376"/>
                <a:gd name="T60" fmla="*/ 203 w 262"/>
                <a:gd name="T61" fmla="*/ 15 h 376"/>
                <a:gd name="T62" fmla="*/ 6 w 262"/>
                <a:gd name="T63" fmla="*/ 327 h 376"/>
                <a:gd name="T64" fmla="*/ 6 w 262"/>
                <a:gd name="T65" fmla="*/ 327 h 376"/>
                <a:gd name="T66" fmla="*/ 2 w 262"/>
                <a:gd name="T67" fmla="*/ 332 h 376"/>
                <a:gd name="T68" fmla="*/ 1 w 262"/>
                <a:gd name="T69" fmla="*/ 338 h 376"/>
                <a:gd name="T70" fmla="*/ 0 w 262"/>
                <a:gd name="T71" fmla="*/ 345 h 376"/>
                <a:gd name="T72" fmla="*/ 1 w 262"/>
                <a:gd name="T73" fmla="*/ 351 h 376"/>
                <a:gd name="T74" fmla="*/ 3 w 262"/>
                <a:gd name="T75" fmla="*/ 356 h 376"/>
                <a:gd name="T76" fmla="*/ 6 w 262"/>
                <a:gd name="T77" fmla="*/ 362 h 376"/>
                <a:gd name="T78" fmla="*/ 10 w 262"/>
                <a:gd name="T79" fmla="*/ 366 h 376"/>
                <a:gd name="T80" fmla="*/ 15 w 262"/>
                <a:gd name="T81" fmla="*/ 371 h 376"/>
                <a:gd name="T82" fmla="*/ 15 w 262"/>
                <a:gd name="T83" fmla="*/ 37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 h="376">
                  <a:moveTo>
                    <a:pt x="15" y="371"/>
                  </a:moveTo>
                  <a:lnTo>
                    <a:pt x="15" y="371"/>
                  </a:lnTo>
                  <a:lnTo>
                    <a:pt x="15" y="371"/>
                  </a:lnTo>
                  <a:lnTo>
                    <a:pt x="20" y="373"/>
                  </a:lnTo>
                  <a:lnTo>
                    <a:pt x="27" y="376"/>
                  </a:lnTo>
                  <a:lnTo>
                    <a:pt x="33" y="376"/>
                  </a:lnTo>
                  <a:lnTo>
                    <a:pt x="38" y="374"/>
                  </a:lnTo>
                  <a:lnTo>
                    <a:pt x="45" y="373"/>
                  </a:lnTo>
                  <a:lnTo>
                    <a:pt x="50" y="370"/>
                  </a:lnTo>
                  <a:lnTo>
                    <a:pt x="55" y="365"/>
                  </a:lnTo>
                  <a:lnTo>
                    <a:pt x="59" y="361"/>
                  </a:lnTo>
                  <a:lnTo>
                    <a:pt x="257" y="49"/>
                  </a:lnTo>
                  <a:lnTo>
                    <a:pt x="257" y="49"/>
                  </a:lnTo>
                  <a:lnTo>
                    <a:pt x="260" y="43"/>
                  </a:lnTo>
                  <a:lnTo>
                    <a:pt x="261" y="38"/>
                  </a:lnTo>
                  <a:lnTo>
                    <a:pt x="262" y="32"/>
                  </a:lnTo>
                  <a:lnTo>
                    <a:pt x="261" y="25"/>
                  </a:lnTo>
                  <a:lnTo>
                    <a:pt x="260" y="19"/>
                  </a:lnTo>
                  <a:lnTo>
                    <a:pt x="256" y="14"/>
                  </a:lnTo>
                  <a:lnTo>
                    <a:pt x="252" y="9"/>
                  </a:lnTo>
                  <a:lnTo>
                    <a:pt x="247" y="6"/>
                  </a:lnTo>
                  <a:lnTo>
                    <a:pt x="247" y="6"/>
                  </a:lnTo>
                  <a:lnTo>
                    <a:pt x="247" y="6"/>
                  </a:lnTo>
                  <a:lnTo>
                    <a:pt x="241" y="2"/>
                  </a:lnTo>
                  <a:lnTo>
                    <a:pt x="236" y="1"/>
                  </a:lnTo>
                  <a:lnTo>
                    <a:pt x="229" y="0"/>
                  </a:lnTo>
                  <a:lnTo>
                    <a:pt x="223" y="1"/>
                  </a:lnTo>
                  <a:lnTo>
                    <a:pt x="218" y="4"/>
                  </a:lnTo>
                  <a:lnTo>
                    <a:pt x="212" y="6"/>
                  </a:lnTo>
                  <a:lnTo>
                    <a:pt x="207" y="10"/>
                  </a:lnTo>
                  <a:lnTo>
                    <a:pt x="203" y="15"/>
                  </a:lnTo>
                  <a:lnTo>
                    <a:pt x="6" y="327"/>
                  </a:lnTo>
                  <a:lnTo>
                    <a:pt x="6" y="327"/>
                  </a:lnTo>
                  <a:lnTo>
                    <a:pt x="2" y="332"/>
                  </a:lnTo>
                  <a:lnTo>
                    <a:pt x="1" y="338"/>
                  </a:lnTo>
                  <a:lnTo>
                    <a:pt x="0" y="345"/>
                  </a:lnTo>
                  <a:lnTo>
                    <a:pt x="1" y="351"/>
                  </a:lnTo>
                  <a:lnTo>
                    <a:pt x="3" y="356"/>
                  </a:lnTo>
                  <a:lnTo>
                    <a:pt x="6" y="362"/>
                  </a:lnTo>
                  <a:lnTo>
                    <a:pt x="10" y="366"/>
                  </a:lnTo>
                  <a:lnTo>
                    <a:pt x="15" y="371"/>
                  </a:lnTo>
                  <a:lnTo>
                    <a:pt x="15" y="371"/>
                  </a:lnTo>
                  <a:close/>
                </a:path>
              </a:pathLst>
            </a:custGeom>
            <a:solidFill>
              <a:srgbClr val="F5F0E2"/>
            </a:solidFill>
            <a:ln w="9525">
              <a:solidFill>
                <a:srgbClr val="F9EFBD"/>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8" name="Freeform 23"/>
            <p:cNvSpPr>
              <a:spLocks/>
            </p:cNvSpPr>
            <p:nvPr/>
          </p:nvSpPr>
          <p:spPr bwMode="auto">
            <a:xfrm>
              <a:off x="5983288" y="2066926"/>
              <a:ext cx="250825" cy="265113"/>
            </a:xfrm>
            <a:custGeom>
              <a:avLst/>
              <a:gdLst>
                <a:gd name="T0" fmla="*/ 305 w 315"/>
                <a:gd name="T1" fmla="*/ 325 h 333"/>
                <a:gd name="T2" fmla="*/ 305 w 315"/>
                <a:gd name="T3" fmla="*/ 325 h 333"/>
                <a:gd name="T4" fmla="*/ 305 w 315"/>
                <a:gd name="T5" fmla="*/ 325 h 333"/>
                <a:gd name="T6" fmla="*/ 299 w 315"/>
                <a:gd name="T7" fmla="*/ 328 h 333"/>
                <a:gd name="T8" fmla="*/ 294 w 315"/>
                <a:gd name="T9" fmla="*/ 331 h 333"/>
                <a:gd name="T10" fmla="*/ 288 w 315"/>
                <a:gd name="T11" fmla="*/ 333 h 333"/>
                <a:gd name="T12" fmla="*/ 282 w 315"/>
                <a:gd name="T13" fmla="*/ 333 h 333"/>
                <a:gd name="T14" fmla="*/ 276 w 315"/>
                <a:gd name="T15" fmla="*/ 332 h 333"/>
                <a:gd name="T16" fmla="*/ 270 w 315"/>
                <a:gd name="T17" fmla="*/ 331 h 333"/>
                <a:gd name="T18" fmla="*/ 264 w 315"/>
                <a:gd name="T19" fmla="*/ 327 h 333"/>
                <a:gd name="T20" fmla="*/ 260 w 315"/>
                <a:gd name="T21" fmla="*/ 323 h 333"/>
                <a:gd name="T22" fmla="*/ 9 w 315"/>
                <a:gd name="T23" fmla="*/ 53 h 333"/>
                <a:gd name="T24" fmla="*/ 9 w 315"/>
                <a:gd name="T25" fmla="*/ 53 h 333"/>
                <a:gd name="T26" fmla="*/ 5 w 315"/>
                <a:gd name="T27" fmla="*/ 47 h 333"/>
                <a:gd name="T28" fmla="*/ 2 w 315"/>
                <a:gd name="T29" fmla="*/ 43 h 333"/>
                <a:gd name="T30" fmla="*/ 0 w 315"/>
                <a:gd name="T31" fmla="*/ 36 h 333"/>
                <a:gd name="T32" fmla="*/ 0 w 315"/>
                <a:gd name="T33" fmla="*/ 30 h 333"/>
                <a:gd name="T34" fmla="*/ 1 w 315"/>
                <a:gd name="T35" fmla="*/ 24 h 333"/>
                <a:gd name="T36" fmla="*/ 3 w 315"/>
                <a:gd name="T37" fmla="*/ 18 h 333"/>
                <a:gd name="T38" fmla="*/ 6 w 315"/>
                <a:gd name="T39" fmla="*/ 13 h 333"/>
                <a:gd name="T40" fmla="*/ 10 w 315"/>
                <a:gd name="T41" fmla="*/ 7 h 333"/>
                <a:gd name="T42" fmla="*/ 10 w 315"/>
                <a:gd name="T43" fmla="*/ 7 h 333"/>
                <a:gd name="T44" fmla="*/ 10 w 315"/>
                <a:gd name="T45" fmla="*/ 7 h 333"/>
                <a:gd name="T46" fmla="*/ 15 w 315"/>
                <a:gd name="T47" fmla="*/ 4 h 333"/>
                <a:gd name="T48" fmla="*/ 20 w 315"/>
                <a:gd name="T49" fmla="*/ 2 h 333"/>
                <a:gd name="T50" fmla="*/ 27 w 315"/>
                <a:gd name="T51" fmla="*/ 0 h 333"/>
                <a:gd name="T52" fmla="*/ 33 w 315"/>
                <a:gd name="T53" fmla="*/ 0 h 333"/>
                <a:gd name="T54" fmla="*/ 39 w 315"/>
                <a:gd name="T55" fmla="*/ 1 h 333"/>
                <a:gd name="T56" fmla="*/ 45 w 315"/>
                <a:gd name="T57" fmla="*/ 2 h 333"/>
                <a:gd name="T58" fmla="*/ 50 w 315"/>
                <a:gd name="T59" fmla="*/ 5 h 333"/>
                <a:gd name="T60" fmla="*/ 56 w 315"/>
                <a:gd name="T61" fmla="*/ 10 h 333"/>
                <a:gd name="T62" fmla="*/ 306 w 315"/>
                <a:gd name="T63" fmla="*/ 280 h 333"/>
                <a:gd name="T64" fmla="*/ 306 w 315"/>
                <a:gd name="T65" fmla="*/ 280 h 333"/>
                <a:gd name="T66" fmla="*/ 311 w 315"/>
                <a:gd name="T67" fmla="*/ 285 h 333"/>
                <a:gd name="T68" fmla="*/ 313 w 315"/>
                <a:gd name="T69" fmla="*/ 291 h 333"/>
                <a:gd name="T70" fmla="*/ 314 w 315"/>
                <a:gd name="T71" fmla="*/ 297 h 333"/>
                <a:gd name="T72" fmla="*/ 315 w 315"/>
                <a:gd name="T73" fmla="*/ 302 h 333"/>
                <a:gd name="T74" fmla="*/ 314 w 315"/>
                <a:gd name="T75" fmla="*/ 308 h 333"/>
                <a:gd name="T76" fmla="*/ 312 w 315"/>
                <a:gd name="T77" fmla="*/ 315 h 333"/>
                <a:gd name="T78" fmla="*/ 308 w 315"/>
                <a:gd name="T79" fmla="*/ 319 h 333"/>
                <a:gd name="T80" fmla="*/ 305 w 315"/>
                <a:gd name="T81" fmla="*/ 325 h 333"/>
                <a:gd name="T82" fmla="*/ 305 w 315"/>
                <a:gd name="T83" fmla="*/ 32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 h="333">
                  <a:moveTo>
                    <a:pt x="305" y="325"/>
                  </a:moveTo>
                  <a:lnTo>
                    <a:pt x="305" y="325"/>
                  </a:lnTo>
                  <a:lnTo>
                    <a:pt x="305" y="325"/>
                  </a:lnTo>
                  <a:lnTo>
                    <a:pt x="299" y="328"/>
                  </a:lnTo>
                  <a:lnTo>
                    <a:pt x="294" y="331"/>
                  </a:lnTo>
                  <a:lnTo>
                    <a:pt x="288" y="333"/>
                  </a:lnTo>
                  <a:lnTo>
                    <a:pt x="282" y="333"/>
                  </a:lnTo>
                  <a:lnTo>
                    <a:pt x="276" y="332"/>
                  </a:lnTo>
                  <a:lnTo>
                    <a:pt x="270" y="331"/>
                  </a:lnTo>
                  <a:lnTo>
                    <a:pt x="264" y="327"/>
                  </a:lnTo>
                  <a:lnTo>
                    <a:pt x="260" y="323"/>
                  </a:lnTo>
                  <a:lnTo>
                    <a:pt x="9" y="53"/>
                  </a:lnTo>
                  <a:lnTo>
                    <a:pt x="9" y="53"/>
                  </a:lnTo>
                  <a:lnTo>
                    <a:pt x="5" y="47"/>
                  </a:lnTo>
                  <a:lnTo>
                    <a:pt x="2" y="43"/>
                  </a:lnTo>
                  <a:lnTo>
                    <a:pt x="0" y="36"/>
                  </a:lnTo>
                  <a:lnTo>
                    <a:pt x="0" y="30"/>
                  </a:lnTo>
                  <a:lnTo>
                    <a:pt x="1" y="24"/>
                  </a:lnTo>
                  <a:lnTo>
                    <a:pt x="3" y="18"/>
                  </a:lnTo>
                  <a:lnTo>
                    <a:pt x="6" y="13"/>
                  </a:lnTo>
                  <a:lnTo>
                    <a:pt x="10" y="7"/>
                  </a:lnTo>
                  <a:lnTo>
                    <a:pt x="10" y="7"/>
                  </a:lnTo>
                  <a:lnTo>
                    <a:pt x="10" y="7"/>
                  </a:lnTo>
                  <a:lnTo>
                    <a:pt x="15" y="4"/>
                  </a:lnTo>
                  <a:lnTo>
                    <a:pt x="20" y="2"/>
                  </a:lnTo>
                  <a:lnTo>
                    <a:pt x="27" y="0"/>
                  </a:lnTo>
                  <a:lnTo>
                    <a:pt x="33" y="0"/>
                  </a:lnTo>
                  <a:lnTo>
                    <a:pt x="39" y="1"/>
                  </a:lnTo>
                  <a:lnTo>
                    <a:pt x="45" y="2"/>
                  </a:lnTo>
                  <a:lnTo>
                    <a:pt x="50" y="5"/>
                  </a:lnTo>
                  <a:lnTo>
                    <a:pt x="56" y="10"/>
                  </a:lnTo>
                  <a:lnTo>
                    <a:pt x="306" y="280"/>
                  </a:lnTo>
                  <a:lnTo>
                    <a:pt x="306" y="280"/>
                  </a:lnTo>
                  <a:lnTo>
                    <a:pt x="311" y="285"/>
                  </a:lnTo>
                  <a:lnTo>
                    <a:pt x="313" y="291"/>
                  </a:lnTo>
                  <a:lnTo>
                    <a:pt x="314" y="297"/>
                  </a:lnTo>
                  <a:lnTo>
                    <a:pt x="315" y="302"/>
                  </a:lnTo>
                  <a:lnTo>
                    <a:pt x="314" y="308"/>
                  </a:lnTo>
                  <a:lnTo>
                    <a:pt x="312" y="315"/>
                  </a:lnTo>
                  <a:lnTo>
                    <a:pt x="308" y="319"/>
                  </a:lnTo>
                  <a:lnTo>
                    <a:pt x="305" y="325"/>
                  </a:lnTo>
                  <a:lnTo>
                    <a:pt x="305" y="325"/>
                  </a:lnTo>
                  <a:close/>
                </a:path>
              </a:pathLst>
            </a:custGeom>
            <a:solidFill>
              <a:srgbClr val="F5F0E2"/>
            </a:solidFill>
            <a:ln w="9525">
              <a:solidFill>
                <a:srgbClr val="F9EFBD"/>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9" name="Freeform 24"/>
            <p:cNvSpPr>
              <a:spLocks/>
            </p:cNvSpPr>
            <p:nvPr/>
          </p:nvSpPr>
          <p:spPr bwMode="auto">
            <a:xfrm>
              <a:off x="6975475" y="2066926"/>
              <a:ext cx="250825" cy="265113"/>
            </a:xfrm>
            <a:custGeom>
              <a:avLst/>
              <a:gdLst>
                <a:gd name="T0" fmla="*/ 10 w 315"/>
                <a:gd name="T1" fmla="*/ 325 h 333"/>
                <a:gd name="T2" fmla="*/ 10 w 315"/>
                <a:gd name="T3" fmla="*/ 325 h 333"/>
                <a:gd name="T4" fmla="*/ 10 w 315"/>
                <a:gd name="T5" fmla="*/ 325 h 333"/>
                <a:gd name="T6" fmla="*/ 15 w 315"/>
                <a:gd name="T7" fmla="*/ 328 h 333"/>
                <a:gd name="T8" fmla="*/ 20 w 315"/>
                <a:gd name="T9" fmla="*/ 331 h 333"/>
                <a:gd name="T10" fmla="*/ 27 w 315"/>
                <a:gd name="T11" fmla="*/ 333 h 333"/>
                <a:gd name="T12" fmla="*/ 33 w 315"/>
                <a:gd name="T13" fmla="*/ 333 h 333"/>
                <a:gd name="T14" fmla="*/ 38 w 315"/>
                <a:gd name="T15" fmla="*/ 332 h 333"/>
                <a:gd name="T16" fmla="*/ 45 w 315"/>
                <a:gd name="T17" fmla="*/ 331 h 333"/>
                <a:gd name="T18" fmla="*/ 50 w 315"/>
                <a:gd name="T19" fmla="*/ 327 h 333"/>
                <a:gd name="T20" fmla="*/ 55 w 315"/>
                <a:gd name="T21" fmla="*/ 323 h 333"/>
                <a:gd name="T22" fmla="*/ 306 w 315"/>
                <a:gd name="T23" fmla="*/ 53 h 333"/>
                <a:gd name="T24" fmla="*/ 306 w 315"/>
                <a:gd name="T25" fmla="*/ 53 h 333"/>
                <a:gd name="T26" fmla="*/ 310 w 315"/>
                <a:gd name="T27" fmla="*/ 47 h 333"/>
                <a:gd name="T28" fmla="*/ 313 w 315"/>
                <a:gd name="T29" fmla="*/ 43 h 333"/>
                <a:gd name="T30" fmla="*/ 314 w 315"/>
                <a:gd name="T31" fmla="*/ 36 h 333"/>
                <a:gd name="T32" fmla="*/ 315 w 315"/>
                <a:gd name="T33" fmla="*/ 30 h 333"/>
                <a:gd name="T34" fmla="*/ 314 w 315"/>
                <a:gd name="T35" fmla="*/ 24 h 333"/>
                <a:gd name="T36" fmla="*/ 312 w 315"/>
                <a:gd name="T37" fmla="*/ 18 h 333"/>
                <a:gd name="T38" fmla="*/ 308 w 315"/>
                <a:gd name="T39" fmla="*/ 13 h 333"/>
                <a:gd name="T40" fmla="*/ 305 w 315"/>
                <a:gd name="T41" fmla="*/ 7 h 333"/>
                <a:gd name="T42" fmla="*/ 305 w 315"/>
                <a:gd name="T43" fmla="*/ 7 h 333"/>
                <a:gd name="T44" fmla="*/ 305 w 315"/>
                <a:gd name="T45" fmla="*/ 7 h 333"/>
                <a:gd name="T46" fmla="*/ 299 w 315"/>
                <a:gd name="T47" fmla="*/ 4 h 333"/>
                <a:gd name="T48" fmla="*/ 293 w 315"/>
                <a:gd name="T49" fmla="*/ 2 h 333"/>
                <a:gd name="T50" fmla="*/ 288 w 315"/>
                <a:gd name="T51" fmla="*/ 0 h 333"/>
                <a:gd name="T52" fmla="*/ 282 w 315"/>
                <a:gd name="T53" fmla="*/ 0 h 333"/>
                <a:gd name="T54" fmla="*/ 275 w 315"/>
                <a:gd name="T55" fmla="*/ 1 h 333"/>
                <a:gd name="T56" fmla="*/ 270 w 315"/>
                <a:gd name="T57" fmla="*/ 2 h 333"/>
                <a:gd name="T58" fmla="*/ 264 w 315"/>
                <a:gd name="T59" fmla="*/ 5 h 333"/>
                <a:gd name="T60" fmla="*/ 259 w 315"/>
                <a:gd name="T61" fmla="*/ 10 h 333"/>
                <a:gd name="T62" fmla="*/ 9 w 315"/>
                <a:gd name="T63" fmla="*/ 280 h 333"/>
                <a:gd name="T64" fmla="*/ 9 w 315"/>
                <a:gd name="T65" fmla="*/ 280 h 333"/>
                <a:gd name="T66" fmla="*/ 4 w 315"/>
                <a:gd name="T67" fmla="*/ 285 h 333"/>
                <a:gd name="T68" fmla="*/ 2 w 315"/>
                <a:gd name="T69" fmla="*/ 291 h 333"/>
                <a:gd name="T70" fmla="*/ 0 w 315"/>
                <a:gd name="T71" fmla="*/ 297 h 333"/>
                <a:gd name="T72" fmla="*/ 0 w 315"/>
                <a:gd name="T73" fmla="*/ 302 h 333"/>
                <a:gd name="T74" fmla="*/ 1 w 315"/>
                <a:gd name="T75" fmla="*/ 308 h 333"/>
                <a:gd name="T76" fmla="*/ 3 w 315"/>
                <a:gd name="T77" fmla="*/ 315 h 333"/>
                <a:gd name="T78" fmla="*/ 5 w 315"/>
                <a:gd name="T79" fmla="*/ 319 h 333"/>
                <a:gd name="T80" fmla="*/ 10 w 315"/>
                <a:gd name="T81" fmla="*/ 325 h 333"/>
                <a:gd name="T82" fmla="*/ 10 w 315"/>
                <a:gd name="T83" fmla="*/ 32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 h="333">
                  <a:moveTo>
                    <a:pt x="10" y="325"/>
                  </a:moveTo>
                  <a:lnTo>
                    <a:pt x="10" y="325"/>
                  </a:lnTo>
                  <a:lnTo>
                    <a:pt x="10" y="325"/>
                  </a:lnTo>
                  <a:lnTo>
                    <a:pt x="15" y="328"/>
                  </a:lnTo>
                  <a:lnTo>
                    <a:pt x="20" y="331"/>
                  </a:lnTo>
                  <a:lnTo>
                    <a:pt x="27" y="333"/>
                  </a:lnTo>
                  <a:lnTo>
                    <a:pt x="33" y="333"/>
                  </a:lnTo>
                  <a:lnTo>
                    <a:pt x="38" y="332"/>
                  </a:lnTo>
                  <a:lnTo>
                    <a:pt x="45" y="331"/>
                  </a:lnTo>
                  <a:lnTo>
                    <a:pt x="50" y="327"/>
                  </a:lnTo>
                  <a:lnTo>
                    <a:pt x="55" y="323"/>
                  </a:lnTo>
                  <a:lnTo>
                    <a:pt x="306" y="53"/>
                  </a:lnTo>
                  <a:lnTo>
                    <a:pt x="306" y="53"/>
                  </a:lnTo>
                  <a:lnTo>
                    <a:pt x="310" y="47"/>
                  </a:lnTo>
                  <a:lnTo>
                    <a:pt x="313" y="43"/>
                  </a:lnTo>
                  <a:lnTo>
                    <a:pt x="314" y="36"/>
                  </a:lnTo>
                  <a:lnTo>
                    <a:pt x="315" y="30"/>
                  </a:lnTo>
                  <a:lnTo>
                    <a:pt x="314" y="24"/>
                  </a:lnTo>
                  <a:lnTo>
                    <a:pt x="312" y="18"/>
                  </a:lnTo>
                  <a:lnTo>
                    <a:pt x="308" y="13"/>
                  </a:lnTo>
                  <a:lnTo>
                    <a:pt x="305" y="7"/>
                  </a:lnTo>
                  <a:lnTo>
                    <a:pt x="305" y="7"/>
                  </a:lnTo>
                  <a:lnTo>
                    <a:pt x="305" y="7"/>
                  </a:lnTo>
                  <a:lnTo>
                    <a:pt x="299" y="4"/>
                  </a:lnTo>
                  <a:lnTo>
                    <a:pt x="293" y="2"/>
                  </a:lnTo>
                  <a:lnTo>
                    <a:pt x="288" y="0"/>
                  </a:lnTo>
                  <a:lnTo>
                    <a:pt x="282" y="0"/>
                  </a:lnTo>
                  <a:lnTo>
                    <a:pt x="275" y="1"/>
                  </a:lnTo>
                  <a:lnTo>
                    <a:pt x="270" y="2"/>
                  </a:lnTo>
                  <a:lnTo>
                    <a:pt x="264" y="5"/>
                  </a:lnTo>
                  <a:lnTo>
                    <a:pt x="259" y="10"/>
                  </a:lnTo>
                  <a:lnTo>
                    <a:pt x="9" y="280"/>
                  </a:lnTo>
                  <a:lnTo>
                    <a:pt x="9" y="280"/>
                  </a:lnTo>
                  <a:lnTo>
                    <a:pt x="4" y="285"/>
                  </a:lnTo>
                  <a:lnTo>
                    <a:pt x="2" y="291"/>
                  </a:lnTo>
                  <a:lnTo>
                    <a:pt x="0" y="297"/>
                  </a:lnTo>
                  <a:lnTo>
                    <a:pt x="0" y="302"/>
                  </a:lnTo>
                  <a:lnTo>
                    <a:pt x="1" y="308"/>
                  </a:lnTo>
                  <a:lnTo>
                    <a:pt x="3" y="315"/>
                  </a:lnTo>
                  <a:lnTo>
                    <a:pt x="5" y="319"/>
                  </a:lnTo>
                  <a:lnTo>
                    <a:pt x="10" y="325"/>
                  </a:lnTo>
                  <a:lnTo>
                    <a:pt x="10" y="325"/>
                  </a:lnTo>
                  <a:close/>
                </a:path>
              </a:pathLst>
            </a:custGeom>
            <a:solidFill>
              <a:srgbClr val="F5F0E2"/>
            </a:solidFill>
            <a:ln w="9525">
              <a:solidFill>
                <a:srgbClr val="F9EFBD"/>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110" name="takeaway_box"/>
          <p:cNvSpPr>
            <a:spLocks noChangeArrowheads="1"/>
          </p:cNvSpPr>
          <p:nvPr/>
        </p:nvSpPr>
        <p:spPr bwMode="gray">
          <a:xfrm>
            <a:off x="1982788" y="5776913"/>
            <a:ext cx="5942012"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r>
              <a:rPr lang="es-ES" sz="1600" b="1" dirty="0" smtClean="0">
                <a:solidFill>
                  <a:srgbClr val="FFFFFF"/>
                </a:solidFill>
                <a:effectLst/>
                <a:latin typeface="Arial" pitchFamily="34" charset="0"/>
                <a:cs typeface="Arial" pitchFamily="34" charset="0"/>
              </a:rPr>
              <a:t>Estas tendencias tienen implicaciones relevantes en la gestión de  los recursos y en la calidad de la prestación</a:t>
            </a:r>
            <a:endParaRPr lang="es-ES" sz="1600" b="1" dirty="0">
              <a:solidFill>
                <a:srgbClr val="FFFFFF"/>
              </a:solidFill>
              <a:effectLst/>
              <a:latin typeface="Arial" pitchFamily="34" charset="0"/>
              <a:cs typeface="Arial" pitchFamily="34" charset="0"/>
            </a:endParaRPr>
          </a:p>
        </p:txBody>
      </p:sp>
    </p:spTree>
    <p:extLst>
      <p:ext uri="{BB962C8B-B14F-4D97-AF65-F5344CB8AC3E}">
        <p14:creationId xmlns="" xmlns:p14="http://schemas.microsoft.com/office/powerpoint/2010/main" val="134754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extLst/>
          </p:nvPr>
        </p:nvGraphicFramePr>
        <p:xfrm>
          <a:off x="1587" y="1588"/>
          <a:ext cx="1587" cy="1587"/>
        </p:xfrm>
        <a:graphic>
          <a:graphicData uri="http://schemas.openxmlformats.org/presentationml/2006/ole">
            <p:oleObj spid="_x0000_s67586" name="think-cell Slide" r:id="rId24" imgW="360" imgH="360" progId="">
              <p:embed/>
            </p:oleObj>
          </a:graphicData>
        </a:graphic>
      </p:graphicFrame>
      <p:sp>
        <p:nvSpPr>
          <p:cNvPr id="33" name="Title 1"/>
          <p:cNvSpPr>
            <a:spLocks noGrp="1"/>
          </p:cNvSpPr>
          <p:nvPr>
            <p:ph type="title"/>
          </p:nvPr>
        </p:nvSpPr>
        <p:spPr>
          <a:xfrm>
            <a:off x="457200" y="162000"/>
            <a:ext cx="8992800" cy="831600"/>
          </a:xfrm>
        </p:spPr>
        <p:txBody>
          <a:bodyPr/>
          <a:lstStyle/>
          <a:p>
            <a:r>
              <a:rPr lang="es-ES" dirty="0" smtClean="0"/>
              <a:t>Cinco herramientas que integradas permiten medir</a:t>
            </a:r>
            <a:br>
              <a:rPr lang="es-ES" dirty="0" smtClean="0"/>
            </a:br>
            <a:r>
              <a:rPr lang="es-ES" dirty="0" smtClean="0"/>
              <a:t>el valor de la </a:t>
            </a:r>
            <a:r>
              <a:rPr lang="es-ES" smtClean="0"/>
              <a:t>prestación sanitaria</a:t>
            </a:r>
            <a:endParaRPr lang="es-ES" dirty="0"/>
          </a:p>
        </p:txBody>
      </p:sp>
      <p:cxnSp>
        <p:nvCxnSpPr>
          <p:cNvPr id="56" name="Straight Connector 55"/>
          <p:cNvCxnSpPr/>
          <p:nvPr/>
        </p:nvCxnSpPr>
        <p:spPr>
          <a:xfrm>
            <a:off x="457200" y="3825276"/>
            <a:ext cx="899279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7200" y="4856568"/>
            <a:ext cx="899279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7" name="ColumnHeader"/>
          <p:cNvSpPr>
            <a:spLocks noChangeArrowheads="1"/>
          </p:cNvSpPr>
          <p:nvPr/>
        </p:nvSpPr>
        <p:spPr bwMode="gray">
          <a:xfrm>
            <a:off x="3421436" y="1360704"/>
            <a:ext cx="1044000" cy="30995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14400" tIns="46800" rIns="14400" bIns="46800" anchor="b">
            <a:spAutoFit/>
          </a:bodyPr>
          <a:lstStyle/>
          <a:p>
            <a:pPr algn="ctr">
              <a:buClr>
                <a:srgbClr val="579CAD"/>
              </a:buClr>
            </a:pPr>
            <a:r>
              <a:rPr lang="es-ES" sz="1400" b="1" dirty="0" smtClean="0">
                <a:solidFill>
                  <a:srgbClr val="000000"/>
                </a:solidFill>
                <a:cs typeface="Arial" pitchFamily="34" charset="0"/>
              </a:rPr>
              <a:t>Resultados</a:t>
            </a:r>
            <a:endParaRPr lang="es-ES" sz="1400" b="1" dirty="0">
              <a:solidFill>
                <a:srgbClr val="000000"/>
              </a:solidFill>
              <a:cs typeface="Arial" pitchFamily="34" charset="0"/>
            </a:endParaRPr>
          </a:p>
        </p:txBody>
      </p:sp>
      <p:sp>
        <p:nvSpPr>
          <p:cNvPr id="38" name="ColumnHeader"/>
          <p:cNvSpPr>
            <a:spLocks noChangeArrowheads="1"/>
          </p:cNvSpPr>
          <p:nvPr/>
        </p:nvSpPr>
        <p:spPr bwMode="gray">
          <a:xfrm>
            <a:off x="4590491" y="1360704"/>
            <a:ext cx="1044000" cy="30995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14400" tIns="46800" rIns="14400" bIns="46800" anchor="b">
            <a:spAutoFit/>
          </a:bodyPr>
          <a:lstStyle/>
          <a:p>
            <a:pPr algn="ctr">
              <a:buClr>
                <a:srgbClr val="579CAD"/>
              </a:buClr>
            </a:pPr>
            <a:r>
              <a:rPr lang="es-ES" sz="1400" b="1" dirty="0" smtClean="0">
                <a:solidFill>
                  <a:srgbClr val="000000"/>
                </a:solidFill>
                <a:cs typeface="Arial" pitchFamily="34" charset="0"/>
              </a:rPr>
              <a:t>Actividades</a:t>
            </a:r>
            <a:endParaRPr lang="es-ES" sz="1400" b="1" dirty="0">
              <a:solidFill>
                <a:srgbClr val="000000"/>
              </a:solidFill>
              <a:cs typeface="Arial" pitchFamily="34" charset="0"/>
            </a:endParaRPr>
          </a:p>
        </p:txBody>
      </p:sp>
      <p:sp>
        <p:nvSpPr>
          <p:cNvPr id="40" name="Oval 39"/>
          <p:cNvSpPr/>
          <p:nvPr>
            <p:custDataLst>
              <p:tags r:id="rId2"/>
            </p:custDataLst>
          </p:nvPr>
        </p:nvSpPr>
        <p:spPr bwMode="gray">
          <a:xfrm>
            <a:off x="3719512" y="2050295"/>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41" name="Arc 40"/>
          <p:cNvSpPr/>
          <p:nvPr>
            <p:custDataLst>
              <p:tags r:id="rId3"/>
            </p:custDataLst>
          </p:nvPr>
        </p:nvSpPr>
        <p:spPr bwMode="gray">
          <a:xfrm>
            <a:off x="3719513" y="2050295"/>
            <a:ext cx="447673" cy="447673"/>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43" name="Oval 42"/>
          <p:cNvSpPr/>
          <p:nvPr>
            <p:custDataLst>
              <p:tags r:id="rId4"/>
            </p:custDataLst>
          </p:nvPr>
        </p:nvSpPr>
        <p:spPr bwMode="gray">
          <a:xfrm>
            <a:off x="4889500" y="2050295"/>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44" name="Arc 43"/>
          <p:cNvSpPr/>
          <p:nvPr>
            <p:custDataLst>
              <p:tags r:id="rId5"/>
            </p:custDataLst>
          </p:nvPr>
        </p:nvSpPr>
        <p:spPr bwMode="gray">
          <a:xfrm>
            <a:off x="4889501" y="2050295"/>
            <a:ext cx="447673" cy="447673"/>
          </a:xfrm>
          <a:prstGeom prst="arc">
            <a:avLst>
              <a:gd name="adj1" fmla="val 16200000"/>
              <a:gd name="adj2" fmla="val 108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49" name="Oval 48"/>
          <p:cNvSpPr/>
          <p:nvPr>
            <p:custDataLst>
              <p:tags r:id="rId6"/>
            </p:custDataLst>
          </p:nvPr>
        </p:nvSpPr>
        <p:spPr bwMode="gray">
          <a:xfrm>
            <a:off x="3719512" y="3132970"/>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52" name="Arc 51"/>
          <p:cNvSpPr/>
          <p:nvPr>
            <p:custDataLst>
              <p:tags r:id="rId7"/>
            </p:custDataLst>
          </p:nvPr>
        </p:nvSpPr>
        <p:spPr bwMode="gray">
          <a:xfrm>
            <a:off x="3719513" y="3132970"/>
            <a:ext cx="447673" cy="447673"/>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50" name="Oval 49"/>
          <p:cNvSpPr/>
          <p:nvPr>
            <p:custDataLst>
              <p:tags r:id="rId8"/>
            </p:custDataLst>
          </p:nvPr>
        </p:nvSpPr>
        <p:spPr bwMode="gray">
          <a:xfrm>
            <a:off x="4889500" y="3132970"/>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51" name="Arc 50"/>
          <p:cNvSpPr/>
          <p:nvPr>
            <p:custDataLst>
              <p:tags r:id="rId9"/>
            </p:custDataLst>
          </p:nvPr>
        </p:nvSpPr>
        <p:spPr bwMode="gray">
          <a:xfrm>
            <a:off x="4889501" y="3132970"/>
            <a:ext cx="447673" cy="447673"/>
          </a:xfrm>
          <a:prstGeom prst="arc">
            <a:avLst>
              <a:gd name="adj1" fmla="val 16200000"/>
              <a:gd name="adj2" fmla="val 108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53" name="Oval 52"/>
          <p:cNvSpPr/>
          <p:nvPr>
            <p:custDataLst>
              <p:tags r:id="rId10"/>
            </p:custDataLst>
          </p:nvPr>
        </p:nvSpPr>
        <p:spPr bwMode="gray">
          <a:xfrm>
            <a:off x="3719512" y="4115632"/>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54" name="Arc 53"/>
          <p:cNvSpPr/>
          <p:nvPr>
            <p:custDataLst>
              <p:tags r:id="rId11"/>
            </p:custDataLst>
          </p:nvPr>
        </p:nvSpPr>
        <p:spPr bwMode="gray">
          <a:xfrm>
            <a:off x="3719513" y="4115632"/>
            <a:ext cx="447673" cy="447673"/>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60" name="Oval 59"/>
          <p:cNvSpPr/>
          <p:nvPr>
            <p:custDataLst>
              <p:tags r:id="rId12"/>
            </p:custDataLst>
          </p:nvPr>
        </p:nvSpPr>
        <p:spPr bwMode="gray">
          <a:xfrm>
            <a:off x="4889500" y="4115632"/>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67" name="Arc 66"/>
          <p:cNvSpPr/>
          <p:nvPr>
            <p:custDataLst>
              <p:tags r:id="rId13"/>
            </p:custDataLst>
          </p:nvPr>
        </p:nvSpPr>
        <p:spPr bwMode="gray">
          <a:xfrm>
            <a:off x="4889501" y="4115632"/>
            <a:ext cx="447673" cy="447673"/>
          </a:xfrm>
          <a:prstGeom prst="arc">
            <a:avLst>
              <a:gd name="adj1" fmla="val 16200000"/>
              <a:gd name="adj2" fmla="val 108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68" name="Oval 67"/>
          <p:cNvSpPr/>
          <p:nvPr>
            <p:custDataLst>
              <p:tags r:id="rId14"/>
            </p:custDataLst>
          </p:nvPr>
        </p:nvSpPr>
        <p:spPr bwMode="gray">
          <a:xfrm>
            <a:off x="3719512" y="5753932"/>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69" name="Arc 68"/>
          <p:cNvSpPr/>
          <p:nvPr>
            <p:custDataLst>
              <p:tags r:id="rId15"/>
            </p:custDataLst>
          </p:nvPr>
        </p:nvSpPr>
        <p:spPr bwMode="gray">
          <a:xfrm>
            <a:off x="3719513" y="5753932"/>
            <a:ext cx="447673" cy="447673"/>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70" name="Oval 69"/>
          <p:cNvSpPr/>
          <p:nvPr>
            <p:custDataLst>
              <p:tags r:id="rId16"/>
            </p:custDataLst>
          </p:nvPr>
        </p:nvSpPr>
        <p:spPr bwMode="gray">
          <a:xfrm>
            <a:off x="4889500" y="5753932"/>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78" name="Arc 77"/>
          <p:cNvSpPr/>
          <p:nvPr>
            <p:custDataLst>
              <p:tags r:id="rId17"/>
            </p:custDataLst>
          </p:nvPr>
        </p:nvSpPr>
        <p:spPr bwMode="gray">
          <a:xfrm>
            <a:off x="4889501" y="5753932"/>
            <a:ext cx="447673" cy="447673"/>
          </a:xfrm>
          <a:prstGeom prst="arc">
            <a:avLst>
              <a:gd name="adj1" fmla="val 16200000"/>
              <a:gd name="adj2" fmla="val 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48" name="Straight Connector 47"/>
          <p:cNvCxnSpPr/>
          <p:nvPr/>
        </p:nvCxnSpPr>
        <p:spPr>
          <a:xfrm>
            <a:off x="457200" y="2889416"/>
            <a:ext cx="899279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74" name="ColumnHeader"/>
          <p:cNvSpPr>
            <a:spLocks noChangeArrowheads="1"/>
          </p:cNvSpPr>
          <p:nvPr/>
        </p:nvSpPr>
        <p:spPr bwMode="gray">
          <a:xfrm>
            <a:off x="5759546" y="1360704"/>
            <a:ext cx="1044000" cy="30995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14400" tIns="46800" rIns="14400" bIns="46800" anchor="b">
            <a:spAutoFit/>
          </a:bodyPr>
          <a:lstStyle/>
          <a:p>
            <a:pPr algn="ctr">
              <a:buClr>
                <a:srgbClr val="579CAD"/>
              </a:buClr>
            </a:pPr>
            <a:r>
              <a:rPr lang="es-ES" sz="1400" b="1" dirty="0" smtClean="0">
                <a:solidFill>
                  <a:srgbClr val="000000"/>
                </a:solidFill>
                <a:cs typeface="Arial" pitchFamily="34" charset="0"/>
              </a:rPr>
              <a:t>Costes</a:t>
            </a:r>
            <a:endParaRPr lang="es-ES" sz="1400" b="1" dirty="0">
              <a:solidFill>
                <a:srgbClr val="000000"/>
              </a:solidFill>
              <a:cs typeface="Arial" pitchFamily="34" charset="0"/>
            </a:endParaRPr>
          </a:p>
        </p:txBody>
      </p:sp>
      <p:sp>
        <p:nvSpPr>
          <p:cNvPr id="71" name="TextBox 70"/>
          <p:cNvSpPr txBox="1"/>
          <p:nvPr/>
        </p:nvSpPr>
        <p:spPr>
          <a:xfrm>
            <a:off x="5759543" y="1718507"/>
            <a:ext cx="1044000" cy="1113570"/>
          </a:xfrm>
          <a:prstGeom prst="rect">
            <a:avLst/>
          </a:prstGeom>
          <a:noFill/>
        </p:spPr>
        <p:txBody>
          <a:bodyPr wrap="square" tIns="90000" bIns="90000" rtlCol="0" anchor="ctr">
            <a:noAutofit/>
          </a:bodyPr>
          <a:lstStyle/>
          <a:p>
            <a:pPr algn="ctr">
              <a:buClr>
                <a:srgbClr val="579CAD"/>
              </a:buClr>
            </a:pPr>
            <a:r>
              <a:rPr lang="es-ES" sz="1200" smtClean="0">
                <a:solidFill>
                  <a:srgbClr val="000000"/>
                </a:solidFill>
                <a:cs typeface="Arial" pitchFamily="34" charset="0"/>
              </a:rPr>
              <a:t>No aplica</a:t>
            </a:r>
            <a:endParaRPr lang="es-ES" sz="1200" dirty="0" smtClean="0">
              <a:solidFill>
                <a:srgbClr val="000000"/>
              </a:solidFill>
              <a:cs typeface="Arial" pitchFamily="34" charset="0"/>
            </a:endParaRPr>
          </a:p>
        </p:txBody>
      </p:sp>
      <p:sp>
        <p:nvSpPr>
          <p:cNvPr id="73" name="TextBox 72"/>
          <p:cNvSpPr txBox="1"/>
          <p:nvPr/>
        </p:nvSpPr>
        <p:spPr>
          <a:xfrm>
            <a:off x="5759543" y="2946755"/>
            <a:ext cx="1044000" cy="821182"/>
          </a:xfrm>
          <a:prstGeom prst="rect">
            <a:avLst/>
          </a:prstGeom>
          <a:noFill/>
        </p:spPr>
        <p:txBody>
          <a:bodyPr wrap="square" tIns="90000" bIns="90000" rtlCol="0" anchor="ctr">
            <a:noAutofit/>
          </a:bodyPr>
          <a:lstStyle/>
          <a:p>
            <a:pPr algn="ctr">
              <a:buClr>
                <a:srgbClr val="579CAD"/>
              </a:buClr>
            </a:pPr>
            <a:r>
              <a:rPr lang="es-ES" sz="1200" smtClean="0">
                <a:solidFill>
                  <a:srgbClr val="000000"/>
                </a:solidFill>
                <a:cs typeface="Arial" pitchFamily="34" charset="0"/>
              </a:rPr>
              <a:t>No aplica</a:t>
            </a:r>
            <a:endParaRPr lang="es-ES" sz="1200" dirty="0" smtClean="0">
              <a:solidFill>
                <a:srgbClr val="000000"/>
              </a:solidFill>
              <a:cs typeface="Arial" pitchFamily="34" charset="0"/>
            </a:endParaRPr>
          </a:p>
        </p:txBody>
      </p:sp>
      <p:sp>
        <p:nvSpPr>
          <p:cNvPr id="76" name="TextBox 75"/>
          <p:cNvSpPr txBox="1"/>
          <p:nvPr/>
        </p:nvSpPr>
        <p:spPr>
          <a:xfrm>
            <a:off x="5759543" y="3882615"/>
            <a:ext cx="1044000" cy="916614"/>
          </a:xfrm>
          <a:prstGeom prst="rect">
            <a:avLst/>
          </a:prstGeom>
          <a:noFill/>
        </p:spPr>
        <p:txBody>
          <a:bodyPr wrap="square" tIns="90000" bIns="90000" rtlCol="0" anchor="ctr">
            <a:noAutofit/>
          </a:bodyPr>
          <a:lstStyle/>
          <a:p>
            <a:pPr algn="ctr">
              <a:buClr>
                <a:srgbClr val="579CAD"/>
              </a:buClr>
            </a:pPr>
            <a:r>
              <a:rPr lang="es-ES" sz="1200" smtClean="0">
                <a:solidFill>
                  <a:srgbClr val="000000"/>
                </a:solidFill>
                <a:cs typeface="Arial" pitchFamily="34" charset="0"/>
              </a:rPr>
              <a:t>No aplica</a:t>
            </a:r>
            <a:endParaRPr lang="es-ES" sz="1200" dirty="0" smtClean="0">
              <a:solidFill>
                <a:srgbClr val="000000"/>
              </a:solidFill>
              <a:cs typeface="Arial" pitchFamily="34" charset="0"/>
            </a:endParaRPr>
          </a:p>
        </p:txBody>
      </p:sp>
      <p:sp>
        <p:nvSpPr>
          <p:cNvPr id="77" name="TextBox 76"/>
          <p:cNvSpPr txBox="1"/>
          <p:nvPr/>
        </p:nvSpPr>
        <p:spPr>
          <a:xfrm>
            <a:off x="5759543" y="5736470"/>
            <a:ext cx="1044000" cy="483476"/>
          </a:xfrm>
          <a:prstGeom prst="rect">
            <a:avLst/>
          </a:prstGeom>
          <a:noFill/>
        </p:spPr>
        <p:txBody>
          <a:bodyPr wrap="square" tIns="90000" bIns="90000" rtlCol="0" anchor="ctr">
            <a:noAutofit/>
          </a:bodyPr>
          <a:lstStyle/>
          <a:p>
            <a:pPr algn="ctr">
              <a:buClr>
                <a:srgbClr val="579CAD"/>
              </a:buClr>
            </a:pPr>
            <a:r>
              <a:rPr lang="es-ES" sz="1200" smtClean="0">
                <a:solidFill>
                  <a:srgbClr val="000000"/>
                </a:solidFill>
                <a:cs typeface="Arial" pitchFamily="34" charset="0"/>
              </a:rPr>
              <a:t>No aplica</a:t>
            </a:r>
            <a:endParaRPr lang="es-ES" sz="1200" dirty="0" smtClean="0">
              <a:solidFill>
                <a:srgbClr val="000000"/>
              </a:solidFill>
              <a:cs typeface="Arial" pitchFamily="34" charset="0"/>
            </a:endParaRPr>
          </a:p>
        </p:txBody>
      </p:sp>
      <p:sp>
        <p:nvSpPr>
          <p:cNvPr id="61" name="Rectangle 60"/>
          <p:cNvSpPr/>
          <p:nvPr/>
        </p:nvSpPr>
        <p:spPr>
          <a:xfrm>
            <a:off x="455614" y="5736470"/>
            <a:ext cx="1401042" cy="483476"/>
          </a:xfrm>
          <a:prstGeom prst="rect">
            <a:avLst/>
          </a:prstGeom>
          <a:solidFill>
            <a:srgbClr val="F9EFBD"/>
          </a:solidFill>
          <a:ln w="9525">
            <a:solidFill>
              <a:srgbClr val="F9EF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200" b="1" dirty="0" smtClean="0">
                <a:solidFill>
                  <a:srgbClr val="000000"/>
                </a:solidFill>
                <a:cs typeface="Arial" pitchFamily="34" charset="0"/>
              </a:rPr>
              <a:t>Registros </a:t>
            </a:r>
            <a:r>
              <a:rPr lang="es-ES" sz="1200" b="1" smtClean="0">
                <a:solidFill>
                  <a:srgbClr val="000000"/>
                </a:solidFill>
                <a:cs typeface="Arial" pitchFamily="34" charset="0"/>
              </a:rPr>
              <a:t>de pacientes</a:t>
            </a:r>
            <a:endParaRPr lang="es-ES" sz="1200" b="1" dirty="0" smtClean="0">
              <a:solidFill>
                <a:srgbClr val="000000"/>
              </a:solidFill>
              <a:cs typeface="Arial" pitchFamily="34" charset="0"/>
            </a:endParaRPr>
          </a:p>
        </p:txBody>
      </p:sp>
      <p:sp>
        <p:nvSpPr>
          <p:cNvPr id="12" name="Rectangle 11"/>
          <p:cNvSpPr/>
          <p:nvPr/>
        </p:nvSpPr>
        <p:spPr>
          <a:xfrm>
            <a:off x="455614" y="1718507"/>
            <a:ext cx="1401042" cy="1113570"/>
          </a:xfrm>
          <a:prstGeom prst="rect">
            <a:avLst/>
          </a:prstGeom>
          <a:solidFill>
            <a:srgbClr val="F9EFBD"/>
          </a:solidFill>
          <a:ln w="9525">
            <a:solidFill>
              <a:srgbClr val="F9EF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200" b="1" dirty="0" smtClean="0">
                <a:solidFill>
                  <a:srgbClr val="000000"/>
                </a:solidFill>
                <a:cs typeface="Arial" pitchFamily="34" charset="0"/>
              </a:rPr>
              <a:t>Historia </a:t>
            </a:r>
            <a:r>
              <a:rPr lang="es-ES" sz="1200" b="1" smtClean="0">
                <a:solidFill>
                  <a:srgbClr val="000000"/>
                </a:solidFill>
                <a:cs typeface="Arial" pitchFamily="34" charset="0"/>
              </a:rPr>
              <a:t>Clínica Compartida</a:t>
            </a:r>
            <a:endParaRPr lang="es-ES" sz="1200" b="1" dirty="0" smtClean="0">
              <a:solidFill>
                <a:srgbClr val="000000"/>
              </a:solidFill>
              <a:cs typeface="Arial" pitchFamily="34" charset="0"/>
            </a:endParaRPr>
          </a:p>
        </p:txBody>
      </p:sp>
      <p:sp>
        <p:nvSpPr>
          <p:cNvPr id="14" name="Rectangle 13"/>
          <p:cNvSpPr/>
          <p:nvPr/>
        </p:nvSpPr>
        <p:spPr>
          <a:xfrm>
            <a:off x="455614" y="2946755"/>
            <a:ext cx="1401042" cy="821182"/>
          </a:xfrm>
          <a:prstGeom prst="rect">
            <a:avLst/>
          </a:prstGeom>
          <a:solidFill>
            <a:srgbClr val="F9EFBD"/>
          </a:solidFill>
          <a:ln w="9525">
            <a:solidFill>
              <a:srgbClr val="F9EF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200" b="1" dirty="0" smtClean="0">
                <a:solidFill>
                  <a:srgbClr val="000000"/>
                </a:solidFill>
                <a:cs typeface="Arial" pitchFamily="34" charset="0"/>
              </a:rPr>
              <a:t>Base de datos de CMBD de </a:t>
            </a:r>
            <a:r>
              <a:rPr lang="es-ES" sz="1200" b="1" smtClean="0">
                <a:solidFill>
                  <a:srgbClr val="000000"/>
                </a:solidFill>
                <a:cs typeface="Arial" pitchFamily="34" charset="0"/>
              </a:rPr>
              <a:t>Centros Hospitalarios</a:t>
            </a:r>
            <a:endParaRPr lang="es-ES" sz="1200" b="1" dirty="0" smtClean="0">
              <a:solidFill>
                <a:srgbClr val="000000"/>
              </a:solidFill>
              <a:cs typeface="Arial" pitchFamily="34" charset="0"/>
            </a:endParaRPr>
          </a:p>
        </p:txBody>
      </p:sp>
      <p:sp>
        <p:nvSpPr>
          <p:cNvPr id="55" name="Rectangle 54"/>
          <p:cNvSpPr/>
          <p:nvPr/>
        </p:nvSpPr>
        <p:spPr>
          <a:xfrm>
            <a:off x="455614" y="3882615"/>
            <a:ext cx="1401042" cy="916614"/>
          </a:xfrm>
          <a:prstGeom prst="rect">
            <a:avLst/>
          </a:prstGeom>
          <a:solidFill>
            <a:srgbClr val="F9EFBD"/>
          </a:solidFill>
          <a:ln w="9525">
            <a:solidFill>
              <a:srgbClr val="F9EF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buClr>
                <a:srgbClr val="579CAD"/>
              </a:buClr>
            </a:pPr>
            <a:r>
              <a:rPr lang="es-ES" sz="1200" b="1" dirty="0" smtClean="0">
                <a:solidFill>
                  <a:srgbClr val="000000"/>
                </a:solidFill>
                <a:cs typeface="Arial" pitchFamily="34" charset="0"/>
              </a:rPr>
              <a:t>Base de datos de </a:t>
            </a:r>
            <a:r>
              <a:rPr lang="es-ES" sz="1200" b="1" smtClean="0">
                <a:solidFill>
                  <a:srgbClr val="000000"/>
                </a:solidFill>
                <a:cs typeface="Arial" pitchFamily="34" charset="0"/>
              </a:rPr>
              <a:t>Atención Primaria</a:t>
            </a:r>
            <a:endParaRPr lang="es-ES" sz="1200" b="1" dirty="0" smtClean="0">
              <a:solidFill>
                <a:srgbClr val="000000"/>
              </a:solidFill>
              <a:cs typeface="Arial" pitchFamily="34" charset="0"/>
            </a:endParaRPr>
          </a:p>
        </p:txBody>
      </p:sp>
      <p:sp>
        <p:nvSpPr>
          <p:cNvPr id="75" name="Rectangle 74"/>
          <p:cNvSpPr/>
          <p:nvPr/>
        </p:nvSpPr>
        <p:spPr>
          <a:xfrm>
            <a:off x="455612" y="4913907"/>
            <a:ext cx="1401041" cy="707886"/>
          </a:xfrm>
          <a:prstGeom prst="rect">
            <a:avLst/>
          </a:prstGeom>
          <a:solidFill>
            <a:srgbClr val="F9EFBD"/>
          </a:solidFill>
          <a:ln w="9525">
            <a:solidFill>
              <a:srgbClr val="F9EF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ctr" anchorCtr="0"/>
          <a:lstStyle/>
          <a:p>
            <a:pPr algn="ctr">
              <a:lnSpc>
                <a:spcPct val="95000"/>
              </a:lnSpc>
              <a:buClr>
                <a:srgbClr val="579CAD"/>
              </a:buClr>
            </a:pPr>
            <a:r>
              <a:rPr lang="es-ES" sz="1200" b="1" i="1" dirty="0" smtClean="0">
                <a:solidFill>
                  <a:srgbClr val="000000"/>
                </a:solidFill>
                <a:cs typeface="Arial" pitchFamily="34" charset="0"/>
              </a:rPr>
              <a:t>Base de datos de Contabilidad </a:t>
            </a:r>
            <a:r>
              <a:rPr lang="es-ES" sz="1200" b="1" i="1" smtClean="0">
                <a:solidFill>
                  <a:srgbClr val="000000"/>
                </a:solidFill>
                <a:cs typeface="Arial" pitchFamily="34" charset="0"/>
              </a:rPr>
              <a:t>Analítica</a:t>
            </a:r>
            <a:r>
              <a:rPr lang="es-ES" sz="1200" b="1" smtClean="0">
                <a:solidFill>
                  <a:srgbClr val="000000"/>
                </a:solidFill>
                <a:cs typeface="Arial" pitchFamily="34" charset="0"/>
              </a:rPr>
              <a:t> </a:t>
            </a:r>
            <a:endParaRPr lang="es-ES" sz="1200" b="1" dirty="0">
              <a:solidFill>
                <a:srgbClr val="000000"/>
              </a:solidFill>
              <a:cs typeface="Arial" pitchFamily="34" charset="0"/>
            </a:endParaRPr>
          </a:p>
        </p:txBody>
      </p:sp>
      <p:sp>
        <p:nvSpPr>
          <p:cNvPr id="7" name="ColumnHeader"/>
          <p:cNvSpPr>
            <a:spLocks noChangeArrowheads="1"/>
          </p:cNvSpPr>
          <p:nvPr/>
        </p:nvSpPr>
        <p:spPr bwMode="gray">
          <a:xfrm>
            <a:off x="1981711" y="1144190"/>
            <a:ext cx="1314670" cy="525401"/>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14400" tIns="46800" rIns="14400" bIns="46800" anchor="b">
            <a:spAutoFit/>
          </a:bodyPr>
          <a:lstStyle/>
          <a:p>
            <a:pPr algn="ctr">
              <a:buClr>
                <a:srgbClr val="579CAD"/>
              </a:buClr>
            </a:pPr>
            <a:r>
              <a:rPr lang="es-ES" sz="1400" b="1" dirty="0" smtClean="0">
                <a:solidFill>
                  <a:srgbClr val="000000"/>
                </a:solidFill>
                <a:cs typeface="Arial" pitchFamily="34" charset="0"/>
              </a:rPr>
              <a:t>Herramientas implantadas</a:t>
            </a:r>
            <a:endParaRPr lang="es-ES" sz="1400" b="1" dirty="0">
              <a:solidFill>
                <a:srgbClr val="000000"/>
              </a:solidFill>
              <a:cs typeface="Arial" pitchFamily="34" charset="0"/>
            </a:endParaRPr>
          </a:p>
        </p:txBody>
      </p:sp>
      <p:sp>
        <p:nvSpPr>
          <p:cNvPr id="22" name="Rectangle 21"/>
          <p:cNvSpPr/>
          <p:nvPr/>
        </p:nvSpPr>
        <p:spPr>
          <a:xfrm>
            <a:off x="1981710" y="1718507"/>
            <a:ext cx="1314670" cy="1113570"/>
          </a:xfrm>
          <a:prstGeom prst="rect">
            <a:avLst/>
          </a:prstGeom>
        </p:spPr>
        <p:txBody>
          <a:bodyPr wrap="square" lIns="28800" tIns="10800" rIns="28800" bIns="10800">
            <a:noAutofit/>
          </a:bodyPr>
          <a:lstStyle/>
          <a:p>
            <a:pPr fontAlgn="base">
              <a:buClr>
                <a:srgbClr val="579CAD"/>
              </a:buClr>
              <a:buSzPct val="100000"/>
              <a:buFont typeface=""/>
              <a:buNone/>
            </a:pPr>
            <a:r>
              <a:rPr lang="es-ES" sz="1000" b="1" dirty="0" smtClean="0">
                <a:solidFill>
                  <a:srgbClr val="000000"/>
                </a:solidFill>
                <a:cs typeface="Arial" pitchFamily="34" charset="0"/>
              </a:rPr>
              <a:t>Historia Clínica Electrónica</a:t>
            </a:r>
          </a:p>
        </p:txBody>
      </p:sp>
      <p:sp>
        <p:nvSpPr>
          <p:cNvPr id="23" name="Rectangle 22"/>
          <p:cNvSpPr/>
          <p:nvPr/>
        </p:nvSpPr>
        <p:spPr>
          <a:xfrm>
            <a:off x="1981710" y="2946755"/>
            <a:ext cx="1314670" cy="821182"/>
          </a:xfrm>
          <a:prstGeom prst="rect">
            <a:avLst/>
          </a:prstGeom>
        </p:spPr>
        <p:txBody>
          <a:bodyPr wrap="square" lIns="28800" tIns="10800" rIns="28800" bIns="10800">
            <a:noAutofit/>
          </a:bodyPr>
          <a:lstStyle/>
          <a:p>
            <a:pPr fontAlgn="base">
              <a:buClr>
                <a:srgbClr val="579CAD"/>
              </a:buClr>
              <a:buSzPct val="100000"/>
              <a:buFont typeface=""/>
              <a:buNone/>
            </a:pPr>
            <a:r>
              <a:rPr lang="es-ES" sz="1000" b="1" dirty="0" smtClean="0">
                <a:solidFill>
                  <a:srgbClr val="000000"/>
                </a:solidFill>
                <a:cs typeface="Arial" pitchFamily="34" charset="0"/>
              </a:rPr>
              <a:t>Combinación de CMBD de todos los Centros Hospitalarios</a:t>
            </a:r>
            <a:endParaRPr lang="es-ES" sz="1000" dirty="0" smtClean="0">
              <a:solidFill>
                <a:srgbClr val="000000"/>
              </a:solidFill>
              <a:cs typeface="Arial" pitchFamily="34" charset="0"/>
            </a:endParaRPr>
          </a:p>
        </p:txBody>
      </p:sp>
      <p:sp>
        <p:nvSpPr>
          <p:cNvPr id="57" name="Rectangle 56"/>
          <p:cNvSpPr/>
          <p:nvPr/>
        </p:nvSpPr>
        <p:spPr>
          <a:xfrm>
            <a:off x="1981710" y="3882615"/>
            <a:ext cx="1314670" cy="916614"/>
          </a:xfrm>
          <a:prstGeom prst="rect">
            <a:avLst/>
          </a:prstGeom>
        </p:spPr>
        <p:txBody>
          <a:bodyPr wrap="none" lIns="28800" tIns="10800" rIns="28800" bIns="10800">
            <a:noAutofit/>
          </a:bodyPr>
          <a:lstStyle/>
          <a:p>
            <a:pPr fontAlgn="base">
              <a:buClr>
                <a:srgbClr val="579CAD"/>
              </a:buClr>
              <a:buSzPct val="100000"/>
              <a:buFont typeface=""/>
              <a:buNone/>
            </a:pPr>
            <a:r>
              <a:rPr lang="es-ES" sz="1000" b="1" dirty="0" smtClean="0">
                <a:solidFill>
                  <a:srgbClr val="000000"/>
                </a:solidFill>
                <a:cs typeface="Arial" pitchFamily="34" charset="0"/>
              </a:rPr>
              <a:t>Combinación de </a:t>
            </a:r>
            <a:br>
              <a:rPr lang="es-ES" sz="1000" b="1" dirty="0" smtClean="0">
                <a:solidFill>
                  <a:srgbClr val="000000"/>
                </a:solidFill>
                <a:cs typeface="Arial" pitchFamily="34" charset="0"/>
              </a:rPr>
            </a:br>
            <a:r>
              <a:rPr lang="es-ES" sz="1000" b="1" dirty="0" smtClean="0">
                <a:solidFill>
                  <a:srgbClr val="000000"/>
                </a:solidFill>
                <a:cs typeface="Arial" pitchFamily="34" charset="0"/>
              </a:rPr>
              <a:t>datos de Atención </a:t>
            </a:r>
            <a:br>
              <a:rPr lang="es-ES" sz="1000" b="1" dirty="0" smtClean="0">
                <a:solidFill>
                  <a:srgbClr val="000000"/>
                </a:solidFill>
                <a:cs typeface="Arial" pitchFamily="34" charset="0"/>
              </a:rPr>
            </a:br>
            <a:r>
              <a:rPr lang="es-ES" sz="1000" b="1" dirty="0" smtClean="0">
                <a:solidFill>
                  <a:srgbClr val="000000"/>
                </a:solidFill>
                <a:cs typeface="Arial" pitchFamily="34" charset="0"/>
              </a:rPr>
              <a:t>Primaria </a:t>
            </a:r>
          </a:p>
          <a:p>
            <a:pPr fontAlgn="base">
              <a:buClr>
                <a:srgbClr val="579CAD"/>
              </a:buClr>
              <a:buSzPct val="100000"/>
              <a:buFont typeface=""/>
              <a:buNone/>
            </a:pPr>
            <a:r>
              <a:rPr lang="es-ES" sz="1000" i="1" dirty="0" smtClean="0">
                <a:solidFill>
                  <a:srgbClr val="000000"/>
                </a:solidFill>
                <a:cs typeface="Arial" pitchFamily="34" charset="0"/>
              </a:rPr>
              <a:t>(CMBD-AP o </a:t>
            </a:r>
            <a:br>
              <a:rPr lang="es-ES" sz="1000" i="1" dirty="0" smtClean="0">
                <a:solidFill>
                  <a:srgbClr val="000000"/>
                </a:solidFill>
                <a:cs typeface="Arial" pitchFamily="34" charset="0"/>
              </a:rPr>
            </a:br>
            <a:r>
              <a:rPr lang="es-ES" sz="1000" i="1" dirty="0" smtClean="0">
                <a:solidFill>
                  <a:srgbClr val="000000"/>
                </a:solidFill>
                <a:cs typeface="Arial" pitchFamily="34" charset="0"/>
              </a:rPr>
              <a:t>equivalente de la </a:t>
            </a:r>
            <a:br>
              <a:rPr lang="es-ES" sz="1000" i="1" dirty="0" smtClean="0">
                <a:solidFill>
                  <a:srgbClr val="000000"/>
                </a:solidFill>
                <a:cs typeface="Arial" pitchFamily="34" charset="0"/>
              </a:rPr>
            </a:br>
            <a:r>
              <a:rPr lang="es-ES" sz="1000" i="1" dirty="0" smtClean="0">
                <a:solidFill>
                  <a:srgbClr val="000000"/>
                </a:solidFill>
                <a:cs typeface="Arial" pitchFamily="34" charset="0"/>
              </a:rPr>
              <a:t>Comunidad Autónoma)</a:t>
            </a:r>
          </a:p>
        </p:txBody>
      </p:sp>
      <p:sp>
        <p:nvSpPr>
          <p:cNvPr id="63" name="Rectangle 62"/>
          <p:cNvSpPr/>
          <p:nvPr/>
        </p:nvSpPr>
        <p:spPr>
          <a:xfrm>
            <a:off x="1981710" y="5736470"/>
            <a:ext cx="1314670" cy="483476"/>
          </a:xfrm>
          <a:prstGeom prst="rect">
            <a:avLst/>
          </a:prstGeom>
        </p:spPr>
        <p:txBody>
          <a:bodyPr wrap="square" lIns="28800" tIns="10800" rIns="28800" bIns="10800">
            <a:noAutofit/>
          </a:bodyPr>
          <a:lstStyle/>
          <a:p>
            <a:pPr fontAlgn="base">
              <a:buClr>
                <a:srgbClr val="579CAD"/>
              </a:buClr>
              <a:buSzPct val="100000"/>
              <a:buFont typeface=""/>
              <a:buNone/>
            </a:pPr>
            <a:r>
              <a:rPr lang="es-ES" sz="1000" b="1" dirty="0" smtClean="0">
                <a:solidFill>
                  <a:srgbClr val="000000"/>
                </a:solidFill>
                <a:cs typeface="Arial" pitchFamily="34" charset="0"/>
              </a:rPr>
              <a:t>Registros de patologías específicas</a:t>
            </a:r>
            <a:endParaRPr lang="es-ES" sz="1000" i="1" dirty="0" smtClean="0">
              <a:solidFill>
                <a:srgbClr val="000000"/>
              </a:solidFill>
              <a:cs typeface="Arial" pitchFamily="34" charset="0"/>
            </a:endParaRPr>
          </a:p>
        </p:txBody>
      </p:sp>
      <p:sp>
        <p:nvSpPr>
          <p:cNvPr id="79" name="Rectangle 78"/>
          <p:cNvSpPr/>
          <p:nvPr/>
        </p:nvSpPr>
        <p:spPr>
          <a:xfrm>
            <a:off x="1981710" y="4913907"/>
            <a:ext cx="1314670" cy="707886"/>
          </a:xfrm>
          <a:prstGeom prst="rect">
            <a:avLst/>
          </a:prstGeom>
        </p:spPr>
        <p:txBody>
          <a:bodyPr wrap="square" lIns="28800" tIns="10800" rIns="28800" bIns="10800">
            <a:noAutofit/>
          </a:bodyPr>
          <a:lstStyle/>
          <a:p>
            <a:pPr fontAlgn="base">
              <a:buClr>
                <a:srgbClr val="579CAD"/>
              </a:buClr>
              <a:buSzPct val="100000"/>
              <a:buFont typeface=""/>
              <a:buNone/>
            </a:pPr>
            <a:r>
              <a:rPr lang="es-ES" sz="1000" b="1" dirty="0" smtClean="0">
                <a:solidFill>
                  <a:srgbClr val="000000"/>
                </a:solidFill>
                <a:cs typeface="Arial" pitchFamily="34" charset="0"/>
              </a:rPr>
              <a:t>Modelo de gestión Económica financiera agregado</a:t>
            </a:r>
            <a:endParaRPr lang="es-ES" sz="1000" dirty="0" smtClean="0">
              <a:solidFill>
                <a:srgbClr val="000000"/>
              </a:solidFill>
              <a:cs typeface="Arial" pitchFamily="34" charset="0"/>
            </a:endParaRPr>
          </a:p>
        </p:txBody>
      </p:sp>
      <p:sp>
        <p:nvSpPr>
          <p:cNvPr id="9" name="ColumnHeader"/>
          <p:cNvSpPr>
            <a:spLocks noChangeArrowheads="1"/>
          </p:cNvSpPr>
          <p:nvPr/>
        </p:nvSpPr>
        <p:spPr bwMode="gray">
          <a:xfrm>
            <a:off x="6928599" y="1360704"/>
            <a:ext cx="2521401" cy="30995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14400" tIns="46800" rIns="14400" bIns="46800" anchor="b">
            <a:spAutoFit/>
          </a:bodyPr>
          <a:lstStyle/>
          <a:p>
            <a:pPr algn="ctr">
              <a:buClr>
                <a:srgbClr val="579CAD"/>
              </a:buClr>
            </a:pPr>
            <a:r>
              <a:rPr lang="es-ES" sz="1400" b="1" dirty="0" smtClean="0">
                <a:solidFill>
                  <a:srgbClr val="000000"/>
                </a:solidFill>
                <a:cs typeface="Arial" pitchFamily="34" charset="0"/>
              </a:rPr>
              <a:t>Limitaciones</a:t>
            </a:r>
            <a:endParaRPr lang="es-ES" sz="1400" b="1" dirty="0">
              <a:solidFill>
                <a:srgbClr val="000000"/>
              </a:solidFill>
              <a:cs typeface="Arial" pitchFamily="34" charset="0"/>
            </a:endParaRPr>
          </a:p>
        </p:txBody>
      </p:sp>
      <p:sp>
        <p:nvSpPr>
          <p:cNvPr id="66" name="Rectangle 65"/>
          <p:cNvSpPr/>
          <p:nvPr/>
        </p:nvSpPr>
        <p:spPr>
          <a:xfrm>
            <a:off x="6928599" y="1718507"/>
            <a:ext cx="2521400" cy="1113570"/>
          </a:xfrm>
          <a:prstGeom prst="rect">
            <a:avLst/>
          </a:prstGeom>
        </p:spPr>
        <p:txBody>
          <a:bodyPr wrap="square" lIns="28800" tIns="10800" rIns="28800" bIns="10800">
            <a:noAutofit/>
          </a:bodyPr>
          <a:lstStyle/>
          <a:p>
            <a:pPr marL="171450" indent="-171450" fontAlgn="base">
              <a:buClr>
                <a:srgbClr val="579CAD"/>
              </a:buClr>
              <a:buSzPct val="100000"/>
              <a:buFont typeface="Arial"/>
              <a:buChar char="•"/>
            </a:pPr>
            <a:r>
              <a:rPr lang="es-ES" sz="1000" dirty="0" smtClean="0">
                <a:solidFill>
                  <a:srgbClr val="000000"/>
                </a:solidFill>
                <a:cs typeface="Arial" pitchFamily="34" charset="0"/>
              </a:rPr>
              <a:t>La historia clínica no cuenta con algunos de los diagnósticos ya cerrados</a:t>
            </a:r>
          </a:p>
          <a:p>
            <a:pPr marL="171450" indent="-171450" fontAlgn="base">
              <a:buClr>
                <a:srgbClr val="579CAD"/>
              </a:buClr>
              <a:buSzPct val="100000"/>
              <a:buFont typeface="Arial"/>
              <a:buChar char="•"/>
            </a:pPr>
            <a:r>
              <a:rPr lang="es-ES" sz="1000" dirty="0" smtClean="0">
                <a:solidFill>
                  <a:srgbClr val="000000"/>
                </a:solidFill>
                <a:cs typeface="Arial" pitchFamily="34" charset="0"/>
              </a:rPr>
              <a:t>Su estructura limita su explotación</a:t>
            </a:r>
          </a:p>
          <a:p>
            <a:pPr marL="171450" indent="-171450" fontAlgn="base">
              <a:buClr>
                <a:srgbClr val="579CAD"/>
              </a:buClr>
              <a:buSzPct val="100000"/>
              <a:buFont typeface="Arial"/>
              <a:buChar char="•"/>
            </a:pPr>
            <a:r>
              <a:rPr lang="es-ES" sz="1000" dirty="0" smtClean="0">
                <a:solidFill>
                  <a:srgbClr val="000000"/>
                </a:solidFill>
                <a:cs typeface="Arial" pitchFamily="34" charset="0"/>
              </a:rPr>
              <a:t>Mucha información no codificada</a:t>
            </a:r>
          </a:p>
          <a:p>
            <a:pPr marL="171450" indent="-171450" fontAlgn="base">
              <a:buClr>
                <a:srgbClr val="579CAD"/>
              </a:buClr>
              <a:buSzPct val="100000"/>
              <a:buFont typeface="Arial"/>
              <a:buChar char="•"/>
            </a:pPr>
            <a:r>
              <a:rPr lang="es-ES" sz="1000" dirty="0" smtClean="0">
                <a:solidFill>
                  <a:srgbClr val="000000"/>
                </a:solidFill>
                <a:cs typeface="Arial" pitchFamily="34" charset="0"/>
              </a:rPr>
              <a:t>Los centros sin contar con las bases integradas no son visibles en la </a:t>
            </a:r>
            <a:br>
              <a:rPr lang="es-ES" sz="1000" dirty="0" smtClean="0">
                <a:solidFill>
                  <a:srgbClr val="000000"/>
                </a:solidFill>
                <a:cs typeface="Arial" pitchFamily="34" charset="0"/>
              </a:rPr>
            </a:br>
            <a:r>
              <a:rPr lang="es-ES" sz="1000" dirty="0" smtClean="0">
                <a:solidFill>
                  <a:srgbClr val="000000"/>
                </a:solidFill>
                <a:cs typeface="Arial" pitchFamily="34" charset="0"/>
              </a:rPr>
              <a:t>Historia electrónica</a:t>
            </a:r>
          </a:p>
        </p:txBody>
      </p:sp>
      <p:sp>
        <p:nvSpPr>
          <p:cNvPr id="47" name="Rectangle 46"/>
          <p:cNvSpPr/>
          <p:nvPr/>
        </p:nvSpPr>
        <p:spPr>
          <a:xfrm>
            <a:off x="6928599" y="2946755"/>
            <a:ext cx="2521400" cy="821182"/>
          </a:xfrm>
          <a:prstGeom prst="rect">
            <a:avLst/>
          </a:prstGeom>
        </p:spPr>
        <p:txBody>
          <a:bodyPr wrap="square" lIns="28800" tIns="10800" rIns="28800" bIns="10800">
            <a:noAutofit/>
          </a:bodyPr>
          <a:lstStyle/>
          <a:p>
            <a:pPr marL="171450" lvl="1" indent="-171450" fontAlgn="base">
              <a:lnSpc>
                <a:spcPct val="85000"/>
              </a:lnSpc>
              <a:buClr>
                <a:srgbClr val="579CAD"/>
              </a:buClr>
              <a:buSzPct val="100000"/>
              <a:buFont typeface="Arial"/>
              <a:buChar char="•"/>
            </a:pPr>
            <a:r>
              <a:rPr lang="es-ES" sz="1000" dirty="0" smtClean="0">
                <a:solidFill>
                  <a:srgbClr val="000000"/>
                </a:solidFill>
                <a:cs typeface="Arial" pitchFamily="34" charset="0"/>
              </a:rPr>
              <a:t>Únicamente permite visualizar los datos de atención hospitalaria con hospitalización y hospitales de día </a:t>
            </a:r>
          </a:p>
          <a:p>
            <a:pPr marL="171450" lvl="1" indent="-171450" fontAlgn="base">
              <a:lnSpc>
                <a:spcPct val="85000"/>
              </a:lnSpc>
              <a:buClr>
                <a:srgbClr val="579CAD"/>
              </a:buClr>
              <a:buSzPct val="100000"/>
              <a:buFont typeface="Arial"/>
              <a:buChar char="•"/>
            </a:pPr>
            <a:r>
              <a:rPr lang="es-ES" sz="1000" dirty="0" smtClean="0">
                <a:solidFill>
                  <a:srgbClr val="000000"/>
                </a:solidFill>
                <a:cs typeface="Arial" pitchFamily="34" charset="0"/>
              </a:rPr>
              <a:t>Las actividades de consultas y urgencias hospitalarias pueden no contar con una CMBD asociada</a:t>
            </a:r>
          </a:p>
        </p:txBody>
      </p:sp>
      <p:sp>
        <p:nvSpPr>
          <p:cNvPr id="59" name="Rectangle 58"/>
          <p:cNvSpPr/>
          <p:nvPr/>
        </p:nvSpPr>
        <p:spPr>
          <a:xfrm>
            <a:off x="6928599" y="3882615"/>
            <a:ext cx="2521400" cy="916614"/>
          </a:xfrm>
          <a:prstGeom prst="rect">
            <a:avLst/>
          </a:prstGeom>
        </p:spPr>
        <p:txBody>
          <a:bodyPr wrap="square" lIns="28800" tIns="10800" rIns="28800" bIns="10800">
            <a:noAutofit/>
          </a:bodyPr>
          <a:lstStyle/>
          <a:p>
            <a:pPr marL="171450" lvl="1" indent="-171450" fontAlgn="base">
              <a:buClr>
                <a:srgbClr val="579CAD"/>
              </a:buClr>
              <a:buSzPct val="100000"/>
              <a:buFont typeface="Arial"/>
              <a:buChar char="•"/>
            </a:pPr>
            <a:r>
              <a:rPr lang="es-ES" sz="1000" dirty="0" smtClean="0">
                <a:solidFill>
                  <a:srgbClr val="000000"/>
                </a:solidFill>
                <a:cs typeface="Arial" pitchFamily="34" charset="0"/>
              </a:rPr>
              <a:t>Únicamente permite visualizar los datos de Atención Primaria</a:t>
            </a:r>
          </a:p>
          <a:p>
            <a:pPr marL="171450" lvl="1" indent="-171450" fontAlgn="base">
              <a:buClr>
                <a:srgbClr val="579CAD"/>
              </a:buClr>
              <a:buSzPct val="100000"/>
              <a:buFont typeface="Arial"/>
              <a:buChar char="•"/>
            </a:pPr>
            <a:r>
              <a:rPr lang="es-ES" sz="1000" dirty="0" smtClean="0">
                <a:solidFill>
                  <a:srgbClr val="000000"/>
                </a:solidFill>
                <a:cs typeface="Arial" pitchFamily="34" charset="0"/>
              </a:rPr>
              <a:t>Ciertas actividades pueden no aparecer registradas dependiendo de la granularidad y formato de los datos</a:t>
            </a:r>
          </a:p>
        </p:txBody>
      </p:sp>
      <p:sp>
        <p:nvSpPr>
          <p:cNvPr id="65" name="Rectangle 64"/>
          <p:cNvSpPr/>
          <p:nvPr/>
        </p:nvSpPr>
        <p:spPr>
          <a:xfrm>
            <a:off x="6928599" y="5736470"/>
            <a:ext cx="2521400" cy="483476"/>
          </a:xfrm>
          <a:prstGeom prst="rect">
            <a:avLst/>
          </a:prstGeom>
        </p:spPr>
        <p:txBody>
          <a:bodyPr wrap="square" lIns="28800" tIns="10800" rIns="28800" bIns="10800">
            <a:noAutofit/>
          </a:bodyPr>
          <a:lstStyle/>
          <a:p>
            <a:pPr marL="171450" lvl="1" indent="-171450" fontAlgn="base">
              <a:buClr>
                <a:srgbClr val="579CAD"/>
              </a:buClr>
              <a:buSzPct val="100000"/>
              <a:buFont typeface="Arial"/>
              <a:buChar char="•"/>
            </a:pPr>
            <a:r>
              <a:rPr lang="es-ES" sz="1000" dirty="0" smtClean="0">
                <a:solidFill>
                  <a:srgbClr val="000000"/>
                </a:solidFill>
                <a:cs typeface="Arial" pitchFamily="34" charset="0"/>
              </a:rPr>
              <a:t>No se trata de una base de datos de responsabilidad de los centros sanitarios</a:t>
            </a:r>
          </a:p>
          <a:p>
            <a:pPr marL="171450" lvl="1" indent="-171450" fontAlgn="base">
              <a:buClr>
                <a:srgbClr val="579CAD"/>
              </a:buClr>
              <a:buSzPct val="100000"/>
              <a:buFont typeface="Arial"/>
              <a:buChar char="•"/>
            </a:pPr>
            <a:r>
              <a:rPr lang="es-ES" sz="1000" dirty="0" smtClean="0">
                <a:solidFill>
                  <a:srgbClr val="000000"/>
                </a:solidFill>
                <a:cs typeface="Arial" pitchFamily="34" charset="0"/>
              </a:rPr>
              <a:t>No existe para todas las patologías</a:t>
            </a:r>
          </a:p>
        </p:txBody>
      </p:sp>
      <p:sp>
        <p:nvSpPr>
          <p:cNvPr id="80" name="Rectangle 79"/>
          <p:cNvSpPr/>
          <p:nvPr/>
        </p:nvSpPr>
        <p:spPr>
          <a:xfrm>
            <a:off x="6928599" y="4913907"/>
            <a:ext cx="2521400" cy="707886"/>
          </a:xfrm>
          <a:prstGeom prst="rect">
            <a:avLst/>
          </a:prstGeom>
        </p:spPr>
        <p:txBody>
          <a:bodyPr wrap="square" lIns="28800" tIns="10800" rIns="28800" bIns="10800">
            <a:noAutofit/>
          </a:bodyPr>
          <a:lstStyle/>
          <a:p>
            <a:pPr marL="171450" lvl="1" indent="-171450" fontAlgn="base">
              <a:lnSpc>
                <a:spcPct val="90000"/>
              </a:lnSpc>
              <a:buClr>
                <a:srgbClr val="579CAD"/>
              </a:buClr>
              <a:buSzPct val="100000"/>
              <a:buFont typeface="Arial"/>
              <a:buChar char="•"/>
            </a:pPr>
            <a:r>
              <a:rPr lang="es-ES" sz="1000" dirty="0" smtClean="0">
                <a:solidFill>
                  <a:srgbClr val="000000"/>
                </a:solidFill>
                <a:cs typeface="Arial" pitchFamily="34" charset="0"/>
              </a:rPr>
              <a:t>No aparecen las actividades no medidas, especialmente en Atención Primaria o ambulatoria</a:t>
            </a:r>
          </a:p>
          <a:p>
            <a:pPr marL="171450" lvl="1" indent="-171450" fontAlgn="base">
              <a:lnSpc>
                <a:spcPct val="90000"/>
              </a:lnSpc>
              <a:buClr>
                <a:srgbClr val="579CAD"/>
              </a:buClr>
              <a:buSzPct val="100000"/>
              <a:buFont typeface="Arial"/>
              <a:buChar char="•"/>
            </a:pPr>
            <a:r>
              <a:rPr lang="es-ES" sz="1000" dirty="0" smtClean="0">
                <a:solidFill>
                  <a:srgbClr val="000000"/>
                </a:solidFill>
                <a:cs typeface="Arial" pitchFamily="34" charset="0"/>
              </a:rPr>
              <a:t>Su objetivo no es el cruce por pacientes ni resultados pero extraer costes medios</a:t>
            </a:r>
          </a:p>
        </p:txBody>
      </p:sp>
      <p:sp>
        <p:nvSpPr>
          <p:cNvPr id="82"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buClr>
                <a:srgbClr val="579CAD"/>
              </a:buClr>
            </a:pPr>
            <a:r>
              <a:rPr lang="es-ES" sz="800" smtClean="0">
                <a:solidFill>
                  <a:srgbClr val="000000"/>
                </a:solidFill>
                <a:cs typeface="Arial" pitchFamily="34" charset="0"/>
              </a:rPr>
              <a:t>Fuente: Entrevistas -. Análisis BCG</a:t>
            </a:r>
            <a:endParaRPr lang="es-ES" sz="800" dirty="0" smtClean="0">
              <a:solidFill>
                <a:srgbClr val="000000"/>
              </a:solidFill>
              <a:cs typeface="Arial" pitchFamily="34" charset="0"/>
            </a:endParaRPr>
          </a:p>
        </p:txBody>
      </p:sp>
      <p:cxnSp>
        <p:nvCxnSpPr>
          <p:cNvPr id="101" name="Straight Connector 100"/>
          <p:cNvCxnSpPr/>
          <p:nvPr/>
        </p:nvCxnSpPr>
        <p:spPr>
          <a:xfrm>
            <a:off x="457200" y="5679132"/>
            <a:ext cx="899279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6" name="Oval 115"/>
          <p:cNvSpPr/>
          <p:nvPr>
            <p:custDataLst>
              <p:tags r:id="rId18"/>
            </p:custDataLst>
          </p:nvPr>
        </p:nvSpPr>
        <p:spPr bwMode="gray">
          <a:xfrm>
            <a:off x="4889500" y="5044320"/>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117" name="Arc 116"/>
          <p:cNvSpPr/>
          <p:nvPr>
            <p:custDataLst>
              <p:tags r:id="rId19"/>
            </p:custDataLst>
          </p:nvPr>
        </p:nvSpPr>
        <p:spPr bwMode="gray">
          <a:xfrm>
            <a:off x="4889501" y="5044320"/>
            <a:ext cx="447673" cy="447673"/>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18" name="Oval 117"/>
          <p:cNvSpPr/>
          <p:nvPr>
            <p:custDataLst>
              <p:tags r:id="rId20"/>
            </p:custDataLst>
          </p:nvPr>
        </p:nvSpPr>
        <p:spPr bwMode="gray">
          <a:xfrm>
            <a:off x="6057900" y="5044320"/>
            <a:ext cx="447675" cy="447675"/>
          </a:xfrm>
          <a:prstGeom prst="ellipse">
            <a:avLst/>
          </a:prstGeom>
          <a:solidFill>
            <a:schemeClr val="bg1"/>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119" name="Arc 118"/>
          <p:cNvSpPr/>
          <p:nvPr>
            <p:custDataLst>
              <p:tags r:id="rId21"/>
            </p:custDataLst>
          </p:nvPr>
        </p:nvSpPr>
        <p:spPr bwMode="gray">
          <a:xfrm>
            <a:off x="6057901" y="5044320"/>
            <a:ext cx="447673" cy="447673"/>
          </a:xfrm>
          <a:prstGeom prst="arc">
            <a:avLst>
              <a:gd name="adj1" fmla="val 16200000"/>
              <a:gd name="adj2" fmla="val 5400000"/>
            </a:avLst>
          </a:prstGeom>
          <a:solidFill>
            <a:srgbClr val="4D4D4D"/>
          </a:solidFill>
          <a:ln w="9525">
            <a:solidFill>
              <a:srgbClr val="4D4D4D"/>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7" name="TextBox 106"/>
          <p:cNvSpPr txBox="1"/>
          <p:nvPr/>
        </p:nvSpPr>
        <p:spPr>
          <a:xfrm>
            <a:off x="3421434" y="4913907"/>
            <a:ext cx="1044000" cy="707886"/>
          </a:xfrm>
          <a:prstGeom prst="rect">
            <a:avLst/>
          </a:prstGeom>
          <a:noFill/>
        </p:spPr>
        <p:txBody>
          <a:bodyPr wrap="square" tIns="90000" bIns="90000" rtlCol="0" anchor="ctr">
            <a:noAutofit/>
          </a:bodyPr>
          <a:lstStyle/>
          <a:p>
            <a:pPr algn="ctr">
              <a:buClr>
                <a:srgbClr val="579CAD"/>
              </a:buClr>
            </a:pPr>
            <a:r>
              <a:rPr lang="es-ES" sz="1200" smtClean="0">
                <a:solidFill>
                  <a:srgbClr val="000000"/>
                </a:solidFill>
                <a:cs typeface="Arial" pitchFamily="34" charset="0"/>
              </a:rPr>
              <a:t>No aplica</a:t>
            </a:r>
            <a:endParaRPr lang="es-ES" sz="1200" dirty="0" smtClean="0">
              <a:solidFill>
                <a:srgbClr val="000000"/>
              </a:solidFill>
              <a:cs typeface="Arial" pitchFamily="34" charset="0"/>
            </a:endParaRPr>
          </a:p>
        </p:txBody>
      </p:sp>
      <p:grpSp>
        <p:nvGrpSpPr>
          <p:cNvPr id="2" name="Group 88"/>
          <p:cNvGrpSpPr/>
          <p:nvPr/>
        </p:nvGrpSpPr>
        <p:grpSpPr>
          <a:xfrm>
            <a:off x="9335292" y="21321"/>
            <a:ext cx="535662" cy="448430"/>
            <a:chOff x="8254595" y="4050993"/>
            <a:chExt cx="2479422" cy="2152360"/>
          </a:xfrm>
        </p:grpSpPr>
        <p:sp>
          <p:nvSpPr>
            <p:cNvPr id="102" name="Freeform 59"/>
            <p:cNvSpPr>
              <a:spLocks/>
            </p:cNvSpPr>
            <p:nvPr/>
          </p:nvSpPr>
          <p:spPr bwMode="gray">
            <a:xfrm>
              <a:off x="10120043" y="4307804"/>
              <a:ext cx="613974" cy="652206"/>
            </a:xfrm>
            <a:custGeom>
              <a:avLst/>
              <a:gdLst>
                <a:gd name="T0" fmla="*/ 776 w 809"/>
                <a:gd name="T1" fmla="*/ 301 h 833"/>
                <a:gd name="T2" fmla="*/ 776 w 809"/>
                <a:gd name="T3" fmla="*/ 246 h 833"/>
                <a:gd name="T4" fmla="*/ 768 w 809"/>
                <a:gd name="T5" fmla="*/ 206 h 833"/>
                <a:gd name="T6" fmla="*/ 760 w 809"/>
                <a:gd name="T7" fmla="*/ 166 h 833"/>
                <a:gd name="T8" fmla="*/ 792 w 809"/>
                <a:gd name="T9" fmla="*/ 174 h 833"/>
                <a:gd name="T10" fmla="*/ 784 w 809"/>
                <a:gd name="T11" fmla="*/ 127 h 833"/>
                <a:gd name="T12" fmla="*/ 768 w 809"/>
                <a:gd name="T13" fmla="*/ 103 h 833"/>
                <a:gd name="T14" fmla="*/ 713 w 809"/>
                <a:gd name="T15" fmla="*/ 95 h 833"/>
                <a:gd name="T16" fmla="*/ 642 w 809"/>
                <a:gd name="T17" fmla="*/ 151 h 833"/>
                <a:gd name="T18" fmla="*/ 594 w 809"/>
                <a:gd name="T19" fmla="*/ 158 h 833"/>
                <a:gd name="T20" fmla="*/ 499 w 809"/>
                <a:gd name="T21" fmla="*/ 143 h 833"/>
                <a:gd name="T22" fmla="*/ 380 w 809"/>
                <a:gd name="T23" fmla="*/ 119 h 833"/>
                <a:gd name="T24" fmla="*/ 309 w 809"/>
                <a:gd name="T25" fmla="*/ 135 h 833"/>
                <a:gd name="T26" fmla="*/ 285 w 809"/>
                <a:gd name="T27" fmla="*/ 48 h 833"/>
                <a:gd name="T28" fmla="*/ 214 w 809"/>
                <a:gd name="T29" fmla="*/ 24 h 833"/>
                <a:gd name="T30" fmla="*/ 111 w 809"/>
                <a:gd name="T31" fmla="*/ 8 h 833"/>
                <a:gd name="T32" fmla="*/ 127 w 809"/>
                <a:gd name="T33" fmla="*/ 87 h 833"/>
                <a:gd name="T34" fmla="*/ 127 w 809"/>
                <a:gd name="T35" fmla="*/ 230 h 833"/>
                <a:gd name="T36" fmla="*/ 111 w 809"/>
                <a:gd name="T37" fmla="*/ 333 h 833"/>
                <a:gd name="T38" fmla="*/ 48 w 809"/>
                <a:gd name="T39" fmla="*/ 388 h 833"/>
                <a:gd name="T40" fmla="*/ 71 w 809"/>
                <a:gd name="T41" fmla="*/ 460 h 833"/>
                <a:gd name="T42" fmla="*/ 40 w 809"/>
                <a:gd name="T43" fmla="*/ 523 h 833"/>
                <a:gd name="T44" fmla="*/ 55 w 809"/>
                <a:gd name="T45" fmla="*/ 571 h 833"/>
                <a:gd name="T46" fmla="*/ 8 w 809"/>
                <a:gd name="T47" fmla="*/ 634 h 833"/>
                <a:gd name="T48" fmla="*/ 16 w 809"/>
                <a:gd name="T49" fmla="*/ 721 h 833"/>
                <a:gd name="T50" fmla="*/ 48 w 809"/>
                <a:gd name="T51" fmla="*/ 777 h 833"/>
                <a:gd name="T52" fmla="*/ 48 w 809"/>
                <a:gd name="T53" fmla="*/ 816 h 833"/>
                <a:gd name="T54" fmla="*/ 103 w 809"/>
                <a:gd name="T55" fmla="*/ 824 h 833"/>
                <a:gd name="T56" fmla="*/ 158 w 809"/>
                <a:gd name="T57" fmla="*/ 792 h 833"/>
                <a:gd name="T58" fmla="*/ 135 w 809"/>
                <a:gd name="T59" fmla="*/ 808 h 833"/>
                <a:gd name="T60" fmla="*/ 151 w 809"/>
                <a:gd name="T61" fmla="*/ 832 h 833"/>
                <a:gd name="T62" fmla="*/ 174 w 809"/>
                <a:gd name="T63" fmla="*/ 784 h 833"/>
                <a:gd name="T64" fmla="*/ 158 w 809"/>
                <a:gd name="T65" fmla="*/ 729 h 833"/>
                <a:gd name="T66" fmla="*/ 214 w 809"/>
                <a:gd name="T67" fmla="*/ 642 h 833"/>
                <a:gd name="T68" fmla="*/ 269 w 809"/>
                <a:gd name="T69" fmla="*/ 634 h 833"/>
                <a:gd name="T70" fmla="*/ 317 w 809"/>
                <a:gd name="T71" fmla="*/ 610 h 833"/>
                <a:gd name="T72" fmla="*/ 396 w 809"/>
                <a:gd name="T73" fmla="*/ 571 h 833"/>
                <a:gd name="T74" fmla="*/ 452 w 809"/>
                <a:gd name="T75" fmla="*/ 563 h 833"/>
                <a:gd name="T76" fmla="*/ 499 w 809"/>
                <a:gd name="T77" fmla="*/ 547 h 833"/>
                <a:gd name="T78" fmla="*/ 539 w 809"/>
                <a:gd name="T79" fmla="*/ 491 h 833"/>
                <a:gd name="T80" fmla="*/ 689 w 809"/>
                <a:gd name="T81" fmla="*/ 380 h 8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9"/>
                <a:gd name="T124" fmla="*/ 0 h 833"/>
                <a:gd name="T125" fmla="*/ 809 w 809"/>
                <a:gd name="T126" fmla="*/ 833 h 8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9" h="833">
                  <a:moveTo>
                    <a:pt x="776" y="301"/>
                  </a:moveTo>
                  <a:lnTo>
                    <a:pt x="776" y="301"/>
                  </a:lnTo>
                  <a:lnTo>
                    <a:pt x="792" y="261"/>
                  </a:lnTo>
                  <a:lnTo>
                    <a:pt x="776" y="246"/>
                  </a:lnTo>
                  <a:lnTo>
                    <a:pt x="776" y="230"/>
                  </a:lnTo>
                  <a:lnTo>
                    <a:pt x="768" y="206"/>
                  </a:lnTo>
                  <a:lnTo>
                    <a:pt x="753" y="206"/>
                  </a:lnTo>
                  <a:lnTo>
                    <a:pt x="760" y="166"/>
                  </a:lnTo>
                  <a:lnTo>
                    <a:pt x="776" y="182"/>
                  </a:lnTo>
                  <a:lnTo>
                    <a:pt x="792" y="174"/>
                  </a:lnTo>
                  <a:lnTo>
                    <a:pt x="808" y="143"/>
                  </a:lnTo>
                  <a:lnTo>
                    <a:pt x="784" y="127"/>
                  </a:lnTo>
                  <a:lnTo>
                    <a:pt x="768" y="143"/>
                  </a:lnTo>
                  <a:lnTo>
                    <a:pt x="768" y="103"/>
                  </a:lnTo>
                  <a:lnTo>
                    <a:pt x="753" y="111"/>
                  </a:lnTo>
                  <a:lnTo>
                    <a:pt x="713" y="95"/>
                  </a:lnTo>
                  <a:lnTo>
                    <a:pt x="642" y="127"/>
                  </a:lnTo>
                  <a:lnTo>
                    <a:pt x="642" y="151"/>
                  </a:lnTo>
                  <a:lnTo>
                    <a:pt x="618" y="151"/>
                  </a:lnTo>
                  <a:lnTo>
                    <a:pt x="594" y="158"/>
                  </a:lnTo>
                  <a:lnTo>
                    <a:pt x="547" y="119"/>
                  </a:lnTo>
                  <a:lnTo>
                    <a:pt x="499" y="143"/>
                  </a:lnTo>
                  <a:lnTo>
                    <a:pt x="467" y="143"/>
                  </a:lnTo>
                  <a:lnTo>
                    <a:pt x="380" y="119"/>
                  </a:lnTo>
                  <a:lnTo>
                    <a:pt x="325" y="143"/>
                  </a:lnTo>
                  <a:lnTo>
                    <a:pt x="309" y="135"/>
                  </a:lnTo>
                  <a:lnTo>
                    <a:pt x="309" y="87"/>
                  </a:lnTo>
                  <a:lnTo>
                    <a:pt x="285" y="48"/>
                  </a:lnTo>
                  <a:lnTo>
                    <a:pt x="238" y="55"/>
                  </a:lnTo>
                  <a:lnTo>
                    <a:pt x="214" y="24"/>
                  </a:lnTo>
                  <a:lnTo>
                    <a:pt x="135" y="0"/>
                  </a:lnTo>
                  <a:lnTo>
                    <a:pt x="111" y="8"/>
                  </a:lnTo>
                  <a:lnTo>
                    <a:pt x="103" y="63"/>
                  </a:lnTo>
                  <a:lnTo>
                    <a:pt x="127" y="87"/>
                  </a:lnTo>
                  <a:lnTo>
                    <a:pt x="135" y="190"/>
                  </a:lnTo>
                  <a:lnTo>
                    <a:pt x="127" y="230"/>
                  </a:lnTo>
                  <a:lnTo>
                    <a:pt x="119" y="301"/>
                  </a:lnTo>
                  <a:lnTo>
                    <a:pt x="111" y="333"/>
                  </a:lnTo>
                  <a:lnTo>
                    <a:pt x="95" y="372"/>
                  </a:lnTo>
                  <a:lnTo>
                    <a:pt x="48" y="388"/>
                  </a:lnTo>
                  <a:lnTo>
                    <a:pt x="48" y="436"/>
                  </a:lnTo>
                  <a:lnTo>
                    <a:pt x="71" y="460"/>
                  </a:lnTo>
                  <a:lnTo>
                    <a:pt x="48" y="491"/>
                  </a:lnTo>
                  <a:lnTo>
                    <a:pt x="40" y="523"/>
                  </a:lnTo>
                  <a:lnTo>
                    <a:pt x="55" y="539"/>
                  </a:lnTo>
                  <a:lnTo>
                    <a:pt x="55" y="571"/>
                  </a:lnTo>
                  <a:lnTo>
                    <a:pt x="24" y="594"/>
                  </a:lnTo>
                  <a:lnTo>
                    <a:pt x="8" y="634"/>
                  </a:lnTo>
                  <a:lnTo>
                    <a:pt x="24" y="666"/>
                  </a:lnTo>
                  <a:lnTo>
                    <a:pt x="16" y="721"/>
                  </a:lnTo>
                  <a:lnTo>
                    <a:pt x="0" y="753"/>
                  </a:lnTo>
                  <a:lnTo>
                    <a:pt x="48" y="777"/>
                  </a:lnTo>
                  <a:lnTo>
                    <a:pt x="55" y="792"/>
                  </a:lnTo>
                  <a:lnTo>
                    <a:pt x="48" y="816"/>
                  </a:lnTo>
                  <a:lnTo>
                    <a:pt x="79" y="808"/>
                  </a:lnTo>
                  <a:lnTo>
                    <a:pt x="103" y="824"/>
                  </a:lnTo>
                  <a:lnTo>
                    <a:pt x="119" y="800"/>
                  </a:lnTo>
                  <a:lnTo>
                    <a:pt x="158" y="792"/>
                  </a:lnTo>
                  <a:lnTo>
                    <a:pt x="143" y="808"/>
                  </a:lnTo>
                  <a:lnTo>
                    <a:pt x="135" y="808"/>
                  </a:lnTo>
                  <a:lnTo>
                    <a:pt x="119" y="824"/>
                  </a:lnTo>
                  <a:lnTo>
                    <a:pt x="151" y="832"/>
                  </a:lnTo>
                  <a:lnTo>
                    <a:pt x="166" y="800"/>
                  </a:lnTo>
                  <a:lnTo>
                    <a:pt x="174" y="784"/>
                  </a:lnTo>
                  <a:lnTo>
                    <a:pt x="198" y="769"/>
                  </a:lnTo>
                  <a:lnTo>
                    <a:pt x="158" y="729"/>
                  </a:lnTo>
                  <a:lnTo>
                    <a:pt x="174" y="705"/>
                  </a:lnTo>
                  <a:lnTo>
                    <a:pt x="214" y="642"/>
                  </a:lnTo>
                  <a:lnTo>
                    <a:pt x="253" y="634"/>
                  </a:lnTo>
                  <a:lnTo>
                    <a:pt x="269" y="634"/>
                  </a:lnTo>
                  <a:lnTo>
                    <a:pt x="277" y="618"/>
                  </a:lnTo>
                  <a:lnTo>
                    <a:pt x="317" y="610"/>
                  </a:lnTo>
                  <a:lnTo>
                    <a:pt x="349" y="586"/>
                  </a:lnTo>
                  <a:lnTo>
                    <a:pt x="396" y="571"/>
                  </a:lnTo>
                  <a:lnTo>
                    <a:pt x="412" y="555"/>
                  </a:lnTo>
                  <a:lnTo>
                    <a:pt x="452" y="563"/>
                  </a:lnTo>
                  <a:lnTo>
                    <a:pt x="467" y="547"/>
                  </a:lnTo>
                  <a:lnTo>
                    <a:pt x="499" y="547"/>
                  </a:lnTo>
                  <a:lnTo>
                    <a:pt x="531" y="523"/>
                  </a:lnTo>
                  <a:lnTo>
                    <a:pt x="539" y="491"/>
                  </a:lnTo>
                  <a:lnTo>
                    <a:pt x="618" y="428"/>
                  </a:lnTo>
                  <a:lnTo>
                    <a:pt x="689" y="380"/>
                  </a:lnTo>
                  <a:lnTo>
                    <a:pt x="776" y="301"/>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3" name="Freeform 60"/>
            <p:cNvSpPr>
              <a:spLocks/>
            </p:cNvSpPr>
            <p:nvPr/>
          </p:nvSpPr>
          <p:spPr bwMode="gray">
            <a:xfrm>
              <a:off x="10466116" y="4395497"/>
              <a:ext cx="6831" cy="7047"/>
            </a:xfrm>
            <a:custGeom>
              <a:avLst/>
              <a:gdLst>
                <a:gd name="T0" fmla="*/ 4 w 9"/>
                <a:gd name="T1" fmla="*/ 0 h 9"/>
                <a:gd name="T2" fmla="*/ 4 w 9"/>
                <a:gd name="T3" fmla="*/ 0 h 9"/>
                <a:gd name="T4" fmla="*/ 0 w 9"/>
                <a:gd name="T5" fmla="*/ 4 h 9"/>
                <a:gd name="T6" fmla="*/ 4 w 9"/>
                <a:gd name="T7" fmla="*/ 8 h 9"/>
                <a:gd name="T8" fmla="*/ 8 w 9"/>
                <a:gd name="T9" fmla="*/ 8 h 9"/>
                <a:gd name="T10" fmla="*/ 8 w 9"/>
                <a:gd name="T11" fmla="*/ 4 h 9"/>
                <a:gd name="T12" fmla="*/ 4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4" y="0"/>
                  </a:moveTo>
                  <a:lnTo>
                    <a:pt x="4" y="0"/>
                  </a:lnTo>
                  <a:lnTo>
                    <a:pt x="0" y="4"/>
                  </a:lnTo>
                  <a:lnTo>
                    <a:pt x="4" y="8"/>
                  </a:lnTo>
                  <a:lnTo>
                    <a:pt x="8" y="8"/>
                  </a:lnTo>
                  <a:lnTo>
                    <a:pt x="8" y="4"/>
                  </a:lnTo>
                  <a:lnTo>
                    <a:pt x="4" y="0"/>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4" name="Freeform 61"/>
            <p:cNvSpPr>
              <a:spLocks/>
            </p:cNvSpPr>
            <p:nvPr/>
          </p:nvSpPr>
          <p:spPr bwMode="gray">
            <a:xfrm>
              <a:off x="8254595" y="4050993"/>
              <a:ext cx="486474" cy="539460"/>
            </a:xfrm>
            <a:custGeom>
              <a:avLst/>
              <a:gdLst>
                <a:gd name="T0" fmla="*/ 545 w 641"/>
                <a:gd name="T1" fmla="*/ 633 h 689"/>
                <a:gd name="T2" fmla="*/ 474 w 641"/>
                <a:gd name="T3" fmla="*/ 688 h 689"/>
                <a:gd name="T4" fmla="*/ 403 w 641"/>
                <a:gd name="T5" fmla="*/ 680 h 689"/>
                <a:gd name="T6" fmla="*/ 340 w 641"/>
                <a:gd name="T7" fmla="*/ 672 h 689"/>
                <a:gd name="T8" fmla="*/ 261 w 641"/>
                <a:gd name="T9" fmla="*/ 672 h 689"/>
                <a:gd name="T10" fmla="*/ 284 w 641"/>
                <a:gd name="T11" fmla="*/ 601 h 689"/>
                <a:gd name="T12" fmla="*/ 261 w 641"/>
                <a:gd name="T13" fmla="*/ 561 h 689"/>
                <a:gd name="T14" fmla="*/ 166 w 641"/>
                <a:gd name="T15" fmla="*/ 593 h 689"/>
                <a:gd name="T16" fmla="*/ 87 w 641"/>
                <a:gd name="T17" fmla="*/ 633 h 689"/>
                <a:gd name="T18" fmla="*/ 71 w 641"/>
                <a:gd name="T19" fmla="*/ 561 h 689"/>
                <a:gd name="T20" fmla="*/ 158 w 641"/>
                <a:gd name="T21" fmla="*/ 490 h 689"/>
                <a:gd name="T22" fmla="*/ 87 w 641"/>
                <a:gd name="T23" fmla="*/ 514 h 689"/>
                <a:gd name="T24" fmla="*/ 134 w 641"/>
                <a:gd name="T25" fmla="*/ 459 h 689"/>
                <a:gd name="T26" fmla="*/ 95 w 641"/>
                <a:gd name="T27" fmla="*/ 451 h 689"/>
                <a:gd name="T28" fmla="*/ 95 w 641"/>
                <a:gd name="T29" fmla="*/ 427 h 689"/>
                <a:gd name="T30" fmla="*/ 126 w 641"/>
                <a:gd name="T31" fmla="*/ 395 h 689"/>
                <a:gd name="T32" fmla="*/ 87 w 641"/>
                <a:gd name="T33" fmla="*/ 395 h 689"/>
                <a:gd name="T34" fmla="*/ 47 w 641"/>
                <a:gd name="T35" fmla="*/ 395 h 689"/>
                <a:gd name="T36" fmla="*/ 103 w 641"/>
                <a:gd name="T37" fmla="*/ 316 h 689"/>
                <a:gd name="T38" fmla="*/ 55 w 641"/>
                <a:gd name="T39" fmla="*/ 340 h 689"/>
                <a:gd name="T40" fmla="*/ 24 w 641"/>
                <a:gd name="T41" fmla="*/ 285 h 689"/>
                <a:gd name="T42" fmla="*/ 0 w 641"/>
                <a:gd name="T43" fmla="*/ 277 h 689"/>
                <a:gd name="T44" fmla="*/ 8 w 641"/>
                <a:gd name="T45" fmla="*/ 221 h 689"/>
                <a:gd name="T46" fmla="*/ 32 w 641"/>
                <a:gd name="T47" fmla="*/ 198 h 689"/>
                <a:gd name="T48" fmla="*/ 103 w 641"/>
                <a:gd name="T49" fmla="*/ 174 h 689"/>
                <a:gd name="T50" fmla="*/ 134 w 641"/>
                <a:gd name="T51" fmla="*/ 142 h 689"/>
                <a:gd name="T52" fmla="*/ 245 w 641"/>
                <a:gd name="T53" fmla="*/ 134 h 689"/>
                <a:gd name="T54" fmla="*/ 261 w 641"/>
                <a:gd name="T55" fmla="*/ 127 h 689"/>
                <a:gd name="T56" fmla="*/ 292 w 641"/>
                <a:gd name="T57" fmla="*/ 127 h 689"/>
                <a:gd name="T58" fmla="*/ 284 w 641"/>
                <a:gd name="T59" fmla="*/ 103 h 689"/>
                <a:gd name="T60" fmla="*/ 253 w 641"/>
                <a:gd name="T61" fmla="*/ 87 h 689"/>
                <a:gd name="T62" fmla="*/ 308 w 641"/>
                <a:gd name="T63" fmla="*/ 63 h 689"/>
                <a:gd name="T64" fmla="*/ 316 w 641"/>
                <a:gd name="T65" fmla="*/ 32 h 689"/>
                <a:gd name="T66" fmla="*/ 348 w 641"/>
                <a:gd name="T67" fmla="*/ 16 h 689"/>
                <a:gd name="T68" fmla="*/ 379 w 641"/>
                <a:gd name="T69" fmla="*/ 0 h 689"/>
                <a:gd name="T70" fmla="*/ 403 w 641"/>
                <a:gd name="T71" fmla="*/ 40 h 689"/>
                <a:gd name="T72" fmla="*/ 427 w 641"/>
                <a:gd name="T73" fmla="*/ 32 h 689"/>
                <a:gd name="T74" fmla="*/ 474 w 641"/>
                <a:gd name="T75" fmla="*/ 16 h 689"/>
                <a:gd name="T76" fmla="*/ 561 w 641"/>
                <a:gd name="T77" fmla="*/ 71 h 689"/>
                <a:gd name="T78" fmla="*/ 569 w 641"/>
                <a:gd name="T79" fmla="*/ 134 h 689"/>
                <a:gd name="T80" fmla="*/ 577 w 641"/>
                <a:gd name="T81" fmla="*/ 174 h 689"/>
                <a:gd name="T82" fmla="*/ 632 w 641"/>
                <a:gd name="T83" fmla="*/ 237 h 689"/>
                <a:gd name="T84" fmla="*/ 593 w 641"/>
                <a:gd name="T85" fmla="*/ 277 h 689"/>
                <a:gd name="T86" fmla="*/ 624 w 641"/>
                <a:gd name="T87" fmla="*/ 332 h 689"/>
                <a:gd name="T88" fmla="*/ 593 w 641"/>
                <a:gd name="T89" fmla="*/ 380 h 689"/>
                <a:gd name="T90" fmla="*/ 577 w 641"/>
                <a:gd name="T91" fmla="*/ 411 h 689"/>
                <a:gd name="T92" fmla="*/ 624 w 641"/>
                <a:gd name="T93" fmla="*/ 459 h 689"/>
                <a:gd name="T94" fmla="*/ 640 w 641"/>
                <a:gd name="T95" fmla="*/ 546 h 689"/>
                <a:gd name="T96" fmla="*/ 569 w 641"/>
                <a:gd name="T97" fmla="*/ 593 h 689"/>
                <a:gd name="T98" fmla="*/ 569 w 641"/>
                <a:gd name="T99" fmla="*/ 641 h 6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1"/>
                <a:gd name="T151" fmla="*/ 0 h 689"/>
                <a:gd name="T152" fmla="*/ 641 w 641"/>
                <a:gd name="T153" fmla="*/ 689 h 6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1" h="689">
                  <a:moveTo>
                    <a:pt x="553" y="648"/>
                  </a:moveTo>
                  <a:lnTo>
                    <a:pt x="553" y="648"/>
                  </a:lnTo>
                  <a:lnTo>
                    <a:pt x="545" y="633"/>
                  </a:lnTo>
                  <a:lnTo>
                    <a:pt x="521" y="641"/>
                  </a:lnTo>
                  <a:lnTo>
                    <a:pt x="521" y="672"/>
                  </a:lnTo>
                  <a:lnTo>
                    <a:pt x="474" y="688"/>
                  </a:lnTo>
                  <a:lnTo>
                    <a:pt x="442" y="672"/>
                  </a:lnTo>
                  <a:lnTo>
                    <a:pt x="419" y="680"/>
                  </a:lnTo>
                  <a:lnTo>
                    <a:pt x="403" y="680"/>
                  </a:lnTo>
                  <a:lnTo>
                    <a:pt x="395" y="664"/>
                  </a:lnTo>
                  <a:lnTo>
                    <a:pt x="371" y="664"/>
                  </a:lnTo>
                  <a:lnTo>
                    <a:pt x="340" y="672"/>
                  </a:lnTo>
                  <a:lnTo>
                    <a:pt x="332" y="648"/>
                  </a:lnTo>
                  <a:lnTo>
                    <a:pt x="308" y="672"/>
                  </a:lnTo>
                  <a:lnTo>
                    <a:pt x="261" y="672"/>
                  </a:lnTo>
                  <a:lnTo>
                    <a:pt x="253" y="648"/>
                  </a:lnTo>
                  <a:lnTo>
                    <a:pt x="261" y="625"/>
                  </a:lnTo>
                  <a:lnTo>
                    <a:pt x="284" y="601"/>
                  </a:lnTo>
                  <a:lnTo>
                    <a:pt x="284" y="577"/>
                  </a:lnTo>
                  <a:lnTo>
                    <a:pt x="261" y="577"/>
                  </a:lnTo>
                  <a:lnTo>
                    <a:pt x="261" y="561"/>
                  </a:lnTo>
                  <a:lnTo>
                    <a:pt x="221" y="577"/>
                  </a:lnTo>
                  <a:lnTo>
                    <a:pt x="182" y="577"/>
                  </a:lnTo>
                  <a:lnTo>
                    <a:pt x="166" y="593"/>
                  </a:lnTo>
                  <a:lnTo>
                    <a:pt x="150" y="601"/>
                  </a:lnTo>
                  <a:lnTo>
                    <a:pt x="111" y="633"/>
                  </a:lnTo>
                  <a:lnTo>
                    <a:pt x="87" y="633"/>
                  </a:lnTo>
                  <a:lnTo>
                    <a:pt x="71" y="641"/>
                  </a:lnTo>
                  <a:lnTo>
                    <a:pt x="79" y="585"/>
                  </a:lnTo>
                  <a:lnTo>
                    <a:pt x="71" y="561"/>
                  </a:lnTo>
                  <a:lnTo>
                    <a:pt x="111" y="530"/>
                  </a:lnTo>
                  <a:lnTo>
                    <a:pt x="150" y="514"/>
                  </a:lnTo>
                  <a:lnTo>
                    <a:pt x="158" y="490"/>
                  </a:lnTo>
                  <a:lnTo>
                    <a:pt x="142" y="506"/>
                  </a:lnTo>
                  <a:lnTo>
                    <a:pt x="119" y="514"/>
                  </a:lnTo>
                  <a:lnTo>
                    <a:pt x="87" y="514"/>
                  </a:lnTo>
                  <a:lnTo>
                    <a:pt x="95" y="490"/>
                  </a:lnTo>
                  <a:lnTo>
                    <a:pt x="119" y="490"/>
                  </a:lnTo>
                  <a:lnTo>
                    <a:pt x="134" y="459"/>
                  </a:lnTo>
                  <a:lnTo>
                    <a:pt x="119" y="467"/>
                  </a:lnTo>
                  <a:lnTo>
                    <a:pt x="103" y="474"/>
                  </a:lnTo>
                  <a:lnTo>
                    <a:pt x="95" y="451"/>
                  </a:lnTo>
                  <a:lnTo>
                    <a:pt x="71" y="451"/>
                  </a:lnTo>
                  <a:lnTo>
                    <a:pt x="79" y="427"/>
                  </a:lnTo>
                  <a:lnTo>
                    <a:pt x="95" y="427"/>
                  </a:lnTo>
                  <a:lnTo>
                    <a:pt x="103" y="451"/>
                  </a:lnTo>
                  <a:lnTo>
                    <a:pt x="119" y="427"/>
                  </a:lnTo>
                  <a:lnTo>
                    <a:pt x="126" y="395"/>
                  </a:lnTo>
                  <a:lnTo>
                    <a:pt x="119" y="380"/>
                  </a:lnTo>
                  <a:lnTo>
                    <a:pt x="95" y="403"/>
                  </a:lnTo>
                  <a:lnTo>
                    <a:pt x="87" y="395"/>
                  </a:lnTo>
                  <a:lnTo>
                    <a:pt x="71" y="403"/>
                  </a:lnTo>
                  <a:lnTo>
                    <a:pt x="63" y="427"/>
                  </a:lnTo>
                  <a:lnTo>
                    <a:pt x="47" y="395"/>
                  </a:lnTo>
                  <a:lnTo>
                    <a:pt x="55" y="356"/>
                  </a:lnTo>
                  <a:lnTo>
                    <a:pt x="79" y="348"/>
                  </a:lnTo>
                  <a:lnTo>
                    <a:pt x="103" y="316"/>
                  </a:lnTo>
                  <a:lnTo>
                    <a:pt x="87" y="324"/>
                  </a:lnTo>
                  <a:lnTo>
                    <a:pt x="71" y="324"/>
                  </a:lnTo>
                  <a:lnTo>
                    <a:pt x="55" y="340"/>
                  </a:lnTo>
                  <a:lnTo>
                    <a:pt x="47" y="332"/>
                  </a:lnTo>
                  <a:lnTo>
                    <a:pt x="47" y="285"/>
                  </a:lnTo>
                  <a:lnTo>
                    <a:pt x="24" y="285"/>
                  </a:lnTo>
                  <a:lnTo>
                    <a:pt x="16" y="293"/>
                  </a:lnTo>
                  <a:lnTo>
                    <a:pt x="0" y="293"/>
                  </a:lnTo>
                  <a:lnTo>
                    <a:pt x="0" y="277"/>
                  </a:lnTo>
                  <a:lnTo>
                    <a:pt x="16" y="269"/>
                  </a:lnTo>
                  <a:lnTo>
                    <a:pt x="8" y="245"/>
                  </a:lnTo>
                  <a:lnTo>
                    <a:pt x="8" y="221"/>
                  </a:lnTo>
                  <a:lnTo>
                    <a:pt x="40" y="221"/>
                  </a:lnTo>
                  <a:lnTo>
                    <a:pt x="47" y="214"/>
                  </a:lnTo>
                  <a:lnTo>
                    <a:pt x="32" y="198"/>
                  </a:lnTo>
                  <a:lnTo>
                    <a:pt x="47" y="182"/>
                  </a:lnTo>
                  <a:lnTo>
                    <a:pt x="79" y="174"/>
                  </a:lnTo>
                  <a:lnTo>
                    <a:pt x="103" y="174"/>
                  </a:lnTo>
                  <a:lnTo>
                    <a:pt x="87" y="158"/>
                  </a:lnTo>
                  <a:lnTo>
                    <a:pt x="103" y="142"/>
                  </a:lnTo>
                  <a:lnTo>
                    <a:pt x="134" y="142"/>
                  </a:lnTo>
                  <a:lnTo>
                    <a:pt x="158" y="158"/>
                  </a:lnTo>
                  <a:lnTo>
                    <a:pt x="237" y="127"/>
                  </a:lnTo>
                  <a:lnTo>
                    <a:pt x="245" y="134"/>
                  </a:lnTo>
                  <a:lnTo>
                    <a:pt x="253" y="134"/>
                  </a:lnTo>
                  <a:lnTo>
                    <a:pt x="245" y="127"/>
                  </a:lnTo>
                  <a:lnTo>
                    <a:pt x="261" y="127"/>
                  </a:lnTo>
                  <a:lnTo>
                    <a:pt x="277" y="142"/>
                  </a:lnTo>
                  <a:lnTo>
                    <a:pt x="277" y="127"/>
                  </a:lnTo>
                  <a:lnTo>
                    <a:pt x="292" y="127"/>
                  </a:lnTo>
                  <a:lnTo>
                    <a:pt x="269" y="119"/>
                  </a:lnTo>
                  <a:lnTo>
                    <a:pt x="284" y="111"/>
                  </a:lnTo>
                  <a:lnTo>
                    <a:pt x="284" y="103"/>
                  </a:lnTo>
                  <a:lnTo>
                    <a:pt x="261" y="111"/>
                  </a:lnTo>
                  <a:lnTo>
                    <a:pt x="261" y="95"/>
                  </a:lnTo>
                  <a:lnTo>
                    <a:pt x="253" y="87"/>
                  </a:lnTo>
                  <a:lnTo>
                    <a:pt x="269" y="79"/>
                  </a:lnTo>
                  <a:lnTo>
                    <a:pt x="261" y="63"/>
                  </a:lnTo>
                  <a:lnTo>
                    <a:pt x="308" y="63"/>
                  </a:lnTo>
                  <a:lnTo>
                    <a:pt x="308" y="47"/>
                  </a:lnTo>
                  <a:lnTo>
                    <a:pt x="300" y="32"/>
                  </a:lnTo>
                  <a:lnTo>
                    <a:pt x="316" y="32"/>
                  </a:lnTo>
                  <a:lnTo>
                    <a:pt x="332" y="47"/>
                  </a:lnTo>
                  <a:lnTo>
                    <a:pt x="324" y="32"/>
                  </a:lnTo>
                  <a:lnTo>
                    <a:pt x="348" y="16"/>
                  </a:lnTo>
                  <a:lnTo>
                    <a:pt x="363" y="32"/>
                  </a:lnTo>
                  <a:lnTo>
                    <a:pt x="356" y="8"/>
                  </a:lnTo>
                  <a:lnTo>
                    <a:pt x="379" y="0"/>
                  </a:lnTo>
                  <a:lnTo>
                    <a:pt x="395" y="8"/>
                  </a:lnTo>
                  <a:lnTo>
                    <a:pt x="379" y="40"/>
                  </a:lnTo>
                  <a:lnTo>
                    <a:pt x="403" y="40"/>
                  </a:lnTo>
                  <a:lnTo>
                    <a:pt x="403" y="24"/>
                  </a:lnTo>
                  <a:lnTo>
                    <a:pt x="442" y="8"/>
                  </a:lnTo>
                  <a:lnTo>
                    <a:pt x="427" y="32"/>
                  </a:lnTo>
                  <a:lnTo>
                    <a:pt x="450" y="24"/>
                  </a:lnTo>
                  <a:lnTo>
                    <a:pt x="450" y="40"/>
                  </a:lnTo>
                  <a:lnTo>
                    <a:pt x="474" y="16"/>
                  </a:lnTo>
                  <a:lnTo>
                    <a:pt x="498" y="16"/>
                  </a:lnTo>
                  <a:lnTo>
                    <a:pt x="545" y="79"/>
                  </a:lnTo>
                  <a:lnTo>
                    <a:pt x="561" y="71"/>
                  </a:lnTo>
                  <a:lnTo>
                    <a:pt x="593" y="79"/>
                  </a:lnTo>
                  <a:lnTo>
                    <a:pt x="593" y="111"/>
                  </a:lnTo>
                  <a:lnTo>
                    <a:pt x="569" y="134"/>
                  </a:lnTo>
                  <a:lnTo>
                    <a:pt x="553" y="119"/>
                  </a:lnTo>
                  <a:lnTo>
                    <a:pt x="553" y="142"/>
                  </a:lnTo>
                  <a:lnTo>
                    <a:pt x="577" y="174"/>
                  </a:lnTo>
                  <a:lnTo>
                    <a:pt x="608" y="237"/>
                  </a:lnTo>
                  <a:lnTo>
                    <a:pt x="624" y="221"/>
                  </a:lnTo>
                  <a:lnTo>
                    <a:pt x="632" y="237"/>
                  </a:lnTo>
                  <a:lnTo>
                    <a:pt x="624" y="261"/>
                  </a:lnTo>
                  <a:lnTo>
                    <a:pt x="600" y="253"/>
                  </a:lnTo>
                  <a:lnTo>
                    <a:pt x="593" y="277"/>
                  </a:lnTo>
                  <a:lnTo>
                    <a:pt x="616" y="285"/>
                  </a:lnTo>
                  <a:lnTo>
                    <a:pt x="632" y="316"/>
                  </a:lnTo>
                  <a:lnTo>
                    <a:pt x="624" y="332"/>
                  </a:lnTo>
                  <a:lnTo>
                    <a:pt x="616" y="340"/>
                  </a:lnTo>
                  <a:lnTo>
                    <a:pt x="616" y="356"/>
                  </a:lnTo>
                  <a:lnTo>
                    <a:pt x="593" y="380"/>
                  </a:lnTo>
                  <a:lnTo>
                    <a:pt x="585" y="380"/>
                  </a:lnTo>
                  <a:lnTo>
                    <a:pt x="569" y="387"/>
                  </a:lnTo>
                  <a:lnTo>
                    <a:pt x="577" y="411"/>
                  </a:lnTo>
                  <a:lnTo>
                    <a:pt x="561" y="443"/>
                  </a:lnTo>
                  <a:lnTo>
                    <a:pt x="585" y="459"/>
                  </a:lnTo>
                  <a:lnTo>
                    <a:pt x="624" y="459"/>
                  </a:lnTo>
                  <a:lnTo>
                    <a:pt x="624" y="490"/>
                  </a:lnTo>
                  <a:lnTo>
                    <a:pt x="624" y="514"/>
                  </a:lnTo>
                  <a:lnTo>
                    <a:pt x="640" y="546"/>
                  </a:lnTo>
                  <a:lnTo>
                    <a:pt x="600" y="554"/>
                  </a:lnTo>
                  <a:lnTo>
                    <a:pt x="585" y="577"/>
                  </a:lnTo>
                  <a:lnTo>
                    <a:pt x="569" y="593"/>
                  </a:lnTo>
                  <a:lnTo>
                    <a:pt x="577" y="617"/>
                  </a:lnTo>
                  <a:lnTo>
                    <a:pt x="569" y="633"/>
                  </a:lnTo>
                  <a:lnTo>
                    <a:pt x="569" y="641"/>
                  </a:lnTo>
                  <a:lnTo>
                    <a:pt x="553" y="648"/>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5" name="Freeform 62"/>
            <p:cNvSpPr>
              <a:spLocks/>
            </p:cNvSpPr>
            <p:nvPr/>
          </p:nvSpPr>
          <p:spPr bwMode="gray">
            <a:xfrm>
              <a:off x="8675042" y="4105800"/>
              <a:ext cx="516831" cy="194958"/>
            </a:xfrm>
            <a:custGeom>
              <a:avLst/>
              <a:gdLst>
                <a:gd name="T0" fmla="*/ 585 w 681"/>
                <a:gd name="T1" fmla="*/ 147 h 249"/>
                <a:gd name="T2" fmla="*/ 664 w 681"/>
                <a:gd name="T3" fmla="*/ 124 h 249"/>
                <a:gd name="T4" fmla="*/ 680 w 681"/>
                <a:gd name="T5" fmla="*/ 78 h 249"/>
                <a:gd name="T6" fmla="*/ 593 w 681"/>
                <a:gd name="T7" fmla="*/ 54 h 249"/>
                <a:gd name="T8" fmla="*/ 530 w 681"/>
                <a:gd name="T9" fmla="*/ 62 h 249"/>
                <a:gd name="T10" fmla="*/ 482 w 681"/>
                <a:gd name="T11" fmla="*/ 39 h 249"/>
                <a:gd name="T12" fmla="*/ 443 w 681"/>
                <a:gd name="T13" fmla="*/ 31 h 249"/>
                <a:gd name="T14" fmla="*/ 372 w 681"/>
                <a:gd name="T15" fmla="*/ 39 h 249"/>
                <a:gd name="T16" fmla="*/ 324 w 681"/>
                <a:gd name="T17" fmla="*/ 0 h 249"/>
                <a:gd name="T18" fmla="*/ 324 w 681"/>
                <a:gd name="T19" fmla="*/ 23 h 249"/>
                <a:gd name="T20" fmla="*/ 300 w 681"/>
                <a:gd name="T21" fmla="*/ 16 h 249"/>
                <a:gd name="T22" fmla="*/ 261 w 681"/>
                <a:gd name="T23" fmla="*/ 23 h 249"/>
                <a:gd name="T24" fmla="*/ 213 w 681"/>
                <a:gd name="T25" fmla="*/ 16 h 249"/>
                <a:gd name="T26" fmla="*/ 166 w 681"/>
                <a:gd name="T27" fmla="*/ 23 h 249"/>
                <a:gd name="T28" fmla="*/ 119 w 681"/>
                <a:gd name="T29" fmla="*/ 16 h 249"/>
                <a:gd name="T30" fmla="*/ 55 w 681"/>
                <a:gd name="T31" fmla="*/ 0 h 249"/>
                <a:gd name="T32" fmla="*/ 40 w 681"/>
                <a:gd name="T33" fmla="*/ 47 h 249"/>
                <a:gd name="T34" fmla="*/ 0 w 681"/>
                <a:gd name="T35" fmla="*/ 54 h 249"/>
                <a:gd name="T36" fmla="*/ 24 w 681"/>
                <a:gd name="T37" fmla="*/ 109 h 249"/>
                <a:gd name="T38" fmla="*/ 71 w 681"/>
                <a:gd name="T39" fmla="*/ 155 h 249"/>
                <a:gd name="T40" fmla="*/ 71 w 681"/>
                <a:gd name="T41" fmla="*/ 194 h 249"/>
                <a:gd name="T42" fmla="*/ 40 w 681"/>
                <a:gd name="T43" fmla="*/ 209 h 249"/>
                <a:gd name="T44" fmla="*/ 79 w 681"/>
                <a:gd name="T45" fmla="*/ 248 h 249"/>
                <a:gd name="T46" fmla="*/ 166 w 681"/>
                <a:gd name="T47" fmla="*/ 233 h 249"/>
                <a:gd name="T48" fmla="*/ 213 w 681"/>
                <a:gd name="T49" fmla="*/ 202 h 249"/>
                <a:gd name="T50" fmla="*/ 269 w 681"/>
                <a:gd name="T51" fmla="*/ 202 h 249"/>
                <a:gd name="T52" fmla="*/ 316 w 681"/>
                <a:gd name="T53" fmla="*/ 217 h 249"/>
                <a:gd name="T54" fmla="*/ 372 w 681"/>
                <a:gd name="T55" fmla="*/ 209 h 249"/>
                <a:gd name="T56" fmla="*/ 451 w 681"/>
                <a:gd name="T57" fmla="*/ 194 h 249"/>
                <a:gd name="T58" fmla="*/ 490 w 681"/>
                <a:gd name="T59" fmla="*/ 178 h 249"/>
                <a:gd name="T60" fmla="*/ 546 w 681"/>
                <a:gd name="T61" fmla="*/ 155 h 249"/>
                <a:gd name="T62" fmla="*/ 585 w 681"/>
                <a:gd name="T63" fmla="*/ 14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1"/>
                <a:gd name="T97" fmla="*/ 0 h 249"/>
                <a:gd name="T98" fmla="*/ 681 w 68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1" h="249">
                  <a:moveTo>
                    <a:pt x="585" y="147"/>
                  </a:moveTo>
                  <a:lnTo>
                    <a:pt x="585" y="147"/>
                  </a:lnTo>
                  <a:lnTo>
                    <a:pt x="625" y="124"/>
                  </a:lnTo>
                  <a:lnTo>
                    <a:pt x="664" y="124"/>
                  </a:lnTo>
                  <a:lnTo>
                    <a:pt x="672" y="101"/>
                  </a:lnTo>
                  <a:lnTo>
                    <a:pt x="680" y="78"/>
                  </a:lnTo>
                  <a:lnTo>
                    <a:pt x="656" y="78"/>
                  </a:lnTo>
                  <a:lnTo>
                    <a:pt x="593" y="54"/>
                  </a:lnTo>
                  <a:lnTo>
                    <a:pt x="546" y="47"/>
                  </a:lnTo>
                  <a:lnTo>
                    <a:pt x="530" y="62"/>
                  </a:lnTo>
                  <a:lnTo>
                    <a:pt x="498" y="54"/>
                  </a:lnTo>
                  <a:lnTo>
                    <a:pt x="482" y="39"/>
                  </a:lnTo>
                  <a:lnTo>
                    <a:pt x="459" y="47"/>
                  </a:lnTo>
                  <a:lnTo>
                    <a:pt x="443" y="31"/>
                  </a:lnTo>
                  <a:lnTo>
                    <a:pt x="411" y="39"/>
                  </a:lnTo>
                  <a:lnTo>
                    <a:pt x="372" y="39"/>
                  </a:lnTo>
                  <a:lnTo>
                    <a:pt x="348" y="0"/>
                  </a:lnTo>
                  <a:lnTo>
                    <a:pt x="324" y="0"/>
                  </a:lnTo>
                  <a:lnTo>
                    <a:pt x="316" y="16"/>
                  </a:lnTo>
                  <a:lnTo>
                    <a:pt x="324" y="23"/>
                  </a:lnTo>
                  <a:lnTo>
                    <a:pt x="316" y="31"/>
                  </a:lnTo>
                  <a:lnTo>
                    <a:pt x="300" y="16"/>
                  </a:lnTo>
                  <a:lnTo>
                    <a:pt x="277" y="16"/>
                  </a:lnTo>
                  <a:lnTo>
                    <a:pt x="261" y="23"/>
                  </a:lnTo>
                  <a:lnTo>
                    <a:pt x="237" y="0"/>
                  </a:lnTo>
                  <a:lnTo>
                    <a:pt x="213" y="16"/>
                  </a:lnTo>
                  <a:lnTo>
                    <a:pt x="182" y="8"/>
                  </a:lnTo>
                  <a:lnTo>
                    <a:pt x="166" y="23"/>
                  </a:lnTo>
                  <a:lnTo>
                    <a:pt x="142" y="16"/>
                  </a:lnTo>
                  <a:lnTo>
                    <a:pt x="119" y="16"/>
                  </a:lnTo>
                  <a:lnTo>
                    <a:pt x="87" y="8"/>
                  </a:lnTo>
                  <a:lnTo>
                    <a:pt x="55" y="0"/>
                  </a:lnTo>
                  <a:lnTo>
                    <a:pt x="40" y="16"/>
                  </a:lnTo>
                  <a:lnTo>
                    <a:pt x="40" y="47"/>
                  </a:lnTo>
                  <a:lnTo>
                    <a:pt x="16" y="70"/>
                  </a:lnTo>
                  <a:lnTo>
                    <a:pt x="0" y="54"/>
                  </a:lnTo>
                  <a:lnTo>
                    <a:pt x="0" y="78"/>
                  </a:lnTo>
                  <a:lnTo>
                    <a:pt x="24" y="109"/>
                  </a:lnTo>
                  <a:lnTo>
                    <a:pt x="55" y="171"/>
                  </a:lnTo>
                  <a:lnTo>
                    <a:pt x="71" y="155"/>
                  </a:lnTo>
                  <a:lnTo>
                    <a:pt x="79" y="171"/>
                  </a:lnTo>
                  <a:lnTo>
                    <a:pt x="71" y="194"/>
                  </a:lnTo>
                  <a:lnTo>
                    <a:pt x="47" y="186"/>
                  </a:lnTo>
                  <a:lnTo>
                    <a:pt x="40" y="209"/>
                  </a:lnTo>
                  <a:lnTo>
                    <a:pt x="63" y="217"/>
                  </a:lnTo>
                  <a:lnTo>
                    <a:pt x="79" y="248"/>
                  </a:lnTo>
                  <a:lnTo>
                    <a:pt x="150" y="248"/>
                  </a:lnTo>
                  <a:lnTo>
                    <a:pt x="166" y="233"/>
                  </a:lnTo>
                  <a:lnTo>
                    <a:pt x="190" y="209"/>
                  </a:lnTo>
                  <a:lnTo>
                    <a:pt x="213" y="202"/>
                  </a:lnTo>
                  <a:lnTo>
                    <a:pt x="237" y="217"/>
                  </a:lnTo>
                  <a:lnTo>
                    <a:pt x="269" y="202"/>
                  </a:lnTo>
                  <a:lnTo>
                    <a:pt x="293" y="217"/>
                  </a:lnTo>
                  <a:lnTo>
                    <a:pt x="316" y="217"/>
                  </a:lnTo>
                  <a:lnTo>
                    <a:pt x="340" y="233"/>
                  </a:lnTo>
                  <a:lnTo>
                    <a:pt x="372" y="209"/>
                  </a:lnTo>
                  <a:lnTo>
                    <a:pt x="411" y="209"/>
                  </a:lnTo>
                  <a:lnTo>
                    <a:pt x="451" y="194"/>
                  </a:lnTo>
                  <a:lnTo>
                    <a:pt x="482" y="194"/>
                  </a:lnTo>
                  <a:lnTo>
                    <a:pt x="490" y="178"/>
                  </a:lnTo>
                  <a:lnTo>
                    <a:pt x="514" y="186"/>
                  </a:lnTo>
                  <a:lnTo>
                    <a:pt x="546" y="155"/>
                  </a:lnTo>
                  <a:lnTo>
                    <a:pt x="569" y="132"/>
                  </a:lnTo>
                  <a:lnTo>
                    <a:pt x="585" y="147"/>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6" name="Freeform 63"/>
            <p:cNvSpPr>
              <a:spLocks/>
            </p:cNvSpPr>
            <p:nvPr/>
          </p:nvSpPr>
          <p:spPr bwMode="gray">
            <a:xfrm>
              <a:off x="9113704" y="4149647"/>
              <a:ext cx="334688" cy="194958"/>
            </a:xfrm>
            <a:custGeom>
              <a:avLst/>
              <a:gdLst>
                <a:gd name="T0" fmla="*/ 31 w 441"/>
                <a:gd name="T1" fmla="*/ 147 h 249"/>
                <a:gd name="T2" fmla="*/ 31 w 441"/>
                <a:gd name="T3" fmla="*/ 147 h 249"/>
                <a:gd name="T4" fmla="*/ 0 w 441"/>
                <a:gd name="T5" fmla="*/ 124 h 249"/>
                <a:gd name="T6" fmla="*/ 8 w 441"/>
                <a:gd name="T7" fmla="*/ 93 h 249"/>
                <a:gd name="T8" fmla="*/ 47 w 441"/>
                <a:gd name="T9" fmla="*/ 70 h 249"/>
                <a:gd name="T10" fmla="*/ 86 w 441"/>
                <a:gd name="T11" fmla="*/ 70 h 249"/>
                <a:gd name="T12" fmla="*/ 94 w 441"/>
                <a:gd name="T13" fmla="*/ 47 h 249"/>
                <a:gd name="T14" fmla="*/ 102 w 441"/>
                <a:gd name="T15" fmla="*/ 23 h 249"/>
                <a:gd name="T16" fmla="*/ 118 w 441"/>
                <a:gd name="T17" fmla="*/ 16 h 249"/>
                <a:gd name="T18" fmla="*/ 134 w 441"/>
                <a:gd name="T19" fmla="*/ 31 h 249"/>
                <a:gd name="T20" fmla="*/ 149 w 441"/>
                <a:gd name="T21" fmla="*/ 16 h 249"/>
                <a:gd name="T22" fmla="*/ 165 w 441"/>
                <a:gd name="T23" fmla="*/ 23 h 249"/>
                <a:gd name="T24" fmla="*/ 204 w 441"/>
                <a:gd name="T25" fmla="*/ 8 h 249"/>
                <a:gd name="T26" fmla="*/ 212 w 441"/>
                <a:gd name="T27" fmla="*/ 23 h 249"/>
                <a:gd name="T28" fmla="*/ 251 w 441"/>
                <a:gd name="T29" fmla="*/ 8 h 249"/>
                <a:gd name="T30" fmla="*/ 291 w 441"/>
                <a:gd name="T31" fmla="*/ 0 h 249"/>
                <a:gd name="T32" fmla="*/ 299 w 441"/>
                <a:gd name="T33" fmla="*/ 16 h 249"/>
                <a:gd name="T34" fmla="*/ 354 w 441"/>
                <a:gd name="T35" fmla="*/ 0 h 249"/>
                <a:gd name="T36" fmla="*/ 369 w 441"/>
                <a:gd name="T37" fmla="*/ 16 h 249"/>
                <a:gd name="T38" fmla="*/ 354 w 441"/>
                <a:gd name="T39" fmla="*/ 23 h 249"/>
                <a:gd name="T40" fmla="*/ 361 w 441"/>
                <a:gd name="T41" fmla="*/ 39 h 249"/>
                <a:gd name="T42" fmla="*/ 377 w 441"/>
                <a:gd name="T43" fmla="*/ 47 h 249"/>
                <a:gd name="T44" fmla="*/ 377 w 441"/>
                <a:gd name="T45" fmla="*/ 31 h 249"/>
                <a:gd name="T46" fmla="*/ 440 w 441"/>
                <a:gd name="T47" fmla="*/ 54 h 249"/>
                <a:gd name="T48" fmla="*/ 440 w 441"/>
                <a:gd name="T49" fmla="*/ 62 h 249"/>
                <a:gd name="T50" fmla="*/ 385 w 441"/>
                <a:gd name="T51" fmla="*/ 70 h 249"/>
                <a:gd name="T52" fmla="*/ 369 w 441"/>
                <a:gd name="T53" fmla="*/ 85 h 249"/>
                <a:gd name="T54" fmla="*/ 369 w 441"/>
                <a:gd name="T55" fmla="*/ 109 h 249"/>
                <a:gd name="T56" fmla="*/ 354 w 441"/>
                <a:gd name="T57" fmla="*/ 116 h 249"/>
                <a:gd name="T58" fmla="*/ 330 w 441"/>
                <a:gd name="T59" fmla="*/ 116 h 249"/>
                <a:gd name="T60" fmla="*/ 299 w 441"/>
                <a:gd name="T61" fmla="*/ 124 h 249"/>
                <a:gd name="T62" fmla="*/ 259 w 441"/>
                <a:gd name="T63" fmla="*/ 140 h 249"/>
                <a:gd name="T64" fmla="*/ 244 w 441"/>
                <a:gd name="T65" fmla="*/ 163 h 249"/>
                <a:gd name="T66" fmla="*/ 267 w 441"/>
                <a:gd name="T67" fmla="*/ 171 h 249"/>
                <a:gd name="T68" fmla="*/ 267 w 441"/>
                <a:gd name="T69" fmla="*/ 186 h 249"/>
                <a:gd name="T70" fmla="*/ 251 w 441"/>
                <a:gd name="T71" fmla="*/ 186 h 249"/>
                <a:gd name="T72" fmla="*/ 244 w 441"/>
                <a:gd name="T73" fmla="*/ 194 h 249"/>
                <a:gd name="T74" fmla="*/ 259 w 441"/>
                <a:gd name="T75" fmla="*/ 202 h 249"/>
                <a:gd name="T76" fmla="*/ 251 w 441"/>
                <a:gd name="T77" fmla="*/ 233 h 249"/>
                <a:gd name="T78" fmla="*/ 236 w 441"/>
                <a:gd name="T79" fmla="*/ 240 h 249"/>
                <a:gd name="T80" fmla="*/ 220 w 441"/>
                <a:gd name="T81" fmla="*/ 248 h 249"/>
                <a:gd name="T82" fmla="*/ 220 w 441"/>
                <a:gd name="T83" fmla="*/ 233 h 249"/>
                <a:gd name="T84" fmla="*/ 212 w 441"/>
                <a:gd name="T85" fmla="*/ 233 h 249"/>
                <a:gd name="T86" fmla="*/ 212 w 441"/>
                <a:gd name="T87" fmla="*/ 248 h 249"/>
                <a:gd name="T88" fmla="*/ 196 w 441"/>
                <a:gd name="T89" fmla="*/ 240 h 249"/>
                <a:gd name="T90" fmla="*/ 189 w 441"/>
                <a:gd name="T91" fmla="*/ 233 h 249"/>
                <a:gd name="T92" fmla="*/ 196 w 441"/>
                <a:gd name="T93" fmla="*/ 217 h 249"/>
                <a:gd name="T94" fmla="*/ 189 w 441"/>
                <a:gd name="T95" fmla="*/ 209 h 249"/>
                <a:gd name="T96" fmla="*/ 173 w 441"/>
                <a:gd name="T97" fmla="*/ 217 h 249"/>
                <a:gd name="T98" fmla="*/ 173 w 441"/>
                <a:gd name="T99" fmla="*/ 194 h 249"/>
                <a:gd name="T100" fmla="*/ 157 w 441"/>
                <a:gd name="T101" fmla="*/ 171 h 249"/>
                <a:gd name="T102" fmla="*/ 141 w 441"/>
                <a:gd name="T103" fmla="*/ 163 h 249"/>
                <a:gd name="T104" fmla="*/ 126 w 441"/>
                <a:gd name="T105" fmla="*/ 147 h 249"/>
                <a:gd name="T106" fmla="*/ 63 w 441"/>
                <a:gd name="T107" fmla="*/ 147 h 249"/>
                <a:gd name="T108" fmla="*/ 31 w 441"/>
                <a:gd name="T109" fmla="*/ 1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249"/>
                <a:gd name="T167" fmla="*/ 441 w 441"/>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249">
                  <a:moveTo>
                    <a:pt x="31" y="147"/>
                  </a:moveTo>
                  <a:lnTo>
                    <a:pt x="31" y="147"/>
                  </a:lnTo>
                  <a:lnTo>
                    <a:pt x="0" y="124"/>
                  </a:lnTo>
                  <a:lnTo>
                    <a:pt x="8" y="93"/>
                  </a:lnTo>
                  <a:lnTo>
                    <a:pt x="47" y="70"/>
                  </a:lnTo>
                  <a:lnTo>
                    <a:pt x="86" y="70"/>
                  </a:lnTo>
                  <a:lnTo>
                    <a:pt x="94" y="47"/>
                  </a:lnTo>
                  <a:lnTo>
                    <a:pt x="102" y="23"/>
                  </a:lnTo>
                  <a:lnTo>
                    <a:pt x="118" y="16"/>
                  </a:lnTo>
                  <a:lnTo>
                    <a:pt x="134" y="31"/>
                  </a:lnTo>
                  <a:lnTo>
                    <a:pt x="149" y="16"/>
                  </a:lnTo>
                  <a:lnTo>
                    <a:pt x="165" y="23"/>
                  </a:lnTo>
                  <a:lnTo>
                    <a:pt x="204" y="8"/>
                  </a:lnTo>
                  <a:lnTo>
                    <a:pt x="212" y="23"/>
                  </a:lnTo>
                  <a:lnTo>
                    <a:pt x="251" y="8"/>
                  </a:lnTo>
                  <a:lnTo>
                    <a:pt x="291" y="0"/>
                  </a:lnTo>
                  <a:lnTo>
                    <a:pt x="299" y="16"/>
                  </a:lnTo>
                  <a:lnTo>
                    <a:pt x="354" y="0"/>
                  </a:lnTo>
                  <a:lnTo>
                    <a:pt x="369" y="16"/>
                  </a:lnTo>
                  <a:lnTo>
                    <a:pt x="354" y="23"/>
                  </a:lnTo>
                  <a:lnTo>
                    <a:pt x="361" y="39"/>
                  </a:lnTo>
                  <a:lnTo>
                    <a:pt x="377" y="47"/>
                  </a:lnTo>
                  <a:lnTo>
                    <a:pt x="377" y="31"/>
                  </a:lnTo>
                  <a:lnTo>
                    <a:pt x="440" y="54"/>
                  </a:lnTo>
                  <a:lnTo>
                    <a:pt x="440" y="62"/>
                  </a:lnTo>
                  <a:lnTo>
                    <a:pt x="385" y="70"/>
                  </a:lnTo>
                  <a:lnTo>
                    <a:pt x="369" y="85"/>
                  </a:lnTo>
                  <a:lnTo>
                    <a:pt x="369" y="109"/>
                  </a:lnTo>
                  <a:lnTo>
                    <a:pt x="354" y="116"/>
                  </a:lnTo>
                  <a:lnTo>
                    <a:pt x="330" y="116"/>
                  </a:lnTo>
                  <a:lnTo>
                    <a:pt x="299" y="124"/>
                  </a:lnTo>
                  <a:lnTo>
                    <a:pt x="259" y="140"/>
                  </a:lnTo>
                  <a:lnTo>
                    <a:pt x="244" y="163"/>
                  </a:lnTo>
                  <a:lnTo>
                    <a:pt x="267" y="171"/>
                  </a:lnTo>
                  <a:lnTo>
                    <a:pt x="267" y="186"/>
                  </a:lnTo>
                  <a:lnTo>
                    <a:pt x="251" y="186"/>
                  </a:lnTo>
                  <a:lnTo>
                    <a:pt x="244" y="194"/>
                  </a:lnTo>
                  <a:lnTo>
                    <a:pt x="259" y="202"/>
                  </a:lnTo>
                  <a:lnTo>
                    <a:pt x="251" y="233"/>
                  </a:lnTo>
                  <a:lnTo>
                    <a:pt x="236" y="240"/>
                  </a:lnTo>
                  <a:lnTo>
                    <a:pt x="220" y="248"/>
                  </a:lnTo>
                  <a:lnTo>
                    <a:pt x="220" y="233"/>
                  </a:lnTo>
                  <a:lnTo>
                    <a:pt x="212" y="233"/>
                  </a:lnTo>
                  <a:lnTo>
                    <a:pt x="212" y="248"/>
                  </a:lnTo>
                  <a:lnTo>
                    <a:pt x="196" y="240"/>
                  </a:lnTo>
                  <a:lnTo>
                    <a:pt x="189" y="233"/>
                  </a:lnTo>
                  <a:lnTo>
                    <a:pt x="196" y="217"/>
                  </a:lnTo>
                  <a:lnTo>
                    <a:pt x="189" y="209"/>
                  </a:lnTo>
                  <a:lnTo>
                    <a:pt x="173" y="217"/>
                  </a:lnTo>
                  <a:lnTo>
                    <a:pt x="173" y="194"/>
                  </a:lnTo>
                  <a:lnTo>
                    <a:pt x="157" y="171"/>
                  </a:lnTo>
                  <a:lnTo>
                    <a:pt x="141" y="163"/>
                  </a:lnTo>
                  <a:lnTo>
                    <a:pt x="126" y="147"/>
                  </a:lnTo>
                  <a:lnTo>
                    <a:pt x="63" y="147"/>
                  </a:lnTo>
                  <a:lnTo>
                    <a:pt x="31" y="147"/>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8" name="Freeform 64"/>
            <p:cNvSpPr>
              <a:spLocks/>
            </p:cNvSpPr>
            <p:nvPr/>
          </p:nvSpPr>
          <p:spPr bwMode="gray">
            <a:xfrm>
              <a:off x="9399061" y="4162173"/>
              <a:ext cx="340760" cy="270122"/>
            </a:xfrm>
            <a:custGeom>
              <a:avLst/>
              <a:gdLst>
                <a:gd name="T0" fmla="*/ 118 w 449"/>
                <a:gd name="T1" fmla="*/ 195 h 345"/>
                <a:gd name="T2" fmla="*/ 134 w 449"/>
                <a:gd name="T3" fmla="*/ 211 h 345"/>
                <a:gd name="T4" fmla="*/ 102 w 449"/>
                <a:gd name="T5" fmla="*/ 195 h 345"/>
                <a:gd name="T6" fmla="*/ 63 w 449"/>
                <a:gd name="T7" fmla="*/ 188 h 345"/>
                <a:gd name="T8" fmla="*/ 71 w 449"/>
                <a:gd name="T9" fmla="*/ 227 h 345"/>
                <a:gd name="T10" fmla="*/ 94 w 449"/>
                <a:gd name="T11" fmla="*/ 219 h 345"/>
                <a:gd name="T12" fmla="*/ 110 w 449"/>
                <a:gd name="T13" fmla="*/ 242 h 345"/>
                <a:gd name="T14" fmla="*/ 149 w 449"/>
                <a:gd name="T15" fmla="*/ 266 h 345"/>
                <a:gd name="T16" fmla="*/ 173 w 449"/>
                <a:gd name="T17" fmla="*/ 321 h 345"/>
                <a:gd name="T18" fmla="*/ 189 w 449"/>
                <a:gd name="T19" fmla="*/ 305 h 345"/>
                <a:gd name="T20" fmla="*/ 212 w 449"/>
                <a:gd name="T21" fmla="*/ 321 h 345"/>
                <a:gd name="T22" fmla="*/ 220 w 449"/>
                <a:gd name="T23" fmla="*/ 336 h 345"/>
                <a:gd name="T24" fmla="*/ 252 w 449"/>
                <a:gd name="T25" fmla="*/ 336 h 345"/>
                <a:gd name="T26" fmla="*/ 275 w 449"/>
                <a:gd name="T27" fmla="*/ 328 h 345"/>
                <a:gd name="T28" fmla="*/ 259 w 449"/>
                <a:gd name="T29" fmla="*/ 297 h 345"/>
                <a:gd name="T30" fmla="*/ 299 w 449"/>
                <a:gd name="T31" fmla="*/ 297 h 345"/>
                <a:gd name="T32" fmla="*/ 291 w 449"/>
                <a:gd name="T33" fmla="*/ 266 h 345"/>
                <a:gd name="T34" fmla="*/ 299 w 449"/>
                <a:gd name="T35" fmla="*/ 227 h 345"/>
                <a:gd name="T36" fmla="*/ 307 w 449"/>
                <a:gd name="T37" fmla="*/ 180 h 345"/>
                <a:gd name="T38" fmla="*/ 354 w 449"/>
                <a:gd name="T39" fmla="*/ 164 h 345"/>
                <a:gd name="T40" fmla="*/ 362 w 449"/>
                <a:gd name="T41" fmla="*/ 133 h 345"/>
                <a:gd name="T42" fmla="*/ 385 w 449"/>
                <a:gd name="T43" fmla="*/ 117 h 345"/>
                <a:gd name="T44" fmla="*/ 417 w 449"/>
                <a:gd name="T45" fmla="*/ 70 h 345"/>
                <a:gd name="T46" fmla="*/ 448 w 449"/>
                <a:gd name="T47" fmla="*/ 47 h 345"/>
                <a:gd name="T48" fmla="*/ 417 w 449"/>
                <a:gd name="T49" fmla="*/ 23 h 345"/>
                <a:gd name="T50" fmla="*/ 338 w 449"/>
                <a:gd name="T51" fmla="*/ 63 h 345"/>
                <a:gd name="T52" fmla="*/ 267 w 449"/>
                <a:gd name="T53" fmla="*/ 63 h 345"/>
                <a:gd name="T54" fmla="*/ 212 w 449"/>
                <a:gd name="T55" fmla="*/ 31 h 345"/>
                <a:gd name="T56" fmla="*/ 196 w 449"/>
                <a:gd name="T57" fmla="*/ 23 h 345"/>
                <a:gd name="T58" fmla="*/ 181 w 449"/>
                <a:gd name="T59" fmla="*/ 0 h 345"/>
                <a:gd name="T60" fmla="*/ 126 w 449"/>
                <a:gd name="T61" fmla="*/ 16 h 345"/>
                <a:gd name="T62" fmla="*/ 110 w 449"/>
                <a:gd name="T63" fmla="*/ 55 h 345"/>
                <a:gd name="T64" fmla="*/ 71 w 449"/>
                <a:gd name="T65" fmla="*/ 39 h 345"/>
                <a:gd name="T66" fmla="*/ 16 w 449"/>
                <a:gd name="T67" fmla="*/ 55 h 345"/>
                <a:gd name="T68" fmla="*/ 0 w 449"/>
                <a:gd name="T69" fmla="*/ 94 h 345"/>
                <a:gd name="T70" fmla="*/ 55 w 449"/>
                <a:gd name="T71" fmla="*/ 86 h 345"/>
                <a:gd name="T72" fmla="*/ 86 w 449"/>
                <a:gd name="T73" fmla="*/ 109 h 345"/>
                <a:gd name="T74" fmla="*/ 110 w 449"/>
                <a:gd name="T75" fmla="*/ 164 h 345"/>
                <a:gd name="T76" fmla="*/ 118 w 449"/>
                <a:gd name="T77" fmla="*/ 195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9"/>
                <a:gd name="T118" fmla="*/ 0 h 345"/>
                <a:gd name="T119" fmla="*/ 449 w 449"/>
                <a:gd name="T120" fmla="*/ 345 h 3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9" h="345">
                  <a:moveTo>
                    <a:pt x="118" y="195"/>
                  </a:moveTo>
                  <a:lnTo>
                    <a:pt x="118" y="195"/>
                  </a:lnTo>
                  <a:lnTo>
                    <a:pt x="134" y="195"/>
                  </a:lnTo>
                  <a:lnTo>
                    <a:pt x="134" y="211"/>
                  </a:lnTo>
                  <a:lnTo>
                    <a:pt x="118" y="211"/>
                  </a:lnTo>
                  <a:lnTo>
                    <a:pt x="102" y="195"/>
                  </a:lnTo>
                  <a:lnTo>
                    <a:pt x="79" y="188"/>
                  </a:lnTo>
                  <a:lnTo>
                    <a:pt x="63" y="188"/>
                  </a:lnTo>
                  <a:lnTo>
                    <a:pt x="55" y="211"/>
                  </a:lnTo>
                  <a:lnTo>
                    <a:pt x="71" y="227"/>
                  </a:lnTo>
                  <a:lnTo>
                    <a:pt x="94" y="211"/>
                  </a:lnTo>
                  <a:lnTo>
                    <a:pt x="94" y="219"/>
                  </a:lnTo>
                  <a:lnTo>
                    <a:pt x="94" y="235"/>
                  </a:lnTo>
                  <a:lnTo>
                    <a:pt x="110" y="242"/>
                  </a:lnTo>
                  <a:lnTo>
                    <a:pt x="126" y="266"/>
                  </a:lnTo>
                  <a:lnTo>
                    <a:pt x="149" y="266"/>
                  </a:lnTo>
                  <a:lnTo>
                    <a:pt x="157" y="297"/>
                  </a:lnTo>
                  <a:lnTo>
                    <a:pt x="173" y="321"/>
                  </a:lnTo>
                  <a:lnTo>
                    <a:pt x="189" y="321"/>
                  </a:lnTo>
                  <a:lnTo>
                    <a:pt x="189" y="305"/>
                  </a:lnTo>
                  <a:lnTo>
                    <a:pt x="204" y="297"/>
                  </a:lnTo>
                  <a:lnTo>
                    <a:pt x="212" y="321"/>
                  </a:lnTo>
                  <a:lnTo>
                    <a:pt x="204" y="336"/>
                  </a:lnTo>
                  <a:lnTo>
                    <a:pt x="220" y="336"/>
                  </a:lnTo>
                  <a:lnTo>
                    <a:pt x="228" y="344"/>
                  </a:lnTo>
                  <a:lnTo>
                    <a:pt x="252" y="336"/>
                  </a:lnTo>
                  <a:lnTo>
                    <a:pt x="275" y="344"/>
                  </a:lnTo>
                  <a:lnTo>
                    <a:pt x="275" y="328"/>
                  </a:lnTo>
                  <a:lnTo>
                    <a:pt x="267" y="313"/>
                  </a:lnTo>
                  <a:lnTo>
                    <a:pt x="259" y="297"/>
                  </a:lnTo>
                  <a:lnTo>
                    <a:pt x="275" y="289"/>
                  </a:lnTo>
                  <a:lnTo>
                    <a:pt x="299" y="297"/>
                  </a:lnTo>
                  <a:lnTo>
                    <a:pt x="291" y="281"/>
                  </a:lnTo>
                  <a:lnTo>
                    <a:pt x="291" y="266"/>
                  </a:lnTo>
                  <a:lnTo>
                    <a:pt x="299" y="258"/>
                  </a:lnTo>
                  <a:lnTo>
                    <a:pt x="299" y="227"/>
                  </a:lnTo>
                  <a:lnTo>
                    <a:pt x="307" y="203"/>
                  </a:lnTo>
                  <a:lnTo>
                    <a:pt x="307" y="180"/>
                  </a:lnTo>
                  <a:lnTo>
                    <a:pt x="307" y="172"/>
                  </a:lnTo>
                  <a:lnTo>
                    <a:pt x="354" y="164"/>
                  </a:lnTo>
                  <a:lnTo>
                    <a:pt x="369" y="149"/>
                  </a:lnTo>
                  <a:lnTo>
                    <a:pt x="362" y="133"/>
                  </a:lnTo>
                  <a:lnTo>
                    <a:pt x="377" y="133"/>
                  </a:lnTo>
                  <a:lnTo>
                    <a:pt x="385" y="117"/>
                  </a:lnTo>
                  <a:lnTo>
                    <a:pt x="393" y="94"/>
                  </a:lnTo>
                  <a:lnTo>
                    <a:pt x="417" y="70"/>
                  </a:lnTo>
                  <a:lnTo>
                    <a:pt x="424" y="55"/>
                  </a:lnTo>
                  <a:lnTo>
                    <a:pt x="448" y="47"/>
                  </a:lnTo>
                  <a:lnTo>
                    <a:pt x="440" y="23"/>
                  </a:lnTo>
                  <a:lnTo>
                    <a:pt x="417" y="23"/>
                  </a:lnTo>
                  <a:lnTo>
                    <a:pt x="401" y="39"/>
                  </a:lnTo>
                  <a:lnTo>
                    <a:pt x="338" y="63"/>
                  </a:lnTo>
                  <a:lnTo>
                    <a:pt x="322" y="55"/>
                  </a:lnTo>
                  <a:lnTo>
                    <a:pt x="267" y="63"/>
                  </a:lnTo>
                  <a:lnTo>
                    <a:pt x="244" y="31"/>
                  </a:lnTo>
                  <a:lnTo>
                    <a:pt x="212" y="31"/>
                  </a:lnTo>
                  <a:lnTo>
                    <a:pt x="212" y="23"/>
                  </a:lnTo>
                  <a:lnTo>
                    <a:pt x="196" y="23"/>
                  </a:lnTo>
                  <a:lnTo>
                    <a:pt x="196" y="31"/>
                  </a:lnTo>
                  <a:lnTo>
                    <a:pt x="181" y="0"/>
                  </a:lnTo>
                  <a:lnTo>
                    <a:pt x="165" y="16"/>
                  </a:lnTo>
                  <a:lnTo>
                    <a:pt x="126" y="16"/>
                  </a:lnTo>
                  <a:lnTo>
                    <a:pt x="110" y="31"/>
                  </a:lnTo>
                  <a:lnTo>
                    <a:pt x="110" y="55"/>
                  </a:lnTo>
                  <a:lnTo>
                    <a:pt x="94" y="39"/>
                  </a:lnTo>
                  <a:lnTo>
                    <a:pt x="71" y="39"/>
                  </a:lnTo>
                  <a:lnTo>
                    <a:pt x="71" y="47"/>
                  </a:lnTo>
                  <a:lnTo>
                    <a:pt x="16" y="55"/>
                  </a:lnTo>
                  <a:lnTo>
                    <a:pt x="0" y="70"/>
                  </a:lnTo>
                  <a:lnTo>
                    <a:pt x="0" y="94"/>
                  </a:lnTo>
                  <a:lnTo>
                    <a:pt x="31" y="94"/>
                  </a:lnTo>
                  <a:lnTo>
                    <a:pt x="55" y="86"/>
                  </a:lnTo>
                  <a:lnTo>
                    <a:pt x="71" y="102"/>
                  </a:lnTo>
                  <a:lnTo>
                    <a:pt x="86" y="109"/>
                  </a:lnTo>
                  <a:lnTo>
                    <a:pt x="86" y="133"/>
                  </a:lnTo>
                  <a:lnTo>
                    <a:pt x="110" y="164"/>
                  </a:lnTo>
                  <a:lnTo>
                    <a:pt x="118" y="172"/>
                  </a:lnTo>
                  <a:lnTo>
                    <a:pt x="118" y="195"/>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09" name="Freeform 65"/>
            <p:cNvSpPr>
              <a:spLocks/>
            </p:cNvSpPr>
            <p:nvPr/>
          </p:nvSpPr>
          <p:spPr bwMode="gray">
            <a:xfrm>
              <a:off x="9594865" y="4201322"/>
              <a:ext cx="340760" cy="389132"/>
            </a:xfrm>
            <a:custGeom>
              <a:avLst/>
              <a:gdLst>
                <a:gd name="T0" fmla="*/ 157 w 449"/>
                <a:gd name="T1" fmla="*/ 472 h 497"/>
                <a:gd name="T2" fmla="*/ 141 w 449"/>
                <a:gd name="T3" fmla="*/ 441 h 497"/>
                <a:gd name="T4" fmla="*/ 141 w 449"/>
                <a:gd name="T5" fmla="*/ 417 h 497"/>
                <a:gd name="T6" fmla="*/ 204 w 449"/>
                <a:gd name="T7" fmla="*/ 409 h 497"/>
                <a:gd name="T8" fmla="*/ 157 w 449"/>
                <a:gd name="T9" fmla="*/ 370 h 497"/>
                <a:gd name="T10" fmla="*/ 102 w 449"/>
                <a:gd name="T11" fmla="*/ 331 h 497"/>
                <a:gd name="T12" fmla="*/ 63 w 449"/>
                <a:gd name="T13" fmla="*/ 315 h 497"/>
                <a:gd name="T14" fmla="*/ 16 w 449"/>
                <a:gd name="T15" fmla="*/ 299 h 497"/>
                <a:gd name="T16" fmla="*/ 8 w 449"/>
                <a:gd name="T17" fmla="*/ 268 h 497"/>
                <a:gd name="T18" fmla="*/ 16 w 449"/>
                <a:gd name="T19" fmla="*/ 244 h 497"/>
                <a:gd name="T20" fmla="*/ 31 w 449"/>
                <a:gd name="T21" fmla="*/ 236 h 497"/>
                <a:gd name="T22" fmla="*/ 39 w 449"/>
                <a:gd name="T23" fmla="*/ 213 h 497"/>
                <a:gd name="T24" fmla="*/ 47 w 449"/>
                <a:gd name="T25" fmla="*/ 157 h 497"/>
                <a:gd name="T26" fmla="*/ 47 w 449"/>
                <a:gd name="T27" fmla="*/ 126 h 497"/>
                <a:gd name="T28" fmla="*/ 110 w 449"/>
                <a:gd name="T29" fmla="*/ 102 h 497"/>
                <a:gd name="T30" fmla="*/ 118 w 449"/>
                <a:gd name="T31" fmla="*/ 87 h 497"/>
                <a:gd name="T32" fmla="*/ 134 w 449"/>
                <a:gd name="T33" fmla="*/ 47 h 497"/>
                <a:gd name="T34" fmla="*/ 165 w 449"/>
                <a:gd name="T35" fmla="*/ 8 h 497"/>
                <a:gd name="T36" fmla="*/ 196 w 449"/>
                <a:gd name="T37" fmla="*/ 8 h 497"/>
                <a:gd name="T38" fmla="*/ 228 w 449"/>
                <a:gd name="T39" fmla="*/ 24 h 497"/>
                <a:gd name="T40" fmla="*/ 267 w 449"/>
                <a:gd name="T41" fmla="*/ 16 h 497"/>
                <a:gd name="T42" fmla="*/ 252 w 449"/>
                <a:gd name="T43" fmla="*/ 87 h 497"/>
                <a:gd name="T44" fmla="*/ 275 w 449"/>
                <a:gd name="T45" fmla="*/ 102 h 497"/>
                <a:gd name="T46" fmla="*/ 307 w 449"/>
                <a:gd name="T47" fmla="*/ 63 h 497"/>
                <a:gd name="T48" fmla="*/ 338 w 449"/>
                <a:gd name="T49" fmla="*/ 94 h 497"/>
                <a:gd name="T50" fmla="*/ 354 w 449"/>
                <a:gd name="T51" fmla="*/ 102 h 497"/>
                <a:gd name="T52" fmla="*/ 440 w 449"/>
                <a:gd name="T53" fmla="*/ 126 h 497"/>
                <a:gd name="T54" fmla="*/ 432 w 449"/>
                <a:gd name="T55" fmla="*/ 157 h 497"/>
                <a:gd name="T56" fmla="*/ 393 w 449"/>
                <a:gd name="T57" fmla="*/ 197 h 497"/>
                <a:gd name="T58" fmla="*/ 369 w 449"/>
                <a:gd name="T59" fmla="*/ 228 h 497"/>
                <a:gd name="T60" fmla="*/ 322 w 449"/>
                <a:gd name="T61" fmla="*/ 252 h 497"/>
                <a:gd name="T62" fmla="*/ 314 w 449"/>
                <a:gd name="T63" fmla="*/ 276 h 497"/>
                <a:gd name="T64" fmla="*/ 299 w 449"/>
                <a:gd name="T65" fmla="*/ 339 h 497"/>
                <a:gd name="T66" fmla="*/ 283 w 449"/>
                <a:gd name="T67" fmla="*/ 441 h 497"/>
                <a:gd name="T68" fmla="*/ 283 w 449"/>
                <a:gd name="T69" fmla="*/ 480 h 497"/>
                <a:gd name="T70" fmla="*/ 236 w 449"/>
                <a:gd name="T71" fmla="*/ 496 h 497"/>
                <a:gd name="T72" fmla="*/ 181 w 449"/>
                <a:gd name="T73" fmla="*/ 488 h 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9"/>
                <a:gd name="T112" fmla="*/ 0 h 497"/>
                <a:gd name="T113" fmla="*/ 449 w 449"/>
                <a:gd name="T114" fmla="*/ 497 h 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9" h="497">
                  <a:moveTo>
                    <a:pt x="157" y="472"/>
                  </a:moveTo>
                  <a:lnTo>
                    <a:pt x="157" y="472"/>
                  </a:lnTo>
                  <a:lnTo>
                    <a:pt x="157" y="457"/>
                  </a:lnTo>
                  <a:lnTo>
                    <a:pt x="141" y="441"/>
                  </a:lnTo>
                  <a:lnTo>
                    <a:pt x="126" y="433"/>
                  </a:lnTo>
                  <a:lnTo>
                    <a:pt x="141" y="417"/>
                  </a:lnTo>
                  <a:lnTo>
                    <a:pt x="189" y="425"/>
                  </a:lnTo>
                  <a:lnTo>
                    <a:pt x="204" y="409"/>
                  </a:lnTo>
                  <a:lnTo>
                    <a:pt x="181" y="386"/>
                  </a:lnTo>
                  <a:lnTo>
                    <a:pt x="157" y="370"/>
                  </a:lnTo>
                  <a:lnTo>
                    <a:pt x="118" y="339"/>
                  </a:lnTo>
                  <a:lnTo>
                    <a:pt x="102" y="331"/>
                  </a:lnTo>
                  <a:lnTo>
                    <a:pt x="94" y="315"/>
                  </a:lnTo>
                  <a:lnTo>
                    <a:pt x="63" y="315"/>
                  </a:lnTo>
                  <a:lnTo>
                    <a:pt x="39" y="307"/>
                  </a:lnTo>
                  <a:lnTo>
                    <a:pt x="16" y="299"/>
                  </a:lnTo>
                  <a:lnTo>
                    <a:pt x="16" y="283"/>
                  </a:lnTo>
                  <a:lnTo>
                    <a:pt x="8" y="268"/>
                  </a:lnTo>
                  <a:lnTo>
                    <a:pt x="0" y="252"/>
                  </a:lnTo>
                  <a:lnTo>
                    <a:pt x="16" y="244"/>
                  </a:lnTo>
                  <a:lnTo>
                    <a:pt x="39" y="252"/>
                  </a:lnTo>
                  <a:lnTo>
                    <a:pt x="31" y="236"/>
                  </a:lnTo>
                  <a:lnTo>
                    <a:pt x="31" y="220"/>
                  </a:lnTo>
                  <a:lnTo>
                    <a:pt x="39" y="213"/>
                  </a:lnTo>
                  <a:lnTo>
                    <a:pt x="39" y="181"/>
                  </a:lnTo>
                  <a:lnTo>
                    <a:pt x="47" y="157"/>
                  </a:lnTo>
                  <a:lnTo>
                    <a:pt x="47" y="134"/>
                  </a:lnTo>
                  <a:lnTo>
                    <a:pt x="47" y="126"/>
                  </a:lnTo>
                  <a:lnTo>
                    <a:pt x="94" y="118"/>
                  </a:lnTo>
                  <a:lnTo>
                    <a:pt x="110" y="102"/>
                  </a:lnTo>
                  <a:lnTo>
                    <a:pt x="102" y="87"/>
                  </a:lnTo>
                  <a:lnTo>
                    <a:pt x="118" y="87"/>
                  </a:lnTo>
                  <a:lnTo>
                    <a:pt x="126" y="71"/>
                  </a:lnTo>
                  <a:lnTo>
                    <a:pt x="134" y="47"/>
                  </a:lnTo>
                  <a:lnTo>
                    <a:pt x="157" y="24"/>
                  </a:lnTo>
                  <a:lnTo>
                    <a:pt x="165" y="8"/>
                  </a:lnTo>
                  <a:lnTo>
                    <a:pt x="189" y="0"/>
                  </a:lnTo>
                  <a:lnTo>
                    <a:pt x="196" y="8"/>
                  </a:lnTo>
                  <a:lnTo>
                    <a:pt x="220" y="8"/>
                  </a:lnTo>
                  <a:lnTo>
                    <a:pt x="228" y="24"/>
                  </a:lnTo>
                  <a:lnTo>
                    <a:pt x="244" y="8"/>
                  </a:lnTo>
                  <a:lnTo>
                    <a:pt x="267" y="16"/>
                  </a:lnTo>
                  <a:lnTo>
                    <a:pt x="275" y="31"/>
                  </a:lnTo>
                  <a:lnTo>
                    <a:pt x="252" y="87"/>
                  </a:lnTo>
                  <a:lnTo>
                    <a:pt x="259" y="102"/>
                  </a:lnTo>
                  <a:lnTo>
                    <a:pt x="275" y="102"/>
                  </a:lnTo>
                  <a:lnTo>
                    <a:pt x="283" y="71"/>
                  </a:lnTo>
                  <a:lnTo>
                    <a:pt x="307" y="63"/>
                  </a:lnTo>
                  <a:lnTo>
                    <a:pt x="307" y="94"/>
                  </a:lnTo>
                  <a:lnTo>
                    <a:pt x="338" y="94"/>
                  </a:lnTo>
                  <a:lnTo>
                    <a:pt x="338" y="118"/>
                  </a:lnTo>
                  <a:lnTo>
                    <a:pt x="354" y="102"/>
                  </a:lnTo>
                  <a:lnTo>
                    <a:pt x="385" y="126"/>
                  </a:lnTo>
                  <a:lnTo>
                    <a:pt x="440" y="126"/>
                  </a:lnTo>
                  <a:lnTo>
                    <a:pt x="448" y="150"/>
                  </a:lnTo>
                  <a:lnTo>
                    <a:pt x="432" y="157"/>
                  </a:lnTo>
                  <a:lnTo>
                    <a:pt x="409" y="189"/>
                  </a:lnTo>
                  <a:lnTo>
                    <a:pt x="393" y="197"/>
                  </a:lnTo>
                  <a:lnTo>
                    <a:pt x="393" y="205"/>
                  </a:lnTo>
                  <a:lnTo>
                    <a:pt x="369" y="228"/>
                  </a:lnTo>
                  <a:lnTo>
                    <a:pt x="330" y="236"/>
                  </a:lnTo>
                  <a:lnTo>
                    <a:pt x="322" y="252"/>
                  </a:lnTo>
                  <a:lnTo>
                    <a:pt x="330" y="276"/>
                  </a:lnTo>
                  <a:lnTo>
                    <a:pt x="314" y="276"/>
                  </a:lnTo>
                  <a:lnTo>
                    <a:pt x="291" y="299"/>
                  </a:lnTo>
                  <a:lnTo>
                    <a:pt x="299" y="339"/>
                  </a:lnTo>
                  <a:lnTo>
                    <a:pt x="283" y="386"/>
                  </a:lnTo>
                  <a:lnTo>
                    <a:pt x="283" y="441"/>
                  </a:lnTo>
                  <a:lnTo>
                    <a:pt x="291" y="465"/>
                  </a:lnTo>
                  <a:lnTo>
                    <a:pt x="283" y="480"/>
                  </a:lnTo>
                  <a:lnTo>
                    <a:pt x="267" y="496"/>
                  </a:lnTo>
                  <a:lnTo>
                    <a:pt x="236" y="496"/>
                  </a:lnTo>
                  <a:lnTo>
                    <a:pt x="212" y="488"/>
                  </a:lnTo>
                  <a:lnTo>
                    <a:pt x="181" y="488"/>
                  </a:lnTo>
                  <a:lnTo>
                    <a:pt x="157" y="472"/>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0" name="Freeform 66"/>
            <p:cNvSpPr>
              <a:spLocks/>
            </p:cNvSpPr>
            <p:nvPr/>
          </p:nvSpPr>
          <p:spPr bwMode="gray">
            <a:xfrm>
              <a:off x="9644954" y="4314068"/>
              <a:ext cx="577545" cy="827591"/>
            </a:xfrm>
            <a:custGeom>
              <a:avLst/>
              <a:gdLst>
                <a:gd name="T0" fmla="*/ 649 w 761"/>
                <a:gd name="T1" fmla="*/ 659 h 1057"/>
                <a:gd name="T2" fmla="*/ 625 w 761"/>
                <a:gd name="T3" fmla="*/ 746 h 1057"/>
                <a:gd name="T4" fmla="*/ 538 w 761"/>
                <a:gd name="T5" fmla="*/ 746 h 1057"/>
                <a:gd name="T6" fmla="*/ 523 w 761"/>
                <a:gd name="T7" fmla="*/ 786 h 1057"/>
                <a:gd name="T8" fmla="*/ 515 w 761"/>
                <a:gd name="T9" fmla="*/ 818 h 1057"/>
                <a:gd name="T10" fmla="*/ 491 w 761"/>
                <a:gd name="T11" fmla="*/ 858 h 1057"/>
                <a:gd name="T12" fmla="*/ 507 w 761"/>
                <a:gd name="T13" fmla="*/ 889 h 1057"/>
                <a:gd name="T14" fmla="*/ 483 w 761"/>
                <a:gd name="T15" fmla="*/ 921 h 1057"/>
                <a:gd name="T16" fmla="*/ 412 w 761"/>
                <a:gd name="T17" fmla="*/ 977 h 1057"/>
                <a:gd name="T18" fmla="*/ 388 w 761"/>
                <a:gd name="T19" fmla="*/ 1024 h 1057"/>
                <a:gd name="T20" fmla="*/ 372 w 761"/>
                <a:gd name="T21" fmla="*/ 1040 h 1057"/>
                <a:gd name="T22" fmla="*/ 356 w 761"/>
                <a:gd name="T23" fmla="*/ 1032 h 1057"/>
                <a:gd name="T24" fmla="*/ 301 w 761"/>
                <a:gd name="T25" fmla="*/ 1032 h 1057"/>
                <a:gd name="T26" fmla="*/ 301 w 761"/>
                <a:gd name="T27" fmla="*/ 1000 h 1057"/>
                <a:gd name="T28" fmla="*/ 245 w 761"/>
                <a:gd name="T29" fmla="*/ 961 h 1057"/>
                <a:gd name="T30" fmla="*/ 198 w 761"/>
                <a:gd name="T31" fmla="*/ 945 h 1057"/>
                <a:gd name="T32" fmla="*/ 158 w 761"/>
                <a:gd name="T33" fmla="*/ 921 h 1057"/>
                <a:gd name="T34" fmla="*/ 119 w 761"/>
                <a:gd name="T35" fmla="*/ 881 h 1057"/>
                <a:gd name="T36" fmla="*/ 135 w 761"/>
                <a:gd name="T37" fmla="*/ 858 h 1057"/>
                <a:gd name="T38" fmla="*/ 135 w 761"/>
                <a:gd name="T39" fmla="*/ 826 h 1057"/>
                <a:gd name="T40" fmla="*/ 166 w 761"/>
                <a:gd name="T41" fmla="*/ 810 h 1057"/>
                <a:gd name="T42" fmla="*/ 150 w 761"/>
                <a:gd name="T43" fmla="*/ 738 h 1057"/>
                <a:gd name="T44" fmla="*/ 127 w 761"/>
                <a:gd name="T45" fmla="*/ 667 h 1057"/>
                <a:gd name="T46" fmla="*/ 103 w 761"/>
                <a:gd name="T47" fmla="*/ 635 h 1057"/>
                <a:gd name="T48" fmla="*/ 40 w 761"/>
                <a:gd name="T49" fmla="*/ 611 h 1057"/>
                <a:gd name="T50" fmla="*/ 8 w 761"/>
                <a:gd name="T51" fmla="*/ 580 h 1057"/>
                <a:gd name="T52" fmla="*/ 24 w 761"/>
                <a:gd name="T53" fmla="*/ 516 h 1057"/>
                <a:gd name="T54" fmla="*/ 48 w 761"/>
                <a:gd name="T55" fmla="*/ 532 h 1057"/>
                <a:gd name="T56" fmla="*/ 55 w 761"/>
                <a:gd name="T57" fmla="*/ 476 h 1057"/>
                <a:gd name="T58" fmla="*/ 79 w 761"/>
                <a:gd name="T59" fmla="*/ 461 h 1057"/>
                <a:gd name="T60" fmla="*/ 103 w 761"/>
                <a:gd name="T61" fmla="*/ 413 h 1057"/>
                <a:gd name="T62" fmla="*/ 103 w 761"/>
                <a:gd name="T63" fmla="*/ 365 h 1057"/>
                <a:gd name="T64" fmla="*/ 87 w 761"/>
                <a:gd name="T65" fmla="*/ 326 h 1057"/>
                <a:gd name="T66" fmla="*/ 143 w 761"/>
                <a:gd name="T67" fmla="*/ 341 h 1057"/>
                <a:gd name="T68" fmla="*/ 198 w 761"/>
                <a:gd name="T69" fmla="*/ 349 h 1057"/>
                <a:gd name="T70" fmla="*/ 214 w 761"/>
                <a:gd name="T71" fmla="*/ 294 h 1057"/>
                <a:gd name="T72" fmla="*/ 230 w 761"/>
                <a:gd name="T73" fmla="*/ 191 h 1057"/>
                <a:gd name="T74" fmla="*/ 245 w 761"/>
                <a:gd name="T75" fmla="*/ 127 h 1057"/>
                <a:gd name="T76" fmla="*/ 253 w 761"/>
                <a:gd name="T77" fmla="*/ 103 h 1057"/>
                <a:gd name="T78" fmla="*/ 301 w 761"/>
                <a:gd name="T79" fmla="*/ 79 h 1057"/>
                <a:gd name="T80" fmla="*/ 325 w 761"/>
                <a:gd name="T81" fmla="*/ 48 h 1057"/>
                <a:gd name="T82" fmla="*/ 364 w 761"/>
                <a:gd name="T83" fmla="*/ 8 h 1057"/>
                <a:gd name="T84" fmla="*/ 420 w 761"/>
                <a:gd name="T85" fmla="*/ 40 h 1057"/>
                <a:gd name="T86" fmla="*/ 467 w 761"/>
                <a:gd name="T87" fmla="*/ 32 h 1057"/>
                <a:gd name="T88" fmla="*/ 530 w 761"/>
                <a:gd name="T89" fmla="*/ 40 h 1057"/>
                <a:gd name="T90" fmla="*/ 610 w 761"/>
                <a:gd name="T91" fmla="*/ 48 h 1057"/>
                <a:gd name="T92" fmla="*/ 657 w 761"/>
                <a:gd name="T93" fmla="*/ 48 h 1057"/>
                <a:gd name="T94" fmla="*/ 728 w 761"/>
                <a:gd name="T95" fmla="*/ 56 h 1057"/>
                <a:gd name="T96" fmla="*/ 760 w 761"/>
                <a:gd name="T97" fmla="*/ 183 h 1057"/>
                <a:gd name="T98" fmla="*/ 744 w 761"/>
                <a:gd name="T99" fmla="*/ 294 h 1057"/>
                <a:gd name="T100" fmla="*/ 720 w 761"/>
                <a:gd name="T101" fmla="*/ 365 h 1057"/>
                <a:gd name="T102" fmla="*/ 673 w 761"/>
                <a:gd name="T103" fmla="*/ 429 h 1057"/>
                <a:gd name="T104" fmla="*/ 673 w 761"/>
                <a:gd name="T105" fmla="*/ 484 h 1057"/>
                <a:gd name="T106" fmla="*/ 681 w 761"/>
                <a:gd name="T107" fmla="*/ 532 h 1057"/>
                <a:gd name="T108" fmla="*/ 649 w 761"/>
                <a:gd name="T109" fmla="*/ 588 h 1057"/>
                <a:gd name="T110" fmla="*/ 649 w 761"/>
                <a:gd name="T111" fmla="*/ 659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1"/>
                <a:gd name="T169" fmla="*/ 0 h 1057"/>
                <a:gd name="T170" fmla="*/ 761 w 761"/>
                <a:gd name="T171" fmla="*/ 1057 h 10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1" h="1057">
                  <a:moveTo>
                    <a:pt x="649" y="659"/>
                  </a:moveTo>
                  <a:lnTo>
                    <a:pt x="649" y="659"/>
                  </a:lnTo>
                  <a:lnTo>
                    <a:pt x="641" y="715"/>
                  </a:lnTo>
                  <a:lnTo>
                    <a:pt x="625" y="746"/>
                  </a:lnTo>
                  <a:lnTo>
                    <a:pt x="570" y="762"/>
                  </a:lnTo>
                  <a:lnTo>
                    <a:pt x="538" y="746"/>
                  </a:lnTo>
                  <a:lnTo>
                    <a:pt x="538" y="770"/>
                  </a:lnTo>
                  <a:lnTo>
                    <a:pt x="523" y="786"/>
                  </a:lnTo>
                  <a:lnTo>
                    <a:pt x="523" y="810"/>
                  </a:lnTo>
                  <a:lnTo>
                    <a:pt x="515" y="818"/>
                  </a:lnTo>
                  <a:lnTo>
                    <a:pt x="515" y="858"/>
                  </a:lnTo>
                  <a:lnTo>
                    <a:pt x="491" y="858"/>
                  </a:lnTo>
                  <a:lnTo>
                    <a:pt x="483" y="873"/>
                  </a:lnTo>
                  <a:lnTo>
                    <a:pt x="507" y="889"/>
                  </a:lnTo>
                  <a:lnTo>
                    <a:pt x="491" y="897"/>
                  </a:lnTo>
                  <a:lnTo>
                    <a:pt x="483" y="921"/>
                  </a:lnTo>
                  <a:lnTo>
                    <a:pt x="435" y="929"/>
                  </a:lnTo>
                  <a:lnTo>
                    <a:pt x="412" y="977"/>
                  </a:lnTo>
                  <a:lnTo>
                    <a:pt x="404" y="1000"/>
                  </a:lnTo>
                  <a:lnTo>
                    <a:pt x="388" y="1024"/>
                  </a:lnTo>
                  <a:lnTo>
                    <a:pt x="372" y="1032"/>
                  </a:lnTo>
                  <a:lnTo>
                    <a:pt x="372" y="1040"/>
                  </a:lnTo>
                  <a:lnTo>
                    <a:pt x="364" y="1056"/>
                  </a:lnTo>
                  <a:lnTo>
                    <a:pt x="356" y="1032"/>
                  </a:lnTo>
                  <a:lnTo>
                    <a:pt x="317" y="1024"/>
                  </a:lnTo>
                  <a:lnTo>
                    <a:pt x="301" y="1032"/>
                  </a:lnTo>
                  <a:lnTo>
                    <a:pt x="293" y="1016"/>
                  </a:lnTo>
                  <a:lnTo>
                    <a:pt x="301" y="1000"/>
                  </a:lnTo>
                  <a:lnTo>
                    <a:pt x="277" y="977"/>
                  </a:lnTo>
                  <a:lnTo>
                    <a:pt x="245" y="961"/>
                  </a:lnTo>
                  <a:lnTo>
                    <a:pt x="214" y="969"/>
                  </a:lnTo>
                  <a:lnTo>
                    <a:pt x="198" y="945"/>
                  </a:lnTo>
                  <a:lnTo>
                    <a:pt x="166" y="937"/>
                  </a:lnTo>
                  <a:lnTo>
                    <a:pt x="158" y="921"/>
                  </a:lnTo>
                  <a:lnTo>
                    <a:pt x="119" y="905"/>
                  </a:lnTo>
                  <a:lnTo>
                    <a:pt x="119" y="881"/>
                  </a:lnTo>
                  <a:lnTo>
                    <a:pt x="103" y="865"/>
                  </a:lnTo>
                  <a:lnTo>
                    <a:pt x="135" y="858"/>
                  </a:lnTo>
                  <a:lnTo>
                    <a:pt x="135" y="842"/>
                  </a:lnTo>
                  <a:lnTo>
                    <a:pt x="135" y="826"/>
                  </a:lnTo>
                  <a:lnTo>
                    <a:pt x="150" y="826"/>
                  </a:lnTo>
                  <a:lnTo>
                    <a:pt x="166" y="810"/>
                  </a:lnTo>
                  <a:lnTo>
                    <a:pt x="174" y="762"/>
                  </a:lnTo>
                  <a:lnTo>
                    <a:pt x="150" y="738"/>
                  </a:lnTo>
                  <a:lnTo>
                    <a:pt x="150" y="699"/>
                  </a:lnTo>
                  <a:lnTo>
                    <a:pt x="127" y="667"/>
                  </a:lnTo>
                  <a:lnTo>
                    <a:pt x="103" y="651"/>
                  </a:lnTo>
                  <a:lnTo>
                    <a:pt x="103" y="635"/>
                  </a:lnTo>
                  <a:lnTo>
                    <a:pt x="63" y="603"/>
                  </a:lnTo>
                  <a:lnTo>
                    <a:pt x="40" y="611"/>
                  </a:lnTo>
                  <a:lnTo>
                    <a:pt x="16" y="603"/>
                  </a:lnTo>
                  <a:lnTo>
                    <a:pt x="8" y="580"/>
                  </a:lnTo>
                  <a:lnTo>
                    <a:pt x="0" y="556"/>
                  </a:lnTo>
                  <a:lnTo>
                    <a:pt x="24" y="516"/>
                  </a:lnTo>
                  <a:lnTo>
                    <a:pt x="32" y="532"/>
                  </a:lnTo>
                  <a:lnTo>
                    <a:pt x="48" y="532"/>
                  </a:lnTo>
                  <a:lnTo>
                    <a:pt x="63" y="500"/>
                  </a:lnTo>
                  <a:lnTo>
                    <a:pt x="55" y="476"/>
                  </a:lnTo>
                  <a:lnTo>
                    <a:pt x="71" y="453"/>
                  </a:lnTo>
                  <a:lnTo>
                    <a:pt x="79" y="461"/>
                  </a:lnTo>
                  <a:lnTo>
                    <a:pt x="103" y="445"/>
                  </a:lnTo>
                  <a:lnTo>
                    <a:pt x="103" y="413"/>
                  </a:lnTo>
                  <a:lnTo>
                    <a:pt x="95" y="389"/>
                  </a:lnTo>
                  <a:lnTo>
                    <a:pt x="103" y="365"/>
                  </a:lnTo>
                  <a:lnTo>
                    <a:pt x="79" y="333"/>
                  </a:lnTo>
                  <a:lnTo>
                    <a:pt x="87" y="326"/>
                  </a:lnTo>
                  <a:lnTo>
                    <a:pt x="111" y="341"/>
                  </a:lnTo>
                  <a:lnTo>
                    <a:pt x="143" y="341"/>
                  </a:lnTo>
                  <a:lnTo>
                    <a:pt x="166" y="349"/>
                  </a:lnTo>
                  <a:lnTo>
                    <a:pt x="198" y="349"/>
                  </a:lnTo>
                  <a:lnTo>
                    <a:pt x="222" y="318"/>
                  </a:lnTo>
                  <a:lnTo>
                    <a:pt x="214" y="294"/>
                  </a:lnTo>
                  <a:lnTo>
                    <a:pt x="214" y="238"/>
                  </a:lnTo>
                  <a:lnTo>
                    <a:pt x="230" y="191"/>
                  </a:lnTo>
                  <a:lnTo>
                    <a:pt x="222" y="151"/>
                  </a:lnTo>
                  <a:lnTo>
                    <a:pt x="245" y="127"/>
                  </a:lnTo>
                  <a:lnTo>
                    <a:pt x="261" y="127"/>
                  </a:lnTo>
                  <a:lnTo>
                    <a:pt x="253" y="103"/>
                  </a:lnTo>
                  <a:lnTo>
                    <a:pt x="261" y="87"/>
                  </a:lnTo>
                  <a:lnTo>
                    <a:pt x="301" y="79"/>
                  </a:lnTo>
                  <a:lnTo>
                    <a:pt x="325" y="56"/>
                  </a:lnTo>
                  <a:lnTo>
                    <a:pt x="325" y="48"/>
                  </a:lnTo>
                  <a:lnTo>
                    <a:pt x="340" y="40"/>
                  </a:lnTo>
                  <a:lnTo>
                    <a:pt x="364" y="8"/>
                  </a:lnTo>
                  <a:lnTo>
                    <a:pt x="380" y="0"/>
                  </a:lnTo>
                  <a:lnTo>
                    <a:pt x="420" y="40"/>
                  </a:lnTo>
                  <a:lnTo>
                    <a:pt x="443" y="32"/>
                  </a:lnTo>
                  <a:lnTo>
                    <a:pt x="467" y="32"/>
                  </a:lnTo>
                  <a:lnTo>
                    <a:pt x="483" y="16"/>
                  </a:lnTo>
                  <a:lnTo>
                    <a:pt x="530" y="40"/>
                  </a:lnTo>
                  <a:lnTo>
                    <a:pt x="562" y="64"/>
                  </a:lnTo>
                  <a:lnTo>
                    <a:pt x="610" y="48"/>
                  </a:lnTo>
                  <a:lnTo>
                    <a:pt x="641" y="64"/>
                  </a:lnTo>
                  <a:lnTo>
                    <a:pt x="657" y="48"/>
                  </a:lnTo>
                  <a:lnTo>
                    <a:pt x="681" y="56"/>
                  </a:lnTo>
                  <a:lnTo>
                    <a:pt x="728" y="56"/>
                  </a:lnTo>
                  <a:lnTo>
                    <a:pt x="752" y="79"/>
                  </a:lnTo>
                  <a:lnTo>
                    <a:pt x="760" y="183"/>
                  </a:lnTo>
                  <a:lnTo>
                    <a:pt x="752" y="222"/>
                  </a:lnTo>
                  <a:lnTo>
                    <a:pt x="744" y="294"/>
                  </a:lnTo>
                  <a:lnTo>
                    <a:pt x="736" y="326"/>
                  </a:lnTo>
                  <a:lnTo>
                    <a:pt x="720" y="365"/>
                  </a:lnTo>
                  <a:lnTo>
                    <a:pt x="673" y="381"/>
                  </a:lnTo>
                  <a:lnTo>
                    <a:pt x="673" y="429"/>
                  </a:lnTo>
                  <a:lnTo>
                    <a:pt x="697" y="453"/>
                  </a:lnTo>
                  <a:lnTo>
                    <a:pt x="673" y="484"/>
                  </a:lnTo>
                  <a:lnTo>
                    <a:pt x="665" y="516"/>
                  </a:lnTo>
                  <a:lnTo>
                    <a:pt x="681" y="532"/>
                  </a:lnTo>
                  <a:lnTo>
                    <a:pt x="681" y="564"/>
                  </a:lnTo>
                  <a:lnTo>
                    <a:pt x="649" y="588"/>
                  </a:lnTo>
                  <a:lnTo>
                    <a:pt x="633" y="627"/>
                  </a:lnTo>
                  <a:lnTo>
                    <a:pt x="649" y="659"/>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1" name="Freeform 67"/>
            <p:cNvSpPr>
              <a:spLocks/>
            </p:cNvSpPr>
            <p:nvPr/>
          </p:nvSpPr>
          <p:spPr bwMode="gray">
            <a:xfrm>
              <a:off x="8987720" y="4766619"/>
              <a:ext cx="935760" cy="902754"/>
            </a:xfrm>
            <a:custGeom>
              <a:avLst/>
              <a:gdLst>
                <a:gd name="T0" fmla="*/ 143 w 1233"/>
                <a:gd name="T1" fmla="*/ 636 h 1153"/>
                <a:gd name="T2" fmla="*/ 79 w 1233"/>
                <a:gd name="T3" fmla="*/ 588 h 1153"/>
                <a:gd name="T4" fmla="*/ 24 w 1233"/>
                <a:gd name="T5" fmla="*/ 469 h 1153"/>
                <a:gd name="T6" fmla="*/ 0 w 1233"/>
                <a:gd name="T7" fmla="*/ 381 h 1153"/>
                <a:gd name="T8" fmla="*/ 119 w 1233"/>
                <a:gd name="T9" fmla="*/ 389 h 1153"/>
                <a:gd name="T10" fmla="*/ 199 w 1233"/>
                <a:gd name="T11" fmla="*/ 358 h 1153"/>
                <a:gd name="T12" fmla="*/ 270 w 1233"/>
                <a:gd name="T13" fmla="*/ 358 h 1153"/>
                <a:gd name="T14" fmla="*/ 334 w 1233"/>
                <a:gd name="T15" fmla="*/ 350 h 1153"/>
                <a:gd name="T16" fmla="*/ 461 w 1233"/>
                <a:gd name="T17" fmla="*/ 397 h 1153"/>
                <a:gd name="T18" fmla="*/ 445 w 1233"/>
                <a:gd name="T19" fmla="*/ 445 h 1153"/>
                <a:gd name="T20" fmla="*/ 445 w 1233"/>
                <a:gd name="T21" fmla="*/ 485 h 1153"/>
                <a:gd name="T22" fmla="*/ 548 w 1233"/>
                <a:gd name="T23" fmla="*/ 429 h 1153"/>
                <a:gd name="T24" fmla="*/ 588 w 1233"/>
                <a:gd name="T25" fmla="*/ 350 h 1153"/>
                <a:gd name="T26" fmla="*/ 517 w 1233"/>
                <a:gd name="T27" fmla="*/ 199 h 1153"/>
                <a:gd name="T28" fmla="*/ 501 w 1233"/>
                <a:gd name="T29" fmla="*/ 56 h 1153"/>
                <a:gd name="T30" fmla="*/ 564 w 1233"/>
                <a:gd name="T31" fmla="*/ 8 h 1153"/>
                <a:gd name="T32" fmla="*/ 668 w 1233"/>
                <a:gd name="T33" fmla="*/ 0 h 1153"/>
                <a:gd name="T34" fmla="*/ 771 w 1233"/>
                <a:gd name="T35" fmla="*/ 16 h 1153"/>
                <a:gd name="T36" fmla="*/ 874 w 1233"/>
                <a:gd name="T37" fmla="*/ 48 h 1153"/>
                <a:gd name="T38" fmla="*/ 930 w 1233"/>
                <a:gd name="T39" fmla="*/ 24 h 1153"/>
                <a:gd name="T40" fmla="*/ 1017 w 1233"/>
                <a:gd name="T41" fmla="*/ 119 h 1153"/>
                <a:gd name="T42" fmla="*/ 1017 w 1233"/>
                <a:gd name="T43" fmla="*/ 246 h 1153"/>
                <a:gd name="T44" fmla="*/ 970 w 1233"/>
                <a:gd name="T45" fmla="*/ 286 h 1153"/>
                <a:gd name="T46" fmla="*/ 1033 w 1233"/>
                <a:gd name="T47" fmla="*/ 358 h 1153"/>
                <a:gd name="T48" fmla="*/ 1089 w 1233"/>
                <a:gd name="T49" fmla="*/ 421 h 1153"/>
                <a:gd name="T50" fmla="*/ 1160 w 1233"/>
                <a:gd name="T51" fmla="*/ 461 h 1153"/>
                <a:gd name="T52" fmla="*/ 1121 w 1233"/>
                <a:gd name="T53" fmla="*/ 548 h 1153"/>
                <a:gd name="T54" fmla="*/ 1049 w 1233"/>
                <a:gd name="T55" fmla="*/ 628 h 1153"/>
                <a:gd name="T56" fmla="*/ 1105 w 1233"/>
                <a:gd name="T57" fmla="*/ 675 h 1153"/>
                <a:gd name="T58" fmla="*/ 1160 w 1233"/>
                <a:gd name="T59" fmla="*/ 723 h 1153"/>
                <a:gd name="T60" fmla="*/ 1216 w 1233"/>
                <a:gd name="T61" fmla="*/ 818 h 1153"/>
                <a:gd name="T62" fmla="*/ 1224 w 1233"/>
                <a:gd name="T63" fmla="*/ 914 h 1153"/>
                <a:gd name="T64" fmla="*/ 1137 w 1233"/>
                <a:gd name="T65" fmla="*/ 898 h 1153"/>
                <a:gd name="T66" fmla="*/ 1073 w 1233"/>
                <a:gd name="T67" fmla="*/ 961 h 1153"/>
                <a:gd name="T68" fmla="*/ 1025 w 1233"/>
                <a:gd name="T69" fmla="*/ 1025 h 1153"/>
                <a:gd name="T70" fmla="*/ 898 w 1233"/>
                <a:gd name="T71" fmla="*/ 1080 h 1153"/>
                <a:gd name="T72" fmla="*/ 787 w 1233"/>
                <a:gd name="T73" fmla="*/ 1104 h 1153"/>
                <a:gd name="T74" fmla="*/ 803 w 1233"/>
                <a:gd name="T75" fmla="*/ 1009 h 1153"/>
                <a:gd name="T76" fmla="*/ 723 w 1233"/>
                <a:gd name="T77" fmla="*/ 961 h 1153"/>
                <a:gd name="T78" fmla="*/ 668 w 1233"/>
                <a:gd name="T79" fmla="*/ 977 h 1153"/>
                <a:gd name="T80" fmla="*/ 596 w 1233"/>
                <a:gd name="T81" fmla="*/ 993 h 1153"/>
                <a:gd name="T82" fmla="*/ 533 w 1233"/>
                <a:gd name="T83" fmla="*/ 1001 h 1153"/>
                <a:gd name="T84" fmla="*/ 469 w 1233"/>
                <a:gd name="T85" fmla="*/ 1009 h 1153"/>
                <a:gd name="T86" fmla="*/ 382 w 1233"/>
                <a:gd name="T87" fmla="*/ 1017 h 1153"/>
                <a:gd name="T88" fmla="*/ 278 w 1233"/>
                <a:gd name="T89" fmla="*/ 1009 h 1153"/>
                <a:gd name="T90" fmla="*/ 183 w 1233"/>
                <a:gd name="T91" fmla="*/ 945 h 1153"/>
                <a:gd name="T92" fmla="*/ 127 w 1233"/>
                <a:gd name="T93" fmla="*/ 898 h 1153"/>
                <a:gd name="T94" fmla="*/ 119 w 1233"/>
                <a:gd name="T95" fmla="*/ 810 h 1153"/>
                <a:gd name="T96" fmla="*/ 191 w 1233"/>
                <a:gd name="T97" fmla="*/ 723 h 1153"/>
                <a:gd name="T98" fmla="*/ 175 w 1233"/>
                <a:gd name="T99" fmla="*/ 636 h 11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3"/>
                <a:gd name="T151" fmla="*/ 0 h 1153"/>
                <a:gd name="T152" fmla="*/ 1233 w 1233"/>
                <a:gd name="T153" fmla="*/ 1153 h 11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3" h="1153">
                  <a:moveTo>
                    <a:pt x="175" y="636"/>
                  </a:moveTo>
                  <a:lnTo>
                    <a:pt x="175" y="636"/>
                  </a:lnTo>
                  <a:lnTo>
                    <a:pt x="159" y="644"/>
                  </a:lnTo>
                  <a:lnTo>
                    <a:pt x="143" y="636"/>
                  </a:lnTo>
                  <a:lnTo>
                    <a:pt x="127" y="636"/>
                  </a:lnTo>
                  <a:lnTo>
                    <a:pt x="111" y="628"/>
                  </a:lnTo>
                  <a:lnTo>
                    <a:pt x="95" y="620"/>
                  </a:lnTo>
                  <a:lnTo>
                    <a:pt x="79" y="588"/>
                  </a:lnTo>
                  <a:lnTo>
                    <a:pt x="56" y="556"/>
                  </a:lnTo>
                  <a:lnTo>
                    <a:pt x="40" y="508"/>
                  </a:lnTo>
                  <a:lnTo>
                    <a:pt x="32" y="493"/>
                  </a:lnTo>
                  <a:lnTo>
                    <a:pt x="24" y="469"/>
                  </a:lnTo>
                  <a:lnTo>
                    <a:pt x="8" y="469"/>
                  </a:lnTo>
                  <a:lnTo>
                    <a:pt x="16" y="405"/>
                  </a:lnTo>
                  <a:lnTo>
                    <a:pt x="8" y="397"/>
                  </a:lnTo>
                  <a:lnTo>
                    <a:pt x="0" y="381"/>
                  </a:lnTo>
                  <a:lnTo>
                    <a:pt x="48" y="381"/>
                  </a:lnTo>
                  <a:lnTo>
                    <a:pt x="87" y="373"/>
                  </a:lnTo>
                  <a:lnTo>
                    <a:pt x="103" y="381"/>
                  </a:lnTo>
                  <a:lnTo>
                    <a:pt x="119" y="389"/>
                  </a:lnTo>
                  <a:lnTo>
                    <a:pt x="135" y="365"/>
                  </a:lnTo>
                  <a:lnTo>
                    <a:pt x="151" y="365"/>
                  </a:lnTo>
                  <a:lnTo>
                    <a:pt x="175" y="342"/>
                  </a:lnTo>
                  <a:lnTo>
                    <a:pt x="199" y="358"/>
                  </a:lnTo>
                  <a:lnTo>
                    <a:pt x="207" y="373"/>
                  </a:lnTo>
                  <a:lnTo>
                    <a:pt x="231" y="365"/>
                  </a:lnTo>
                  <a:lnTo>
                    <a:pt x="246" y="373"/>
                  </a:lnTo>
                  <a:lnTo>
                    <a:pt x="270" y="358"/>
                  </a:lnTo>
                  <a:lnTo>
                    <a:pt x="286" y="358"/>
                  </a:lnTo>
                  <a:lnTo>
                    <a:pt x="302" y="365"/>
                  </a:lnTo>
                  <a:lnTo>
                    <a:pt x="310" y="350"/>
                  </a:lnTo>
                  <a:lnTo>
                    <a:pt x="334" y="350"/>
                  </a:lnTo>
                  <a:lnTo>
                    <a:pt x="366" y="381"/>
                  </a:lnTo>
                  <a:lnTo>
                    <a:pt x="397" y="373"/>
                  </a:lnTo>
                  <a:lnTo>
                    <a:pt x="421" y="397"/>
                  </a:lnTo>
                  <a:lnTo>
                    <a:pt x="461" y="397"/>
                  </a:lnTo>
                  <a:lnTo>
                    <a:pt x="469" y="413"/>
                  </a:lnTo>
                  <a:lnTo>
                    <a:pt x="461" y="421"/>
                  </a:lnTo>
                  <a:lnTo>
                    <a:pt x="461" y="429"/>
                  </a:lnTo>
                  <a:lnTo>
                    <a:pt x="445" y="445"/>
                  </a:lnTo>
                  <a:lnTo>
                    <a:pt x="445" y="469"/>
                  </a:lnTo>
                  <a:lnTo>
                    <a:pt x="421" y="469"/>
                  </a:lnTo>
                  <a:lnTo>
                    <a:pt x="413" y="485"/>
                  </a:lnTo>
                  <a:lnTo>
                    <a:pt x="445" y="485"/>
                  </a:lnTo>
                  <a:lnTo>
                    <a:pt x="469" y="461"/>
                  </a:lnTo>
                  <a:lnTo>
                    <a:pt x="477" y="437"/>
                  </a:lnTo>
                  <a:lnTo>
                    <a:pt x="509" y="437"/>
                  </a:lnTo>
                  <a:lnTo>
                    <a:pt x="548" y="429"/>
                  </a:lnTo>
                  <a:lnTo>
                    <a:pt x="572" y="429"/>
                  </a:lnTo>
                  <a:lnTo>
                    <a:pt x="596" y="413"/>
                  </a:lnTo>
                  <a:lnTo>
                    <a:pt x="604" y="389"/>
                  </a:lnTo>
                  <a:lnTo>
                    <a:pt x="588" y="350"/>
                  </a:lnTo>
                  <a:lnTo>
                    <a:pt x="596" y="310"/>
                  </a:lnTo>
                  <a:lnTo>
                    <a:pt x="548" y="254"/>
                  </a:lnTo>
                  <a:lnTo>
                    <a:pt x="540" y="222"/>
                  </a:lnTo>
                  <a:lnTo>
                    <a:pt x="517" y="199"/>
                  </a:lnTo>
                  <a:lnTo>
                    <a:pt x="509" y="151"/>
                  </a:lnTo>
                  <a:lnTo>
                    <a:pt x="525" y="103"/>
                  </a:lnTo>
                  <a:lnTo>
                    <a:pt x="517" y="79"/>
                  </a:lnTo>
                  <a:lnTo>
                    <a:pt x="501" y="56"/>
                  </a:lnTo>
                  <a:lnTo>
                    <a:pt x="469" y="48"/>
                  </a:lnTo>
                  <a:lnTo>
                    <a:pt x="517" y="32"/>
                  </a:lnTo>
                  <a:lnTo>
                    <a:pt x="540" y="0"/>
                  </a:lnTo>
                  <a:lnTo>
                    <a:pt x="564" y="8"/>
                  </a:lnTo>
                  <a:lnTo>
                    <a:pt x="580" y="0"/>
                  </a:lnTo>
                  <a:lnTo>
                    <a:pt x="620" y="0"/>
                  </a:lnTo>
                  <a:lnTo>
                    <a:pt x="644" y="8"/>
                  </a:lnTo>
                  <a:lnTo>
                    <a:pt x="668" y="0"/>
                  </a:lnTo>
                  <a:lnTo>
                    <a:pt x="699" y="16"/>
                  </a:lnTo>
                  <a:lnTo>
                    <a:pt x="731" y="0"/>
                  </a:lnTo>
                  <a:lnTo>
                    <a:pt x="747" y="16"/>
                  </a:lnTo>
                  <a:lnTo>
                    <a:pt x="771" y="16"/>
                  </a:lnTo>
                  <a:lnTo>
                    <a:pt x="771" y="40"/>
                  </a:lnTo>
                  <a:lnTo>
                    <a:pt x="795" y="56"/>
                  </a:lnTo>
                  <a:lnTo>
                    <a:pt x="827" y="56"/>
                  </a:lnTo>
                  <a:lnTo>
                    <a:pt x="874" y="48"/>
                  </a:lnTo>
                  <a:lnTo>
                    <a:pt x="898" y="56"/>
                  </a:lnTo>
                  <a:lnTo>
                    <a:pt x="914" y="48"/>
                  </a:lnTo>
                  <a:lnTo>
                    <a:pt x="906" y="32"/>
                  </a:lnTo>
                  <a:lnTo>
                    <a:pt x="930" y="24"/>
                  </a:lnTo>
                  <a:lnTo>
                    <a:pt x="970" y="56"/>
                  </a:lnTo>
                  <a:lnTo>
                    <a:pt x="970" y="72"/>
                  </a:lnTo>
                  <a:lnTo>
                    <a:pt x="994" y="87"/>
                  </a:lnTo>
                  <a:lnTo>
                    <a:pt x="1017" y="119"/>
                  </a:lnTo>
                  <a:lnTo>
                    <a:pt x="1017" y="159"/>
                  </a:lnTo>
                  <a:lnTo>
                    <a:pt x="1041" y="183"/>
                  </a:lnTo>
                  <a:lnTo>
                    <a:pt x="1033" y="230"/>
                  </a:lnTo>
                  <a:lnTo>
                    <a:pt x="1017" y="246"/>
                  </a:lnTo>
                  <a:lnTo>
                    <a:pt x="1001" y="246"/>
                  </a:lnTo>
                  <a:lnTo>
                    <a:pt x="1001" y="262"/>
                  </a:lnTo>
                  <a:lnTo>
                    <a:pt x="1001" y="278"/>
                  </a:lnTo>
                  <a:lnTo>
                    <a:pt x="970" y="286"/>
                  </a:lnTo>
                  <a:lnTo>
                    <a:pt x="986" y="302"/>
                  </a:lnTo>
                  <a:lnTo>
                    <a:pt x="986" y="326"/>
                  </a:lnTo>
                  <a:lnTo>
                    <a:pt x="1025" y="342"/>
                  </a:lnTo>
                  <a:lnTo>
                    <a:pt x="1033" y="358"/>
                  </a:lnTo>
                  <a:lnTo>
                    <a:pt x="1065" y="365"/>
                  </a:lnTo>
                  <a:lnTo>
                    <a:pt x="1081" y="389"/>
                  </a:lnTo>
                  <a:lnTo>
                    <a:pt x="1089" y="405"/>
                  </a:lnTo>
                  <a:lnTo>
                    <a:pt x="1089" y="421"/>
                  </a:lnTo>
                  <a:lnTo>
                    <a:pt x="1105" y="437"/>
                  </a:lnTo>
                  <a:lnTo>
                    <a:pt x="1160" y="437"/>
                  </a:lnTo>
                  <a:lnTo>
                    <a:pt x="1168" y="453"/>
                  </a:lnTo>
                  <a:lnTo>
                    <a:pt x="1160" y="461"/>
                  </a:lnTo>
                  <a:lnTo>
                    <a:pt x="1129" y="461"/>
                  </a:lnTo>
                  <a:lnTo>
                    <a:pt x="1129" y="493"/>
                  </a:lnTo>
                  <a:lnTo>
                    <a:pt x="1145" y="516"/>
                  </a:lnTo>
                  <a:lnTo>
                    <a:pt x="1121" y="548"/>
                  </a:lnTo>
                  <a:lnTo>
                    <a:pt x="1089" y="556"/>
                  </a:lnTo>
                  <a:lnTo>
                    <a:pt x="1081" y="588"/>
                  </a:lnTo>
                  <a:lnTo>
                    <a:pt x="1057" y="612"/>
                  </a:lnTo>
                  <a:lnTo>
                    <a:pt x="1049" y="628"/>
                  </a:lnTo>
                  <a:lnTo>
                    <a:pt x="1065" y="651"/>
                  </a:lnTo>
                  <a:lnTo>
                    <a:pt x="1081" y="667"/>
                  </a:lnTo>
                  <a:lnTo>
                    <a:pt x="1097" y="659"/>
                  </a:lnTo>
                  <a:lnTo>
                    <a:pt x="1105" y="675"/>
                  </a:lnTo>
                  <a:lnTo>
                    <a:pt x="1113" y="675"/>
                  </a:lnTo>
                  <a:lnTo>
                    <a:pt x="1129" y="683"/>
                  </a:lnTo>
                  <a:lnTo>
                    <a:pt x="1160" y="691"/>
                  </a:lnTo>
                  <a:lnTo>
                    <a:pt x="1160" y="723"/>
                  </a:lnTo>
                  <a:lnTo>
                    <a:pt x="1160" y="747"/>
                  </a:lnTo>
                  <a:lnTo>
                    <a:pt x="1145" y="779"/>
                  </a:lnTo>
                  <a:lnTo>
                    <a:pt x="1160" y="802"/>
                  </a:lnTo>
                  <a:lnTo>
                    <a:pt x="1216" y="818"/>
                  </a:lnTo>
                  <a:lnTo>
                    <a:pt x="1224" y="858"/>
                  </a:lnTo>
                  <a:lnTo>
                    <a:pt x="1216" y="874"/>
                  </a:lnTo>
                  <a:lnTo>
                    <a:pt x="1232" y="898"/>
                  </a:lnTo>
                  <a:lnTo>
                    <a:pt x="1224" y="914"/>
                  </a:lnTo>
                  <a:lnTo>
                    <a:pt x="1216" y="922"/>
                  </a:lnTo>
                  <a:lnTo>
                    <a:pt x="1192" y="914"/>
                  </a:lnTo>
                  <a:lnTo>
                    <a:pt x="1192" y="890"/>
                  </a:lnTo>
                  <a:lnTo>
                    <a:pt x="1137" y="898"/>
                  </a:lnTo>
                  <a:lnTo>
                    <a:pt x="1113" y="898"/>
                  </a:lnTo>
                  <a:lnTo>
                    <a:pt x="1097" y="922"/>
                  </a:lnTo>
                  <a:lnTo>
                    <a:pt x="1081" y="930"/>
                  </a:lnTo>
                  <a:lnTo>
                    <a:pt x="1073" y="961"/>
                  </a:lnTo>
                  <a:lnTo>
                    <a:pt x="1073" y="1009"/>
                  </a:lnTo>
                  <a:lnTo>
                    <a:pt x="1049" y="1041"/>
                  </a:lnTo>
                  <a:lnTo>
                    <a:pt x="1033" y="1041"/>
                  </a:lnTo>
                  <a:lnTo>
                    <a:pt x="1025" y="1025"/>
                  </a:lnTo>
                  <a:lnTo>
                    <a:pt x="1009" y="1017"/>
                  </a:lnTo>
                  <a:lnTo>
                    <a:pt x="986" y="1041"/>
                  </a:lnTo>
                  <a:lnTo>
                    <a:pt x="930" y="1033"/>
                  </a:lnTo>
                  <a:lnTo>
                    <a:pt x="898" y="1080"/>
                  </a:lnTo>
                  <a:lnTo>
                    <a:pt x="890" y="1080"/>
                  </a:lnTo>
                  <a:lnTo>
                    <a:pt x="843" y="1152"/>
                  </a:lnTo>
                  <a:lnTo>
                    <a:pt x="819" y="1128"/>
                  </a:lnTo>
                  <a:lnTo>
                    <a:pt x="787" y="1104"/>
                  </a:lnTo>
                  <a:lnTo>
                    <a:pt x="819" y="1073"/>
                  </a:lnTo>
                  <a:lnTo>
                    <a:pt x="819" y="1049"/>
                  </a:lnTo>
                  <a:lnTo>
                    <a:pt x="803" y="1041"/>
                  </a:lnTo>
                  <a:lnTo>
                    <a:pt x="803" y="1009"/>
                  </a:lnTo>
                  <a:lnTo>
                    <a:pt x="787" y="1001"/>
                  </a:lnTo>
                  <a:lnTo>
                    <a:pt x="787" y="985"/>
                  </a:lnTo>
                  <a:lnTo>
                    <a:pt x="763" y="961"/>
                  </a:lnTo>
                  <a:lnTo>
                    <a:pt x="723" y="961"/>
                  </a:lnTo>
                  <a:lnTo>
                    <a:pt x="699" y="985"/>
                  </a:lnTo>
                  <a:lnTo>
                    <a:pt x="692" y="1001"/>
                  </a:lnTo>
                  <a:lnTo>
                    <a:pt x="692" y="985"/>
                  </a:lnTo>
                  <a:lnTo>
                    <a:pt x="668" y="977"/>
                  </a:lnTo>
                  <a:lnTo>
                    <a:pt x="652" y="1001"/>
                  </a:lnTo>
                  <a:lnTo>
                    <a:pt x="636" y="993"/>
                  </a:lnTo>
                  <a:lnTo>
                    <a:pt x="620" y="985"/>
                  </a:lnTo>
                  <a:lnTo>
                    <a:pt x="596" y="993"/>
                  </a:lnTo>
                  <a:lnTo>
                    <a:pt x="580" y="985"/>
                  </a:lnTo>
                  <a:lnTo>
                    <a:pt x="564" y="977"/>
                  </a:lnTo>
                  <a:lnTo>
                    <a:pt x="540" y="985"/>
                  </a:lnTo>
                  <a:lnTo>
                    <a:pt x="533" y="1001"/>
                  </a:lnTo>
                  <a:lnTo>
                    <a:pt x="485" y="1001"/>
                  </a:lnTo>
                  <a:lnTo>
                    <a:pt x="485" y="985"/>
                  </a:lnTo>
                  <a:lnTo>
                    <a:pt x="461" y="985"/>
                  </a:lnTo>
                  <a:lnTo>
                    <a:pt x="469" y="1009"/>
                  </a:lnTo>
                  <a:lnTo>
                    <a:pt x="453" y="1009"/>
                  </a:lnTo>
                  <a:lnTo>
                    <a:pt x="437" y="993"/>
                  </a:lnTo>
                  <a:lnTo>
                    <a:pt x="405" y="993"/>
                  </a:lnTo>
                  <a:lnTo>
                    <a:pt x="382" y="1017"/>
                  </a:lnTo>
                  <a:lnTo>
                    <a:pt x="374" y="1009"/>
                  </a:lnTo>
                  <a:lnTo>
                    <a:pt x="358" y="1017"/>
                  </a:lnTo>
                  <a:lnTo>
                    <a:pt x="326" y="1009"/>
                  </a:lnTo>
                  <a:lnTo>
                    <a:pt x="278" y="1009"/>
                  </a:lnTo>
                  <a:lnTo>
                    <a:pt x="246" y="1001"/>
                  </a:lnTo>
                  <a:lnTo>
                    <a:pt x="231" y="985"/>
                  </a:lnTo>
                  <a:lnTo>
                    <a:pt x="199" y="977"/>
                  </a:lnTo>
                  <a:lnTo>
                    <a:pt x="183" y="945"/>
                  </a:lnTo>
                  <a:lnTo>
                    <a:pt x="175" y="945"/>
                  </a:lnTo>
                  <a:lnTo>
                    <a:pt x="151" y="930"/>
                  </a:lnTo>
                  <a:lnTo>
                    <a:pt x="135" y="922"/>
                  </a:lnTo>
                  <a:lnTo>
                    <a:pt x="127" y="898"/>
                  </a:lnTo>
                  <a:lnTo>
                    <a:pt x="95" y="898"/>
                  </a:lnTo>
                  <a:lnTo>
                    <a:pt x="72" y="882"/>
                  </a:lnTo>
                  <a:lnTo>
                    <a:pt x="103" y="858"/>
                  </a:lnTo>
                  <a:lnTo>
                    <a:pt x="119" y="810"/>
                  </a:lnTo>
                  <a:lnTo>
                    <a:pt x="119" y="794"/>
                  </a:lnTo>
                  <a:lnTo>
                    <a:pt x="143" y="747"/>
                  </a:lnTo>
                  <a:lnTo>
                    <a:pt x="151" y="731"/>
                  </a:lnTo>
                  <a:lnTo>
                    <a:pt x="191" y="723"/>
                  </a:lnTo>
                  <a:lnTo>
                    <a:pt x="191" y="667"/>
                  </a:lnTo>
                  <a:lnTo>
                    <a:pt x="215" y="644"/>
                  </a:lnTo>
                  <a:lnTo>
                    <a:pt x="207" y="628"/>
                  </a:lnTo>
                  <a:lnTo>
                    <a:pt x="175" y="636"/>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2" name="Freeform 68"/>
            <p:cNvSpPr>
              <a:spLocks/>
            </p:cNvSpPr>
            <p:nvPr/>
          </p:nvSpPr>
          <p:spPr bwMode="gray">
            <a:xfrm>
              <a:off x="9174418" y="4808900"/>
              <a:ext cx="273974" cy="339023"/>
            </a:xfrm>
            <a:custGeom>
              <a:avLst/>
              <a:gdLst>
                <a:gd name="T0" fmla="*/ 110 w 361"/>
                <a:gd name="T1" fmla="*/ 126 h 433"/>
                <a:gd name="T2" fmla="*/ 110 w 361"/>
                <a:gd name="T3" fmla="*/ 126 h 433"/>
                <a:gd name="T4" fmla="*/ 125 w 361"/>
                <a:gd name="T5" fmla="*/ 126 h 433"/>
                <a:gd name="T6" fmla="*/ 157 w 361"/>
                <a:gd name="T7" fmla="*/ 102 h 433"/>
                <a:gd name="T8" fmla="*/ 196 w 361"/>
                <a:gd name="T9" fmla="*/ 55 h 433"/>
                <a:gd name="T10" fmla="*/ 203 w 361"/>
                <a:gd name="T11" fmla="*/ 31 h 433"/>
                <a:gd name="T12" fmla="*/ 196 w 361"/>
                <a:gd name="T13" fmla="*/ 24 h 433"/>
                <a:gd name="T14" fmla="*/ 219 w 361"/>
                <a:gd name="T15" fmla="*/ 16 h 433"/>
                <a:gd name="T16" fmla="*/ 227 w 361"/>
                <a:gd name="T17" fmla="*/ 0 h 433"/>
                <a:gd name="T18" fmla="*/ 258 w 361"/>
                <a:gd name="T19" fmla="*/ 8 h 433"/>
                <a:gd name="T20" fmla="*/ 274 w 361"/>
                <a:gd name="T21" fmla="*/ 31 h 433"/>
                <a:gd name="T22" fmla="*/ 282 w 361"/>
                <a:gd name="T23" fmla="*/ 55 h 433"/>
                <a:gd name="T24" fmla="*/ 266 w 361"/>
                <a:gd name="T25" fmla="*/ 102 h 433"/>
                <a:gd name="T26" fmla="*/ 274 w 361"/>
                <a:gd name="T27" fmla="*/ 149 h 433"/>
                <a:gd name="T28" fmla="*/ 297 w 361"/>
                <a:gd name="T29" fmla="*/ 173 h 433"/>
                <a:gd name="T30" fmla="*/ 305 w 361"/>
                <a:gd name="T31" fmla="*/ 204 h 433"/>
                <a:gd name="T32" fmla="*/ 352 w 361"/>
                <a:gd name="T33" fmla="*/ 259 h 433"/>
                <a:gd name="T34" fmla="*/ 344 w 361"/>
                <a:gd name="T35" fmla="*/ 298 h 433"/>
                <a:gd name="T36" fmla="*/ 360 w 361"/>
                <a:gd name="T37" fmla="*/ 338 h 433"/>
                <a:gd name="T38" fmla="*/ 352 w 361"/>
                <a:gd name="T39" fmla="*/ 361 h 433"/>
                <a:gd name="T40" fmla="*/ 329 w 361"/>
                <a:gd name="T41" fmla="*/ 377 h 433"/>
                <a:gd name="T42" fmla="*/ 305 w 361"/>
                <a:gd name="T43" fmla="*/ 377 h 433"/>
                <a:gd name="T44" fmla="*/ 266 w 361"/>
                <a:gd name="T45" fmla="*/ 385 h 433"/>
                <a:gd name="T46" fmla="*/ 235 w 361"/>
                <a:gd name="T47" fmla="*/ 385 h 433"/>
                <a:gd name="T48" fmla="*/ 227 w 361"/>
                <a:gd name="T49" fmla="*/ 408 h 433"/>
                <a:gd name="T50" fmla="*/ 203 w 361"/>
                <a:gd name="T51" fmla="*/ 432 h 433"/>
                <a:gd name="T52" fmla="*/ 172 w 361"/>
                <a:gd name="T53" fmla="*/ 432 h 433"/>
                <a:gd name="T54" fmla="*/ 180 w 361"/>
                <a:gd name="T55" fmla="*/ 416 h 433"/>
                <a:gd name="T56" fmla="*/ 203 w 361"/>
                <a:gd name="T57" fmla="*/ 416 h 433"/>
                <a:gd name="T58" fmla="*/ 203 w 361"/>
                <a:gd name="T59" fmla="*/ 393 h 433"/>
                <a:gd name="T60" fmla="*/ 219 w 361"/>
                <a:gd name="T61" fmla="*/ 377 h 433"/>
                <a:gd name="T62" fmla="*/ 219 w 361"/>
                <a:gd name="T63" fmla="*/ 369 h 433"/>
                <a:gd name="T64" fmla="*/ 227 w 361"/>
                <a:gd name="T65" fmla="*/ 361 h 433"/>
                <a:gd name="T66" fmla="*/ 219 w 361"/>
                <a:gd name="T67" fmla="*/ 346 h 433"/>
                <a:gd name="T68" fmla="*/ 180 w 361"/>
                <a:gd name="T69" fmla="*/ 346 h 433"/>
                <a:gd name="T70" fmla="*/ 157 w 361"/>
                <a:gd name="T71" fmla="*/ 322 h 433"/>
                <a:gd name="T72" fmla="*/ 125 w 361"/>
                <a:gd name="T73" fmla="*/ 330 h 433"/>
                <a:gd name="T74" fmla="*/ 94 w 361"/>
                <a:gd name="T75" fmla="*/ 298 h 433"/>
                <a:gd name="T76" fmla="*/ 70 w 361"/>
                <a:gd name="T77" fmla="*/ 298 h 433"/>
                <a:gd name="T78" fmla="*/ 63 w 361"/>
                <a:gd name="T79" fmla="*/ 314 h 433"/>
                <a:gd name="T80" fmla="*/ 47 w 361"/>
                <a:gd name="T81" fmla="*/ 306 h 433"/>
                <a:gd name="T82" fmla="*/ 31 w 361"/>
                <a:gd name="T83" fmla="*/ 306 h 433"/>
                <a:gd name="T84" fmla="*/ 8 w 361"/>
                <a:gd name="T85" fmla="*/ 322 h 433"/>
                <a:gd name="T86" fmla="*/ 0 w 361"/>
                <a:gd name="T87" fmla="*/ 291 h 433"/>
                <a:gd name="T88" fmla="*/ 47 w 361"/>
                <a:gd name="T89" fmla="*/ 236 h 433"/>
                <a:gd name="T90" fmla="*/ 63 w 361"/>
                <a:gd name="T91" fmla="*/ 181 h 433"/>
                <a:gd name="T92" fmla="*/ 86 w 361"/>
                <a:gd name="T93" fmla="*/ 173 h 433"/>
                <a:gd name="T94" fmla="*/ 86 w 361"/>
                <a:gd name="T95" fmla="*/ 157 h 433"/>
                <a:gd name="T96" fmla="*/ 110 w 361"/>
                <a:gd name="T97" fmla="*/ 126 h 4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433"/>
                <a:gd name="T149" fmla="*/ 361 w 361"/>
                <a:gd name="T150" fmla="*/ 433 h 4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433">
                  <a:moveTo>
                    <a:pt x="110" y="126"/>
                  </a:moveTo>
                  <a:lnTo>
                    <a:pt x="110" y="126"/>
                  </a:lnTo>
                  <a:lnTo>
                    <a:pt x="125" y="126"/>
                  </a:lnTo>
                  <a:lnTo>
                    <a:pt x="157" y="102"/>
                  </a:lnTo>
                  <a:lnTo>
                    <a:pt x="196" y="55"/>
                  </a:lnTo>
                  <a:lnTo>
                    <a:pt x="203" y="31"/>
                  </a:lnTo>
                  <a:lnTo>
                    <a:pt x="196" y="24"/>
                  </a:lnTo>
                  <a:lnTo>
                    <a:pt x="219" y="16"/>
                  </a:lnTo>
                  <a:lnTo>
                    <a:pt x="227" y="0"/>
                  </a:lnTo>
                  <a:lnTo>
                    <a:pt x="258" y="8"/>
                  </a:lnTo>
                  <a:lnTo>
                    <a:pt x="274" y="31"/>
                  </a:lnTo>
                  <a:lnTo>
                    <a:pt x="282" y="55"/>
                  </a:lnTo>
                  <a:lnTo>
                    <a:pt x="266" y="102"/>
                  </a:lnTo>
                  <a:lnTo>
                    <a:pt x="274" y="149"/>
                  </a:lnTo>
                  <a:lnTo>
                    <a:pt x="297" y="173"/>
                  </a:lnTo>
                  <a:lnTo>
                    <a:pt x="305" y="204"/>
                  </a:lnTo>
                  <a:lnTo>
                    <a:pt x="352" y="259"/>
                  </a:lnTo>
                  <a:lnTo>
                    <a:pt x="344" y="298"/>
                  </a:lnTo>
                  <a:lnTo>
                    <a:pt x="360" y="338"/>
                  </a:lnTo>
                  <a:lnTo>
                    <a:pt x="352" y="361"/>
                  </a:lnTo>
                  <a:lnTo>
                    <a:pt x="329" y="377"/>
                  </a:lnTo>
                  <a:lnTo>
                    <a:pt x="305" y="377"/>
                  </a:lnTo>
                  <a:lnTo>
                    <a:pt x="266" y="385"/>
                  </a:lnTo>
                  <a:lnTo>
                    <a:pt x="235" y="385"/>
                  </a:lnTo>
                  <a:lnTo>
                    <a:pt x="227" y="408"/>
                  </a:lnTo>
                  <a:lnTo>
                    <a:pt x="203" y="432"/>
                  </a:lnTo>
                  <a:lnTo>
                    <a:pt x="172" y="432"/>
                  </a:lnTo>
                  <a:lnTo>
                    <a:pt x="180" y="416"/>
                  </a:lnTo>
                  <a:lnTo>
                    <a:pt x="203" y="416"/>
                  </a:lnTo>
                  <a:lnTo>
                    <a:pt x="203" y="393"/>
                  </a:lnTo>
                  <a:lnTo>
                    <a:pt x="219" y="377"/>
                  </a:lnTo>
                  <a:lnTo>
                    <a:pt x="219" y="369"/>
                  </a:lnTo>
                  <a:lnTo>
                    <a:pt x="227" y="361"/>
                  </a:lnTo>
                  <a:lnTo>
                    <a:pt x="219" y="346"/>
                  </a:lnTo>
                  <a:lnTo>
                    <a:pt x="180" y="346"/>
                  </a:lnTo>
                  <a:lnTo>
                    <a:pt x="157" y="322"/>
                  </a:lnTo>
                  <a:lnTo>
                    <a:pt x="125" y="330"/>
                  </a:lnTo>
                  <a:lnTo>
                    <a:pt x="94" y="298"/>
                  </a:lnTo>
                  <a:lnTo>
                    <a:pt x="70" y="298"/>
                  </a:lnTo>
                  <a:lnTo>
                    <a:pt x="63" y="314"/>
                  </a:lnTo>
                  <a:lnTo>
                    <a:pt x="47" y="306"/>
                  </a:lnTo>
                  <a:lnTo>
                    <a:pt x="31" y="306"/>
                  </a:lnTo>
                  <a:lnTo>
                    <a:pt x="8" y="322"/>
                  </a:lnTo>
                  <a:lnTo>
                    <a:pt x="0" y="291"/>
                  </a:lnTo>
                  <a:lnTo>
                    <a:pt x="47" y="236"/>
                  </a:lnTo>
                  <a:lnTo>
                    <a:pt x="63" y="181"/>
                  </a:lnTo>
                  <a:lnTo>
                    <a:pt x="86" y="173"/>
                  </a:lnTo>
                  <a:lnTo>
                    <a:pt x="86" y="157"/>
                  </a:lnTo>
                  <a:lnTo>
                    <a:pt x="110" y="126"/>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3" name="Freeform 69"/>
            <p:cNvSpPr>
              <a:spLocks/>
            </p:cNvSpPr>
            <p:nvPr/>
          </p:nvSpPr>
          <p:spPr bwMode="gray">
            <a:xfrm>
              <a:off x="8541470" y="4973321"/>
              <a:ext cx="613974" cy="689789"/>
            </a:xfrm>
            <a:custGeom>
              <a:avLst/>
              <a:gdLst>
                <a:gd name="T0" fmla="*/ 87 w 809"/>
                <a:gd name="T1" fmla="*/ 444 h 881"/>
                <a:gd name="T2" fmla="*/ 135 w 809"/>
                <a:gd name="T3" fmla="*/ 476 h 881"/>
                <a:gd name="T4" fmla="*/ 119 w 809"/>
                <a:gd name="T5" fmla="*/ 531 h 881"/>
                <a:gd name="T6" fmla="*/ 87 w 809"/>
                <a:gd name="T7" fmla="*/ 579 h 881"/>
                <a:gd name="T8" fmla="*/ 55 w 809"/>
                <a:gd name="T9" fmla="*/ 634 h 881"/>
                <a:gd name="T10" fmla="*/ 87 w 809"/>
                <a:gd name="T11" fmla="*/ 761 h 881"/>
                <a:gd name="T12" fmla="*/ 135 w 809"/>
                <a:gd name="T13" fmla="*/ 777 h 881"/>
                <a:gd name="T14" fmla="*/ 182 w 809"/>
                <a:gd name="T15" fmla="*/ 809 h 881"/>
                <a:gd name="T16" fmla="*/ 246 w 809"/>
                <a:gd name="T17" fmla="*/ 817 h 881"/>
                <a:gd name="T18" fmla="*/ 277 w 809"/>
                <a:gd name="T19" fmla="*/ 840 h 881"/>
                <a:gd name="T20" fmla="*/ 309 w 809"/>
                <a:gd name="T21" fmla="*/ 840 h 881"/>
                <a:gd name="T22" fmla="*/ 317 w 809"/>
                <a:gd name="T23" fmla="*/ 864 h 881"/>
                <a:gd name="T24" fmla="*/ 356 w 809"/>
                <a:gd name="T25" fmla="*/ 880 h 881"/>
                <a:gd name="T26" fmla="*/ 412 w 809"/>
                <a:gd name="T27" fmla="*/ 856 h 881"/>
                <a:gd name="T28" fmla="*/ 467 w 809"/>
                <a:gd name="T29" fmla="*/ 817 h 881"/>
                <a:gd name="T30" fmla="*/ 507 w 809"/>
                <a:gd name="T31" fmla="*/ 832 h 881"/>
                <a:gd name="T32" fmla="*/ 531 w 809"/>
                <a:gd name="T33" fmla="*/ 777 h 881"/>
                <a:gd name="T34" fmla="*/ 539 w 809"/>
                <a:gd name="T35" fmla="*/ 714 h 881"/>
                <a:gd name="T36" fmla="*/ 578 w 809"/>
                <a:gd name="T37" fmla="*/ 674 h 881"/>
                <a:gd name="T38" fmla="*/ 618 w 809"/>
                <a:gd name="T39" fmla="*/ 634 h 881"/>
                <a:gd name="T40" fmla="*/ 665 w 809"/>
                <a:gd name="T41" fmla="*/ 618 h 881"/>
                <a:gd name="T42" fmla="*/ 713 w 809"/>
                <a:gd name="T43" fmla="*/ 547 h 881"/>
                <a:gd name="T44" fmla="*/ 737 w 809"/>
                <a:gd name="T45" fmla="*/ 484 h 881"/>
                <a:gd name="T46" fmla="*/ 784 w 809"/>
                <a:gd name="T47" fmla="*/ 460 h 881"/>
                <a:gd name="T48" fmla="*/ 808 w 809"/>
                <a:gd name="T49" fmla="*/ 381 h 881"/>
                <a:gd name="T50" fmla="*/ 768 w 809"/>
                <a:gd name="T51" fmla="*/ 373 h 881"/>
                <a:gd name="T52" fmla="*/ 737 w 809"/>
                <a:gd name="T53" fmla="*/ 373 h 881"/>
                <a:gd name="T54" fmla="*/ 705 w 809"/>
                <a:gd name="T55" fmla="*/ 365 h 881"/>
                <a:gd name="T56" fmla="*/ 673 w 809"/>
                <a:gd name="T57" fmla="*/ 325 h 881"/>
                <a:gd name="T58" fmla="*/ 634 w 809"/>
                <a:gd name="T59" fmla="*/ 246 h 881"/>
                <a:gd name="T60" fmla="*/ 618 w 809"/>
                <a:gd name="T61" fmla="*/ 206 h 881"/>
                <a:gd name="T62" fmla="*/ 610 w 809"/>
                <a:gd name="T63" fmla="*/ 143 h 881"/>
                <a:gd name="T64" fmla="*/ 594 w 809"/>
                <a:gd name="T65" fmla="*/ 119 h 881"/>
                <a:gd name="T66" fmla="*/ 602 w 809"/>
                <a:gd name="T67" fmla="*/ 71 h 881"/>
                <a:gd name="T68" fmla="*/ 531 w 809"/>
                <a:gd name="T69" fmla="*/ 71 h 881"/>
                <a:gd name="T70" fmla="*/ 491 w 809"/>
                <a:gd name="T71" fmla="*/ 55 h 881"/>
                <a:gd name="T72" fmla="*/ 396 w 809"/>
                <a:gd name="T73" fmla="*/ 16 h 881"/>
                <a:gd name="T74" fmla="*/ 309 w 809"/>
                <a:gd name="T75" fmla="*/ 32 h 881"/>
                <a:gd name="T76" fmla="*/ 253 w 809"/>
                <a:gd name="T77" fmla="*/ 71 h 881"/>
                <a:gd name="T78" fmla="*/ 190 w 809"/>
                <a:gd name="T79" fmla="*/ 63 h 881"/>
                <a:gd name="T80" fmla="*/ 158 w 809"/>
                <a:gd name="T81" fmla="*/ 95 h 881"/>
                <a:gd name="T82" fmla="*/ 174 w 809"/>
                <a:gd name="T83" fmla="*/ 151 h 881"/>
                <a:gd name="T84" fmla="*/ 151 w 809"/>
                <a:gd name="T85" fmla="*/ 206 h 881"/>
                <a:gd name="T86" fmla="*/ 135 w 809"/>
                <a:gd name="T87" fmla="*/ 254 h 881"/>
                <a:gd name="T88" fmla="*/ 71 w 809"/>
                <a:gd name="T89" fmla="*/ 262 h 881"/>
                <a:gd name="T90" fmla="*/ 63 w 809"/>
                <a:gd name="T91" fmla="*/ 341 h 881"/>
                <a:gd name="T92" fmla="*/ 71 w 809"/>
                <a:gd name="T93" fmla="*/ 396 h 8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9"/>
                <a:gd name="T142" fmla="*/ 0 h 881"/>
                <a:gd name="T143" fmla="*/ 809 w 809"/>
                <a:gd name="T144" fmla="*/ 881 h 8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9" h="881">
                  <a:moveTo>
                    <a:pt x="87" y="444"/>
                  </a:moveTo>
                  <a:lnTo>
                    <a:pt x="87" y="444"/>
                  </a:lnTo>
                  <a:lnTo>
                    <a:pt x="111" y="460"/>
                  </a:lnTo>
                  <a:lnTo>
                    <a:pt x="135" y="476"/>
                  </a:lnTo>
                  <a:lnTo>
                    <a:pt x="135" y="499"/>
                  </a:lnTo>
                  <a:lnTo>
                    <a:pt x="119" y="531"/>
                  </a:lnTo>
                  <a:lnTo>
                    <a:pt x="111" y="555"/>
                  </a:lnTo>
                  <a:lnTo>
                    <a:pt x="87" y="579"/>
                  </a:lnTo>
                  <a:lnTo>
                    <a:pt x="63" y="610"/>
                  </a:lnTo>
                  <a:lnTo>
                    <a:pt x="55" y="634"/>
                  </a:lnTo>
                  <a:lnTo>
                    <a:pt x="55" y="682"/>
                  </a:lnTo>
                  <a:lnTo>
                    <a:pt x="87" y="761"/>
                  </a:lnTo>
                  <a:lnTo>
                    <a:pt x="119" y="761"/>
                  </a:lnTo>
                  <a:lnTo>
                    <a:pt x="135" y="777"/>
                  </a:lnTo>
                  <a:lnTo>
                    <a:pt x="166" y="785"/>
                  </a:lnTo>
                  <a:lnTo>
                    <a:pt x="182" y="809"/>
                  </a:lnTo>
                  <a:lnTo>
                    <a:pt x="214" y="809"/>
                  </a:lnTo>
                  <a:lnTo>
                    <a:pt x="246" y="817"/>
                  </a:lnTo>
                  <a:lnTo>
                    <a:pt x="261" y="840"/>
                  </a:lnTo>
                  <a:lnTo>
                    <a:pt x="277" y="840"/>
                  </a:lnTo>
                  <a:lnTo>
                    <a:pt x="293" y="832"/>
                  </a:lnTo>
                  <a:lnTo>
                    <a:pt x="309" y="840"/>
                  </a:lnTo>
                  <a:lnTo>
                    <a:pt x="301" y="848"/>
                  </a:lnTo>
                  <a:lnTo>
                    <a:pt x="317" y="864"/>
                  </a:lnTo>
                  <a:lnTo>
                    <a:pt x="341" y="864"/>
                  </a:lnTo>
                  <a:lnTo>
                    <a:pt x="356" y="880"/>
                  </a:lnTo>
                  <a:lnTo>
                    <a:pt x="404" y="872"/>
                  </a:lnTo>
                  <a:lnTo>
                    <a:pt x="412" y="856"/>
                  </a:lnTo>
                  <a:lnTo>
                    <a:pt x="428" y="825"/>
                  </a:lnTo>
                  <a:lnTo>
                    <a:pt x="467" y="817"/>
                  </a:lnTo>
                  <a:lnTo>
                    <a:pt x="491" y="840"/>
                  </a:lnTo>
                  <a:lnTo>
                    <a:pt x="507" y="832"/>
                  </a:lnTo>
                  <a:lnTo>
                    <a:pt x="523" y="809"/>
                  </a:lnTo>
                  <a:lnTo>
                    <a:pt x="531" y="777"/>
                  </a:lnTo>
                  <a:lnTo>
                    <a:pt x="523" y="745"/>
                  </a:lnTo>
                  <a:lnTo>
                    <a:pt x="539" y="714"/>
                  </a:lnTo>
                  <a:lnTo>
                    <a:pt x="539" y="698"/>
                  </a:lnTo>
                  <a:lnTo>
                    <a:pt x="578" y="674"/>
                  </a:lnTo>
                  <a:lnTo>
                    <a:pt x="602" y="666"/>
                  </a:lnTo>
                  <a:lnTo>
                    <a:pt x="618" y="634"/>
                  </a:lnTo>
                  <a:lnTo>
                    <a:pt x="650" y="634"/>
                  </a:lnTo>
                  <a:lnTo>
                    <a:pt x="665" y="618"/>
                  </a:lnTo>
                  <a:lnTo>
                    <a:pt x="697" y="595"/>
                  </a:lnTo>
                  <a:lnTo>
                    <a:pt x="713" y="547"/>
                  </a:lnTo>
                  <a:lnTo>
                    <a:pt x="713" y="531"/>
                  </a:lnTo>
                  <a:lnTo>
                    <a:pt x="737" y="484"/>
                  </a:lnTo>
                  <a:lnTo>
                    <a:pt x="745" y="468"/>
                  </a:lnTo>
                  <a:lnTo>
                    <a:pt x="784" y="460"/>
                  </a:lnTo>
                  <a:lnTo>
                    <a:pt x="784" y="404"/>
                  </a:lnTo>
                  <a:lnTo>
                    <a:pt x="808" y="381"/>
                  </a:lnTo>
                  <a:lnTo>
                    <a:pt x="800" y="365"/>
                  </a:lnTo>
                  <a:lnTo>
                    <a:pt x="768" y="373"/>
                  </a:lnTo>
                  <a:lnTo>
                    <a:pt x="753" y="381"/>
                  </a:lnTo>
                  <a:lnTo>
                    <a:pt x="737" y="373"/>
                  </a:lnTo>
                  <a:lnTo>
                    <a:pt x="721" y="373"/>
                  </a:lnTo>
                  <a:lnTo>
                    <a:pt x="705" y="365"/>
                  </a:lnTo>
                  <a:lnTo>
                    <a:pt x="689" y="357"/>
                  </a:lnTo>
                  <a:lnTo>
                    <a:pt x="673" y="325"/>
                  </a:lnTo>
                  <a:lnTo>
                    <a:pt x="650" y="293"/>
                  </a:lnTo>
                  <a:lnTo>
                    <a:pt x="634" y="246"/>
                  </a:lnTo>
                  <a:lnTo>
                    <a:pt x="626" y="230"/>
                  </a:lnTo>
                  <a:lnTo>
                    <a:pt x="618" y="206"/>
                  </a:lnTo>
                  <a:lnTo>
                    <a:pt x="602" y="206"/>
                  </a:lnTo>
                  <a:lnTo>
                    <a:pt x="610" y="143"/>
                  </a:lnTo>
                  <a:lnTo>
                    <a:pt x="602" y="135"/>
                  </a:lnTo>
                  <a:lnTo>
                    <a:pt x="594" y="119"/>
                  </a:lnTo>
                  <a:lnTo>
                    <a:pt x="594" y="95"/>
                  </a:lnTo>
                  <a:lnTo>
                    <a:pt x="602" y="71"/>
                  </a:lnTo>
                  <a:lnTo>
                    <a:pt x="555" y="71"/>
                  </a:lnTo>
                  <a:lnTo>
                    <a:pt x="531" y="71"/>
                  </a:lnTo>
                  <a:lnTo>
                    <a:pt x="507" y="63"/>
                  </a:lnTo>
                  <a:lnTo>
                    <a:pt x="491" y="55"/>
                  </a:lnTo>
                  <a:lnTo>
                    <a:pt x="436" y="48"/>
                  </a:lnTo>
                  <a:lnTo>
                    <a:pt x="396" y="16"/>
                  </a:lnTo>
                  <a:lnTo>
                    <a:pt x="364" y="0"/>
                  </a:lnTo>
                  <a:lnTo>
                    <a:pt x="309" y="32"/>
                  </a:lnTo>
                  <a:lnTo>
                    <a:pt x="285" y="40"/>
                  </a:lnTo>
                  <a:lnTo>
                    <a:pt x="253" y="71"/>
                  </a:lnTo>
                  <a:lnTo>
                    <a:pt x="214" y="79"/>
                  </a:lnTo>
                  <a:lnTo>
                    <a:pt x="190" y="63"/>
                  </a:lnTo>
                  <a:lnTo>
                    <a:pt x="158" y="71"/>
                  </a:lnTo>
                  <a:lnTo>
                    <a:pt x="158" y="95"/>
                  </a:lnTo>
                  <a:lnTo>
                    <a:pt x="174" y="127"/>
                  </a:lnTo>
                  <a:lnTo>
                    <a:pt x="174" y="151"/>
                  </a:lnTo>
                  <a:lnTo>
                    <a:pt x="174" y="190"/>
                  </a:lnTo>
                  <a:lnTo>
                    <a:pt x="151" y="206"/>
                  </a:lnTo>
                  <a:lnTo>
                    <a:pt x="143" y="238"/>
                  </a:lnTo>
                  <a:lnTo>
                    <a:pt x="135" y="254"/>
                  </a:lnTo>
                  <a:lnTo>
                    <a:pt x="103" y="270"/>
                  </a:lnTo>
                  <a:lnTo>
                    <a:pt x="71" y="262"/>
                  </a:lnTo>
                  <a:lnTo>
                    <a:pt x="0" y="262"/>
                  </a:lnTo>
                  <a:lnTo>
                    <a:pt x="63" y="341"/>
                  </a:lnTo>
                  <a:lnTo>
                    <a:pt x="55" y="381"/>
                  </a:lnTo>
                  <a:lnTo>
                    <a:pt x="71" y="396"/>
                  </a:lnTo>
                  <a:lnTo>
                    <a:pt x="87" y="444"/>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4" name="Freeform 82"/>
            <p:cNvSpPr>
              <a:spLocks/>
            </p:cNvSpPr>
            <p:nvPr/>
          </p:nvSpPr>
          <p:spPr bwMode="gray">
            <a:xfrm>
              <a:off x="9784597" y="4898157"/>
              <a:ext cx="413616" cy="796271"/>
            </a:xfrm>
            <a:custGeom>
              <a:avLst/>
              <a:gdLst>
                <a:gd name="T0" fmla="*/ 481 w 545"/>
                <a:gd name="T1" fmla="*/ 683 h 1017"/>
                <a:gd name="T2" fmla="*/ 505 w 545"/>
                <a:gd name="T3" fmla="*/ 714 h 1017"/>
                <a:gd name="T4" fmla="*/ 465 w 545"/>
                <a:gd name="T5" fmla="*/ 738 h 1017"/>
                <a:gd name="T6" fmla="*/ 426 w 545"/>
                <a:gd name="T7" fmla="*/ 786 h 1017"/>
                <a:gd name="T8" fmla="*/ 347 w 545"/>
                <a:gd name="T9" fmla="*/ 810 h 1017"/>
                <a:gd name="T10" fmla="*/ 315 w 545"/>
                <a:gd name="T11" fmla="*/ 849 h 1017"/>
                <a:gd name="T12" fmla="*/ 300 w 545"/>
                <a:gd name="T13" fmla="*/ 897 h 1017"/>
                <a:gd name="T14" fmla="*/ 260 w 545"/>
                <a:gd name="T15" fmla="*/ 937 h 1017"/>
                <a:gd name="T16" fmla="*/ 252 w 545"/>
                <a:gd name="T17" fmla="*/ 992 h 1017"/>
                <a:gd name="T18" fmla="*/ 205 w 545"/>
                <a:gd name="T19" fmla="*/ 1008 h 1017"/>
                <a:gd name="T20" fmla="*/ 166 w 545"/>
                <a:gd name="T21" fmla="*/ 953 h 1017"/>
                <a:gd name="T22" fmla="*/ 166 w 545"/>
                <a:gd name="T23" fmla="*/ 913 h 1017"/>
                <a:gd name="T24" fmla="*/ 166 w 545"/>
                <a:gd name="T25" fmla="*/ 865 h 1017"/>
                <a:gd name="T26" fmla="*/ 150 w 545"/>
                <a:gd name="T27" fmla="*/ 810 h 1017"/>
                <a:gd name="T28" fmla="*/ 166 w 545"/>
                <a:gd name="T29" fmla="*/ 754 h 1017"/>
                <a:gd name="T30" fmla="*/ 181 w 545"/>
                <a:gd name="T31" fmla="*/ 730 h 1017"/>
                <a:gd name="T32" fmla="*/ 173 w 545"/>
                <a:gd name="T33" fmla="*/ 691 h 1017"/>
                <a:gd name="T34" fmla="*/ 110 w 545"/>
                <a:gd name="T35" fmla="*/ 635 h 1017"/>
                <a:gd name="T36" fmla="*/ 110 w 545"/>
                <a:gd name="T37" fmla="*/ 579 h 1017"/>
                <a:gd name="T38" fmla="*/ 110 w 545"/>
                <a:gd name="T39" fmla="*/ 524 h 1017"/>
                <a:gd name="T40" fmla="*/ 63 w 545"/>
                <a:gd name="T41" fmla="*/ 508 h 1017"/>
                <a:gd name="T42" fmla="*/ 47 w 545"/>
                <a:gd name="T43" fmla="*/ 492 h 1017"/>
                <a:gd name="T44" fmla="*/ 16 w 545"/>
                <a:gd name="T45" fmla="*/ 484 h 1017"/>
                <a:gd name="T46" fmla="*/ 8 w 545"/>
                <a:gd name="T47" fmla="*/ 445 h 1017"/>
                <a:gd name="T48" fmla="*/ 39 w 545"/>
                <a:gd name="T49" fmla="*/ 389 h 1017"/>
                <a:gd name="T50" fmla="*/ 95 w 545"/>
                <a:gd name="T51" fmla="*/ 349 h 1017"/>
                <a:gd name="T52" fmla="*/ 79 w 545"/>
                <a:gd name="T53" fmla="*/ 294 h 1017"/>
                <a:gd name="T54" fmla="*/ 118 w 545"/>
                <a:gd name="T55" fmla="*/ 286 h 1017"/>
                <a:gd name="T56" fmla="*/ 173 w 545"/>
                <a:gd name="T57" fmla="*/ 286 h 1017"/>
                <a:gd name="T58" fmla="*/ 189 w 545"/>
                <a:gd name="T59" fmla="*/ 294 h 1017"/>
                <a:gd name="T60" fmla="*/ 205 w 545"/>
                <a:gd name="T61" fmla="*/ 278 h 1017"/>
                <a:gd name="T62" fmla="*/ 229 w 545"/>
                <a:gd name="T63" fmla="*/ 230 h 1017"/>
                <a:gd name="T64" fmla="*/ 300 w 545"/>
                <a:gd name="T65" fmla="*/ 175 h 1017"/>
                <a:gd name="T66" fmla="*/ 323 w 545"/>
                <a:gd name="T67" fmla="*/ 143 h 1017"/>
                <a:gd name="T68" fmla="*/ 307 w 545"/>
                <a:gd name="T69" fmla="*/ 111 h 1017"/>
                <a:gd name="T70" fmla="*/ 331 w 545"/>
                <a:gd name="T71" fmla="*/ 71 h 1017"/>
                <a:gd name="T72" fmla="*/ 339 w 545"/>
                <a:gd name="T73" fmla="*/ 40 h 1017"/>
                <a:gd name="T74" fmla="*/ 355 w 545"/>
                <a:gd name="T75" fmla="*/ 0 h 1017"/>
                <a:gd name="T76" fmla="*/ 442 w 545"/>
                <a:gd name="T77" fmla="*/ 0 h 1017"/>
                <a:gd name="T78" fmla="*/ 497 w 545"/>
                <a:gd name="T79" fmla="*/ 40 h 1017"/>
                <a:gd name="T80" fmla="*/ 520 w 545"/>
                <a:gd name="T81" fmla="*/ 56 h 1017"/>
                <a:gd name="T82" fmla="*/ 442 w 545"/>
                <a:gd name="T83" fmla="*/ 246 h 1017"/>
                <a:gd name="T84" fmla="*/ 410 w 545"/>
                <a:gd name="T85" fmla="*/ 294 h 1017"/>
                <a:gd name="T86" fmla="*/ 371 w 545"/>
                <a:gd name="T87" fmla="*/ 357 h 1017"/>
                <a:gd name="T88" fmla="*/ 339 w 545"/>
                <a:gd name="T89" fmla="*/ 476 h 1017"/>
                <a:gd name="T90" fmla="*/ 378 w 545"/>
                <a:gd name="T91" fmla="*/ 579 h 1017"/>
                <a:gd name="T92" fmla="*/ 481 w 545"/>
                <a:gd name="T93" fmla="*/ 683 h 10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5"/>
                <a:gd name="T142" fmla="*/ 0 h 1017"/>
                <a:gd name="T143" fmla="*/ 545 w 545"/>
                <a:gd name="T144" fmla="*/ 1017 h 10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5" h="1017">
                  <a:moveTo>
                    <a:pt x="481" y="683"/>
                  </a:moveTo>
                  <a:lnTo>
                    <a:pt x="481" y="683"/>
                  </a:lnTo>
                  <a:lnTo>
                    <a:pt x="481" y="699"/>
                  </a:lnTo>
                  <a:lnTo>
                    <a:pt x="505" y="714"/>
                  </a:lnTo>
                  <a:lnTo>
                    <a:pt x="465" y="730"/>
                  </a:lnTo>
                  <a:lnTo>
                    <a:pt x="465" y="738"/>
                  </a:lnTo>
                  <a:lnTo>
                    <a:pt x="434" y="754"/>
                  </a:lnTo>
                  <a:lnTo>
                    <a:pt x="426" y="786"/>
                  </a:lnTo>
                  <a:lnTo>
                    <a:pt x="410" y="778"/>
                  </a:lnTo>
                  <a:lnTo>
                    <a:pt x="347" y="810"/>
                  </a:lnTo>
                  <a:lnTo>
                    <a:pt x="339" y="849"/>
                  </a:lnTo>
                  <a:lnTo>
                    <a:pt x="315" y="849"/>
                  </a:lnTo>
                  <a:lnTo>
                    <a:pt x="300" y="857"/>
                  </a:lnTo>
                  <a:lnTo>
                    <a:pt x="300" y="897"/>
                  </a:lnTo>
                  <a:lnTo>
                    <a:pt x="276" y="913"/>
                  </a:lnTo>
                  <a:lnTo>
                    <a:pt x="260" y="937"/>
                  </a:lnTo>
                  <a:lnTo>
                    <a:pt x="276" y="976"/>
                  </a:lnTo>
                  <a:lnTo>
                    <a:pt x="252" y="992"/>
                  </a:lnTo>
                  <a:lnTo>
                    <a:pt x="229" y="1016"/>
                  </a:lnTo>
                  <a:lnTo>
                    <a:pt x="205" y="1008"/>
                  </a:lnTo>
                  <a:lnTo>
                    <a:pt x="189" y="976"/>
                  </a:lnTo>
                  <a:lnTo>
                    <a:pt x="166" y="953"/>
                  </a:lnTo>
                  <a:lnTo>
                    <a:pt x="158" y="929"/>
                  </a:lnTo>
                  <a:lnTo>
                    <a:pt x="166" y="913"/>
                  </a:lnTo>
                  <a:lnTo>
                    <a:pt x="166" y="889"/>
                  </a:lnTo>
                  <a:lnTo>
                    <a:pt x="166" y="865"/>
                  </a:lnTo>
                  <a:lnTo>
                    <a:pt x="150" y="849"/>
                  </a:lnTo>
                  <a:lnTo>
                    <a:pt x="150" y="810"/>
                  </a:lnTo>
                  <a:lnTo>
                    <a:pt x="166" y="770"/>
                  </a:lnTo>
                  <a:lnTo>
                    <a:pt x="166" y="754"/>
                  </a:lnTo>
                  <a:lnTo>
                    <a:pt x="173" y="746"/>
                  </a:lnTo>
                  <a:lnTo>
                    <a:pt x="181" y="730"/>
                  </a:lnTo>
                  <a:lnTo>
                    <a:pt x="166" y="706"/>
                  </a:lnTo>
                  <a:lnTo>
                    <a:pt x="173" y="691"/>
                  </a:lnTo>
                  <a:lnTo>
                    <a:pt x="166" y="651"/>
                  </a:lnTo>
                  <a:lnTo>
                    <a:pt x="110" y="635"/>
                  </a:lnTo>
                  <a:lnTo>
                    <a:pt x="95" y="611"/>
                  </a:lnTo>
                  <a:lnTo>
                    <a:pt x="110" y="579"/>
                  </a:lnTo>
                  <a:lnTo>
                    <a:pt x="110" y="556"/>
                  </a:lnTo>
                  <a:lnTo>
                    <a:pt x="110" y="524"/>
                  </a:lnTo>
                  <a:lnTo>
                    <a:pt x="79" y="516"/>
                  </a:lnTo>
                  <a:lnTo>
                    <a:pt x="63" y="508"/>
                  </a:lnTo>
                  <a:lnTo>
                    <a:pt x="55" y="508"/>
                  </a:lnTo>
                  <a:lnTo>
                    <a:pt x="47" y="492"/>
                  </a:lnTo>
                  <a:lnTo>
                    <a:pt x="32" y="500"/>
                  </a:lnTo>
                  <a:lnTo>
                    <a:pt x="16" y="484"/>
                  </a:lnTo>
                  <a:lnTo>
                    <a:pt x="0" y="460"/>
                  </a:lnTo>
                  <a:lnTo>
                    <a:pt x="8" y="445"/>
                  </a:lnTo>
                  <a:lnTo>
                    <a:pt x="32" y="421"/>
                  </a:lnTo>
                  <a:lnTo>
                    <a:pt x="39" y="389"/>
                  </a:lnTo>
                  <a:lnTo>
                    <a:pt x="71" y="381"/>
                  </a:lnTo>
                  <a:lnTo>
                    <a:pt x="95" y="349"/>
                  </a:lnTo>
                  <a:lnTo>
                    <a:pt x="79" y="325"/>
                  </a:lnTo>
                  <a:lnTo>
                    <a:pt x="79" y="294"/>
                  </a:lnTo>
                  <a:lnTo>
                    <a:pt x="110" y="294"/>
                  </a:lnTo>
                  <a:lnTo>
                    <a:pt x="118" y="286"/>
                  </a:lnTo>
                  <a:lnTo>
                    <a:pt x="134" y="278"/>
                  </a:lnTo>
                  <a:lnTo>
                    <a:pt x="173" y="286"/>
                  </a:lnTo>
                  <a:lnTo>
                    <a:pt x="181" y="310"/>
                  </a:lnTo>
                  <a:lnTo>
                    <a:pt x="189" y="294"/>
                  </a:lnTo>
                  <a:lnTo>
                    <a:pt x="189" y="286"/>
                  </a:lnTo>
                  <a:lnTo>
                    <a:pt x="205" y="278"/>
                  </a:lnTo>
                  <a:lnTo>
                    <a:pt x="221" y="254"/>
                  </a:lnTo>
                  <a:lnTo>
                    <a:pt x="229" y="230"/>
                  </a:lnTo>
                  <a:lnTo>
                    <a:pt x="252" y="183"/>
                  </a:lnTo>
                  <a:lnTo>
                    <a:pt x="300" y="175"/>
                  </a:lnTo>
                  <a:lnTo>
                    <a:pt x="307" y="151"/>
                  </a:lnTo>
                  <a:lnTo>
                    <a:pt x="323" y="143"/>
                  </a:lnTo>
                  <a:lnTo>
                    <a:pt x="300" y="127"/>
                  </a:lnTo>
                  <a:lnTo>
                    <a:pt x="307" y="111"/>
                  </a:lnTo>
                  <a:lnTo>
                    <a:pt x="331" y="111"/>
                  </a:lnTo>
                  <a:lnTo>
                    <a:pt x="331" y="71"/>
                  </a:lnTo>
                  <a:lnTo>
                    <a:pt x="339" y="64"/>
                  </a:lnTo>
                  <a:lnTo>
                    <a:pt x="339" y="40"/>
                  </a:lnTo>
                  <a:lnTo>
                    <a:pt x="355" y="24"/>
                  </a:lnTo>
                  <a:lnTo>
                    <a:pt x="355" y="0"/>
                  </a:lnTo>
                  <a:lnTo>
                    <a:pt x="386" y="16"/>
                  </a:lnTo>
                  <a:lnTo>
                    <a:pt x="442" y="0"/>
                  </a:lnTo>
                  <a:lnTo>
                    <a:pt x="489" y="24"/>
                  </a:lnTo>
                  <a:lnTo>
                    <a:pt x="497" y="40"/>
                  </a:lnTo>
                  <a:lnTo>
                    <a:pt x="489" y="64"/>
                  </a:lnTo>
                  <a:lnTo>
                    <a:pt x="520" y="56"/>
                  </a:lnTo>
                  <a:lnTo>
                    <a:pt x="544" y="71"/>
                  </a:lnTo>
                  <a:lnTo>
                    <a:pt x="442" y="246"/>
                  </a:lnTo>
                  <a:lnTo>
                    <a:pt x="426" y="246"/>
                  </a:lnTo>
                  <a:lnTo>
                    <a:pt x="410" y="294"/>
                  </a:lnTo>
                  <a:lnTo>
                    <a:pt x="410" y="310"/>
                  </a:lnTo>
                  <a:lnTo>
                    <a:pt x="371" y="357"/>
                  </a:lnTo>
                  <a:lnTo>
                    <a:pt x="355" y="405"/>
                  </a:lnTo>
                  <a:lnTo>
                    <a:pt x="339" y="476"/>
                  </a:lnTo>
                  <a:lnTo>
                    <a:pt x="371" y="548"/>
                  </a:lnTo>
                  <a:lnTo>
                    <a:pt x="378" y="579"/>
                  </a:lnTo>
                  <a:lnTo>
                    <a:pt x="434" y="659"/>
                  </a:lnTo>
                  <a:lnTo>
                    <a:pt x="481" y="683"/>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15" name="Freeform 83"/>
            <p:cNvSpPr>
              <a:spLocks/>
            </p:cNvSpPr>
            <p:nvPr/>
          </p:nvSpPr>
          <p:spPr bwMode="gray">
            <a:xfrm>
              <a:off x="9808883" y="5067276"/>
              <a:ext cx="61473" cy="38366"/>
            </a:xfrm>
            <a:custGeom>
              <a:avLst/>
              <a:gdLst>
                <a:gd name="T0" fmla="*/ 73 w 81"/>
                <a:gd name="T1" fmla="*/ 48 h 49"/>
                <a:gd name="T2" fmla="*/ 73 w 81"/>
                <a:gd name="T3" fmla="*/ 48 h 49"/>
                <a:gd name="T4" fmla="*/ 80 w 81"/>
                <a:gd name="T5" fmla="*/ 34 h 49"/>
                <a:gd name="T6" fmla="*/ 58 w 81"/>
                <a:gd name="T7" fmla="*/ 14 h 49"/>
                <a:gd name="T8" fmla="*/ 29 w 81"/>
                <a:gd name="T9" fmla="*/ 0 h 49"/>
                <a:gd name="T10" fmla="*/ 0 w 81"/>
                <a:gd name="T11" fmla="*/ 7 h 49"/>
                <a:gd name="T12" fmla="*/ 7 w 81"/>
                <a:gd name="T13" fmla="*/ 21 h 49"/>
                <a:gd name="T14" fmla="*/ 7 w 81"/>
                <a:gd name="T15" fmla="*/ 34 h 49"/>
                <a:gd name="T16" fmla="*/ 22 w 81"/>
                <a:gd name="T17" fmla="*/ 48 h 49"/>
                <a:gd name="T18" fmla="*/ 73 w 81"/>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9"/>
                <a:gd name="T32" fmla="*/ 81 w 8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9">
                  <a:moveTo>
                    <a:pt x="73" y="48"/>
                  </a:moveTo>
                  <a:lnTo>
                    <a:pt x="73" y="48"/>
                  </a:lnTo>
                  <a:lnTo>
                    <a:pt x="80" y="34"/>
                  </a:lnTo>
                  <a:lnTo>
                    <a:pt x="58" y="14"/>
                  </a:lnTo>
                  <a:lnTo>
                    <a:pt x="29" y="0"/>
                  </a:lnTo>
                  <a:lnTo>
                    <a:pt x="0" y="7"/>
                  </a:lnTo>
                  <a:lnTo>
                    <a:pt x="7" y="21"/>
                  </a:lnTo>
                  <a:lnTo>
                    <a:pt x="7" y="34"/>
                  </a:lnTo>
                  <a:lnTo>
                    <a:pt x="22" y="48"/>
                  </a:lnTo>
                  <a:lnTo>
                    <a:pt x="73" y="48"/>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20" name="Freeform 84"/>
            <p:cNvSpPr>
              <a:spLocks/>
            </p:cNvSpPr>
            <p:nvPr/>
          </p:nvSpPr>
          <p:spPr bwMode="gray">
            <a:xfrm>
              <a:off x="9465847" y="4393931"/>
              <a:ext cx="286116" cy="194958"/>
            </a:xfrm>
            <a:custGeom>
              <a:avLst/>
              <a:gdLst>
                <a:gd name="T0" fmla="*/ 329 w 377"/>
                <a:gd name="T1" fmla="*/ 225 h 249"/>
                <a:gd name="T2" fmla="*/ 329 w 377"/>
                <a:gd name="T3" fmla="*/ 225 h 249"/>
                <a:gd name="T4" fmla="*/ 321 w 377"/>
                <a:gd name="T5" fmla="*/ 233 h 249"/>
                <a:gd name="T6" fmla="*/ 313 w 377"/>
                <a:gd name="T7" fmla="*/ 240 h 249"/>
                <a:gd name="T8" fmla="*/ 290 w 377"/>
                <a:gd name="T9" fmla="*/ 248 h 249"/>
                <a:gd name="T10" fmla="*/ 266 w 377"/>
                <a:gd name="T11" fmla="*/ 217 h 249"/>
                <a:gd name="T12" fmla="*/ 259 w 377"/>
                <a:gd name="T13" fmla="*/ 194 h 249"/>
                <a:gd name="T14" fmla="*/ 212 w 377"/>
                <a:gd name="T15" fmla="*/ 163 h 249"/>
                <a:gd name="T16" fmla="*/ 188 w 377"/>
                <a:gd name="T17" fmla="*/ 171 h 249"/>
                <a:gd name="T18" fmla="*/ 157 w 377"/>
                <a:gd name="T19" fmla="*/ 209 h 249"/>
                <a:gd name="T20" fmla="*/ 125 w 377"/>
                <a:gd name="T21" fmla="*/ 225 h 249"/>
                <a:gd name="T22" fmla="*/ 102 w 377"/>
                <a:gd name="T23" fmla="*/ 217 h 249"/>
                <a:gd name="T24" fmla="*/ 102 w 377"/>
                <a:gd name="T25" fmla="*/ 202 h 249"/>
                <a:gd name="T26" fmla="*/ 86 w 377"/>
                <a:gd name="T27" fmla="*/ 178 h 249"/>
                <a:gd name="T28" fmla="*/ 71 w 377"/>
                <a:gd name="T29" fmla="*/ 178 h 249"/>
                <a:gd name="T30" fmla="*/ 71 w 377"/>
                <a:gd name="T31" fmla="*/ 194 h 249"/>
                <a:gd name="T32" fmla="*/ 55 w 377"/>
                <a:gd name="T33" fmla="*/ 217 h 249"/>
                <a:gd name="T34" fmla="*/ 39 w 377"/>
                <a:gd name="T35" fmla="*/ 209 h 249"/>
                <a:gd name="T36" fmla="*/ 24 w 377"/>
                <a:gd name="T37" fmla="*/ 186 h 249"/>
                <a:gd name="T38" fmla="*/ 8 w 377"/>
                <a:gd name="T39" fmla="*/ 163 h 249"/>
                <a:gd name="T40" fmla="*/ 0 w 377"/>
                <a:gd name="T41" fmla="*/ 140 h 249"/>
                <a:gd name="T42" fmla="*/ 16 w 377"/>
                <a:gd name="T43" fmla="*/ 124 h 249"/>
                <a:gd name="T44" fmla="*/ 8 w 377"/>
                <a:gd name="T45" fmla="*/ 109 h 249"/>
                <a:gd name="T46" fmla="*/ 24 w 377"/>
                <a:gd name="T47" fmla="*/ 101 h 249"/>
                <a:gd name="T48" fmla="*/ 24 w 377"/>
                <a:gd name="T49" fmla="*/ 85 h 249"/>
                <a:gd name="T50" fmla="*/ 16 w 377"/>
                <a:gd name="T51" fmla="*/ 78 h 249"/>
                <a:gd name="T52" fmla="*/ 16 w 377"/>
                <a:gd name="T53" fmla="*/ 54 h 249"/>
                <a:gd name="T54" fmla="*/ 0 w 377"/>
                <a:gd name="T55" fmla="*/ 47 h 249"/>
                <a:gd name="T56" fmla="*/ 8 w 377"/>
                <a:gd name="T57" fmla="*/ 31 h 249"/>
                <a:gd name="T58" fmla="*/ 24 w 377"/>
                <a:gd name="T59" fmla="*/ 23 h 249"/>
                <a:gd name="T60" fmla="*/ 16 w 377"/>
                <a:gd name="T61" fmla="*/ 0 h 249"/>
                <a:gd name="T62" fmla="*/ 63 w 377"/>
                <a:gd name="T63" fmla="*/ 8 h 249"/>
                <a:gd name="T64" fmla="*/ 71 w 377"/>
                <a:gd name="T65" fmla="*/ 8 h 249"/>
                <a:gd name="T66" fmla="*/ 86 w 377"/>
                <a:gd name="T67" fmla="*/ 31 h 249"/>
                <a:gd name="T68" fmla="*/ 102 w 377"/>
                <a:gd name="T69" fmla="*/ 31 h 249"/>
                <a:gd name="T70" fmla="*/ 102 w 377"/>
                <a:gd name="T71" fmla="*/ 16 h 249"/>
                <a:gd name="T72" fmla="*/ 118 w 377"/>
                <a:gd name="T73" fmla="*/ 8 h 249"/>
                <a:gd name="T74" fmla="*/ 125 w 377"/>
                <a:gd name="T75" fmla="*/ 31 h 249"/>
                <a:gd name="T76" fmla="*/ 118 w 377"/>
                <a:gd name="T77" fmla="*/ 47 h 249"/>
                <a:gd name="T78" fmla="*/ 133 w 377"/>
                <a:gd name="T79" fmla="*/ 47 h 249"/>
                <a:gd name="T80" fmla="*/ 141 w 377"/>
                <a:gd name="T81" fmla="*/ 54 h 249"/>
                <a:gd name="T82" fmla="*/ 165 w 377"/>
                <a:gd name="T83" fmla="*/ 47 h 249"/>
                <a:gd name="T84" fmla="*/ 188 w 377"/>
                <a:gd name="T85" fmla="*/ 54 h 249"/>
                <a:gd name="T86" fmla="*/ 212 w 377"/>
                <a:gd name="T87" fmla="*/ 62 h 249"/>
                <a:gd name="T88" fmla="*/ 235 w 377"/>
                <a:gd name="T89" fmla="*/ 70 h 249"/>
                <a:gd name="T90" fmla="*/ 266 w 377"/>
                <a:gd name="T91" fmla="*/ 70 h 249"/>
                <a:gd name="T92" fmla="*/ 274 w 377"/>
                <a:gd name="T93" fmla="*/ 85 h 249"/>
                <a:gd name="T94" fmla="*/ 290 w 377"/>
                <a:gd name="T95" fmla="*/ 93 h 249"/>
                <a:gd name="T96" fmla="*/ 329 w 377"/>
                <a:gd name="T97" fmla="*/ 124 h 249"/>
                <a:gd name="T98" fmla="*/ 353 w 377"/>
                <a:gd name="T99" fmla="*/ 140 h 249"/>
                <a:gd name="T100" fmla="*/ 376 w 377"/>
                <a:gd name="T101" fmla="*/ 163 h 249"/>
                <a:gd name="T102" fmla="*/ 360 w 377"/>
                <a:gd name="T103" fmla="*/ 178 h 249"/>
                <a:gd name="T104" fmla="*/ 313 w 377"/>
                <a:gd name="T105" fmla="*/ 171 h 249"/>
                <a:gd name="T106" fmla="*/ 298 w 377"/>
                <a:gd name="T107" fmla="*/ 186 h 249"/>
                <a:gd name="T108" fmla="*/ 313 w 377"/>
                <a:gd name="T109" fmla="*/ 194 h 249"/>
                <a:gd name="T110" fmla="*/ 329 w 377"/>
                <a:gd name="T111" fmla="*/ 209 h 249"/>
                <a:gd name="T112" fmla="*/ 329 w 377"/>
                <a:gd name="T113" fmla="*/ 225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9"/>
                <a:gd name="T173" fmla="*/ 377 w 37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9">
                  <a:moveTo>
                    <a:pt x="329" y="225"/>
                  </a:moveTo>
                  <a:lnTo>
                    <a:pt x="329" y="225"/>
                  </a:lnTo>
                  <a:lnTo>
                    <a:pt x="321" y="233"/>
                  </a:lnTo>
                  <a:lnTo>
                    <a:pt x="313" y="240"/>
                  </a:lnTo>
                  <a:lnTo>
                    <a:pt x="290" y="248"/>
                  </a:lnTo>
                  <a:lnTo>
                    <a:pt x="266" y="217"/>
                  </a:lnTo>
                  <a:lnTo>
                    <a:pt x="259" y="194"/>
                  </a:lnTo>
                  <a:lnTo>
                    <a:pt x="212" y="163"/>
                  </a:lnTo>
                  <a:lnTo>
                    <a:pt x="188" y="171"/>
                  </a:lnTo>
                  <a:lnTo>
                    <a:pt x="157" y="209"/>
                  </a:lnTo>
                  <a:lnTo>
                    <a:pt x="125" y="225"/>
                  </a:lnTo>
                  <a:lnTo>
                    <a:pt x="102" y="217"/>
                  </a:lnTo>
                  <a:lnTo>
                    <a:pt x="102" y="202"/>
                  </a:lnTo>
                  <a:lnTo>
                    <a:pt x="86" y="178"/>
                  </a:lnTo>
                  <a:lnTo>
                    <a:pt x="71" y="178"/>
                  </a:lnTo>
                  <a:lnTo>
                    <a:pt x="71" y="194"/>
                  </a:lnTo>
                  <a:lnTo>
                    <a:pt x="55" y="217"/>
                  </a:lnTo>
                  <a:lnTo>
                    <a:pt x="39" y="209"/>
                  </a:lnTo>
                  <a:lnTo>
                    <a:pt x="24" y="186"/>
                  </a:lnTo>
                  <a:lnTo>
                    <a:pt x="8" y="163"/>
                  </a:lnTo>
                  <a:lnTo>
                    <a:pt x="0" y="140"/>
                  </a:lnTo>
                  <a:lnTo>
                    <a:pt x="16" y="124"/>
                  </a:lnTo>
                  <a:lnTo>
                    <a:pt x="8" y="109"/>
                  </a:lnTo>
                  <a:lnTo>
                    <a:pt x="24" y="101"/>
                  </a:lnTo>
                  <a:lnTo>
                    <a:pt x="24" y="85"/>
                  </a:lnTo>
                  <a:lnTo>
                    <a:pt x="16" y="78"/>
                  </a:lnTo>
                  <a:lnTo>
                    <a:pt x="16" y="54"/>
                  </a:lnTo>
                  <a:lnTo>
                    <a:pt x="0" y="47"/>
                  </a:lnTo>
                  <a:lnTo>
                    <a:pt x="8" y="31"/>
                  </a:lnTo>
                  <a:lnTo>
                    <a:pt x="24" y="23"/>
                  </a:lnTo>
                  <a:lnTo>
                    <a:pt x="16" y="0"/>
                  </a:lnTo>
                  <a:lnTo>
                    <a:pt x="63" y="8"/>
                  </a:lnTo>
                  <a:lnTo>
                    <a:pt x="71" y="8"/>
                  </a:lnTo>
                  <a:lnTo>
                    <a:pt x="86" y="31"/>
                  </a:lnTo>
                  <a:lnTo>
                    <a:pt x="102" y="31"/>
                  </a:lnTo>
                  <a:lnTo>
                    <a:pt x="102" y="16"/>
                  </a:lnTo>
                  <a:lnTo>
                    <a:pt x="118" y="8"/>
                  </a:lnTo>
                  <a:lnTo>
                    <a:pt x="125" y="31"/>
                  </a:lnTo>
                  <a:lnTo>
                    <a:pt x="118" y="47"/>
                  </a:lnTo>
                  <a:lnTo>
                    <a:pt x="133" y="47"/>
                  </a:lnTo>
                  <a:lnTo>
                    <a:pt x="141" y="54"/>
                  </a:lnTo>
                  <a:lnTo>
                    <a:pt x="165" y="47"/>
                  </a:lnTo>
                  <a:lnTo>
                    <a:pt x="188" y="54"/>
                  </a:lnTo>
                  <a:lnTo>
                    <a:pt x="212" y="62"/>
                  </a:lnTo>
                  <a:lnTo>
                    <a:pt x="235" y="70"/>
                  </a:lnTo>
                  <a:lnTo>
                    <a:pt x="266" y="70"/>
                  </a:lnTo>
                  <a:lnTo>
                    <a:pt x="274" y="85"/>
                  </a:lnTo>
                  <a:lnTo>
                    <a:pt x="290" y="93"/>
                  </a:lnTo>
                  <a:lnTo>
                    <a:pt x="329" y="124"/>
                  </a:lnTo>
                  <a:lnTo>
                    <a:pt x="353" y="140"/>
                  </a:lnTo>
                  <a:lnTo>
                    <a:pt x="376" y="163"/>
                  </a:lnTo>
                  <a:lnTo>
                    <a:pt x="360" y="178"/>
                  </a:lnTo>
                  <a:lnTo>
                    <a:pt x="313" y="171"/>
                  </a:lnTo>
                  <a:lnTo>
                    <a:pt x="298" y="186"/>
                  </a:lnTo>
                  <a:lnTo>
                    <a:pt x="313" y="194"/>
                  </a:lnTo>
                  <a:lnTo>
                    <a:pt x="329" y="209"/>
                  </a:lnTo>
                  <a:lnTo>
                    <a:pt x="329" y="225"/>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21" name="Freeform 86"/>
            <p:cNvSpPr>
              <a:spLocks/>
            </p:cNvSpPr>
            <p:nvPr/>
          </p:nvSpPr>
          <p:spPr bwMode="gray">
            <a:xfrm>
              <a:off x="8681114" y="4207586"/>
              <a:ext cx="1051118" cy="865172"/>
            </a:xfrm>
            <a:custGeom>
              <a:avLst/>
              <a:gdLst>
                <a:gd name="T0" fmla="*/ 764 w 1385"/>
                <a:gd name="T1" fmla="*/ 135 h 1105"/>
                <a:gd name="T2" fmla="*/ 716 w 1385"/>
                <a:gd name="T3" fmla="*/ 87 h 1105"/>
                <a:gd name="T4" fmla="*/ 573 w 1385"/>
                <a:gd name="T5" fmla="*/ 48 h 1105"/>
                <a:gd name="T6" fmla="*/ 509 w 1385"/>
                <a:gd name="T7" fmla="*/ 56 h 1105"/>
                <a:gd name="T8" fmla="*/ 406 w 1385"/>
                <a:gd name="T9" fmla="*/ 79 h 1105"/>
                <a:gd name="T10" fmla="*/ 286 w 1385"/>
                <a:gd name="T11" fmla="*/ 87 h 1105"/>
                <a:gd name="T12" fmla="*/ 183 w 1385"/>
                <a:gd name="T13" fmla="*/ 79 h 1105"/>
                <a:gd name="T14" fmla="*/ 64 w 1385"/>
                <a:gd name="T15" fmla="*/ 135 h 1105"/>
                <a:gd name="T16" fmla="*/ 24 w 1385"/>
                <a:gd name="T17" fmla="*/ 183 h 1105"/>
                <a:gd name="T18" fmla="*/ 24 w 1385"/>
                <a:gd name="T19" fmla="*/ 262 h 1105"/>
                <a:gd name="T20" fmla="*/ 80 w 1385"/>
                <a:gd name="T21" fmla="*/ 349 h 1105"/>
                <a:gd name="T22" fmla="*/ 16 w 1385"/>
                <a:gd name="T23" fmla="*/ 421 h 1105"/>
                <a:gd name="T24" fmla="*/ 40 w 1385"/>
                <a:gd name="T25" fmla="*/ 453 h 1105"/>
                <a:gd name="T26" fmla="*/ 119 w 1385"/>
                <a:gd name="T27" fmla="*/ 453 h 1105"/>
                <a:gd name="T28" fmla="*/ 127 w 1385"/>
                <a:gd name="T29" fmla="*/ 556 h 1105"/>
                <a:gd name="T30" fmla="*/ 199 w 1385"/>
                <a:gd name="T31" fmla="*/ 612 h 1105"/>
                <a:gd name="T32" fmla="*/ 167 w 1385"/>
                <a:gd name="T33" fmla="*/ 659 h 1105"/>
                <a:gd name="T34" fmla="*/ 135 w 1385"/>
                <a:gd name="T35" fmla="*/ 675 h 1105"/>
                <a:gd name="T36" fmla="*/ 56 w 1385"/>
                <a:gd name="T37" fmla="*/ 762 h 1105"/>
                <a:gd name="T38" fmla="*/ 32 w 1385"/>
                <a:gd name="T39" fmla="*/ 802 h 1105"/>
                <a:gd name="T40" fmla="*/ 32 w 1385"/>
                <a:gd name="T41" fmla="*/ 929 h 1105"/>
                <a:gd name="T42" fmla="*/ 32 w 1385"/>
                <a:gd name="T43" fmla="*/ 1025 h 1105"/>
                <a:gd name="T44" fmla="*/ 72 w 1385"/>
                <a:gd name="T45" fmla="*/ 1048 h 1105"/>
                <a:gd name="T46" fmla="*/ 215 w 1385"/>
                <a:gd name="T47" fmla="*/ 993 h 1105"/>
                <a:gd name="T48" fmla="*/ 350 w 1385"/>
                <a:gd name="T49" fmla="*/ 1048 h 1105"/>
                <a:gd name="T50" fmla="*/ 414 w 1385"/>
                <a:gd name="T51" fmla="*/ 1096 h 1105"/>
                <a:gd name="T52" fmla="*/ 533 w 1385"/>
                <a:gd name="T53" fmla="*/ 1104 h 1105"/>
                <a:gd name="T54" fmla="*/ 612 w 1385"/>
                <a:gd name="T55" fmla="*/ 1072 h 1105"/>
                <a:gd name="T56" fmla="*/ 652 w 1385"/>
                <a:gd name="T57" fmla="*/ 1056 h 1105"/>
                <a:gd name="T58" fmla="*/ 740 w 1385"/>
                <a:gd name="T59" fmla="*/ 921 h 1105"/>
                <a:gd name="T60" fmla="*/ 851 w 1385"/>
                <a:gd name="T61" fmla="*/ 818 h 1105"/>
                <a:gd name="T62" fmla="*/ 883 w 1385"/>
                <a:gd name="T63" fmla="*/ 762 h 1105"/>
                <a:gd name="T64" fmla="*/ 994 w 1385"/>
                <a:gd name="T65" fmla="*/ 715 h 1105"/>
                <a:gd name="T66" fmla="*/ 1114 w 1385"/>
                <a:gd name="T67" fmla="*/ 731 h 1105"/>
                <a:gd name="T68" fmla="*/ 1185 w 1385"/>
                <a:gd name="T69" fmla="*/ 755 h 1105"/>
                <a:gd name="T70" fmla="*/ 1312 w 1385"/>
                <a:gd name="T71" fmla="*/ 770 h 1105"/>
                <a:gd name="T72" fmla="*/ 1289 w 1385"/>
                <a:gd name="T73" fmla="*/ 715 h 1105"/>
                <a:gd name="T74" fmla="*/ 1328 w 1385"/>
                <a:gd name="T75" fmla="*/ 667 h 1105"/>
                <a:gd name="T76" fmla="*/ 1360 w 1385"/>
                <a:gd name="T77" fmla="*/ 596 h 1105"/>
                <a:gd name="T78" fmla="*/ 1384 w 1385"/>
                <a:gd name="T79" fmla="*/ 500 h 1105"/>
                <a:gd name="T80" fmla="*/ 1304 w 1385"/>
                <a:gd name="T81" fmla="*/ 453 h 1105"/>
                <a:gd name="T82" fmla="*/ 1193 w 1385"/>
                <a:gd name="T83" fmla="*/ 445 h 1105"/>
                <a:gd name="T84" fmla="*/ 1122 w 1385"/>
                <a:gd name="T85" fmla="*/ 413 h 1105"/>
                <a:gd name="T86" fmla="*/ 1074 w 1385"/>
                <a:gd name="T87" fmla="*/ 445 h 1105"/>
                <a:gd name="T88" fmla="*/ 1050 w 1385"/>
                <a:gd name="T89" fmla="*/ 357 h 1105"/>
                <a:gd name="T90" fmla="*/ 1050 w 1385"/>
                <a:gd name="T91" fmla="*/ 310 h 1105"/>
                <a:gd name="T92" fmla="*/ 1058 w 1385"/>
                <a:gd name="T93" fmla="*/ 254 h 1105"/>
                <a:gd name="T94" fmla="*/ 1098 w 1385"/>
                <a:gd name="T95" fmla="*/ 207 h 1105"/>
                <a:gd name="T96" fmla="*/ 1042 w 1385"/>
                <a:gd name="T97" fmla="*/ 159 h 1105"/>
                <a:gd name="T98" fmla="*/ 1010 w 1385"/>
                <a:gd name="T99" fmla="*/ 127 h 1105"/>
                <a:gd name="T100" fmla="*/ 1082 w 1385"/>
                <a:gd name="T101" fmla="*/ 151 h 1105"/>
                <a:gd name="T102" fmla="*/ 1058 w 1385"/>
                <a:gd name="T103" fmla="*/ 103 h 1105"/>
                <a:gd name="T104" fmla="*/ 1002 w 1385"/>
                <a:gd name="T105" fmla="*/ 24 h 1105"/>
                <a:gd name="T106" fmla="*/ 907 w 1385"/>
                <a:gd name="T107" fmla="*/ 40 h 1105"/>
                <a:gd name="T108" fmla="*/ 843 w 1385"/>
                <a:gd name="T109" fmla="*/ 95 h 1105"/>
                <a:gd name="T110" fmla="*/ 835 w 1385"/>
                <a:gd name="T111" fmla="*/ 127 h 1105"/>
                <a:gd name="T112" fmla="*/ 795 w 1385"/>
                <a:gd name="T113" fmla="*/ 159 h 1105"/>
                <a:gd name="T114" fmla="*/ 764 w 1385"/>
                <a:gd name="T115" fmla="*/ 159 h 1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5"/>
                <a:gd name="T175" fmla="*/ 0 h 1105"/>
                <a:gd name="T176" fmla="*/ 1385 w 1385"/>
                <a:gd name="T177" fmla="*/ 1105 h 1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5" h="1105">
                  <a:moveTo>
                    <a:pt x="764" y="159"/>
                  </a:moveTo>
                  <a:lnTo>
                    <a:pt x="764" y="159"/>
                  </a:lnTo>
                  <a:lnTo>
                    <a:pt x="772" y="143"/>
                  </a:lnTo>
                  <a:lnTo>
                    <a:pt x="764" y="135"/>
                  </a:lnTo>
                  <a:lnTo>
                    <a:pt x="748" y="143"/>
                  </a:lnTo>
                  <a:lnTo>
                    <a:pt x="748" y="119"/>
                  </a:lnTo>
                  <a:lnTo>
                    <a:pt x="732" y="95"/>
                  </a:lnTo>
                  <a:lnTo>
                    <a:pt x="716" y="87"/>
                  </a:lnTo>
                  <a:lnTo>
                    <a:pt x="700" y="71"/>
                  </a:lnTo>
                  <a:lnTo>
                    <a:pt x="636" y="71"/>
                  </a:lnTo>
                  <a:lnTo>
                    <a:pt x="605" y="71"/>
                  </a:lnTo>
                  <a:lnTo>
                    <a:pt x="573" y="48"/>
                  </a:lnTo>
                  <a:lnTo>
                    <a:pt x="581" y="16"/>
                  </a:lnTo>
                  <a:lnTo>
                    <a:pt x="565" y="0"/>
                  </a:lnTo>
                  <a:lnTo>
                    <a:pt x="541" y="24"/>
                  </a:lnTo>
                  <a:lnTo>
                    <a:pt x="509" y="56"/>
                  </a:lnTo>
                  <a:lnTo>
                    <a:pt x="485" y="48"/>
                  </a:lnTo>
                  <a:lnTo>
                    <a:pt x="477" y="64"/>
                  </a:lnTo>
                  <a:lnTo>
                    <a:pt x="445" y="64"/>
                  </a:lnTo>
                  <a:lnTo>
                    <a:pt x="406" y="79"/>
                  </a:lnTo>
                  <a:lnTo>
                    <a:pt x="366" y="79"/>
                  </a:lnTo>
                  <a:lnTo>
                    <a:pt x="334" y="103"/>
                  </a:lnTo>
                  <a:lnTo>
                    <a:pt x="310" y="87"/>
                  </a:lnTo>
                  <a:lnTo>
                    <a:pt x="286" y="87"/>
                  </a:lnTo>
                  <a:lnTo>
                    <a:pt x="262" y="71"/>
                  </a:lnTo>
                  <a:lnTo>
                    <a:pt x="231" y="87"/>
                  </a:lnTo>
                  <a:lnTo>
                    <a:pt x="207" y="71"/>
                  </a:lnTo>
                  <a:lnTo>
                    <a:pt x="183" y="79"/>
                  </a:lnTo>
                  <a:lnTo>
                    <a:pt x="159" y="103"/>
                  </a:lnTo>
                  <a:lnTo>
                    <a:pt x="143" y="119"/>
                  </a:lnTo>
                  <a:lnTo>
                    <a:pt x="72" y="119"/>
                  </a:lnTo>
                  <a:lnTo>
                    <a:pt x="64" y="135"/>
                  </a:lnTo>
                  <a:lnTo>
                    <a:pt x="56" y="143"/>
                  </a:lnTo>
                  <a:lnTo>
                    <a:pt x="56" y="159"/>
                  </a:lnTo>
                  <a:lnTo>
                    <a:pt x="32" y="183"/>
                  </a:lnTo>
                  <a:lnTo>
                    <a:pt x="24" y="183"/>
                  </a:lnTo>
                  <a:lnTo>
                    <a:pt x="8" y="191"/>
                  </a:lnTo>
                  <a:lnTo>
                    <a:pt x="16" y="214"/>
                  </a:lnTo>
                  <a:lnTo>
                    <a:pt x="0" y="246"/>
                  </a:lnTo>
                  <a:lnTo>
                    <a:pt x="24" y="262"/>
                  </a:lnTo>
                  <a:lnTo>
                    <a:pt x="64" y="262"/>
                  </a:lnTo>
                  <a:lnTo>
                    <a:pt x="64" y="294"/>
                  </a:lnTo>
                  <a:lnTo>
                    <a:pt x="64" y="318"/>
                  </a:lnTo>
                  <a:lnTo>
                    <a:pt x="80" y="349"/>
                  </a:lnTo>
                  <a:lnTo>
                    <a:pt x="40" y="357"/>
                  </a:lnTo>
                  <a:lnTo>
                    <a:pt x="24" y="381"/>
                  </a:lnTo>
                  <a:lnTo>
                    <a:pt x="8" y="397"/>
                  </a:lnTo>
                  <a:lnTo>
                    <a:pt x="16" y="421"/>
                  </a:lnTo>
                  <a:lnTo>
                    <a:pt x="8" y="437"/>
                  </a:lnTo>
                  <a:lnTo>
                    <a:pt x="8" y="445"/>
                  </a:lnTo>
                  <a:lnTo>
                    <a:pt x="24" y="445"/>
                  </a:lnTo>
                  <a:lnTo>
                    <a:pt x="40" y="453"/>
                  </a:lnTo>
                  <a:lnTo>
                    <a:pt x="56" y="445"/>
                  </a:lnTo>
                  <a:lnTo>
                    <a:pt x="95" y="453"/>
                  </a:lnTo>
                  <a:lnTo>
                    <a:pt x="103" y="445"/>
                  </a:lnTo>
                  <a:lnTo>
                    <a:pt x="119" y="453"/>
                  </a:lnTo>
                  <a:lnTo>
                    <a:pt x="111" y="477"/>
                  </a:lnTo>
                  <a:lnTo>
                    <a:pt x="135" y="500"/>
                  </a:lnTo>
                  <a:lnTo>
                    <a:pt x="119" y="540"/>
                  </a:lnTo>
                  <a:lnTo>
                    <a:pt x="127" y="556"/>
                  </a:lnTo>
                  <a:lnTo>
                    <a:pt x="159" y="556"/>
                  </a:lnTo>
                  <a:lnTo>
                    <a:pt x="199" y="556"/>
                  </a:lnTo>
                  <a:lnTo>
                    <a:pt x="215" y="580"/>
                  </a:lnTo>
                  <a:lnTo>
                    <a:pt x="199" y="612"/>
                  </a:lnTo>
                  <a:lnTo>
                    <a:pt x="183" y="620"/>
                  </a:lnTo>
                  <a:lnTo>
                    <a:pt x="183" y="635"/>
                  </a:lnTo>
                  <a:lnTo>
                    <a:pt x="159" y="643"/>
                  </a:lnTo>
                  <a:lnTo>
                    <a:pt x="167" y="659"/>
                  </a:lnTo>
                  <a:lnTo>
                    <a:pt x="151" y="651"/>
                  </a:lnTo>
                  <a:lnTo>
                    <a:pt x="143" y="667"/>
                  </a:lnTo>
                  <a:lnTo>
                    <a:pt x="135" y="667"/>
                  </a:lnTo>
                  <a:lnTo>
                    <a:pt x="135" y="675"/>
                  </a:lnTo>
                  <a:lnTo>
                    <a:pt x="95" y="699"/>
                  </a:lnTo>
                  <a:lnTo>
                    <a:pt x="80" y="715"/>
                  </a:lnTo>
                  <a:lnTo>
                    <a:pt x="56" y="739"/>
                  </a:lnTo>
                  <a:lnTo>
                    <a:pt x="56" y="762"/>
                  </a:lnTo>
                  <a:lnTo>
                    <a:pt x="40" y="770"/>
                  </a:lnTo>
                  <a:lnTo>
                    <a:pt x="16" y="770"/>
                  </a:lnTo>
                  <a:lnTo>
                    <a:pt x="16" y="794"/>
                  </a:lnTo>
                  <a:lnTo>
                    <a:pt x="32" y="802"/>
                  </a:lnTo>
                  <a:lnTo>
                    <a:pt x="40" y="826"/>
                  </a:lnTo>
                  <a:lnTo>
                    <a:pt x="32" y="866"/>
                  </a:lnTo>
                  <a:lnTo>
                    <a:pt x="40" y="913"/>
                  </a:lnTo>
                  <a:lnTo>
                    <a:pt x="32" y="929"/>
                  </a:lnTo>
                  <a:lnTo>
                    <a:pt x="32" y="953"/>
                  </a:lnTo>
                  <a:lnTo>
                    <a:pt x="24" y="993"/>
                  </a:lnTo>
                  <a:lnTo>
                    <a:pt x="32" y="1001"/>
                  </a:lnTo>
                  <a:lnTo>
                    <a:pt x="32" y="1025"/>
                  </a:lnTo>
                  <a:lnTo>
                    <a:pt x="16" y="1033"/>
                  </a:lnTo>
                  <a:lnTo>
                    <a:pt x="8" y="1040"/>
                  </a:lnTo>
                  <a:lnTo>
                    <a:pt x="32" y="1056"/>
                  </a:lnTo>
                  <a:lnTo>
                    <a:pt x="72" y="1048"/>
                  </a:lnTo>
                  <a:lnTo>
                    <a:pt x="103" y="1017"/>
                  </a:lnTo>
                  <a:lnTo>
                    <a:pt x="127" y="1009"/>
                  </a:lnTo>
                  <a:lnTo>
                    <a:pt x="183" y="977"/>
                  </a:lnTo>
                  <a:lnTo>
                    <a:pt x="215" y="993"/>
                  </a:lnTo>
                  <a:lnTo>
                    <a:pt x="255" y="1025"/>
                  </a:lnTo>
                  <a:lnTo>
                    <a:pt x="310" y="1033"/>
                  </a:lnTo>
                  <a:lnTo>
                    <a:pt x="326" y="1040"/>
                  </a:lnTo>
                  <a:lnTo>
                    <a:pt x="350" y="1048"/>
                  </a:lnTo>
                  <a:lnTo>
                    <a:pt x="374" y="1048"/>
                  </a:lnTo>
                  <a:lnTo>
                    <a:pt x="422" y="1048"/>
                  </a:lnTo>
                  <a:lnTo>
                    <a:pt x="414" y="1072"/>
                  </a:lnTo>
                  <a:lnTo>
                    <a:pt x="414" y="1096"/>
                  </a:lnTo>
                  <a:lnTo>
                    <a:pt x="461" y="1096"/>
                  </a:lnTo>
                  <a:lnTo>
                    <a:pt x="501" y="1088"/>
                  </a:lnTo>
                  <a:lnTo>
                    <a:pt x="517" y="1096"/>
                  </a:lnTo>
                  <a:lnTo>
                    <a:pt x="533" y="1104"/>
                  </a:lnTo>
                  <a:lnTo>
                    <a:pt x="549" y="1080"/>
                  </a:lnTo>
                  <a:lnTo>
                    <a:pt x="565" y="1080"/>
                  </a:lnTo>
                  <a:lnTo>
                    <a:pt x="589" y="1056"/>
                  </a:lnTo>
                  <a:lnTo>
                    <a:pt x="612" y="1072"/>
                  </a:lnTo>
                  <a:lnTo>
                    <a:pt x="620" y="1088"/>
                  </a:lnTo>
                  <a:lnTo>
                    <a:pt x="644" y="1080"/>
                  </a:lnTo>
                  <a:lnTo>
                    <a:pt x="660" y="1088"/>
                  </a:lnTo>
                  <a:lnTo>
                    <a:pt x="652" y="1056"/>
                  </a:lnTo>
                  <a:lnTo>
                    <a:pt x="700" y="1001"/>
                  </a:lnTo>
                  <a:lnTo>
                    <a:pt x="716" y="945"/>
                  </a:lnTo>
                  <a:lnTo>
                    <a:pt x="740" y="937"/>
                  </a:lnTo>
                  <a:lnTo>
                    <a:pt x="740" y="921"/>
                  </a:lnTo>
                  <a:lnTo>
                    <a:pt x="764" y="890"/>
                  </a:lnTo>
                  <a:lnTo>
                    <a:pt x="779" y="890"/>
                  </a:lnTo>
                  <a:lnTo>
                    <a:pt x="811" y="866"/>
                  </a:lnTo>
                  <a:lnTo>
                    <a:pt x="851" y="818"/>
                  </a:lnTo>
                  <a:lnTo>
                    <a:pt x="859" y="794"/>
                  </a:lnTo>
                  <a:lnTo>
                    <a:pt x="851" y="786"/>
                  </a:lnTo>
                  <a:lnTo>
                    <a:pt x="875" y="778"/>
                  </a:lnTo>
                  <a:lnTo>
                    <a:pt x="883" y="762"/>
                  </a:lnTo>
                  <a:lnTo>
                    <a:pt x="931" y="747"/>
                  </a:lnTo>
                  <a:lnTo>
                    <a:pt x="954" y="715"/>
                  </a:lnTo>
                  <a:lnTo>
                    <a:pt x="978" y="723"/>
                  </a:lnTo>
                  <a:lnTo>
                    <a:pt x="994" y="715"/>
                  </a:lnTo>
                  <a:lnTo>
                    <a:pt x="1034" y="715"/>
                  </a:lnTo>
                  <a:lnTo>
                    <a:pt x="1058" y="723"/>
                  </a:lnTo>
                  <a:lnTo>
                    <a:pt x="1082" y="715"/>
                  </a:lnTo>
                  <a:lnTo>
                    <a:pt x="1114" y="731"/>
                  </a:lnTo>
                  <a:lnTo>
                    <a:pt x="1145" y="715"/>
                  </a:lnTo>
                  <a:lnTo>
                    <a:pt x="1161" y="731"/>
                  </a:lnTo>
                  <a:lnTo>
                    <a:pt x="1185" y="731"/>
                  </a:lnTo>
                  <a:lnTo>
                    <a:pt x="1185" y="755"/>
                  </a:lnTo>
                  <a:lnTo>
                    <a:pt x="1209" y="770"/>
                  </a:lnTo>
                  <a:lnTo>
                    <a:pt x="1241" y="770"/>
                  </a:lnTo>
                  <a:lnTo>
                    <a:pt x="1289" y="762"/>
                  </a:lnTo>
                  <a:lnTo>
                    <a:pt x="1312" y="770"/>
                  </a:lnTo>
                  <a:lnTo>
                    <a:pt x="1328" y="762"/>
                  </a:lnTo>
                  <a:lnTo>
                    <a:pt x="1320" y="747"/>
                  </a:lnTo>
                  <a:lnTo>
                    <a:pt x="1297" y="739"/>
                  </a:lnTo>
                  <a:lnTo>
                    <a:pt x="1289" y="715"/>
                  </a:lnTo>
                  <a:lnTo>
                    <a:pt x="1281" y="691"/>
                  </a:lnTo>
                  <a:lnTo>
                    <a:pt x="1304" y="651"/>
                  </a:lnTo>
                  <a:lnTo>
                    <a:pt x="1312" y="667"/>
                  </a:lnTo>
                  <a:lnTo>
                    <a:pt x="1328" y="667"/>
                  </a:lnTo>
                  <a:lnTo>
                    <a:pt x="1344" y="635"/>
                  </a:lnTo>
                  <a:lnTo>
                    <a:pt x="1336" y="612"/>
                  </a:lnTo>
                  <a:lnTo>
                    <a:pt x="1352" y="588"/>
                  </a:lnTo>
                  <a:lnTo>
                    <a:pt x="1360" y="596"/>
                  </a:lnTo>
                  <a:lnTo>
                    <a:pt x="1384" y="580"/>
                  </a:lnTo>
                  <a:lnTo>
                    <a:pt x="1384" y="548"/>
                  </a:lnTo>
                  <a:lnTo>
                    <a:pt x="1376" y="524"/>
                  </a:lnTo>
                  <a:lnTo>
                    <a:pt x="1384" y="500"/>
                  </a:lnTo>
                  <a:lnTo>
                    <a:pt x="1360" y="469"/>
                  </a:lnTo>
                  <a:lnTo>
                    <a:pt x="1352" y="477"/>
                  </a:lnTo>
                  <a:lnTo>
                    <a:pt x="1328" y="484"/>
                  </a:lnTo>
                  <a:lnTo>
                    <a:pt x="1304" y="453"/>
                  </a:lnTo>
                  <a:lnTo>
                    <a:pt x="1297" y="429"/>
                  </a:lnTo>
                  <a:lnTo>
                    <a:pt x="1249" y="397"/>
                  </a:lnTo>
                  <a:lnTo>
                    <a:pt x="1225" y="405"/>
                  </a:lnTo>
                  <a:lnTo>
                    <a:pt x="1193" y="445"/>
                  </a:lnTo>
                  <a:lnTo>
                    <a:pt x="1161" y="461"/>
                  </a:lnTo>
                  <a:lnTo>
                    <a:pt x="1137" y="453"/>
                  </a:lnTo>
                  <a:lnTo>
                    <a:pt x="1137" y="437"/>
                  </a:lnTo>
                  <a:lnTo>
                    <a:pt x="1122" y="413"/>
                  </a:lnTo>
                  <a:lnTo>
                    <a:pt x="1106" y="413"/>
                  </a:lnTo>
                  <a:lnTo>
                    <a:pt x="1106" y="429"/>
                  </a:lnTo>
                  <a:lnTo>
                    <a:pt x="1090" y="453"/>
                  </a:lnTo>
                  <a:lnTo>
                    <a:pt x="1074" y="445"/>
                  </a:lnTo>
                  <a:lnTo>
                    <a:pt x="1058" y="421"/>
                  </a:lnTo>
                  <a:lnTo>
                    <a:pt x="1042" y="397"/>
                  </a:lnTo>
                  <a:lnTo>
                    <a:pt x="1034" y="373"/>
                  </a:lnTo>
                  <a:lnTo>
                    <a:pt x="1050" y="357"/>
                  </a:lnTo>
                  <a:lnTo>
                    <a:pt x="1042" y="342"/>
                  </a:lnTo>
                  <a:lnTo>
                    <a:pt x="1058" y="334"/>
                  </a:lnTo>
                  <a:lnTo>
                    <a:pt x="1058" y="318"/>
                  </a:lnTo>
                  <a:lnTo>
                    <a:pt x="1050" y="310"/>
                  </a:lnTo>
                  <a:lnTo>
                    <a:pt x="1050" y="286"/>
                  </a:lnTo>
                  <a:lnTo>
                    <a:pt x="1034" y="278"/>
                  </a:lnTo>
                  <a:lnTo>
                    <a:pt x="1042" y="262"/>
                  </a:lnTo>
                  <a:lnTo>
                    <a:pt x="1058" y="254"/>
                  </a:lnTo>
                  <a:lnTo>
                    <a:pt x="1050" y="230"/>
                  </a:lnTo>
                  <a:lnTo>
                    <a:pt x="1098" y="238"/>
                  </a:lnTo>
                  <a:lnTo>
                    <a:pt x="1106" y="238"/>
                  </a:lnTo>
                  <a:lnTo>
                    <a:pt x="1098" y="207"/>
                  </a:lnTo>
                  <a:lnTo>
                    <a:pt x="1074" y="207"/>
                  </a:lnTo>
                  <a:lnTo>
                    <a:pt x="1058" y="183"/>
                  </a:lnTo>
                  <a:lnTo>
                    <a:pt x="1042" y="175"/>
                  </a:lnTo>
                  <a:lnTo>
                    <a:pt x="1042" y="159"/>
                  </a:lnTo>
                  <a:lnTo>
                    <a:pt x="1042" y="151"/>
                  </a:lnTo>
                  <a:lnTo>
                    <a:pt x="1018" y="167"/>
                  </a:lnTo>
                  <a:lnTo>
                    <a:pt x="1002" y="151"/>
                  </a:lnTo>
                  <a:lnTo>
                    <a:pt x="1010" y="127"/>
                  </a:lnTo>
                  <a:lnTo>
                    <a:pt x="1026" y="127"/>
                  </a:lnTo>
                  <a:lnTo>
                    <a:pt x="1050" y="135"/>
                  </a:lnTo>
                  <a:lnTo>
                    <a:pt x="1066" y="151"/>
                  </a:lnTo>
                  <a:lnTo>
                    <a:pt x="1082" y="151"/>
                  </a:lnTo>
                  <a:lnTo>
                    <a:pt x="1082" y="135"/>
                  </a:lnTo>
                  <a:lnTo>
                    <a:pt x="1066" y="135"/>
                  </a:lnTo>
                  <a:lnTo>
                    <a:pt x="1066" y="111"/>
                  </a:lnTo>
                  <a:lnTo>
                    <a:pt x="1058" y="103"/>
                  </a:lnTo>
                  <a:lnTo>
                    <a:pt x="1034" y="71"/>
                  </a:lnTo>
                  <a:lnTo>
                    <a:pt x="1034" y="48"/>
                  </a:lnTo>
                  <a:lnTo>
                    <a:pt x="1018" y="40"/>
                  </a:lnTo>
                  <a:lnTo>
                    <a:pt x="1002" y="24"/>
                  </a:lnTo>
                  <a:lnTo>
                    <a:pt x="978" y="32"/>
                  </a:lnTo>
                  <a:lnTo>
                    <a:pt x="947" y="32"/>
                  </a:lnTo>
                  <a:lnTo>
                    <a:pt x="931" y="40"/>
                  </a:lnTo>
                  <a:lnTo>
                    <a:pt x="907" y="40"/>
                  </a:lnTo>
                  <a:lnTo>
                    <a:pt x="875" y="48"/>
                  </a:lnTo>
                  <a:lnTo>
                    <a:pt x="835" y="64"/>
                  </a:lnTo>
                  <a:lnTo>
                    <a:pt x="819" y="87"/>
                  </a:lnTo>
                  <a:lnTo>
                    <a:pt x="843" y="95"/>
                  </a:lnTo>
                  <a:lnTo>
                    <a:pt x="843" y="111"/>
                  </a:lnTo>
                  <a:lnTo>
                    <a:pt x="827" y="111"/>
                  </a:lnTo>
                  <a:lnTo>
                    <a:pt x="819" y="119"/>
                  </a:lnTo>
                  <a:lnTo>
                    <a:pt x="835" y="127"/>
                  </a:lnTo>
                  <a:lnTo>
                    <a:pt x="827" y="159"/>
                  </a:lnTo>
                  <a:lnTo>
                    <a:pt x="811" y="167"/>
                  </a:lnTo>
                  <a:lnTo>
                    <a:pt x="795" y="175"/>
                  </a:lnTo>
                  <a:lnTo>
                    <a:pt x="795" y="159"/>
                  </a:lnTo>
                  <a:lnTo>
                    <a:pt x="787" y="159"/>
                  </a:lnTo>
                  <a:lnTo>
                    <a:pt x="787" y="175"/>
                  </a:lnTo>
                  <a:lnTo>
                    <a:pt x="772" y="167"/>
                  </a:lnTo>
                  <a:lnTo>
                    <a:pt x="764" y="159"/>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22" name="Freeform 87"/>
            <p:cNvSpPr>
              <a:spLocks/>
            </p:cNvSpPr>
            <p:nvPr/>
          </p:nvSpPr>
          <p:spPr bwMode="gray">
            <a:xfrm>
              <a:off x="9532633" y="4350084"/>
              <a:ext cx="55401" cy="32102"/>
            </a:xfrm>
            <a:custGeom>
              <a:avLst/>
              <a:gdLst>
                <a:gd name="T0" fmla="*/ 0 w 73"/>
                <a:gd name="T1" fmla="*/ 7 h 41"/>
                <a:gd name="T2" fmla="*/ 0 w 73"/>
                <a:gd name="T3" fmla="*/ 7 h 41"/>
                <a:gd name="T4" fmla="*/ 22 w 73"/>
                <a:gd name="T5" fmla="*/ 0 h 41"/>
                <a:gd name="T6" fmla="*/ 58 w 73"/>
                <a:gd name="T7" fmla="*/ 7 h 41"/>
                <a:gd name="T8" fmla="*/ 65 w 73"/>
                <a:gd name="T9" fmla="*/ 13 h 41"/>
                <a:gd name="T10" fmla="*/ 58 w 73"/>
                <a:gd name="T11" fmla="*/ 20 h 41"/>
                <a:gd name="T12" fmla="*/ 72 w 73"/>
                <a:gd name="T13" fmla="*/ 33 h 41"/>
                <a:gd name="T14" fmla="*/ 58 w 73"/>
                <a:gd name="T15" fmla="*/ 40 h 41"/>
                <a:gd name="T16" fmla="*/ 43 w 73"/>
                <a:gd name="T17" fmla="*/ 33 h 41"/>
                <a:gd name="T18" fmla="*/ 22 w 73"/>
                <a:gd name="T19" fmla="*/ 33 h 41"/>
                <a:gd name="T20" fmla="*/ 0 w 73"/>
                <a:gd name="T21" fmla="*/ 20 h 41"/>
                <a:gd name="T22" fmla="*/ 0 w 73"/>
                <a:gd name="T23" fmla="*/ 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1"/>
                <a:gd name="T38" fmla="*/ 73 w 7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1">
                  <a:moveTo>
                    <a:pt x="0" y="7"/>
                  </a:moveTo>
                  <a:lnTo>
                    <a:pt x="0" y="7"/>
                  </a:lnTo>
                  <a:lnTo>
                    <a:pt x="22" y="0"/>
                  </a:lnTo>
                  <a:lnTo>
                    <a:pt x="58" y="7"/>
                  </a:lnTo>
                  <a:lnTo>
                    <a:pt x="65" y="13"/>
                  </a:lnTo>
                  <a:lnTo>
                    <a:pt x="58" y="20"/>
                  </a:lnTo>
                  <a:lnTo>
                    <a:pt x="72" y="33"/>
                  </a:lnTo>
                  <a:lnTo>
                    <a:pt x="58" y="40"/>
                  </a:lnTo>
                  <a:lnTo>
                    <a:pt x="43" y="33"/>
                  </a:lnTo>
                  <a:lnTo>
                    <a:pt x="22" y="33"/>
                  </a:lnTo>
                  <a:lnTo>
                    <a:pt x="0" y="20"/>
                  </a:lnTo>
                  <a:lnTo>
                    <a:pt x="0" y="7"/>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23" name="Freeform 70"/>
            <p:cNvSpPr>
              <a:spLocks/>
            </p:cNvSpPr>
            <p:nvPr/>
          </p:nvSpPr>
          <p:spPr bwMode="gray">
            <a:xfrm>
              <a:off x="9631292" y="5463455"/>
              <a:ext cx="358974" cy="370341"/>
            </a:xfrm>
            <a:custGeom>
              <a:avLst/>
              <a:gdLst>
                <a:gd name="T0" fmla="*/ 346 w 473"/>
                <a:gd name="T1" fmla="*/ 24 h 473"/>
                <a:gd name="T2" fmla="*/ 346 w 473"/>
                <a:gd name="T3" fmla="*/ 24 h 473"/>
                <a:gd name="T4" fmla="*/ 346 w 473"/>
                <a:gd name="T5" fmla="*/ 0 h 473"/>
                <a:gd name="T6" fmla="*/ 291 w 473"/>
                <a:gd name="T7" fmla="*/ 8 h 473"/>
                <a:gd name="T8" fmla="*/ 267 w 473"/>
                <a:gd name="T9" fmla="*/ 8 h 473"/>
                <a:gd name="T10" fmla="*/ 252 w 473"/>
                <a:gd name="T11" fmla="*/ 31 h 473"/>
                <a:gd name="T12" fmla="*/ 236 w 473"/>
                <a:gd name="T13" fmla="*/ 39 h 473"/>
                <a:gd name="T14" fmla="*/ 228 w 473"/>
                <a:gd name="T15" fmla="*/ 71 h 473"/>
                <a:gd name="T16" fmla="*/ 228 w 473"/>
                <a:gd name="T17" fmla="*/ 118 h 473"/>
                <a:gd name="T18" fmla="*/ 205 w 473"/>
                <a:gd name="T19" fmla="*/ 149 h 473"/>
                <a:gd name="T20" fmla="*/ 189 w 473"/>
                <a:gd name="T21" fmla="*/ 149 h 473"/>
                <a:gd name="T22" fmla="*/ 181 w 473"/>
                <a:gd name="T23" fmla="*/ 134 h 473"/>
                <a:gd name="T24" fmla="*/ 165 w 473"/>
                <a:gd name="T25" fmla="*/ 126 h 473"/>
                <a:gd name="T26" fmla="*/ 142 w 473"/>
                <a:gd name="T27" fmla="*/ 149 h 473"/>
                <a:gd name="T28" fmla="*/ 87 w 473"/>
                <a:gd name="T29" fmla="*/ 142 h 473"/>
                <a:gd name="T30" fmla="*/ 55 w 473"/>
                <a:gd name="T31" fmla="*/ 189 h 473"/>
                <a:gd name="T32" fmla="*/ 47 w 473"/>
                <a:gd name="T33" fmla="*/ 189 h 473"/>
                <a:gd name="T34" fmla="*/ 0 w 473"/>
                <a:gd name="T35" fmla="*/ 260 h 473"/>
                <a:gd name="T36" fmla="*/ 31 w 473"/>
                <a:gd name="T37" fmla="*/ 291 h 473"/>
                <a:gd name="T38" fmla="*/ 71 w 473"/>
                <a:gd name="T39" fmla="*/ 299 h 473"/>
                <a:gd name="T40" fmla="*/ 102 w 473"/>
                <a:gd name="T41" fmla="*/ 299 h 473"/>
                <a:gd name="T42" fmla="*/ 94 w 473"/>
                <a:gd name="T43" fmla="*/ 346 h 473"/>
                <a:gd name="T44" fmla="*/ 118 w 473"/>
                <a:gd name="T45" fmla="*/ 385 h 473"/>
                <a:gd name="T46" fmla="*/ 110 w 473"/>
                <a:gd name="T47" fmla="*/ 433 h 473"/>
                <a:gd name="T48" fmla="*/ 142 w 473"/>
                <a:gd name="T49" fmla="*/ 433 h 473"/>
                <a:gd name="T50" fmla="*/ 189 w 473"/>
                <a:gd name="T51" fmla="*/ 472 h 473"/>
                <a:gd name="T52" fmla="*/ 205 w 473"/>
                <a:gd name="T53" fmla="*/ 456 h 473"/>
                <a:gd name="T54" fmla="*/ 244 w 473"/>
                <a:gd name="T55" fmla="*/ 441 h 473"/>
                <a:gd name="T56" fmla="*/ 252 w 473"/>
                <a:gd name="T57" fmla="*/ 425 h 473"/>
                <a:gd name="T58" fmla="*/ 291 w 473"/>
                <a:gd name="T59" fmla="*/ 393 h 473"/>
                <a:gd name="T60" fmla="*/ 315 w 473"/>
                <a:gd name="T61" fmla="*/ 393 h 473"/>
                <a:gd name="T62" fmla="*/ 330 w 473"/>
                <a:gd name="T63" fmla="*/ 409 h 473"/>
                <a:gd name="T64" fmla="*/ 346 w 473"/>
                <a:gd name="T65" fmla="*/ 417 h 473"/>
                <a:gd name="T66" fmla="*/ 362 w 473"/>
                <a:gd name="T67" fmla="*/ 409 h 473"/>
                <a:gd name="T68" fmla="*/ 346 w 473"/>
                <a:gd name="T69" fmla="*/ 393 h 473"/>
                <a:gd name="T70" fmla="*/ 385 w 473"/>
                <a:gd name="T71" fmla="*/ 378 h 473"/>
                <a:gd name="T72" fmla="*/ 401 w 473"/>
                <a:gd name="T73" fmla="*/ 401 h 473"/>
                <a:gd name="T74" fmla="*/ 448 w 473"/>
                <a:gd name="T75" fmla="*/ 385 h 473"/>
                <a:gd name="T76" fmla="*/ 472 w 473"/>
                <a:gd name="T77" fmla="*/ 362 h 473"/>
                <a:gd name="T78" fmla="*/ 456 w 473"/>
                <a:gd name="T79" fmla="*/ 354 h 473"/>
                <a:gd name="T80" fmla="*/ 441 w 473"/>
                <a:gd name="T81" fmla="*/ 330 h 473"/>
                <a:gd name="T82" fmla="*/ 433 w 473"/>
                <a:gd name="T83" fmla="*/ 362 h 473"/>
                <a:gd name="T84" fmla="*/ 417 w 473"/>
                <a:gd name="T85" fmla="*/ 346 h 473"/>
                <a:gd name="T86" fmla="*/ 409 w 473"/>
                <a:gd name="T87" fmla="*/ 323 h 473"/>
                <a:gd name="T88" fmla="*/ 425 w 473"/>
                <a:gd name="T89" fmla="*/ 315 h 473"/>
                <a:gd name="T90" fmla="*/ 441 w 473"/>
                <a:gd name="T91" fmla="*/ 323 h 473"/>
                <a:gd name="T92" fmla="*/ 433 w 473"/>
                <a:gd name="T93" fmla="*/ 291 h 473"/>
                <a:gd name="T94" fmla="*/ 409 w 473"/>
                <a:gd name="T95" fmla="*/ 283 h 473"/>
                <a:gd name="T96" fmla="*/ 393 w 473"/>
                <a:gd name="T97" fmla="*/ 252 h 473"/>
                <a:gd name="T98" fmla="*/ 370 w 473"/>
                <a:gd name="T99" fmla="*/ 228 h 473"/>
                <a:gd name="T100" fmla="*/ 362 w 473"/>
                <a:gd name="T101" fmla="*/ 205 h 473"/>
                <a:gd name="T102" fmla="*/ 370 w 473"/>
                <a:gd name="T103" fmla="*/ 189 h 473"/>
                <a:gd name="T104" fmla="*/ 370 w 473"/>
                <a:gd name="T105" fmla="*/ 165 h 473"/>
                <a:gd name="T106" fmla="*/ 370 w 473"/>
                <a:gd name="T107" fmla="*/ 142 h 473"/>
                <a:gd name="T108" fmla="*/ 354 w 473"/>
                <a:gd name="T109" fmla="*/ 126 h 473"/>
                <a:gd name="T110" fmla="*/ 354 w 473"/>
                <a:gd name="T111" fmla="*/ 87 h 473"/>
                <a:gd name="T112" fmla="*/ 370 w 473"/>
                <a:gd name="T113" fmla="*/ 47 h 473"/>
                <a:gd name="T114" fmla="*/ 370 w 473"/>
                <a:gd name="T115" fmla="*/ 31 h 473"/>
                <a:gd name="T116" fmla="*/ 346 w 473"/>
                <a:gd name="T117" fmla="*/ 24 h 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473"/>
                <a:gd name="T179" fmla="*/ 473 w 473"/>
                <a:gd name="T180" fmla="*/ 473 h 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473">
                  <a:moveTo>
                    <a:pt x="346" y="24"/>
                  </a:moveTo>
                  <a:lnTo>
                    <a:pt x="346" y="24"/>
                  </a:lnTo>
                  <a:lnTo>
                    <a:pt x="346" y="0"/>
                  </a:lnTo>
                  <a:lnTo>
                    <a:pt x="291" y="8"/>
                  </a:lnTo>
                  <a:lnTo>
                    <a:pt x="267" y="8"/>
                  </a:lnTo>
                  <a:lnTo>
                    <a:pt x="252" y="31"/>
                  </a:lnTo>
                  <a:lnTo>
                    <a:pt x="236" y="39"/>
                  </a:lnTo>
                  <a:lnTo>
                    <a:pt x="228" y="71"/>
                  </a:lnTo>
                  <a:lnTo>
                    <a:pt x="228" y="118"/>
                  </a:lnTo>
                  <a:lnTo>
                    <a:pt x="205" y="149"/>
                  </a:lnTo>
                  <a:lnTo>
                    <a:pt x="189" y="149"/>
                  </a:lnTo>
                  <a:lnTo>
                    <a:pt x="181" y="134"/>
                  </a:lnTo>
                  <a:lnTo>
                    <a:pt x="165" y="126"/>
                  </a:lnTo>
                  <a:lnTo>
                    <a:pt x="142" y="149"/>
                  </a:lnTo>
                  <a:lnTo>
                    <a:pt x="87" y="142"/>
                  </a:lnTo>
                  <a:lnTo>
                    <a:pt x="55" y="189"/>
                  </a:lnTo>
                  <a:lnTo>
                    <a:pt x="47" y="189"/>
                  </a:lnTo>
                  <a:lnTo>
                    <a:pt x="0" y="260"/>
                  </a:lnTo>
                  <a:lnTo>
                    <a:pt x="31" y="291"/>
                  </a:lnTo>
                  <a:lnTo>
                    <a:pt x="71" y="299"/>
                  </a:lnTo>
                  <a:lnTo>
                    <a:pt x="102" y="299"/>
                  </a:lnTo>
                  <a:lnTo>
                    <a:pt x="94" y="346"/>
                  </a:lnTo>
                  <a:lnTo>
                    <a:pt x="118" y="385"/>
                  </a:lnTo>
                  <a:lnTo>
                    <a:pt x="110" y="433"/>
                  </a:lnTo>
                  <a:lnTo>
                    <a:pt x="142" y="433"/>
                  </a:lnTo>
                  <a:lnTo>
                    <a:pt x="189" y="472"/>
                  </a:lnTo>
                  <a:lnTo>
                    <a:pt x="205" y="456"/>
                  </a:lnTo>
                  <a:lnTo>
                    <a:pt x="244" y="441"/>
                  </a:lnTo>
                  <a:lnTo>
                    <a:pt x="252" y="425"/>
                  </a:lnTo>
                  <a:lnTo>
                    <a:pt x="291" y="393"/>
                  </a:lnTo>
                  <a:lnTo>
                    <a:pt x="315" y="393"/>
                  </a:lnTo>
                  <a:lnTo>
                    <a:pt x="330" y="409"/>
                  </a:lnTo>
                  <a:lnTo>
                    <a:pt x="346" y="417"/>
                  </a:lnTo>
                  <a:lnTo>
                    <a:pt x="362" y="409"/>
                  </a:lnTo>
                  <a:lnTo>
                    <a:pt x="346" y="393"/>
                  </a:lnTo>
                  <a:lnTo>
                    <a:pt x="385" y="378"/>
                  </a:lnTo>
                  <a:lnTo>
                    <a:pt x="401" y="401"/>
                  </a:lnTo>
                  <a:lnTo>
                    <a:pt x="448" y="385"/>
                  </a:lnTo>
                  <a:lnTo>
                    <a:pt x="472" y="362"/>
                  </a:lnTo>
                  <a:lnTo>
                    <a:pt x="456" y="354"/>
                  </a:lnTo>
                  <a:lnTo>
                    <a:pt x="441" y="330"/>
                  </a:lnTo>
                  <a:lnTo>
                    <a:pt x="433" y="362"/>
                  </a:lnTo>
                  <a:lnTo>
                    <a:pt x="417" y="346"/>
                  </a:lnTo>
                  <a:lnTo>
                    <a:pt x="409" y="323"/>
                  </a:lnTo>
                  <a:lnTo>
                    <a:pt x="425" y="315"/>
                  </a:lnTo>
                  <a:lnTo>
                    <a:pt x="441" y="323"/>
                  </a:lnTo>
                  <a:lnTo>
                    <a:pt x="433" y="291"/>
                  </a:lnTo>
                  <a:lnTo>
                    <a:pt x="409" y="283"/>
                  </a:lnTo>
                  <a:lnTo>
                    <a:pt x="393" y="252"/>
                  </a:lnTo>
                  <a:lnTo>
                    <a:pt x="370" y="228"/>
                  </a:lnTo>
                  <a:lnTo>
                    <a:pt x="362" y="205"/>
                  </a:lnTo>
                  <a:lnTo>
                    <a:pt x="370" y="189"/>
                  </a:lnTo>
                  <a:lnTo>
                    <a:pt x="370" y="165"/>
                  </a:lnTo>
                  <a:lnTo>
                    <a:pt x="370" y="142"/>
                  </a:lnTo>
                  <a:lnTo>
                    <a:pt x="354" y="126"/>
                  </a:lnTo>
                  <a:lnTo>
                    <a:pt x="354" y="87"/>
                  </a:lnTo>
                  <a:lnTo>
                    <a:pt x="370" y="47"/>
                  </a:lnTo>
                  <a:lnTo>
                    <a:pt x="370" y="31"/>
                  </a:lnTo>
                  <a:lnTo>
                    <a:pt x="346" y="24"/>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sp>
          <p:nvSpPr>
            <p:cNvPr id="124" name="Freeform 88"/>
            <p:cNvSpPr>
              <a:spLocks/>
            </p:cNvSpPr>
            <p:nvPr/>
          </p:nvSpPr>
          <p:spPr bwMode="gray">
            <a:xfrm>
              <a:off x="8512631" y="5457191"/>
              <a:ext cx="1263618" cy="746162"/>
            </a:xfrm>
            <a:custGeom>
              <a:avLst/>
              <a:gdLst>
                <a:gd name="T0" fmla="*/ 1576 w 1665"/>
                <a:gd name="T1" fmla="*/ 309 h 953"/>
                <a:gd name="T2" fmla="*/ 1584 w 1665"/>
                <a:gd name="T3" fmla="*/ 444 h 953"/>
                <a:gd name="T4" fmla="*/ 1632 w 1665"/>
                <a:gd name="T5" fmla="*/ 516 h 953"/>
                <a:gd name="T6" fmla="*/ 1553 w 1665"/>
                <a:gd name="T7" fmla="*/ 658 h 953"/>
                <a:gd name="T8" fmla="*/ 1457 w 1665"/>
                <a:gd name="T9" fmla="*/ 674 h 953"/>
                <a:gd name="T10" fmla="*/ 1330 w 1665"/>
                <a:gd name="T11" fmla="*/ 738 h 953"/>
                <a:gd name="T12" fmla="*/ 1282 w 1665"/>
                <a:gd name="T13" fmla="*/ 714 h 953"/>
                <a:gd name="T14" fmla="*/ 1178 w 1665"/>
                <a:gd name="T15" fmla="*/ 730 h 953"/>
                <a:gd name="T16" fmla="*/ 1003 w 1665"/>
                <a:gd name="T17" fmla="*/ 714 h 953"/>
                <a:gd name="T18" fmla="*/ 860 w 1665"/>
                <a:gd name="T19" fmla="*/ 698 h 953"/>
                <a:gd name="T20" fmla="*/ 796 w 1665"/>
                <a:gd name="T21" fmla="*/ 793 h 953"/>
                <a:gd name="T22" fmla="*/ 677 w 1665"/>
                <a:gd name="T23" fmla="*/ 801 h 953"/>
                <a:gd name="T24" fmla="*/ 605 w 1665"/>
                <a:gd name="T25" fmla="*/ 896 h 953"/>
                <a:gd name="T26" fmla="*/ 573 w 1665"/>
                <a:gd name="T27" fmla="*/ 904 h 953"/>
                <a:gd name="T28" fmla="*/ 478 w 1665"/>
                <a:gd name="T29" fmla="*/ 928 h 953"/>
                <a:gd name="T30" fmla="*/ 398 w 1665"/>
                <a:gd name="T31" fmla="*/ 881 h 953"/>
                <a:gd name="T32" fmla="*/ 342 w 1665"/>
                <a:gd name="T33" fmla="*/ 785 h 953"/>
                <a:gd name="T34" fmla="*/ 350 w 1665"/>
                <a:gd name="T35" fmla="*/ 777 h 953"/>
                <a:gd name="T36" fmla="*/ 350 w 1665"/>
                <a:gd name="T37" fmla="*/ 738 h 953"/>
                <a:gd name="T38" fmla="*/ 295 w 1665"/>
                <a:gd name="T39" fmla="*/ 714 h 953"/>
                <a:gd name="T40" fmla="*/ 326 w 1665"/>
                <a:gd name="T41" fmla="*/ 674 h 953"/>
                <a:gd name="T42" fmla="*/ 199 w 1665"/>
                <a:gd name="T43" fmla="*/ 563 h 953"/>
                <a:gd name="T44" fmla="*/ 143 w 1665"/>
                <a:gd name="T45" fmla="*/ 516 h 953"/>
                <a:gd name="T46" fmla="*/ 127 w 1665"/>
                <a:gd name="T47" fmla="*/ 524 h 953"/>
                <a:gd name="T48" fmla="*/ 16 w 1665"/>
                <a:gd name="T49" fmla="*/ 508 h 953"/>
                <a:gd name="T50" fmla="*/ 0 w 1665"/>
                <a:gd name="T51" fmla="*/ 381 h 953"/>
                <a:gd name="T52" fmla="*/ 88 w 1665"/>
                <a:gd name="T53" fmla="*/ 262 h 953"/>
                <a:gd name="T54" fmla="*/ 111 w 1665"/>
                <a:gd name="T55" fmla="*/ 230 h 953"/>
                <a:gd name="T56" fmla="*/ 175 w 1665"/>
                <a:gd name="T57" fmla="*/ 206 h 953"/>
                <a:gd name="T58" fmla="*/ 199 w 1665"/>
                <a:gd name="T59" fmla="*/ 167 h 953"/>
                <a:gd name="T60" fmla="*/ 279 w 1665"/>
                <a:gd name="T61" fmla="*/ 198 h 953"/>
                <a:gd name="T62" fmla="*/ 326 w 1665"/>
                <a:gd name="T63" fmla="*/ 214 h 953"/>
                <a:gd name="T64" fmla="*/ 350 w 1665"/>
                <a:gd name="T65" fmla="*/ 246 h 953"/>
                <a:gd name="T66" fmla="*/ 438 w 1665"/>
                <a:gd name="T67" fmla="*/ 254 h 953"/>
                <a:gd name="T68" fmla="*/ 502 w 1665"/>
                <a:gd name="T69" fmla="*/ 198 h 953"/>
                <a:gd name="T70" fmla="*/ 557 w 1665"/>
                <a:gd name="T71" fmla="*/ 190 h 953"/>
                <a:gd name="T72" fmla="*/ 573 w 1665"/>
                <a:gd name="T73" fmla="*/ 95 h 953"/>
                <a:gd name="T74" fmla="*/ 637 w 1665"/>
                <a:gd name="T75" fmla="*/ 48 h 953"/>
                <a:gd name="T76" fmla="*/ 701 w 1665"/>
                <a:gd name="T77" fmla="*/ 0 h 953"/>
                <a:gd name="T78" fmla="*/ 764 w 1665"/>
                <a:gd name="T79" fmla="*/ 40 h 953"/>
                <a:gd name="T80" fmla="*/ 812 w 1665"/>
                <a:gd name="T81" fmla="*/ 63 h 953"/>
                <a:gd name="T82" fmla="*/ 876 w 1665"/>
                <a:gd name="T83" fmla="*/ 119 h 953"/>
                <a:gd name="T84" fmla="*/ 987 w 1665"/>
                <a:gd name="T85" fmla="*/ 135 h 953"/>
                <a:gd name="T86" fmla="*/ 1035 w 1665"/>
                <a:gd name="T87" fmla="*/ 111 h 953"/>
                <a:gd name="T88" fmla="*/ 1099 w 1665"/>
                <a:gd name="T89" fmla="*/ 127 h 953"/>
                <a:gd name="T90" fmla="*/ 1115 w 1665"/>
                <a:gd name="T91" fmla="*/ 119 h 953"/>
                <a:gd name="T92" fmla="*/ 1194 w 1665"/>
                <a:gd name="T93" fmla="*/ 95 h 953"/>
                <a:gd name="T94" fmla="*/ 1250 w 1665"/>
                <a:gd name="T95" fmla="*/ 103 h 953"/>
                <a:gd name="T96" fmla="*/ 1298 w 1665"/>
                <a:gd name="T97" fmla="*/ 95 h 953"/>
                <a:gd name="T98" fmla="*/ 1330 w 1665"/>
                <a:gd name="T99" fmla="*/ 103 h 953"/>
                <a:gd name="T100" fmla="*/ 1417 w 1665"/>
                <a:gd name="T101" fmla="*/ 103 h 953"/>
                <a:gd name="T102" fmla="*/ 1433 w 1665"/>
                <a:gd name="T103" fmla="*/ 159 h 953"/>
                <a:gd name="T104" fmla="*/ 1417 w 1665"/>
                <a:gd name="T105" fmla="*/ 222 h 953"/>
                <a:gd name="T106" fmla="*/ 1505 w 1665"/>
                <a:gd name="T107" fmla="*/ 301 h 9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5"/>
                <a:gd name="T163" fmla="*/ 0 h 953"/>
                <a:gd name="T164" fmla="*/ 1665 w 1665"/>
                <a:gd name="T165" fmla="*/ 953 h 9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5" h="953">
                  <a:moveTo>
                    <a:pt x="1545" y="309"/>
                  </a:moveTo>
                  <a:lnTo>
                    <a:pt x="1545" y="309"/>
                  </a:lnTo>
                  <a:lnTo>
                    <a:pt x="1576" y="309"/>
                  </a:lnTo>
                  <a:lnTo>
                    <a:pt x="1568" y="357"/>
                  </a:lnTo>
                  <a:lnTo>
                    <a:pt x="1592" y="397"/>
                  </a:lnTo>
                  <a:lnTo>
                    <a:pt x="1584" y="444"/>
                  </a:lnTo>
                  <a:lnTo>
                    <a:pt x="1616" y="444"/>
                  </a:lnTo>
                  <a:lnTo>
                    <a:pt x="1664" y="484"/>
                  </a:lnTo>
                  <a:lnTo>
                    <a:pt x="1632" y="516"/>
                  </a:lnTo>
                  <a:lnTo>
                    <a:pt x="1608" y="547"/>
                  </a:lnTo>
                  <a:lnTo>
                    <a:pt x="1592" y="611"/>
                  </a:lnTo>
                  <a:lnTo>
                    <a:pt x="1553" y="658"/>
                  </a:lnTo>
                  <a:lnTo>
                    <a:pt x="1537" y="706"/>
                  </a:lnTo>
                  <a:lnTo>
                    <a:pt x="1505" y="706"/>
                  </a:lnTo>
                  <a:lnTo>
                    <a:pt x="1457" y="674"/>
                  </a:lnTo>
                  <a:lnTo>
                    <a:pt x="1385" y="674"/>
                  </a:lnTo>
                  <a:lnTo>
                    <a:pt x="1353" y="730"/>
                  </a:lnTo>
                  <a:lnTo>
                    <a:pt x="1330" y="738"/>
                  </a:lnTo>
                  <a:lnTo>
                    <a:pt x="1322" y="730"/>
                  </a:lnTo>
                  <a:lnTo>
                    <a:pt x="1306" y="730"/>
                  </a:lnTo>
                  <a:lnTo>
                    <a:pt x="1282" y="714"/>
                  </a:lnTo>
                  <a:lnTo>
                    <a:pt x="1234" y="714"/>
                  </a:lnTo>
                  <a:lnTo>
                    <a:pt x="1178" y="714"/>
                  </a:lnTo>
                  <a:lnTo>
                    <a:pt x="1178" y="730"/>
                  </a:lnTo>
                  <a:lnTo>
                    <a:pt x="1146" y="730"/>
                  </a:lnTo>
                  <a:lnTo>
                    <a:pt x="1051" y="714"/>
                  </a:lnTo>
                  <a:lnTo>
                    <a:pt x="1003" y="714"/>
                  </a:lnTo>
                  <a:lnTo>
                    <a:pt x="979" y="698"/>
                  </a:lnTo>
                  <a:lnTo>
                    <a:pt x="900" y="714"/>
                  </a:lnTo>
                  <a:lnTo>
                    <a:pt x="860" y="698"/>
                  </a:lnTo>
                  <a:lnTo>
                    <a:pt x="844" y="738"/>
                  </a:lnTo>
                  <a:lnTo>
                    <a:pt x="812" y="770"/>
                  </a:lnTo>
                  <a:lnTo>
                    <a:pt x="796" y="793"/>
                  </a:lnTo>
                  <a:lnTo>
                    <a:pt x="748" y="793"/>
                  </a:lnTo>
                  <a:lnTo>
                    <a:pt x="732" y="777"/>
                  </a:lnTo>
                  <a:lnTo>
                    <a:pt x="677" y="801"/>
                  </a:lnTo>
                  <a:lnTo>
                    <a:pt x="629" y="841"/>
                  </a:lnTo>
                  <a:lnTo>
                    <a:pt x="613" y="881"/>
                  </a:lnTo>
                  <a:lnTo>
                    <a:pt x="605" y="896"/>
                  </a:lnTo>
                  <a:lnTo>
                    <a:pt x="597" y="896"/>
                  </a:lnTo>
                  <a:lnTo>
                    <a:pt x="581" y="889"/>
                  </a:lnTo>
                  <a:lnTo>
                    <a:pt x="573" y="904"/>
                  </a:lnTo>
                  <a:lnTo>
                    <a:pt x="581" y="920"/>
                  </a:lnTo>
                  <a:lnTo>
                    <a:pt x="518" y="952"/>
                  </a:lnTo>
                  <a:lnTo>
                    <a:pt x="478" y="928"/>
                  </a:lnTo>
                  <a:lnTo>
                    <a:pt x="454" y="928"/>
                  </a:lnTo>
                  <a:lnTo>
                    <a:pt x="430" y="889"/>
                  </a:lnTo>
                  <a:lnTo>
                    <a:pt x="398" y="881"/>
                  </a:lnTo>
                  <a:lnTo>
                    <a:pt x="390" y="857"/>
                  </a:lnTo>
                  <a:lnTo>
                    <a:pt x="366" y="841"/>
                  </a:lnTo>
                  <a:lnTo>
                    <a:pt x="342" y="785"/>
                  </a:lnTo>
                  <a:lnTo>
                    <a:pt x="326" y="770"/>
                  </a:lnTo>
                  <a:lnTo>
                    <a:pt x="334" y="762"/>
                  </a:lnTo>
                  <a:lnTo>
                    <a:pt x="350" y="777"/>
                  </a:lnTo>
                  <a:lnTo>
                    <a:pt x="358" y="762"/>
                  </a:lnTo>
                  <a:lnTo>
                    <a:pt x="342" y="762"/>
                  </a:lnTo>
                  <a:lnTo>
                    <a:pt x="350" y="738"/>
                  </a:lnTo>
                  <a:lnTo>
                    <a:pt x="326" y="730"/>
                  </a:lnTo>
                  <a:lnTo>
                    <a:pt x="303" y="730"/>
                  </a:lnTo>
                  <a:lnTo>
                    <a:pt x="295" y="714"/>
                  </a:lnTo>
                  <a:lnTo>
                    <a:pt x="287" y="706"/>
                  </a:lnTo>
                  <a:lnTo>
                    <a:pt x="303" y="682"/>
                  </a:lnTo>
                  <a:lnTo>
                    <a:pt x="326" y="674"/>
                  </a:lnTo>
                  <a:lnTo>
                    <a:pt x="318" y="666"/>
                  </a:lnTo>
                  <a:lnTo>
                    <a:pt x="295" y="635"/>
                  </a:lnTo>
                  <a:lnTo>
                    <a:pt x="199" y="563"/>
                  </a:lnTo>
                  <a:lnTo>
                    <a:pt x="167" y="539"/>
                  </a:lnTo>
                  <a:lnTo>
                    <a:pt x="159" y="524"/>
                  </a:lnTo>
                  <a:lnTo>
                    <a:pt x="143" y="516"/>
                  </a:lnTo>
                  <a:lnTo>
                    <a:pt x="143" y="532"/>
                  </a:lnTo>
                  <a:lnTo>
                    <a:pt x="167" y="555"/>
                  </a:lnTo>
                  <a:lnTo>
                    <a:pt x="127" y="524"/>
                  </a:lnTo>
                  <a:lnTo>
                    <a:pt x="96" y="508"/>
                  </a:lnTo>
                  <a:lnTo>
                    <a:pt x="111" y="532"/>
                  </a:lnTo>
                  <a:lnTo>
                    <a:pt x="16" y="508"/>
                  </a:lnTo>
                  <a:lnTo>
                    <a:pt x="16" y="476"/>
                  </a:lnTo>
                  <a:lnTo>
                    <a:pt x="8" y="420"/>
                  </a:lnTo>
                  <a:lnTo>
                    <a:pt x="0" y="381"/>
                  </a:lnTo>
                  <a:lnTo>
                    <a:pt x="32" y="341"/>
                  </a:lnTo>
                  <a:lnTo>
                    <a:pt x="64" y="286"/>
                  </a:lnTo>
                  <a:lnTo>
                    <a:pt x="88" y="262"/>
                  </a:lnTo>
                  <a:lnTo>
                    <a:pt x="80" y="246"/>
                  </a:lnTo>
                  <a:lnTo>
                    <a:pt x="88" y="230"/>
                  </a:lnTo>
                  <a:lnTo>
                    <a:pt x="111" y="230"/>
                  </a:lnTo>
                  <a:lnTo>
                    <a:pt x="127" y="222"/>
                  </a:lnTo>
                  <a:lnTo>
                    <a:pt x="159" y="222"/>
                  </a:lnTo>
                  <a:lnTo>
                    <a:pt x="175" y="206"/>
                  </a:lnTo>
                  <a:lnTo>
                    <a:pt x="167" y="182"/>
                  </a:lnTo>
                  <a:lnTo>
                    <a:pt x="167" y="159"/>
                  </a:lnTo>
                  <a:lnTo>
                    <a:pt x="199" y="167"/>
                  </a:lnTo>
                  <a:lnTo>
                    <a:pt x="215" y="190"/>
                  </a:lnTo>
                  <a:lnTo>
                    <a:pt x="247" y="190"/>
                  </a:lnTo>
                  <a:lnTo>
                    <a:pt x="279" y="198"/>
                  </a:lnTo>
                  <a:lnTo>
                    <a:pt x="295" y="222"/>
                  </a:lnTo>
                  <a:lnTo>
                    <a:pt x="311" y="222"/>
                  </a:lnTo>
                  <a:lnTo>
                    <a:pt x="326" y="214"/>
                  </a:lnTo>
                  <a:lnTo>
                    <a:pt x="342" y="222"/>
                  </a:lnTo>
                  <a:lnTo>
                    <a:pt x="334" y="230"/>
                  </a:lnTo>
                  <a:lnTo>
                    <a:pt x="350" y="246"/>
                  </a:lnTo>
                  <a:lnTo>
                    <a:pt x="374" y="246"/>
                  </a:lnTo>
                  <a:lnTo>
                    <a:pt x="390" y="262"/>
                  </a:lnTo>
                  <a:lnTo>
                    <a:pt x="438" y="254"/>
                  </a:lnTo>
                  <a:lnTo>
                    <a:pt x="446" y="238"/>
                  </a:lnTo>
                  <a:lnTo>
                    <a:pt x="462" y="206"/>
                  </a:lnTo>
                  <a:lnTo>
                    <a:pt x="502" y="198"/>
                  </a:lnTo>
                  <a:lnTo>
                    <a:pt x="525" y="222"/>
                  </a:lnTo>
                  <a:lnTo>
                    <a:pt x="541" y="214"/>
                  </a:lnTo>
                  <a:lnTo>
                    <a:pt x="557" y="190"/>
                  </a:lnTo>
                  <a:lnTo>
                    <a:pt x="565" y="159"/>
                  </a:lnTo>
                  <a:lnTo>
                    <a:pt x="557" y="127"/>
                  </a:lnTo>
                  <a:lnTo>
                    <a:pt x="573" y="95"/>
                  </a:lnTo>
                  <a:lnTo>
                    <a:pt x="573" y="79"/>
                  </a:lnTo>
                  <a:lnTo>
                    <a:pt x="613" y="56"/>
                  </a:lnTo>
                  <a:lnTo>
                    <a:pt x="637" y="48"/>
                  </a:lnTo>
                  <a:lnTo>
                    <a:pt x="653" y="16"/>
                  </a:lnTo>
                  <a:lnTo>
                    <a:pt x="685" y="16"/>
                  </a:lnTo>
                  <a:lnTo>
                    <a:pt x="701" y="0"/>
                  </a:lnTo>
                  <a:lnTo>
                    <a:pt x="725" y="16"/>
                  </a:lnTo>
                  <a:lnTo>
                    <a:pt x="756" y="16"/>
                  </a:lnTo>
                  <a:lnTo>
                    <a:pt x="764" y="40"/>
                  </a:lnTo>
                  <a:lnTo>
                    <a:pt x="780" y="48"/>
                  </a:lnTo>
                  <a:lnTo>
                    <a:pt x="804" y="63"/>
                  </a:lnTo>
                  <a:lnTo>
                    <a:pt x="812" y="63"/>
                  </a:lnTo>
                  <a:lnTo>
                    <a:pt x="828" y="95"/>
                  </a:lnTo>
                  <a:lnTo>
                    <a:pt x="860" y="103"/>
                  </a:lnTo>
                  <a:lnTo>
                    <a:pt x="876" y="119"/>
                  </a:lnTo>
                  <a:lnTo>
                    <a:pt x="908" y="127"/>
                  </a:lnTo>
                  <a:lnTo>
                    <a:pt x="955" y="127"/>
                  </a:lnTo>
                  <a:lnTo>
                    <a:pt x="987" y="135"/>
                  </a:lnTo>
                  <a:lnTo>
                    <a:pt x="1003" y="127"/>
                  </a:lnTo>
                  <a:lnTo>
                    <a:pt x="1011" y="135"/>
                  </a:lnTo>
                  <a:lnTo>
                    <a:pt x="1035" y="111"/>
                  </a:lnTo>
                  <a:lnTo>
                    <a:pt x="1067" y="111"/>
                  </a:lnTo>
                  <a:lnTo>
                    <a:pt x="1083" y="127"/>
                  </a:lnTo>
                  <a:lnTo>
                    <a:pt x="1099" y="127"/>
                  </a:lnTo>
                  <a:lnTo>
                    <a:pt x="1091" y="103"/>
                  </a:lnTo>
                  <a:lnTo>
                    <a:pt x="1115" y="103"/>
                  </a:lnTo>
                  <a:lnTo>
                    <a:pt x="1115" y="119"/>
                  </a:lnTo>
                  <a:lnTo>
                    <a:pt x="1162" y="119"/>
                  </a:lnTo>
                  <a:lnTo>
                    <a:pt x="1170" y="103"/>
                  </a:lnTo>
                  <a:lnTo>
                    <a:pt x="1194" y="95"/>
                  </a:lnTo>
                  <a:lnTo>
                    <a:pt x="1210" y="103"/>
                  </a:lnTo>
                  <a:lnTo>
                    <a:pt x="1226" y="111"/>
                  </a:lnTo>
                  <a:lnTo>
                    <a:pt x="1250" y="103"/>
                  </a:lnTo>
                  <a:lnTo>
                    <a:pt x="1266" y="111"/>
                  </a:lnTo>
                  <a:lnTo>
                    <a:pt x="1282" y="119"/>
                  </a:lnTo>
                  <a:lnTo>
                    <a:pt x="1298" y="95"/>
                  </a:lnTo>
                  <a:lnTo>
                    <a:pt x="1322" y="103"/>
                  </a:lnTo>
                  <a:lnTo>
                    <a:pt x="1322" y="119"/>
                  </a:lnTo>
                  <a:lnTo>
                    <a:pt x="1330" y="103"/>
                  </a:lnTo>
                  <a:lnTo>
                    <a:pt x="1353" y="79"/>
                  </a:lnTo>
                  <a:lnTo>
                    <a:pt x="1393" y="79"/>
                  </a:lnTo>
                  <a:lnTo>
                    <a:pt x="1417" y="103"/>
                  </a:lnTo>
                  <a:lnTo>
                    <a:pt x="1417" y="119"/>
                  </a:lnTo>
                  <a:lnTo>
                    <a:pt x="1433" y="127"/>
                  </a:lnTo>
                  <a:lnTo>
                    <a:pt x="1433" y="159"/>
                  </a:lnTo>
                  <a:lnTo>
                    <a:pt x="1449" y="167"/>
                  </a:lnTo>
                  <a:lnTo>
                    <a:pt x="1449" y="190"/>
                  </a:lnTo>
                  <a:lnTo>
                    <a:pt x="1417" y="222"/>
                  </a:lnTo>
                  <a:lnTo>
                    <a:pt x="1449" y="246"/>
                  </a:lnTo>
                  <a:lnTo>
                    <a:pt x="1473" y="270"/>
                  </a:lnTo>
                  <a:lnTo>
                    <a:pt x="1505" y="301"/>
                  </a:lnTo>
                  <a:lnTo>
                    <a:pt x="1545" y="309"/>
                  </a:lnTo>
                </a:path>
              </a:pathLst>
            </a:custGeom>
            <a:solidFill>
              <a:schemeClr val="accent1"/>
            </a:solidFill>
            <a:ln w="9525">
              <a:solidFill>
                <a:schemeClr val="bg2"/>
              </a:solidFill>
              <a:round/>
              <a:headEnd/>
              <a:tailEnd/>
            </a:ln>
          </p:spPr>
          <p:txBody>
            <a:bodyPr/>
            <a:lstStyle/>
            <a:p>
              <a:pPr algn="ctr"/>
              <a:endParaRPr lang="es-ES" sz="1400" dirty="0">
                <a:solidFill>
                  <a:srgbClr val="000000"/>
                </a:solidFill>
                <a:cs typeface="Arial" pitchFamily="34" charset="0"/>
              </a:endParaRPr>
            </a:p>
          </p:txBody>
        </p:sp>
      </p:grpSp>
      <p:sp>
        <p:nvSpPr>
          <p:cNvPr id="81" name="Flowchart: Connector 80"/>
          <p:cNvSpPr/>
          <p:nvPr/>
        </p:nvSpPr>
        <p:spPr>
          <a:xfrm>
            <a:off x="48435" y="29809"/>
            <a:ext cx="288000" cy="288000"/>
          </a:xfrm>
          <a:prstGeom prst="flowChartConnector">
            <a:avLst/>
          </a:prstGeom>
          <a:solidFill>
            <a:srgbClr val="DB6C18"/>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3B6D79"/>
              </a:buClr>
            </a:pPr>
            <a:r>
              <a:rPr lang="es-ES" sz="1400" b="1" dirty="0" smtClean="0">
                <a:solidFill>
                  <a:srgbClr val="FFFFFF"/>
                </a:solidFill>
                <a:cs typeface="Arial" pitchFamily="34" charset="0"/>
              </a:rPr>
              <a:t>4</a:t>
            </a:r>
          </a:p>
        </p:txBody>
      </p:sp>
      <p:sp>
        <p:nvSpPr>
          <p:cNvPr id="83" name="Rectangle 82"/>
          <p:cNvSpPr/>
          <p:nvPr/>
        </p:nvSpPr>
        <p:spPr>
          <a:xfrm>
            <a:off x="125949" y="-31190"/>
            <a:ext cx="2459648" cy="612645"/>
          </a:xfrm>
          <a:prstGeom prst="rect">
            <a:avLst/>
          </a:prstGeom>
          <a:noFill/>
        </p:spPr>
        <p:txBody>
          <a:bodyPr wrap="none" tIns="90000" bIns="90000" rtlCol="0" anchor="t">
            <a:spAutoFit/>
          </a:bodyPr>
          <a:lstStyle/>
          <a:p>
            <a:pPr marL="176213"/>
            <a:r>
              <a:rPr lang="es-ES" sz="1400" b="1" i="1" dirty="0" smtClean="0">
                <a:solidFill>
                  <a:srgbClr val="808080"/>
                </a:solidFill>
                <a:cs typeface="Arial" pitchFamily="34" charset="0"/>
              </a:rPr>
              <a:t>Agregación de las bases</a:t>
            </a:r>
          </a:p>
          <a:p>
            <a:pPr marL="176213"/>
            <a:endParaRPr lang="es-ES" sz="1400" b="1" i="1" dirty="0" smtClean="0">
              <a:solidFill>
                <a:srgbClr val="808080"/>
              </a:solidFill>
              <a:cs typeface="Arial" pitchFamily="34" charset="0"/>
            </a:endParaRPr>
          </a:p>
        </p:txBody>
      </p:sp>
    </p:spTree>
    <p:extLst>
      <p:ext uri="{BB962C8B-B14F-4D97-AF65-F5344CB8AC3E}">
        <p14:creationId xmlns="" xmlns:p14="http://schemas.microsoft.com/office/powerpoint/2010/main" val="3461909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p:cNvGraphicFramePr>
            <a:graphicFrameLocks noChangeAspect="1"/>
          </p:cNvGraphicFramePr>
          <p:nvPr/>
        </p:nvGraphicFramePr>
        <p:xfrm>
          <a:off x="1587" y="1588"/>
          <a:ext cx="1587" cy="1587"/>
        </p:xfrm>
        <a:graphic>
          <a:graphicData uri="http://schemas.openxmlformats.org/presentationml/2006/ole">
            <p:oleObj spid="_x0000_s7177" name="think-cell Slide" r:id="rId3" imgW="180" imgH="180" progId="">
              <p:embed/>
            </p:oleObj>
          </a:graphicData>
        </a:graphic>
      </p:graphicFrame>
      <p:sp>
        <p:nvSpPr>
          <p:cNvPr id="62" name="Freeform 61"/>
          <p:cNvSpPr/>
          <p:nvPr/>
        </p:nvSpPr>
        <p:spPr>
          <a:xfrm>
            <a:off x="474664" y="2540904"/>
            <a:ext cx="8965172" cy="787326"/>
          </a:xfrm>
          <a:custGeom>
            <a:avLst/>
            <a:gdLst>
              <a:gd name="connsiteX0" fmla="*/ 3648635 w 8955741"/>
              <a:gd name="connsiteY0" fmla="*/ 0 h 1398494"/>
              <a:gd name="connsiteX1" fmla="*/ 3648635 w 8955741"/>
              <a:gd name="connsiteY1" fmla="*/ 0 h 1398494"/>
              <a:gd name="connsiteX2" fmla="*/ 3558988 w 8955741"/>
              <a:gd name="connsiteY2" fmla="*/ 26894 h 1398494"/>
              <a:gd name="connsiteX3" fmla="*/ 3451412 w 8955741"/>
              <a:gd name="connsiteY3" fmla="*/ 71717 h 1398494"/>
              <a:gd name="connsiteX4" fmla="*/ 0 w 8955741"/>
              <a:gd name="connsiteY4" fmla="*/ 1398494 h 1398494"/>
              <a:gd name="connsiteX5" fmla="*/ 8955741 w 8955741"/>
              <a:gd name="connsiteY5" fmla="*/ 1362635 h 1398494"/>
              <a:gd name="connsiteX6" fmla="*/ 3648635 w 8955741"/>
              <a:gd name="connsiteY6" fmla="*/ 0 h 1398494"/>
              <a:gd name="connsiteX0" fmla="*/ 4548094 w 9855200"/>
              <a:gd name="connsiteY0" fmla="*/ 0 h 1398494"/>
              <a:gd name="connsiteX1" fmla="*/ 4548094 w 9855200"/>
              <a:gd name="connsiteY1" fmla="*/ 0 h 1398494"/>
              <a:gd name="connsiteX2" fmla="*/ 4458447 w 9855200"/>
              <a:gd name="connsiteY2" fmla="*/ 26894 h 1398494"/>
              <a:gd name="connsiteX3" fmla="*/ 899459 w 9855200"/>
              <a:gd name="connsiteY3" fmla="*/ 1398494 h 1398494"/>
              <a:gd name="connsiteX4" fmla="*/ 9855200 w 9855200"/>
              <a:gd name="connsiteY4" fmla="*/ 1362635 h 1398494"/>
              <a:gd name="connsiteX5" fmla="*/ 4548094 w 9855200"/>
              <a:gd name="connsiteY5" fmla="*/ 0 h 1398494"/>
              <a:gd name="connsiteX0" fmla="*/ 4533153 w 9840259"/>
              <a:gd name="connsiteY0" fmla="*/ 0 h 1398494"/>
              <a:gd name="connsiteX1" fmla="*/ 4533153 w 9840259"/>
              <a:gd name="connsiteY1" fmla="*/ 0 h 1398494"/>
              <a:gd name="connsiteX2" fmla="*/ 884518 w 9840259"/>
              <a:gd name="connsiteY2" fmla="*/ 1398494 h 1398494"/>
              <a:gd name="connsiteX3" fmla="*/ 9840259 w 9840259"/>
              <a:gd name="connsiteY3" fmla="*/ 1362635 h 1398494"/>
              <a:gd name="connsiteX4" fmla="*/ 4533153 w 9840259"/>
              <a:gd name="connsiteY4" fmla="*/ 0 h 1398494"/>
              <a:gd name="connsiteX0" fmla="*/ 3648635 w 8955741"/>
              <a:gd name="connsiteY0" fmla="*/ 0 h 1398494"/>
              <a:gd name="connsiteX1" fmla="*/ 3648635 w 8955741"/>
              <a:gd name="connsiteY1" fmla="*/ 0 h 1398494"/>
              <a:gd name="connsiteX2" fmla="*/ 0 w 8955741"/>
              <a:gd name="connsiteY2" fmla="*/ 1398494 h 1398494"/>
              <a:gd name="connsiteX3" fmla="*/ 8955741 w 8955741"/>
              <a:gd name="connsiteY3" fmla="*/ 1362635 h 1398494"/>
              <a:gd name="connsiteX4" fmla="*/ 3648635 w 8955741"/>
              <a:gd name="connsiteY4" fmla="*/ 0 h 1398494"/>
              <a:gd name="connsiteX0" fmla="*/ 3711388 w 8955741"/>
              <a:gd name="connsiteY0" fmla="*/ 0 h 1416423"/>
              <a:gd name="connsiteX1" fmla="*/ 3648635 w 8955741"/>
              <a:gd name="connsiteY1" fmla="*/ 17929 h 1416423"/>
              <a:gd name="connsiteX2" fmla="*/ 0 w 8955741"/>
              <a:gd name="connsiteY2" fmla="*/ 1416423 h 1416423"/>
              <a:gd name="connsiteX3" fmla="*/ 8955741 w 8955741"/>
              <a:gd name="connsiteY3" fmla="*/ 1380564 h 1416423"/>
              <a:gd name="connsiteX4" fmla="*/ 3711388 w 8955741"/>
              <a:gd name="connsiteY4" fmla="*/ 0 h 1416423"/>
              <a:gd name="connsiteX0" fmla="*/ 3711388 w 8955741"/>
              <a:gd name="connsiteY0" fmla="*/ 0 h 1416423"/>
              <a:gd name="connsiteX1" fmla="*/ 0 w 8955741"/>
              <a:gd name="connsiteY1" fmla="*/ 1416423 h 1416423"/>
              <a:gd name="connsiteX2" fmla="*/ 8955741 w 8955741"/>
              <a:gd name="connsiteY2" fmla="*/ 1380564 h 1416423"/>
              <a:gd name="connsiteX3" fmla="*/ 3711388 w 8955741"/>
              <a:gd name="connsiteY3" fmla="*/ 0 h 1416423"/>
              <a:gd name="connsiteX0" fmla="*/ 3711388 w 8982635"/>
              <a:gd name="connsiteY0" fmla="*/ 0 h 1416423"/>
              <a:gd name="connsiteX1" fmla="*/ 0 w 8982635"/>
              <a:gd name="connsiteY1" fmla="*/ 1416423 h 1416423"/>
              <a:gd name="connsiteX2" fmla="*/ 8982635 w 8982635"/>
              <a:gd name="connsiteY2" fmla="*/ 1414743 h 1416423"/>
              <a:gd name="connsiteX3" fmla="*/ 3711388 w 8982635"/>
              <a:gd name="connsiteY3" fmla="*/ 0 h 1416423"/>
              <a:gd name="connsiteX0" fmla="*/ 3693925 w 8965172"/>
              <a:gd name="connsiteY0" fmla="*/ 0 h 1414743"/>
              <a:gd name="connsiteX1" fmla="*/ 0 w 8965172"/>
              <a:gd name="connsiteY1" fmla="*/ 1414743 h 1414743"/>
              <a:gd name="connsiteX2" fmla="*/ 8965172 w 8965172"/>
              <a:gd name="connsiteY2" fmla="*/ 1414743 h 1414743"/>
              <a:gd name="connsiteX3" fmla="*/ 3693925 w 8965172"/>
              <a:gd name="connsiteY3" fmla="*/ 0 h 1414743"/>
            </a:gdLst>
            <a:ahLst/>
            <a:cxnLst>
              <a:cxn ang="0">
                <a:pos x="connsiteX0" y="connsiteY0"/>
              </a:cxn>
              <a:cxn ang="0">
                <a:pos x="connsiteX1" y="connsiteY1"/>
              </a:cxn>
              <a:cxn ang="0">
                <a:pos x="connsiteX2" y="connsiteY2"/>
              </a:cxn>
              <a:cxn ang="0">
                <a:pos x="connsiteX3" y="connsiteY3"/>
              </a:cxn>
            </a:cxnLst>
            <a:rect l="l" t="t" r="r" b="b"/>
            <a:pathLst>
              <a:path w="8965172" h="1414743">
                <a:moveTo>
                  <a:pt x="3693925" y="0"/>
                </a:moveTo>
                <a:lnTo>
                  <a:pt x="0" y="1414743"/>
                </a:lnTo>
                <a:lnTo>
                  <a:pt x="8965172" y="1414743"/>
                </a:lnTo>
                <a:lnTo>
                  <a:pt x="3693925" y="0"/>
                </a:lnTo>
                <a:close/>
              </a:path>
            </a:pathLst>
          </a:custGeom>
          <a:gradFill flip="none" rotWithShape="1">
            <a:gsLst>
              <a:gs pos="0">
                <a:schemeClr val="accent2"/>
              </a:gs>
              <a:gs pos="100000">
                <a:schemeClr val="bg1"/>
              </a:gs>
            </a:gsLst>
            <a:lin ang="54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effectLst/>
              <a:latin typeface="Arial" pitchFamily="34" charset="0"/>
              <a:cs typeface="Arial" pitchFamily="34" charset="0"/>
            </a:endParaRPr>
          </a:p>
        </p:txBody>
      </p:sp>
      <p:sp>
        <p:nvSpPr>
          <p:cNvPr id="2" name="Title 1"/>
          <p:cNvSpPr>
            <a:spLocks noGrp="1"/>
          </p:cNvSpPr>
          <p:nvPr>
            <p:ph type="title"/>
          </p:nvPr>
        </p:nvSpPr>
        <p:spPr>
          <a:xfrm>
            <a:off x="457200" y="162000"/>
            <a:ext cx="9448800" cy="831600"/>
          </a:xfrm>
        </p:spPr>
        <p:txBody>
          <a:bodyPr vert="horz" lIns="0" tIns="45720" rIns="0" bIns="45720" rtlCol="0" anchor="b" anchorCtr="0">
            <a:noAutofit/>
          </a:bodyPr>
          <a:lstStyle/>
          <a:p>
            <a:r>
              <a:rPr lang="es-ES">
                <a:effectLst/>
              </a:rPr>
              <a:t>España cuenta con elementos ventajosos que facilitan la implementación de modelos sanitarios enfocados en resultados</a:t>
            </a:r>
            <a:endParaRPr lang="es-ES" dirty="0">
              <a:effectLst/>
            </a:endParaRPr>
          </a:p>
        </p:txBody>
      </p:sp>
      <p:sp>
        <p:nvSpPr>
          <p:cNvPr id="6" name="TextBox 5"/>
          <p:cNvSpPr txBox="1"/>
          <p:nvPr/>
        </p:nvSpPr>
        <p:spPr>
          <a:xfrm>
            <a:off x="550933" y="1513147"/>
            <a:ext cx="1035819" cy="369332"/>
          </a:xfrm>
          <a:prstGeom prst="rect">
            <a:avLst/>
          </a:prstGeom>
          <a:noFill/>
        </p:spPr>
        <p:txBody>
          <a:bodyPr wrap="square" lIns="0" tIns="0" rIns="0" bIns="0" rtlCol="0" anchor="b">
            <a:spAutoFit/>
          </a:bodyPr>
          <a:lstStyle/>
          <a:p>
            <a:r>
              <a:rPr lang="es-ES" sz="1200" b="1" i="1" dirty="0" smtClean="0">
                <a:effectLst/>
              </a:rPr>
              <a:t>Orientación a resultado baja</a:t>
            </a:r>
            <a:endParaRPr lang="es-ES" sz="1200" i="1" dirty="0" smtClean="0">
              <a:effectLst/>
            </a:endParaRPr>
          </a:p>
        </p:txBody>
      </p:sp>
      <p:sp>
        <p:nvSpPr>
          <p:cNvPr id="19" name="TextBox 18"/>
          <p:cNvSpPr txBox="1"/>
          <p:nvPr/>
        </p:nvSpPr>
        <p:spPr>
          <a:xfrm>
            <a:off x="8265460" y="1513147"/>
            <a:ext cx="1089608" cy="369332"/>
          </a:xfrm>
          <a:prstGeom prst="rect">
            <a:avLst/>
          </a:prstGeom>
          <a:noFill/>
        </p:spPr>
        <p:txBody>
          <a:bodyPr wrap="square" lIns="0" tIns="0" rIns="0" bIns="0" rtlCol="0" anchor="b">
            <a:spAutoFit/>
          </a:bodyPr>
          <a:lstStyle/>
          <a:p>
            <a:r>
              <a:rPr lang="es-ES" sz="1200" b="1" i="1" dirty="0" smtClean="0">
                <a:effectLst/>
              </a:rPr>
              <a:t>Orientación a resultado alta</a:t>
            </a:r>
            <a:endParaRPr lang="es-ES" sz="1200" i="1" dirty="0" smtClean="0">
              <a:effectLst/>
            </a:endParaRPr>
          </a:p>
        </p:txBody>
      </p:sp>
      <p:sp>
        <p:nvSpPr>
          <p:cNvPr id="20" name="TextBox 19"/>
          <p:cNvSpPr txBox="1"/>
          <p:nvPr/>
        </p:nvSpPr>
        <p:spPr>
          <a:xfrm>
            <a:off x="4271929" y="1513147"/>
            <a:ext cx="1308354" cy="369332"/>
          </a:xfrm>
          <a:prstGeom prst="rect">
            <a:avLst/>
          </a:prstGeom>
          <a:noFill/>
        </p:spPr>
        <p:txBody>
          <a:bodyPr wrap="square" lIns="0" tIns="0" rIns="0" bIns="0" rtlCol="0" anchor="b">
            <a:spAutoFit/>
          </a:bodyPr>
          <a:lstStyle/>
          <a:p>
            <a:r>
              <a:rPr lang="es-ES" sz="1200" b="1" i="1" dirty="0" smtClean="0">
                <a:effectLst/>
              </a:rPr>
              <a:t>Orientación a resultado media</a:t>
            </a:r>
            <a:endParaRPr lang="es-ES" sz="1200" i="1" dirty="0" smtClean="0">
              <a:effectLst/>
            </a:endParaRPr>
          </a:p>
        </p:txBody>
      </p:sp>
      <p:sp>
        <p:nvSpPr>
          <p:cNvPr id="21" name="Freeform 3"/>
          <p:cNvSpPr>
            <a:spLocks/>
          </p:cNvSpPr>
          <p:nvPr/>
        </p:nvSpPr>
        <p:spPr bwMode="auto">
          <a:xfrm>
            <a:off x="543560" y="1945234"/>
            <a:ext cx="8811507" cy="160580"/>
          </a:xfrm>
          <a:custGeom>
            <a:avLst/>
            <a:gdLst/>
            <a:ahLst/>
            <a:cxnLst>
              <a:cxn ang="0">
                <a:pos x="9383" y="0"/>
              </a:cxn>
              <a:cxn ang="0">
                <a:pos x="0" y="0"/>
              </a:cxn>
              <a:cxn ang="0">
                <a:pos x="0" y="92"/>
              </a:cxn>
              <a:cxn ang="0">
                <a:pos x="9128" y="92"/>
              </a:cxn>
              <a:cxn ang="0">
                <a:pos x="9128" y="191"/>
              </a:cxn>
              <a:cxn ang="0">
                <a:pos x="9383" y="0"/>
              </a:cxn>
            </a:cxnLst>
            <a:rect l="0" t="0" r="r" b="b"/>
            <a:pathLst>
              <a:path w="9383" h="191">
                <a:moveTo>
                  <a:pt x="9383" y="0"/>
                </a:moveTo>
                <a:lnTo>
                  <a:pt x="0" y="0"/>
                </a:lnTo>
                <a:lnTo>
                  <a:pt x="0" y="92"/>
                </a:lnTo>
                <a:lnTo>
                  <a:pt x="9128" y="92"/>
                </a:lnTo>
                <a:lnTo>
                  <a:pt x="9128" y="191"/>
                </a:lnTo>
                <a:lnTo>
                  <a:pt x="9383" y="0"/>
                </a:lnTo>
                <a:close/>
              </a:path>
            </a:pathLst>
          </a:custGeom>
          <a:gradFill flip="none" rotWithShape="1">
            <a:gsLst>
              <a:gs pos="17000">
                <a:schemeClr val="bg1">
                  <a:lumMod val="95000"/>
                </a:schemeClr>
              </a:gs>
              <a:gs pos="30000">
                <a:schemeClr val="bg1">
                  <a:lumMod val="85000"/>
                </a:schemeClr>
              </a:gs>
              <a:gs pos="83000">
                <a:schemeClr val="bg1">
                  <a:lumMod val="65000"/>
                </a:schemeClr>
              </a:gs>
              <a:gs pos="83000">
                <a:schemeClr val="tx1">
                  <a:lumMod val="95000"/>
                  <a:lumOff val="5000"/>
                </a:schemeClr>
              </a:gs>
            </a:gsLst>
            <a:lin ang="4200000" scaled="0"/>
            <a:tileRect/>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s-ES">
              <a:effectLst/>
            </a:endParaRPr>
          </a:p>
        </p:txBody>
      </p:sp>
      <p:grpSp>
        <p:nvGrpSpPr>
          <p:cNvPr id="7" name="Group 78"/>
          <p:cNvGrpSpPr/>
          <p:nvPr/>
        </p:nvGrpSpPr>
        <p:grpSpPr>
          <a:xfrm>
            <a:off x="550934" y="2144029"/>
            <a:ext cx="1318134" cy="396875"/>
            <a:chOff x="550934" y="1998120"/>
            <a:chExt cx="1318134" cy="396875"/>
          </a:xfrm>
        </p:grpSpPr>
        <p:sp>
          <p:nvSpPr>
            <p:cNvPr id="3" name="ColumnHeader"/>
            <p:cNvSpPr>
              <a:spLocks noChangeArrowheads="1"/>
            </p:cNvSpPr>
            <p:nvPr/>
          </p:nvSpPr>
          <p:spPr bwMode="gray">
            <a:xfrm>
              <a:off x="550934" y="1998120"/>
              <a:ext cx="1318134" cy="396875"/>
            </a:xfrm>
            <a:prstGeom prst="rect">
              <a:avLst/>
            </a:prstGeom>
            <a:solidFill>
              <a:schemeClr val="accent1">
                <a:alpha val="50000"/>
              </a:schemeClr>
            </a:solidFill>
            <a:ln w="9525" algn="ctr">
              <a:solidFill>
                <a:srgbClr val="B2B2B2"/>
              </a:solidFill>
              <a:miter lim="800000"/>
              <a:headEnd type="none" w="lg" len="lg"/>
              <a:tailEnd type="none" w="lg" len="lg"/>
            </a:ln>
            <a:effectLst/>
          </p:spPr>
          <p:txBody>
            <a:bodyPr lIns="0" tIns="91440" rIns="0" bIns="91440" anchor="ctr">
              <a:noAutofit/>
            </a:bodyPr>
            <a:lstStyle/>
            <a:p>
              <a:pPr algn="ctr"/>
              <a:r>
                <a:rPr lang="es-ES" sz="1400" b="1" dirty="0" smtClean="0">
                  <a:solidFill>
                    <a:srgbClr val="4D4D4D"/>
                  </a:solidFill>
                  <a:latin typeface="Arial" pitchFamily="34" charset="0"/>
                  <a:cs typeface="Arial" pitchFamily="34" charset="0"/>
                </a:rPr>
                <a:t>Francia</a:t>
              </a:r>
              <a:endParaRPr lang="es-ES" sz="1400" b="1" dirty="0">
                <a:solidFill>
                  <a:srgbClr val="4D4D4D"/>
                </a:solidFill>
                <a:latin typeface="Arial" pitchFamily="34" charset="0"/>
                <a:cs typeface="Arial" pitchFamily="34" charset="0"/>
              </a:endParaRPr>
            </a:p>
          </p:txBody>
        </p:sp>
        <p:sp>
          <p:nvSpPr>
            <p:cNvPr id="48" name="Rectangle 47"/>
            <p:cNvSpPr/>
            <p:nvPr/>
          </p:nvSpPr>
          <p:spPr>
            <a:xfrm>
              <a:off x="550934" y="1998120"/>
              <a:ext cx="53340" cy="396875"/>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latin typeface="Arial" pitchFamily="34" charset="0"/>
                <a:cs typeface="Arial" pitchFamily="34" charset="0"/>
              </a:endParaRPr>
            </a:p>
          </p:txBody>
        </p:sp>
      </p:grpSp>
      <p:grpSp>
        <p:nvGrpSpPr>
          <p:cNvPr id="8" name="Group 79"/>
          <p:cNvGrpSpPr/>
          <p:nvPr/>
        </p:nvGrpSpPr>
        <p:grpSpPr>
          <a:xfrm>
            <a:off x="2016679" y="2144029"/>
            <a:ext cx="1318133" cy="396875"/>
            <a:chOff x="2016679" y="1998120"/>
            <a:chExt cx="1318133" cy="396875"/>
          </a:xfrm>
        </p:grpSpPr>
        <p:sp>
          <p:nvSpPr>
            <p:cNvPr id="4" name="ColumnHeader"/>
            <p:cNvSpPr>
              <a:spLocks noChangeArrowheads="1"/>
            </p:cNvSpPr>
            <p:nvPr/>
          </p:nvSpPr>
          <p:spPr bwMode="gray">
            <a:xfrm>
              <a:off x="2016679" y="1998120"/>
              <a:ext cx="1318133" cy="396875"/>
            </a:xfrm>
            <a:prstGeom prst="rect">
              <a:avLst/>
            </a:prstGeom>
            <a:solidFill>
              <a:schemeClr val="accent1">
                <a:alpha val="50000"/>
              </a:schemeClr>
            </a:solidFill>
            <a:ln w="9525" algn="ctr">
              <a:solidFill>
                <a:srgbClr val="B2B2B2"/>
              </a:solidFill>
              <a:miter lim="800000"/>
              <a:headEnd type="none" w="lg" len="lg"/>
              <a:tailEnd type="none" w="lg" len="lg"/>
            </a:ln>
            <a:effectLst/>
          </p:spPr>
          <p:txBody>
            <a:bodyPr lIns="0" tIns="91440" rIns="0" bIns="91440" anchor="ctr">
              <a:noAutofit/>
            </a:bodyPr>
            <a:lstStyle/>
            <a:p>
              <a:pPr algn="ctr"/>
              <a:r>
                <a:rPr lang="es-ES" sz="1400" b="1" dirty="0" smtClean="0">
                  <a:solidFill>
                    <a:srgbClr val="4D4D4D"/>
                  </a:solidFill>
                  <a:latin typeface="Arial" pitchFamily="34" charset="0"/>
                  <a:cs typeface="Arial" pitchFamily="34" charset="0"/>
                </a:rPr>
                <a:t>Alemania</a:t>
              </a:r>
              <a:endParaRPr lang="es-ES" sz="1400" b="1" dirty="0">
                <a:solidFill>
                  <a:srgbClr val="4D4D4D"/>
                </a:solidFill>
                <a:latin typeface="Arial" pitchFamily="34" charset="0"/>
                <a:cs typeface="Arial" pitchFamily="34" charset="0"/>
              </a:endParaRPr>
            </a:p>
          </p:txBody>
        </p:sp>
        <p:sp>
          <p:nvSpPr>
            <p:cNvPr id="51" name="Rectangle 50"/>
            <p:cNvSpPr/>
            <p:nvPr/>
          </p:nvSpPr>
          <p:spPr>
            <a:xfrm>
              <a:off x="2016679" y="1998120"/>
              <a:ext cx="53340" cy="396875"/>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latin typeface="Arial" pitchFamily="34" charset="0"/>
                <a:cs typeface="Arial" pitchFamily="34" charset="0"/>
              </a:endParaRPr>
            </a:p>
          </p:txBody>
        </p:sp>
      </p:grpSp>
      <p:sp>
        <p:nvSpPr>
          <p:cNvPr id="5" name="ColumnHeader"/>
          <p:cNvSpPr>
            <a:spLocks noChangeArrowheads="1"/>
          </p:cNvSpPr>
          <p:nvPr/>
        </p:nvSpPr>
        <p:spPr bwMode="gray">
          <a:xfrm>
            <a:off x="3482423" y="2144029"/>
            <a:ext cx="1318133" cy="396875"/>
          </a:xfrm>
          <a:prstGeom prst="rect">
            <a:avLst/>
          </a:prstGeom>
          <a:solidFill>
            <a:schemeClr val="accent2"/>
          </a:solidFill>
          <a:ln w="9525" algn="ctr">
            <a:solidFill>
              <a:schemeClr val="tx2"/>
            </a:solidFill>
            <a:miter lim="800000"/>
            <a:headEnd type="none" w="lg" len="lg"/>
            <a:tailEnd type="none" w="lg" len="lg"/>
          </a:ln>
          <a:effectLst/>
        </p:spPr>
        <p:txBody>
          <a:bodyPr lIns="0" tIns="91440" rIns="0" bIns="91440" anchor="ctr">
            <a:noAutofit/>
          </a:bodyPr>
          <a:lstStyle/>
          <a:p>
            <a:pPr algn="ctr"/>
            <a:r>
              <a:rPr lang="es-ES" sz="1400" b="1" dirty="0" smtClean="0">
                <a:effectLst/>
                <a:latin typeface="Arial" pitchFamily="34" charset="0"/>
                <a:cs typeface="Arial" pitchFamily="34" charset="0"/>
              </a:rPr>
              <a:t>España</a:t>
            </a:r>
            <a:endParaRPr lang="es-ES" sz="1400" b="1" dirty="0">
              <a:effectLst/>
              <a:latin typeface="Arial" pitchFamily="34" charset="0"/>
              <a:cs typeface="Arial" pitchFamily="34" charset="0"/>
            </a:endParaRPr>
          </a:p>
        </p:txBody>
      </p:sp>
      <p:sp>
        <p:nvSpPr>
          <p:cNvPr id="52" name="Rectangle 51"/>
          <p:cNvSpPr/>
          <p:nvPr/>
        </p:nvSpPr>
        <p:spPr>
          <a:xfrm>
            <a:off x="3482423" y="2144029"/>
            <a:ext cx="53340" cy="396875"/>
          </a:xfrm>
          <a:prstGeom prst="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effectLst/>
              <a:latin typeface="Arial" pitchFamily="34" charset="0"/>
              <a:cs typeface="Arial" pitchFamily="34" charset="0"/>
            </a:endParaRPr>
          </a:p>
        </p:txBody>
      </p:sp>
      <p:grpSp>
        <p:nvGrpSpPr>
          <p:cNvPr id="9" name="Group 81"/>
          <p:cNvGrpSpPr/>
          <p:nvPr/>
        </p:nvGrpSpPr>
        <p:grpSpPr>
          <a:xfrm>
            <a:off x="6413910" y="2144029"/>
            <a:ext cx="1318133" cy="396875"/>
            <a:chOff x="4948167" y="1998120"/>
            <a:chExt cx="1318133" cy="396875"/>
          </a:xfrm>
        </p:grpSpPr>
        <p:sp>
          <p:nvSpPr>
            <p:cNvPr id="18" name="ColumnHeader"/>
            <p:cNvSpPr>
              <a:spLocks noChangeArrowheads="1"/>
            </p:cNvSpPr>
            <p:nvPr/>
          </p:nvSpPr>
          <p:spPr bwMode="gray">
            <a:xfrm>
              <a:off x="4948167" y="1998120"/>
              <a:ext cx="1318133" cy="396875"/>
            </a:xfrm>
            <a:prstGeom prst="rect">
              <a:avLst/>
            </a:prstGeom>
            <a:solidFill>
              <a:schemeClr val="accent1">
                <a:alpha val="50000"/>
              </a:schemeClr>
            </a:solidFill>
            <a:ln w="9525" algn="ctr">
              <a:solidFill>
                <a:srgbClr val="B2B2B2"/>
              </a:solidFill>
              <a:miter lim="800000"/>
              <a:headEnd type="none" w="lg" len="lg"/>
              <a:tailEnd type="none" w="lg" len="lg"/>
            </a:ln>
            <a:effectLst/>
          </p:spPr>
          <p:txBody>
            <a:bodyPr lIns="0" tIns="91440" rIns="0" bIns="91440" anchor="ctr">
              <a:noAutofit/>
            </a:bodyPr>
            <a:lstStyle/>
            <a:p>
              <a:pPr algn="ctr"/>
              <a:r>
                <a:rPr lang="es-ES" sz="1400" b="1" dirty="0" smtClean="0">
                  <a:solidFill>
                    <a:srgbClr val="4D4D4D"/>
                  </a:solidFill>
                  <a:latin typeface="Arial" pitchFamily="34" charset="0"/>
                  <a:cs typeface="Arial" pitchFamily="34" charset="0"/>
                </a:rPr>
                <a:t>Holanda</a:t>
              </a:r>
              <a:endParaRPr lang="es-ES" sz="1400" b="1" dirty="0">
                <a:solidFill>
                  <a:srgbClr val="4D4D4D"/>
                </a:solidFill>
                <a:latin typeface="Arial" pitchFamily="34" charset="0"/>
                <a:cs typeface="Arial" pitchFamily="34" charset="0"/>
              </a:endParaRPr>
            </a:p>
          </p:txBody>
        </p:sp>
        <p:sp>
          <p:nvSpPr>
            <p:cNvPr id="53" name="Rectangle 52"/>
            <p:cNvSpPr/>
            <p:nvPr/>
          </p:nvSpPr>
          <p:spPr>
            <a:xfrm>
              <a:off x="4948167" y="1998120"/>
              <a:ext cx="53340" cy="396875"/>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latin typeface="Arial" pitchFamily="34" charset="0"/>
                <a:cs typeface="Arial" pitchFamily="34" charset="0"/>
              </a:endParaRPr>
            </a:p>
          </p:txBody>
        </p:sp>
      </p:grpSp>
      <p:grpSp>
        <p:nvGrpSpPr>
          <p:cNvPr id="10" name="Group 82"/>
          <p:cNvGrpSpPr/>
          <p:nvPr/>
        </p:nvGrpSpPr>
        <p:grpSpPr>
          <a:xfrm>
            <a:off x="4948166" y="2144029"/>
            <a:ext cx="1318133" cy="396875"/>
            <a:chOff x="6413911" y="1998120"/>
            <a:chExt cx="1318133" cy="396875"/>
          </a:xfrm>
        </p:grpSpPr>
        <p:sp>
          <p:nvSpPr>
            <p:cNvPr id="14" name="ColumnHeader"/>
            <p:cNvSpPr>
              <a:spLocks noChangeArrowheads="1"/>
            </p:cNvSpPr>
            <p:nvPr/>
          </p:nvSpPr>
          <p:spPr bwMode="gray">
            <a:xfrm>
              <a:off x="6413911" y="1998120"/>
              <a:ext cx="1318133" cy="396875"/>
            </a:xfrm>
            <a:prstGeom prst="rect">
              <a:avLst/>
            </a:prstGeom>
            <a:solidFill>
              <a:schemeClr val="accent1">
                <a:alpha val="50000"/>
              </a:schemeClr>
            </a:solidFill>
            <a:ln w="9525" algn="ctr">
              <a:solidFill>
                <a:srgbClr val="B2B2B2"/>
              </a:solidFill>
              <a:miter lim="800000"/>
              <a:headEnd type="none" w="lg" len="lg"/>
              <a:tailEnd type="none" w="lg" len="lg"/>
            </a:ln>
            <a:effectLst/>
          </p:spPr>
          <p:txBody>
            <a:bodyPr lIns="0" tIns="91440" rIns="0" bIns="91440" anchor="ctr">
              <a:noAutofit/>
            </a:bodyPr>
            <a:lstStyle/>
            <a:p>
              <a:pPr algn="ctr"/>
              <a:r>
                <a:rPr lang="es-ES" sz="1400" b="1" dirty="0" err="1" smtClean="0">
                  <a:solidFill>
                    <a:srgbClr val="4D4D4D"/>
                  </a:solidFill>
                  <a:latin typeface="Arial" pitchFamily="34" charset="0"/>
                  <a:cs typeface="Arial" pitchFamily="34" charset="0"/>
                </a:rPr>
                <a:t>UK</a:t>
              </a:r>
              <a:endParaRPr lang="es-ES" sz="1400" b="1" dirty="0">
                <a:solidFill>
                  <a:srgbClr val="4D4D4D"/>
                </a:solidFill>
                <a:latin typeface="Arial" pitchFamily="34" charset="0"/>
                <a:cs typeface="Arial" pitchFamily="34" charset="0"/>
              </a:endParaRPr>
            </a:p>
          </p:txBody>
        </p:sp>
        <p:sp>
          <p:nvSpPr>
            <p:cNvPr id="54" name="Rectangle 53"/>
            <p:cNvSpPr/>
            <p:nvPr/>
          </p:nvSpPr>
          <p:spPr>
            <a:xfrm>
              <a:off x="6413911" y="1998120"/>
              <a:ext cx="53340" cy="396875"/>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latin typeface="Arial" pitchFamily="34" charset="0"/>
                <a:cs typeface="Arial" pitchFamily="34" charset="0"/>
              </a:endParaRPr>
            </a:p>
          </p:txBody>
        </p:sp>
      </p:grpSp>
      <p:grpSp>
        <p:nvGrpSpPr>
          <p:cNvPr id="11" name="Group 83"/>
          <p:cNvGrpSpPr/>
          <p:nvPr/>
        </p:nvGrpSpPr>
        <p:grpSpPr>
          <a:xfrm>
            <a:off x="7879654" y="2144029"/>
            <a:ext cx="1318133" cy="396875"/>
            <a:chOff x="7879654" y="1998120"/>
            <a:chExt cx="1318133" cy="396875"/>
          </a:xfrm>
        </p:grpSpPr>
        <p:sp>
          <p:nvSpPr>
            <p:cNvPr id="15" name="ColumnHeader"/>
            <p:cNvSpPr>
              <a:spLocks noChangeArrowheads="1"/>
            </p:cNvSpPr>
            <p:nvPr/>
          </p:nvSpPr>
          <p:spPr bwMode="gray">
            <a:xfrm>
              <a:off x="7879654" y="1998120"/>
              <a:ext cx="1318133" cy="396875"/>
            </a:xfrm>
            <a:prstGeom prst="rect">
              <a:avLst/>
            </a:prstGeom>
            <a:solidFill>
              <a:schemeClr val="accent1">
                <a:alpha val="50000"/>
              </a:schemeClr>
            </a:solidFill>
            <a:ln w="9525" algn="ctr">
              <a:solidFill>
                <a:srgbClr val="B2B2B2"/>
              </a:solidFill>
              <a:miter lim="800000"/>
              <a:headEnd type="none" w="lg" len="lg"/>
              <a:tailEnd type="none" w="lg" len="lg"/>
            </a:ln>
            <a:effectLst/>
          </p:spPr>
          <p:txBody>
            <a:bodyPr lIns="0" tIns="91440" rIns="0" bIns="91440" anchor="ctr">
              <a:noAutofit/>
            </a:bodyPr>
            <a:lstStyle/>
            <a:p>
              <a:pPr algn="ctr"/>
              <a:r>
                <a:rPr lang="es-ES" sz="1400" b="1" dirty="0" smtClean="0">
                  <a:solidFill>
                    <a:srgbClr val="4D4D4D"/>
                  </a:solidFill>
                  <a:latin typeface="Arial" pitchFamily="34" charset="0"/>
                  <a:cs typeface="Arial" pitchFamily="34" charset="0"/>
                </a:rPr>
                <a:t>Suecia</a:t>
              </a:r>
              <a:endParaRPr lang="es-ES" sz="1400" b="1" dirty="0">
                <a:solidFill>
                  <a:srgbClr val="4D4D4D"/>
                </a:solidFill>
                <a:latin typeface="Arial" pitchFamily="34" charset="0"/>
                <a:cs typeface="Arial" pitchFamily="34" charset="0"/>
              </a:endParaRPr>
            </a:p>
          </p:txBody>
        </p:sp>
        <p:sp>
          <p:nvSpPr>
            <p:cNvPr id="55" name="Rectangle 54"/>
            <p:cNvSpPr/>
            <p:nvPr/>
          </p:nvSpPr>
          <p:spPr>
            <a:xfrm>
              <a:off x="7879654" y="1998120"/>
              <a:ext cx="53340" cy="396875"/>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latin typeface="Arial" pitchFamily="34" charset="0"/>
                <a:cs typeface="Arial" pitchFamily="34" charset="0"/>
              </a:endParaRPr>
            </a:p>
          </p:txBody>
        </p:sp>
      </p:grpSp>
      <p:pic>
        <p:nvPicPr>
          <p:cNvPr id="56" name="flag_france" descr="Datei:Flag of France.svg"/>
          <p:cNvPicPr>
            <a:picLocks noChangeAspect="1" noChangeArrowheads="1"/>
          </p:cNvPicPr>
          <p:nvPr/>
        </p:nvPicPr>
        <p:blipFill>
          <a:blip r:embed="rId4" cstate="print"/>
          <a:srcRect/>
          <a:stretch>
            <a:fillRect/>
          </a:stretch>
        </p:blipFill>
        <p:spPr bwMode="auto">
          <a:xfrm>
            <a:off x="1710560" y="2435298"/>
            <a:ext cx="158508" cy="105606"/>
          </a:xfrm>
          <a:prstGeom prst="rect">
            <a:avLst/>
          </a:prstGeom>
          <a:noFill/>
          <a:ln w="3175">
            <a:noFill/>
          </a:ln>
          <a:effectLst>
            <a:reflection blurRad="6350" stA="50000" endA="300" endPos="55500" dist="50800" dir="5400000" sy="-100000" algn="bl" rotWithShape="0"/>
          </a:effectLst>
        </p:spPr>
      </p:pic>
      <p:pic>
        <p:nvPicPr>
          <p:cNvPr id="57" name="flag_germany" descr="Datei:Flag of Germany.svg"/>
          <p:cNvPicPr>
            <a:picLocks noChangeAspect="1" noChangeArrowheads="1"/>
          </p:cNvPicPr>
          <p:nvPr/>
        </p:nvPicPr>
        <p:blipFill>
          <a:blip r:embed="rId5" cstate="print"/>
          <a:srcRect/>
          <a:stretch>
            <a:fillRect/>
          </a:stretch>
        </p:blipFill>
        <p:spPr bwMode="auto">
          <a:xfrm>
            <a:off x="3176404" y="2435300"/>
            <a:ext cx="158408" cy="105604"/>
          </a:xfrm>
          <a:prstGeom prst="rect">
            <a:avLst/>
          </a:prstGeom>
          <a:noFill/>
          <a:ln w="3175">
            <a:noFill/>
          </a:ln>
          <a:effectLst>
            <a:reflection blurRad="6350" stA="50000" endA="300" endPos="55500" dist="50800" dir="5400000" sy="-100000" algn="bl" rotWithShape="0"/>
          </a:effectLst>
        </p:spPr>
      </p:pic>
      <p:pic>
        <p:nvPicPr>
          <p:cNvPr id="58" name="flag_spain" descr="Datei:Flag of Spain.svg"/>
          <p:cNvPicPr>
            <a:picLocks noChangeAspect="1" noChangeArrowheads="1"/>
          </p:cNvPicPr>
          <p:nvPr/>
        </p:nvPicPr>
        <p:blipFill>
          <a:blip r:embed="rId6" cstate="print"/>
          <a:srcRect/>
          <a:stretch>
            <a:fillRect/>
          </a:stretch>
        </p:blipFill>
        <p:spPr bwMode="auto">
          <a:xfrm>
            <a:off x="4642148" y="2435300"/>
            <a:ext cx="158408" cy="105604"/>
          </a:xfrm>
          <a:prstGeom prst="rect">
            <a:avLst/>
          </a:prstGeom>
          <a:noFill/>
          <a:ln w="3175">
            <a:noFill/>
          </a:ln>
          <a:effectLst>
            <a:reflection blurRad="6350" stA="50000" endA="300" endPos="55500" dist="50800" dir="5400000" sy="-100000" algn="bl" rotWithShape="0"/>
          </a:effectLst>
        </p:spPr>
      </p:pic>
      <p:pic>
        <p:nvPicPr>
          <p:cNvPr id="59" name="flag_netherlands" descr="Datei:Flag of the Netherlands.svg"/>
          <p:cNvPicPr>
            <a:picLocks noChangeAspect="1" noChangeArrowheads="1"/>
          </p:cNvPicPr>
          <p:nvPr/>
        </p:nvPicPr>
        <p:blipFill>
          <a:blip r:embed="rId7" cstate="print"/>
          <a:srcRect/>
          <a:stretch>
            <a:fillRect/>
          </a:stretch>
        </p:blipFill>
        <p:spPr bwMode="auto">
          <a:xfrm>
            <a:off x="7573636" y="2435300"/>
            <a:ext cx="158508" cy="105606"/>
          </a:xfrm>
          <a:prstGeom prst="rect">
            <a:avLst/>
          </a:prstGeom>
          <a:noFill/>
          <a:ln w="3175">
            <a:noFill/>
          </a:ln>
          <a:effectLst>
            <a:reflection blurRad="6350" stA="50000" endA="300" endPos="55500" dist="50800" dir="5400000" sy="-100000" algn="bl" rotWithShape="0"/>
          </a:effectLst>
        </p:spPr>
      </p:pic>
      <p:pic>
        <p:nvPicPr>
          <p:cNvPr id="60" name="flag_unitedkingdom" descr="Datei:Flag of the United Kingdom.svg"/>
          <p:cNvPicPr>
            <a:picLocks noChangeAspect="1" noChangeArrowheads="1"/>
          </p:cNvPicPr>
          <p:nvPr/>
        </p:nvPicPr>
        <p:blipFill>
          <a:blip r:embed="rId8" cstate="print"/>
          <a:srcRect l="6969" r="7155"/>
          <a:stretch>
            <a:fillRect/>
          </a:stretch>
        </p:blipFill>
        <p:spPr bwMode="auto">
          <a:xfrm>
            <a:off x="6107791" y="2435298"/>
            <a:ext cx="158408" cy="105604"/>
          </a:xfrm>
          <a:prstGeom prst="rect">
            <a:avLst/>
          </a:prstGeom>
          <a:noFill/>
          <a:ln w="3175">
            <a:noFill/>
          </a:ln>
          <a:effectLst>
            <a:reflection blurRad="6350" stA="50000" endA="300" endPos="55500" dist="50800" dir="5400000" sy="-100000" algn="bl" rotWithShape="0"/>
          </a:effectLst>
        </p:spPr>
      </p:pic>
      <p:pic>
        <p:nvPicPr>
          <p:cNvPr id="61" name="flag_sweden" descr="Datei:Flag of Sweden.svg"/>
          <p:cNvPicPr>
            <a:picLocks noChangeAspect="1" noChangeArrowheads="1"/>
          </p:cNvPicPr>
          <p:nvPr/>
        </p:nvPicPr>
        <p:blipFill>
          <a:blip r:embed="rId9" cstate="print"/>
          <a:srcRect l="3787" r="2463"/>
          <a:stretch>
            <a:fillRect/>
          </a:stretch>
        </p:blipFill>
        <p:spPr bwMode="auto">
          <a:xfrm>
            <a:off x="9039379" y="2435300"/>
            <a:ext cx="158408" cy="105604"/>
          </a:xfrm>
          <a:prstGeom prst="rect">
            <a:avLst/>
          </a:prstGeom>
          <a:noFill/>
          <a:ln w="3175">
            <a:noFill/>
          </a:ln>
          <a:effectLst>
            <a:reflection blurRad="6350" stA="50000" endA="300" endPos="55500" dist="50800" dir="5400000" sy="-100000" algn="bl" rotWithShape="0"/>
          </a:effectLst>
        </p:spPr>
      </p:pic>
      <p:sp>
        <p:nvSpPr>
          <p:cNvPr id="75" name="Oval 74"/>
          <p:cNvSpPr/>
          <p:nvPr/>
        </p:nvSpPr>
        <p:spPr>
          <a:xfrm>
            <a:off x="474664" y="3171678"/>
            <a:ext cx="2163881" cy="2163880"/>
          </a:xfrm>
          <a:prstGeom prst="ellipse">
            <a:avLst/>
          </a:prstGeom>
          <a:solidFill>
            <a:schemeClr val="tx2"/>
          </a:solidFill>
          <a:ln w="10795" cap="flat" cmpd="sng" algn="ctr">
            <a:noFill/>
            <a:prstDash val="solid"/>
          </a:ln>
          <a:effectLst/>
        </p:spPr>
        <p:txBody>
          <a:bodyPr lIns="0" tIns="0" rIns="0" bIns="0" rtlCol="0" anchor="ctr"/>
          <a:lstStyle/>
          <a:p>
            <a:pPr marL="0" marR="0" lvl="0" indent="0" algn="ctr" defTabSz="914400" fontAlgn="auto" latinLnBrk="0" hangingPunct="1">
              <a:lnSpc>
                <a:spcPct val="95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a typeface="+mn-ea"/>
              <a:cs typeface="+mn-cs"/>
            </a:endParaRPr>
          </a:p>
        </p:txBody>
      </p:sp>
      <p:sp>
        <p:nvSpPr>
          <p:cNvPr id="76" name="Oval 75"/>
          <p:cNvSpPr/>
          <p:nvPr/>
        </p:nvSpPr>
        <p:spPr>
          <a:xfrm>
            <a:off x="548091" y="3245105"/>
            <a:ext cx="2017027" cy="2017026"/>
          </a:xfrm>
          <a:prstGeom prst="ellipse">
            <a:avLst/>
          </a:prstGeom>
          <a:solidFill>
            <a:sysClr val="window" lastClr="FFFFFF"/>
          </a:solidFill>
          <a:ln w="152400" cap="flat" cmpd="sng" algn="ctr">
            <a:noFill/>
            <a:prstDash val="solid"/>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a typeface="+mn-ea"/>
              <a:cs typeface="+mn-cs"/>
            </a:endParaRPr>
          </a:p>
        </p:txBody>
      </p:sp>
      <p:sp>
        <p:nvSpPr>
          <p:cNvPr id="77" name="TextBox 76"/>
          <p:cNvSpPr txBox="1"/>
          <p:nvPr/>
        </p:nvSpPr>
        <p:spPr>
          <a:xfrm>
            <a:off x="567234" y="4039850"/>
            <a:ext cx="1978742" cy="1154162"/>
          </a:xfrm>
          <a:prstGeom prst="rect">
            <a:avLst/>
          </a:prstGeom>
          <a:noFill/>
        </p:spPr>
        <p:txBody>
          <a:bodyPr wrap="square" rtlCol="0" anchor="ctr" anchorCtr="0">
            <a:spAutoFit/>
          </a:bodyPr>
          <a:lstStyle/>
          <a:p>
            <a:pPr marL="0" lvl="1" algn="ctr">
              <a:lnSpc>
                <a:spcPct val="95000"/>
              </a:lnSpc>
              <a:spcBef>
                <a:spcPts val="300"/>
              </a:spcBef>
              <a:buFont typeface="Arial" panose="020B0604020202020204" pitchFamily="34" charset="0"/>
              <a:buChar char="​"/>
            </a:pPr>
            <a:r>
              <a:rPr lang="es-ES" sz="1400" dirty="0" smtClean="0">
                <a:effectLst/>
              </a:rPr>
              <a:t>Capacidad de realizar el seguimiento de pacientes en Atención Primaria y </a:t>
            </a:r>
          </a:p>
          <a:p>
            <a:pPr marL="0" lvl="1" algn="ctr">
              <a:lnSpc>
                <a:spcPct val="95000"/>
              </a:lnSpc>
              <a:spcBef>
                <a:spcPts val="300"/>
              </a:spcBef>
              <a:buFont typeface="Arial" panose="020B0604020202020204" pitchFamily="34" charset="0"/>
              <a:buChar char="​"/>
            </a:pPr>
            <a:r>
              <a:rPr lang="es-ES" sz="1400" dirty="0" smtClean="0">
                <a:effectLst/>
              </a:rPr>
              <a:t>Hospitalaria</a:t>
            </a:r>
          </a:p>
        </p:txBody>
      </p:sp>
      <p:sp>
        <p:nvSpPr>
          <p:cNvPr id="78" name="TextBox 77"/>
          <p:cNvSpPr txBox="1"/>
          <p:nvPr/>
        </p:nvSpPr>
        <p:spPr>
          <a:xfrm>
            <a:off x="1007415" y="3325855"/>
            <a:ext cx="1098378" cy="738664"/>
          </a:xfrm>
          <a:prstGeom prst="rect">
            <a:avLst/>
          </a:prstGeom>
          <a:noFill/>
        </p:spPr>
        <p:txBody>
          <a:bodyPr wrap="none" rtlCol="0">
            <a:spAutoFit/>
          </a:bodyPr>
          <a:lstStyle/>
          <a:p>
            <a:pPr lvl="0" algn="ctr"/>
            <a:r>
              <a:rPr lang="es-ES" sz="1400" b="1" kern="0" dirty="0" smtClean="0">
                <a:solidFill>
                  <a:schemeClr val="tx2"/>
                </a:solidFill>
                <a:effectLst/>
                <a:cs typeface="Arial" pitchFamily="34" charset="0"/>
              </a:rPr>
              <a:t>Sistemas</a:t>
            </a:r>
          </a:p>
          <a:p>
            <a:pPr lvl="0" algn="ctr"/>
            <a:r>
              <a:rPr lang="es-ES" sz="1400" b="1" kern="0" dirty="0" smtClean="0">
                <a:solidFill>
                  <a:schemeClr val="tx2"/>
                </a:solidFill>
                <a:effectLst/>
                <a:cs typeface="Arial" pitchFamily="34" charset="0"/>
              </a:rPr>
              <a:t>sanitarios</a:t>
            </a:r>
          </a:p>
          <a:p>
            <a:pPr lvl="0" algn="ctr"/>
            <a:r>
              <a:rPr lang="es-ES" sz="1400" b="1" kern="0" dirty="0" smtClean="0">
                <a:solidFill>
                  <a:schemeClr val="tx2"/>
                </a:solidFill>
                <a:effectLst/>
                <a:cs typeface="Arial" pitchFamily="34" charset="0"/>
              </a:rPr>
              <a:t>integrados</a:t>
            </a:r>
            <a:endParaRPr kumimoji="0" lang="es-ES" sz="1400" b="1" i="0" u="none" strike="noStrike" kern="0" cap="none" spc="0" normalizeH="0" baseline="0" noProof="0" dirty="0">
              <a:ln>
                <a:noFill/>
              </a:ln>
              <a:solidFill>
                <a:schemeClr val="tx2"/>
              </a:solidFill>
              <a:effectLst/>
              <a:uLnTx/>
              <a:uFillTx/>
            </a:endParaRPr>
          </a:p>
        </p:txBody>
      </p:sp>
      <p:sp>
        <p:nvSpPr>
          <p:cNvPr id="87" name="Oval 86"/>
          <p:cNvSpPr/>
          <p:nvPr/>
        </p:nvSpPr>
        <p:spPr>
          <a:xfrm>
            <a:off x="2741761" y="3171678"/>
            <a:ext cx="2163881" cy="2163880"/>
          </a:xfrm>
          <a:prstGeom prst="ellipse">
            <a:avLst/>
          </a:prstGeom>
          <a:solidFill>
            <a:schemeClr val="tx2"/>
          </a:solidFill>
          <a:ln w="10795" cap="flat" cmpd="sng" algn="ctr">
            <a:noFill/>
            <a:prstDash val="solid"/>
          </a:ln>
          <a:effectLst/>
        </p:spPr>
        <p:txBody>
          <a:bodyPr lIns="0" tIns="0" rIns="0" bIns="0" rtlCol="0" anchor="ctr"/>
          <a:lstStyle/>
          <a:p>
            <a:pPr marL="0" marR="0" lvl="0" indent="0" algn="ctr" defTabSz="914400" fontAlgn="auto" latinLnBrk="0" hangingPunct="1">
              <a:lnSpc>
                <a:spcPct val="95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a typeface="+mn-ea"/>
              <a:cs typeface="+mn-cs"/>
            </a:endParaRPr>
          </a:p>
        </p:txBody>
      </p:sp>
      <p:sp>
        <p:nvSpPr>
          <p:cNvPr id="88" name="Oval 87"/>
          <p:cNvSpPr/>
          <p:nvPr/>
        </p:nvSpPr>
        <p:spPr>
          <a:xfrm>
            <a:off x="2815188" y="3245105"/>
            <a:ext cx="2017027" cy="2017026"/>
          </a:xfrm>
          <a:prstGeom prst="ellipse">
            <a:avLst/>
          </a:prstGeom>
          <a:solidFill>
            <a:sysClr val="window" lastClr="FFFFFF"/>
          </a:solidFill>
          <a:ln w="152400" cap="flat" cmpd="sng" algn="ctr">
            <a:noFill/>
            <a:prstDash val="solid"/>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a typeface="+mn-ea"/>
              <a:cs typeface="+mn-cs"/>
            </a:endParaRPr>
          </a:p>
        </p:txBody>
      </p:sp>
      <p:sp>
        <p:nvSpPr>
          <p:cNvPr id="89" name="TextBox 88"/>
          <p:cNvSpPr txBox="1"/>
          <p:nvPr/>
        </p:nvSpPr>
        <p:spPr>
          <a:xfrm>
            <a:off x="2914039" y="4142186"/>
            <a:ext cx="1819326" cy="706347"/>
          </a:xfrm>
          <a:prstGeom prst="rect">
            <a:avLst/>
          </a:prstGeom>
          <a:noFill/>
        </p:spPr>
        <p:txBody>
          <a:bodyPr wrap="square" rtlCol="0" anchor="ctr" anchorCtr="0">
            <a:spAutoFit/>
          </a:bodyPr>
          <a:lstStyle/>
          <a:p>
            <a:pPr marL="0" lvl="1" algn="ctr">
              <a:lnSpc>
                <a:spcPct val="95000"/>
              </a:lnSpc>
              <a:spcBef>
                <a:spcPts val="300"/>
              </a:spcBef>
              <a:buFont typeface="Arial" panose="020B0604020202020204" pitchFamily="34" charset="0"/>
              <a:buChar char="​"/>
            </a:pPr>
            <a:r>
              <a:rPr lang="es-ES" sz="1400" dirty="0" smtClean="0">
                <a:effectLst/>
              </a:rPr>
              <a:t>Permite conocer el gasto en fármacos por paciente</a:t>
            </a:r>
            <a:endParaRPr lang="es-ES" sz="1400" dirty="0">
              <a:effectLst/>
            </a:endParaRPr>
          </a:p>
        </p:txBody>
      </p:sp>
      <p:sp>
        <p:nvSpPr>
          <p:cNvPr id="90" name="TextBox 89"/>
          <p:cNvSpPr txBox="1"/>
          <p:nvPr/>
        </p:nvSpPr>
        <p:spPr>
          <a:xfrm>
            <a:off x="3248863" y="3386924"/>
            <a:ext cx="1149675" cy="523220"/>
          </a:xfrm>
          <a:prstGeom prst="rect">
            <a:avLst/>
          </a:prstGeom>
          <a:noFill/>
        </p:spPr>
        <p:txBody>
          <a:bodyPr wrap="none" rtlCol="0">
            <a:spAutoFit/>
          </a:bodyPr>
          <a:lstStyle/>
          <a:p>
            <a:pPr lvl="0" algn="ctr"/>
            <a:r>
              <a:rPr lang="es-ES" sz="1400" b="1" kern="0" dirty="0" smtClean="0">
                <a:solidFill>
                  <a:schemeClr val="tx2"/>
                </a:solidFill>
                <a:effectLst/>
                <a:cs typeface="Arial" pitchFamily="34" charset="0"/>
              </a:rPr>
              <a:t>Receta</a:t>
            </a:r>
          </a:p>
          <a:p>
            <a:pPr lvl="0" algn="ctr"/>
            <a:r>
              <a:rPr lang="es-ES" sz="1400" b="1" kern="0" dirty="0" smtClean="0">
                <a:solidFill>
                  <a:schemeClr val="tx2"/>
                </a:solidFill>
                <a:effectLst/>
                <a:cs typeface="Arial" pitchFamily="34" charset="0"/>
              </a:rPr>
              <a:t>Electrónica</a:t>
            </a:r>
            <a:endParaRPr kumimoji="0" lang="es-ES" sz="1400" b="1" i="0" u="none" strike="noStrike" kern="0" cap="none" spc="0" normalizeH="0" baseline="0" noProof="0" dirty="0">
              <a:ln>
                <a:noFill/>
              </a:ln>
              <a:solidFill>
                <a:schemeClr val="tx2"/>
              </a:solidFill>
              <a:effectLst/>
              <a:uLnTx/>
              <a:uFillTx/>
            </a:endParaRPr>
          </a:p>
        </p:txBody>
      </p:sp>
      <p:sp>
        <p:nvSpPr>
          <p:cNvPr id="92" name="Oval 91"/>
          <p:cNvSpPr/>
          <p:nvPr/>
        </p:nvSpPr>
        <p:spPr>
          <a:xfrm>
            <a:off x="5008858" y="3171678"/>
            <a:ext cx="2163881" cy="2163880"/>
          </a:xfrm>
          <a:prstGeom prst="ellipse">
            <a:avLst/>
          </a:prstGeom>
          <a:solidFill>
            <a:schemeClr val="tx2"/>
          </a:solidFill>
          <a:ln w="10795" cap="flat" cmpd="sng" algn="ctr">
            <a:noFill/>
            <a:prstDash val="solid"/>
          </a:ln>
          <a:effectLst/>
        </p:spPr>
        <p:txBody>
          <a:bodyPr lIns="0" tIns="0" rIns="0" bIns="0" rtlCol="0" anchor="ctr"/>
          <a:lstStyle/>
          <a:p>
            <a:pPr marL="0" marR="0" lvl="0" indent="0" algn="ctr" defTabSz="914400" fontAlgn="auto" latinLnBrk="0" hangingPunct="1">
              <a:lnSpc>
                <a:spcPct val="95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a typeface="+mn-ea"/>
              <a:cs typeface="+mn-cs"/>
            </a:endParaRPr>
          </a:p>
        </p:txBody>
      </p:sp>
      <p:sp>
        <p:nvSpPr>
          <p:cNvPr id="93" name="Oval 92"/>
          <p:cNvSpPr/>
          <p:nvPr/>
        </p:nvSpPr>
        <p:spPr>
          <a:xfrm>
            <a:off x="5082285" y="3245105"/>
            <a:ext cx="2017027" cy="2017026"/>
          </a:xfrm>
          <a:prstGeom prst="ellipse">
            <a:avLst/>
          </a:prstGeom>
          <a:solidFill>
            <a:sysClr val="window" lastClr="FFFFFF"/>
          </a:solidFill>
          <a:ln w="152400" cap="flat" cmpd="sng" algn="ctr">
            <a:noFill/>
            <a:prstDash val="solid"/>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a typeface="+mn-ea"/>
              <a:cs typeface="+mn-cs"/>
            </a:endParaRPr>
          </a:p>
        </p:txBody>
      </p:sp>
      <p:sp>
        <p:nvSpPr>
          <p:cNvPr id="94" name="TextBox 93"/>
          <p:cNvSpPr txBox="1"/>
          <p:nvPr/>
        </p:nvSpPr>
        <p:spPr>
          <a:xfrm>
            <a:off x="5008858" y="3913765"/>
            <a:ext cx="2163882" cy="1320361"/>
          </a:xfrm>
          <a:prstGeom prst="rect">
            <a:avLst/>
          </a:prstGeom>
          <a:noFill/>
        </p:spPr>
        <p:txBody>
          <a:bodyPr wrap="square" rtlCol="0" anchor="ctr" anchorCtr="0">
            <a:spAutoFit/>
          </a:bodyPr>
          <a:lstStyle/>
          <a:p>
            <a:pPr marL="0" lvl="1" algn="ctr">
              <a:lnSpc>
                <a:spcPct val="95000"/>
              </a:lnSpc>
              <a:spcBef>
                <a:spcPts val="300"/>
              </a:spcBef>
              <a:buFont typeface="Arial" panose="020B0604020202020204" pitchFamily="34" charset="0"/>
              <a:buChar char="​"/>
            </a:pPr>
            <a:r>
              <a:rPr lang="es-ES" sz="1400" dirty="0" smtClean="0">
                <a:effectLst/>
              </a:rPr>
              <a:t>Contiene datos de diagnósticos, procedimientos, actividades y</a:t>
            </a:r>
            <a:br>
              <a:rPr lang="es-ES" sz="1400" dirty="0" smtClean="0">
                <a:effectLst/>
              </a:rPr>
            </a:br>
            <a:r>
              <a:rPr lang="es-ES" sz="1400" dirty="0" smtClean="0">
                <a:effectLst/>
              </a:rPr>
              <a:t>resultados </a:t>
            </a:r>
            <a:br>
              <a:rPr lang="es-ES" sz="1400" dirty="0" smtClean="0">
                <a:effectLst/>
              </a:rPr>
            </a:br>
            <a:r>
              <a:rPr lang="es-ES" sz="1400" dirty="0" smtClean="0">
                <a:effectLst/>
              </a:rPr>
              <a:t>en salud</a:t>
            </a:r>
            <a:endParaRPr lang="es-ES" sz="1400" dirty="0">
              <a:effectLst/>
            </a:endParaRPr>
          </a:p>
        </p:txBody>
      </p:sp>
      <p:sp>
        <p:nvSpPr>
          <p:cNvPr id="95" name="TextBox 94"/>
          <p:cNvSpPr txBox="1"/>
          <p:nvPr/>
        </p:nvSpPr>
        <p:spPr>
          <a:xfrm>
            <a:off x="5432605" y="3386924"/>
            <a:ext cx="1316386" cy="523220"/>
          </a:xfrm>
          <a:prstGeom prst="rect">
            <a:avLst/>
          </a:prstGeom>
          <a:noFill/>
        </p:spPr>
        <p:txBody>
          <a:bodyPr wrap="none" rtlCol="0">
            <a:spAutoFit/>
          </a:bodyPr>
          <a:lstStyle/>
          <a:p>
            <a:pPr lvl="0" algn="ctr"/>
            <a:r>
              <a:rPr lang="es-ES" sz="1400" b="1" kern="0" dirty="0" smtClean="0">
                <a:solidFill>
                  <a:schemeClr val="tx2"/>
                </a:solidFill>
                <a:effectLst/>
                <a:cs typeface="Arial" pitchFamily="34" charset="0"/>
              </a:rPr>
              <a:t>Historia</a:t>
            </a:r>
          </a:p>
          <a:p>
            <a:pPr lvl="0" algn="ctr"/>
            <a:r>
              <a:rPr lang="es-ES" sz="1400" b="1" kern="0" dirty="0" smtClean="0">
                <a:solidFill>
                  <a:schemeClr val="tx2"/>
                </a:solidFill>
                <a:effectLst/>
                <a:cs typeface="Arial" pitchFamily="34" charset="0"/>
              </a:rPr>
              <a:t>clínica digital</a:t>
            </a:r>
            <a:endParaRPr kumimoji="0" lang="es-ES" sz="1400" b="1" i="0" u="none" strike="noStrike" kern="0" cap="none" spc="0" normalizeH="0" baseline="0" noProof="0" dirty="0">
              <a:ln>
                <a:noFill/>
              </a:ln>
              <a:solidFill>
                <a:schemeClr val="tx2"/>
              </a:solidFill>
              <a:effectLst/>
              <a:uLnTx/>
              <a:uFillTx/>
            </a:endParaRPr>
          </a:p>
        </p:txBody>
      </p:sp>
      <p:sp>
        <p:nvSpPr>
          <p:cNvPr id="97" name="Oval 96"/>
          <p:cNvSpPr/>
          <p:nvPr/>
        </p:nvSpPr>
        <p:spPr>
          <a:xfrm>
            <a:off x="7275954" y="3171678"/>
            <a:ext cx="2163881" cy="2163880"/>
          </a:xfrm>
          <a:prstGeom prst="ellipse">
            <a:avLst/>
          </a:prstGeom>
          <a:solidFill>
            <a:schemeClr val="tx2"/>
          </a:solidFill>
          <a:ln w="10795" cap="flat" cmpd="sng" algn="ctr">
            <a:noFill/>
            <a:prstDash val="solid"/>
          </a:ln>
          <a:effectLst/>
        </p:spPr>
        <p:txBody>
          <a:bodyPr lIns="0" tIns="0" rIns="0" bIns="0" rtlCol="0" anchor="ctr"/>
          <a:lstStyle/>
          <a:p>
            <a:pPr marL="0" marR="0" lvl="0" indent="0" algn="ctr" defTabSz="914400" fontAlgn="auto" latinLnBrk="0" hangingPunct="1">
              <a:lnSpc>
                <a:spcPct val="95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solidFill>
              <a:effectLst/>
              <a:uLnTx/>
              <a:uFillTx/>
              <a:ea typeface="+mn-ea"/>
              <a:cs typeface="+mn-cs"/>
            </a:endParaRPr>
          </a:p>
        </p:txBody>
      </p:sp>
      <p:sp>
        <p:nvSpPr>
          <p:cNvPr id="98" name="Oval 97"/>
          <p:cNvSpPr/>
          <p:nvPr/>
        </p:nvSpPr>
        <p:spPr>
          <a:xfrm>
            <a:off x="7349381" y="3245105"/>
            <a:ext cx="2017027" cy="2017026"/>
          </a:xfrm>
          <a:prstGeom prst="ellipse">
            <a:avLst/>
          </a:prstGeom>
          <a:solidFill>
            <a:sysClr val="window" lastClr="FFFFFF"/>
          </a:solidFill>
          <a:ln w="152400" cap="flat" cmpd="sng" algn="ctr">
            <a:noFill/>
            <a:prstDash val="solid"/>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a typeface="+mn-ea"/>
              <a:cs typeface="+mn-cs"/>
            </a:endParaRPr>
          </a:p>
        </p:txBody>
      </p:sp>
      <p:sp>
        <p:nvSpPr>
          <p:cNvPr id="99" name="TextBox 98"/>
          <p:cNvSpPr txBox="1"/>
          <p:nvPr/>
        </p:nvSpPr>
        <p:spPr>
          <a:xfrm>
            <a:off x="7331894" y="3894555"/>
            <a:ext cx="2052000" cy="1320361"/>
          </a:xfrm>
          <a:prstGeom prst="rect">
            <a:avLst/>
          </a:prstGeom>
          <a:noFill/>
        </p:spPr>
        <p:txBody>
          <a:bodyPr wrap="square" rtlCol="0" anchor="ctr" anchorCtr="0">
            <a:spAutoFit/>
          </a:bodyPr>
          <a:lstStyle/>
          <a:p>
            <a:pPr marL="0" lvl="1" algn="ctr">
              <a:lnSpc>
                <a:spcPct val="95000"/>
              </a:lnSpc>
              <a:spcBef>
                <a:spcPts val="300"/>
              </a:spcBef>
              <a:buFont typeface="Arial" panose="020B0604020202020204" pitchFamily="34" charset="0"/>
              <a:buChar char="​"/>
            </a:pPr>
            <a:r>
              <a:rPr lang="es-ES" sz="1400" dirty="0" smtClean="0">
                <a:effectLst/>
              </a:rPr>
              <a:t>Permite conocer costes reales de los procesos, disponible sólo en algunos hospitales, el resto utiliza estimaciones</a:t>
            </a:r>
            <a:endParaRPr lang="es-ES" sz="1400" dirty="0">
              <a:effectLst/>
            </a:endParaRPr>
          </a:p>
        </p:txBody>
      </p:sp>
      <p:sp>
        <p:nvSpPr>
          <p:cNvPr id="100" name="TextBox 99"/>
          <p:cNvSpPr txBox="1"/>
          <p:nvPr/>
        </p:nvSpPr>
        <p:spPr>
          <a:xfrm>
            <a:off x="7515356" y="3386924"/>
            <a:ext cx="1685077" cy="523220"/>
          </a:xfrm>
          <a:prstGeom prst="rect">
            <a:avLst/>
          </a:prstGeom>
          <a:noFill/>
        </p:spPr>
        <p:txBody>
          <a:bodyPr wrap="none" rtlCol="0">
            <a:spAutoFit/>
          </a:bodyPr>
          <a:lstStyle/>
          <a:p>
            <a:pPr lvl="0" algn="ctr"/>
            <a:r>
              <a:rPr lang="es-ES" sz="1400" b="1" kern="0" dirty="0" smtClean="0">
                <a:solidFill>
                  <a:schemeClr val="tx2"/>
                </a:solidFill>
                <a:effectLst/>
                <a:cs typeface="Arial" pitchFamily="34" charset="0"/>
              </a:rPr>
              <a:t>Contabilidad</a:t>
            </a:r>
          </a:p>
          <a:p>
            <a:pPr lvl="0" algn="ctr"/>
            <a:r>
              <a:rPr lang="es-ES" sz="1400" b="1" kern="0" dirty="0" smtClean="0">
                <a:solidFill>
                  <a:schemeClr val="tx2"/>
                </a:solidFill>
                <a:effectLst/>
                <a:cs typeface="Arial" pitchFamily="34" charset="0"/>
              </a:rPr>
              <a:t>analítica sanitaria</a:t>
            </a:r>
            <a:endParaRPr kumimoji="0" lang="es-ES" sz="1400" b="1" i="0" u="none" strike="noStrike" kern="0" cap="none" spc="0" normalizeH="0" baseline="0" noProof="0" dirty="0">
              <a:ln>
                <a:noFill/>
              </a:ln>
              <a:solidFill>
                <a:schemeClr val="tx2"/>
              </a:solidFill>
              <a:effectLst/>
              <a:uLnTx/>
              <a:uFillTx/>
            </a:endParaRPr>
          </a:p>
        </p:txBody>
      </p:sp>
      <p:grpSp>
        <p:nvGrpSpPr>
          <p:cNvPr id="12" name="Group 137"/>
          <p:cNvGrpSpPr/>
          <p:nvPr/>
        </p:nvGrpSpPr>
        <p:grpSpPr>
          <a:xfrm>
            <a:off x="3605520" y="5466779"/>
            <a:ext cx="430301" cy="595634"/>
            <a:chOff x="4533846" y="5647431"/>
            <a:chExt cx="274374" cy="436294"/>
          </a:xfrm>
        </p:grpSpPr>
        <p:grpSp>
          <p:nvGrpSpPr>
            <p:cNvPr id="13" name="Group 117"/>
            <p:cNvGrpSpPr/>
            <p:nvPr/>
          </p:nvGrpSpPr>
          <p:grpSpPr>
            <a:xfrm>
              <a:off x="4533846" y="5647431"/>
              <a:ext cx="274374" cy="436294"/>
              <a:chOff x="-1947863" y="1111250"/>
              <a:chExt cx="2157413" cy="3430588"/>
            </a:xfrm>
          </p:grpSpPr>
          <p:sp>
            <p:nvSpPr>
              <p:cNvPr id="27654" name="Freeform 6"/>
              <p:cNvSpPr>
                <a:spLocks noEditPoints="1"/>
              </p:cNvSpPr>
              <p:nvPr/>
            </p:nvSpPr>
            <p:spPr bwMode="auto">
              <a:xfrm>
                <a:off x="-1912935" y="1146178"/>
                <a:ext cx="2095499" cy="3367086"/>
              </a:xfrm>
              <a:custGeom>
                <a:avLst/>
                <a:gdLst/>
                <a:ahLst/>
                <a:cxnLst>
                  <a:cxn ang="0">
                    <a:pos x="0" y="0"/>
                  </a:cxn>
                  <a:cxn ang="0">
                    <a:pos x="0" y="3458"/>
                  </a:cxn>
                  <a:cxn ang="0">
                    <a:pos x="2152" y="3458"/>
                  </a:cxn>
                  <a:cxn ang="0">
                    <a:pos x="2152" y="0"/>
                  </a:cxn>
                  <a:cxn ang="0">
                    <a:pos x="0" y="0"/>
                  </a:cxn>
                  <a:cxn ang="0">
                    <a:pos x="1223" y="3137"/>
                  </a:cxn>
                  <a:cxn ang="0">
                    <a:pos x="927" y="3137"/>
                  </a:cxn>
                  <a:cxn ang="0">
                    <a:pos x="841" y="3051"/>
                  </a:cxn>
                  <a:cxn ang="0">
                    <a:pos x="866" y="2990"/>
                  </a:cxn>
                  <a:cxn ang="0">
                    <a:pos x="927" y="2965"/>
                  </a:cxn>
                  <a:cxn ang="0">
                    <a:pos x="1223" y="2965"/>
                  </a:cxn>
                  <a:cxn ang="0">
                    <a:pos x="1309" y="3051"/>
                  </a:cxn>
                  <a:cxn ang="0">
                    <a:pos x="1223" y="3137"/>
                  </a:cxn>
                  <a:cxn ang="0">
                    <a:pos x="1855" y="2661"/>
                  </a:cxn>
                  <a:cxn ang="0">
                    <a:pos x="297" y="2661"/>
                  </a:cxn>
                  <a:cxn ang="0">
                    <a:pos x="297" y="305"/>
                  </a:cxn>
                  <a:cxn ang="0">
                    <a:pos x="1855" y="305"/>
                  </a:cxn>
                  <a:cxn ang="0">
                    <a:pos x="1855" y="2661"/>
                  </a:cxn>
                </a:cxnLst>
                <a:rect l="0" t="0" r="r" b="b"/>
                <a:pathLst>
                  <a:path w="2152" h="3458">
                    <a:moveTo>
                      <a:pt x="0" y="0"/>
                    </a:moveTo>
                    <a:cubicBezTo>
                      <a:pt x="0" y="3458"/>
                      <a:pt x="0" y="3458"/>
                      <a:pt x="0" y="3458"/>
                    </a:cubicBezTo>
                    <a:cubicBezTo>
                      <a:pt x="2152" y="3458"/>
                      <a:pt x="2152" y="3458"/>
                      <a:pt x="2152" y="3458"/>
                    </a:cubicBezTo>
                    <a:cubicBezTo>
                      <a:pt x="2152" y="0"/>
                      <a:pt x="2152" y="0"/>
                      <a:pt x="2152" y="0"/>
                    </a:cubicBezTo>
                    <a:cubicBezTo>
                      <a:pt x="0" y="0"/>
                      <a:pt x="0" y="0"/>
                      <a:pt x="0" y="0"/>
                    </a:cubicBezTo>
                    <a:close/>
                    <a:moveTo>
                      <a:pt x="1223" y="3137"/>
                    </a:moveTo>
                    <a:cubicBezTo>
                      <a:pt x="927" y="3137"/>
                      <a:pt x="927" y="3137"/>
                      <a:pt x="927" y="3137"/>
                    </a:cubicBezTo>
                    <a:cubicBezTo>
                      <a:pt x="880" y="3137"/>
                      <a:pt x="841" y="3098"/>
                      <a:pt x="841" y="3051"/>
                    </a:cubicBezTo>
                    <a:cubicBezTo>
                      <a:pt x="841" y="3027"/>
                      <a:pt x="851" y="3006"/>
                      <a:pt x="866" y="2990"/>
                    </a:cubicBezTo>
                    <a:cubicBezTo>
                      <a:pt x="882" y="2975"/>
                      <a:pt x="903" y="2965"/>
                      <a:pt x="927" y="2965"/>
                    </a:cubicBezTo>
                    <a:cubicBezTo>
                      <a:pt x="1223" y="2965"/>
                      <a:pt x="1223" y="2965"/>
                      <a:pt x="1223" y="2965"/>
                    </a:cubicBezTo>
                    <a:cubicBezTo>
                      <a:pt x="1270" y="2965"/>
                      <a:pt x="1309" y="3004"/>
                      <a:pt x="1309" y="3051"/>
                    </a:cubicBezTo>
                    <a:cubicBezTo>
                      <a:pt x="1309" y="3098"/>
                      <a:pt x="1270" y="3137"/>
                      <a:pt x="1223" y="3137"/>
                    </a:cubicBezTo>
                    <a:close/>
                    <a:moveTo>
                      <a:pt x="1855" y="2661"/>
                    </a:moveTo>
                    <a:cubicBezTo>
                      <a:pt x="297" y="2661"/>
                      <a:pt x="297" y="2661"/>
                      <a:pt x="297" y="2661"/>
                    </a:cubicBezTo>
                    <a:cubicBezTo>
                      <a:pt x="297" y="305"/>
                      <a:pt x="297" y="305"/>
                      <a:pt x="297" y="305"/>
                    </a:cubicBezTo>
                    <a:cubicBezTo>
                      <a:pt x="1855" y="305"/>
                      <a:pt x="1855" y="305"/>
                      <a:pt x="1855" y="305"/>
                    </a:cubicBezTo>
                    <a:lnTo>
                      <a:pt x="1855" y="2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7655" name="Freeform 7"/>
              <p:cNvSpPr>
                <a:spLocks/>
              </p:cNvSpPr>
              <p:nvPr/>
            </p:nvSpPr>
            <p:spPr bwMode="auto">
              <a:xfrm>
                <a:off x="-1651002" y="1416052"/>
                <a:ext cx="1579566" cy="2357435"/>
              </a:xfrm>
              <a:custGeom>
                <a:avLst/>
                <a:gdLst/>
                <a:ahLst/>
                <a:cxnLst>
                  <a:cxn ang="0">
                    <a:pos x="1586" y="2356"/>
                  </a:cxn>
                  <a:cxn ang="0">
                    <a:pos x="1164" y="2356"/>
                  </a:cxn>
                  <a:cxn ang="0">
                    <a:pos x="397" y="2356"/>
                  </a:cxn>
                  <a:cxn ang="0">
                    <a:pos x="28" y="2356"/>
                  </a:cxn>
                  <a:cxn ang="0">
                    <a:pos x="56" y="2384"/>
                  </a:cxn>
                  <a:cxn ang="0">
                    <a:pos x="56" y="2077"/>
                  </a:cxn>
                  <a:cxn ang="0">
                    <a:pos x="56" y="1374"/>
                  </a:cxn>
                  <a:cxn ang="0">
                    <a:pos x="56" y="601"/>
                  </a:cxn>
                  <a:cxn ang="0">
                    <a:pos x="56" y="88"/>
                  </a:cxn>
                  <a:cxn ang="0">
                    <a:pos x="56" y="28"/>
                  </a:cxn>
                  <a:cxn ang="0">
                    <a:pos x="28" y="56"/>
                  </a:cxn>
                  <a:cxn ang="0">
                    <a:pos x="450" y="56"/>
                  </a:cxn>
                  <a:cxn ang="0">
                    <a:pos x="1217" y="56"/>
                  </a:cxn>
                  <a:cxn ang="0">
                    <a:pos x="1586" y="56"/>
                  </a:cxn>
                  <a:cxn ang="0">
                    <a:pos x="1558" y="28"/>
                  </a:cxn>
                  <a:cxn ang="0">
                    <a:pos x="1558" y="335"/>
                  </a:cxn>
                  <a:cxn ang="0">
                    <a:pos x="1558" y="1039"/>
                  </a:cxn>
                  <a:cxn ang="0">
                    <a:pos x="1558" y="1811"/>
                  </a:cxn>
                  <a:cxn ang="0">
                    <a:pos x="1558" y="2324"/>
                  </a:cxn>
                  <a:cxn ang="0">
                    <a:pos x="1558" y="2384"/>
                  </a:cxn>
                  <a:cxn ang="0">
                    <a:pos x="1614" y="2384"/>
                  </a:cxn>
                  <a:cxn ang="0">
                    <a:pos x="1614" y="2077"/>
                  </a:cxn>
                  <a:cxn ang="0">
                    <a:pos x="1614" y="1374"/>
                  </a:cxn>
                  <a:cxn ang="0">
                    <a:pos x="1614" y="601"/>
                  </a:cxn>
                  <a:cxn ang="0">
                    <a:pos x="1614" y="88"/>
                  </a:cxn>
                  <a:cxn ang="0">
                    <a:pos x="1614" y="28"/>
                  </a:cxn>
                  <a:cxn ang="0">
                    <a:pos x="1586" y="0"/>
                  </a:cxn>
                  <a:cxn ang="0">
                    <a:pos x="1164" y="0"/>
                  </a:cxn>
                  <a:cxn ang="0">
                    <a:pos x="397" y="0"/>
                  </a:cxn>
                  <a:cxn ang="0">
                    <a:pos x="28" y="0"/>
                  </a:cxn>
                  <a:cxn ang="0">
                    <a:pos x="0" y="28"/>
                  </a:cxn>
                  <a:cxn ang="0">
                    <a:pos x="0" y="335"/>
                  </a:cxn>
                  <a:cxn ang="0">
                    <a:pos x="0" y="1039"/>
                  </a:cxn>
                  <a:cxn ang="0">
                    <a:pos x="0" y="1811"/>
                  </a:cxn>
                  <a:cxn ang="0">
                    <a:pos x="0" y="2324"/>
                  </a:cxn>
                  <a:cxn ang="0">
                    <a:pos x="0" y="2384"/>
                  </a:cxn>
                  <a:cxn ang="0">
                    <a:pos x="28" y="2412"/>
                  </a:cxn>
                  <a:cxn ang="0">
                    <a:pos x="450" y="2412"/>
                  </a:cxn>
                  <a:cxn ang="0">
                    <a:pos x="1217" y="2412"/>
                  </a:cxn>
                  <a:cxn ang="0">
                    <a:pos x="1586" y="2412"/>
                  </a:cxn>
                  <a:cxn ang="0">
                    <a:pos x="1586" y="2356"/>
                  </a:cxn>
                </a:cxnLst>
                <a:rect l="0" t="0" r="r" b="b"/>
                <a:pathLst>
                  <a:path w="1622" h="2420">
                    <a:moveTo>
                      <a:pt x="1586" y="2356"/>
                    </a:moveTo>
                    <a:cubicBezTo>
                      <a:pt x="1446" y="2356"/>
                      <a:pt x="1305" y="2356"/>
                      <a:pt x="1164" y="2356"/>
                    </a:cubicBezTo>
                    <a:cubicBezTo>
                      <a:pt x="908" y="2356"/>
                      <a:pt x="653" y="2356"/>
                      <a:pt x="397" y="2356"/>
                    </a:cubicBezTo>
                    <a:cubicBezTo>
                      <a:pt x="274" y="2356"/>
                      <a:pt x="151" y="2356"/>
                      <a:pt x="28" y="2356"/>
                    </a:cubicBezTo>
                    <a:cubicBezTo>
                      <a:pt x="37" y="2366"/>
                      <a:pt x="46" y="2375"/>
                      <a:pt x="56" y="2384"/>
                    </a:cubicBezTo>
                    <a:cubicBezTo>
                      <a:pt x="56" y="2282"/>
                      <a:pt x="56" y="2179"/>
                      <a:pt x="56" y="2077"/>
                    </a:cubicBezTo>
                    <a:cubicBezTo>
                      <a:pt x="56" y="1842"/>
                      <a:pt x="56" y="1608"/>
                      <a:pt x="56" y="1374"/>
                    </a:cubicBezTo>
                    <a:cubicBezTo>
                      <a:pt x="56" y="1116"/>
                      <a:pt x="56" y="859"/>
                      <a:pt x="56" y="601"/>
                    </a:cubicBezTo>
                    <a:cubicBezTo>
                      <a:pt x="56" y="430"/>
                      <a:pt x="56" y="259"/>
                      <a:pt x="56" y="88"/>
                    </a:cubicBezTo>
                    <a:cubicBezTo>
                      <a:pt x="56" y="68"/>
                      <a:pt x="56" y="48"/>
                      <a:pt x="56" y="28"/>
                    </a:cubicBezTo>
                    <a:cubicBezTo>
                      <a:pt x="46" y="37"/>
                      <a:pt x="37" y="47"/>
                      <a:pt x="28" y="56"/>
                    </a:cubicBezTo>
                    <a:cubicBezTo>
                      <a:pt x="168" y="56"/>
                      <a:pt x="309" y="56"/>
                      <a:pt x="450" y="56"/>
                    </a:cubicBezTo>
                    <a:cubicBezTo>
                      <a:pt x="706" y="56"/>
                      <a:pt x="961" y="56"/>
                      <a:pt x="1217" y="56"/>
                    </a:cubicBezTo>
                    <a:cubicBezTo>
                      <a:pt x="1340" y="56"/>
                      <a:pt x="1463" y="56"/>
                      <a:pt x="1586" y="56"/>
                    </a:cubicBezTo>
                    <a:cubicBezTo>
                      <a:pt x="1577" y="47"/>
                      <a:pt x="1568" y="37"/>
                      <a:pt x="1558" y="28"/>
                    </a:cubicBezTo>
                    <a:cubicBezTo>
                      <a:pt x="1558" y="130"/>
                      <a:pt x="1558" y="233"/>
                      <a:pt x="1558" y="335"/>
                    </a:cubicBezTo>
                    <a:cubicBezTo>
                      <a:pt x="1558" y="570"/>
                      <a:pt x="1558" y="804"/>
                      <a:pt x="1558" y="1039"/>
                    </a:cubicBezTo>
                    <a:cubicBezTo>
                      <a:pt x="1558" y="1296"/>
                      <a:pt x="1558" y="1554"/>
                      <a:pt x="1558" y="1811"/>
                    </a:cubicBezTo>
                    <a:cubicBezTo>
                      <a:pt x="1558" y="1982"/>
                      <a:pt x="1558" y="2153"/>
                      <a:pt x="1558" y="2324"/>
                    </a:cubicBezTo>
                    <a:cubicBezTo>
                      <a:pt x="1558" y="2344"/>
                      <a:pt x="1558" y="2364"/>
                      <a:pt x="1558" y="2384"/>
                    </a:cubicBezTo>
                    <a:cubicBezTo>
                      <a:pt x="1558" y="2420"/>
                      <a:pt x="1614" y="2420"/>
                      <a:pt x="1614" y="2384"/>
                    </a:cubicBezTo>
                    <a:cubicBezTo>
                      <a:pt x="1614" y="2282"/>
                      <a:pt x="1614" y="2179"/>
                      <a:pt x="1614" y="2077"/>
                    </a:cubicBezTo>
                    <a:cubicBezTo>
                      <a:pt x="1614" y="1843"/>
                      <a:pt x="1614" y="1608"/>
                      <a:pt x="1614" y="1374"/>
                    </a:cubicBezTo>
                    <a:cubicBezTo>
                      <a:pt x="1614" y="1116"/>
                      <a:pt x="1614" y="859"/>
                      <a:pt x="1614" y="601"/>
                    </a:cubicBezTo>
                    <a:cubicBezTo>
                      <a:pt x="1614" y="430"/>
                      <a:pt x="1614" y="259"/>
                      <a:pt x="1614" y="88"/>
                    </a:cubicBezTo>
                    <a:cubicBezTo>
                      <a:pt x="1614" y="68"/>
                      <a:pt x="1614" y="48"/>
                      <a:pt x="1614" y="28"/>
                    </a:cubicBezTo>
                    <a:cubicBezTo>
                      <a:pt x="1614" y="13"/>
                      <a:pt x="1602" y="0"/>
                      <a:pt x="1586" y="0"/>
                    </a:cubicBezTo>
                    <a:cubicBezTo>
                      <a:pt x="1446" y="0"/>
                      <a:pt x="1305" y="0"/>
                      <a:pt x="1164" y="0"/>
                    </a:cubicBezTo>
                    <a:cubicBezTo>
                      <a:pt x="908" y="0"/>
                      <a:pt x="653" y="0"/>
                      <a:pt x="397" y="0"/>
                    </a:cubicBezTo>
                    <a:cubicBezTo>
                      <a:pt x="274" y="0"/>
                      <a:pt x="151" y="0"/>
                      <a:pt x="28" y="0"/>
                    </a:cubicBezTo>
                    <a:cubicBezTo>
                      <a:pt x="13" y="0"/>
                      <a:pt x="0" y="13"/>
                      <a:pt x="0" y="28"/>
                    </a:cubicBezTo>
                    <a:cubicBezTo>
                      <a:pt x="0" y="130"/>
                      <a:pt x="0" y="233"/>
                      <a:pt x="0" y="335"/>
                    </a:cubicBezTo>
                    <a:cubicBezTo>
                      <a:pt x="0" y="570"/>
                      <a:pt x="0" y="804"/>
                      <a:pt x="0" y="1039"/>
                    </a:cubicBezTo>
                    <a:cubicBezTo>
                      <a:pt x="0" y="1296"/>
                      <a:pt x="0" y="1554"/>
                      <a:pt x="0" y="1811"/>
                    </a:cubicBezTo>
                    <a:cubicBezTo>
                      <a:pt x="0" y="1982"/>
                      <a:pt x="0" y="2153"/>
                      <a:pt x="0" y="2324"/>
                    </a:cubicBezTo>
                    <a:cubicBezTo>
                      <a:pt x="0" y="2344"/>
                      <a:pt x="0" y="2364"/>
                      <a:pt x="0" y="2384"/>
                    </a:cubicBezTo>
                    <a:cubicBezTo>
                      <a:pt x="0" y="2399"/>
                      <a:pt x="13" y="2412"/>
                      <a:pt x="28" y="2412"/>
                    </a:cubicBezTo>
                    <a:cubicBezTo>
                      <a:pt x="168" y="2412"/>
                      <a:pt x="309" y="2412"/>
                      <a:pt x="450" y="2412"/>
                    </a:cubicBezTo>
                    <a:cubicBezTo>
                      <a:pt x="706" y="2412"/>
                      <a:pt x="961" y="2412"/>
                      <a:pt x="1217" y="2412"/>
                    </a:cubicBezTo>
                    <a:cubicBezTo>
                      <a:pt x="1340" y="2412"/>
                      <a:pt x="1463" y="2412"/>
                      <a:pt x="1586" y="2412"/>
                    </a:cubicBezTo>
                    <a:cubicBezTo>
                      <a:pt x="1622" y="2412"/>
                      <a:pt x="1622" y="2356"/>
                      <a:pt x="1586" y="235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7656" name="Freeform 8"/>
              <p:cNvSpPr>
                <a:spLocks/>
              </p:cNvSpPr>
              <p:nvPr/>
            </p:nvSpPr>
            <p:spPr bwMode="auto">
              <a:xfrm>
                <a:off x="-1131884" y="3998912"/>
                <a:ext cx="530228" cy="230190"/>
              </a:xfrm>
              <a:custGeom>
                <a:avLst/>
                <a:gdLst/>
                <a:ahLst/>
                <a:cxnLst>
                  <a:cxn ang="0">
                    <a:pos x="421" y="180"/>
                  </a:cxn>
                  <a:cxn ang="0">
                    <a:pos x="133" y="180"/>
                  </a:cxn>
                  <a:cxn ang="0">
                    <a:pos x="73" y="148"/>
                  </a:cxn>
                  <a:cxn ang="0">
                    <a:pos x="126" y="64"/>
                  </a:cxn>
                  <a:cxn ang="0">
                    <a:pos x="263" y="64"/>
                  </a:cxn>
                  <a:cxn ang="0">
                    <a:pos x="415" y="64"/>
                  </a:cxn>
                  <a:cxn ang="0">
                    <a:pos x="475" y="100"/>
                  </a:cxn>
                  <a:cxn ang="0">
                    <a:pos x="421" y="180"/>
                  </a:cxn>
                  <a:cxn ang="0">
                    <a:pos x="421" y="236"/>
                  </a:cxn>
                  <a:cxn ang="0">
                    <a:pos x="528" y="161"/>
                  </a:cxn>
                  <a:cxn ang="0">
                    <a:pos x="494" y="35"/>
                  </a:cxn>
                  <a:cxn ang="0">
                    <a:pos x="348" y="8"/>
                  </a:cxn>
                  <a:cxn ang="0">
                    <a:pos x="163" y="8"/>
                  </a:cxn>
                  <a:cxn ang="0">
                    <a:pos x="125" y="8"/>
                  </a:cxn>
                  <a:cxn ang="0">
                    <a:pos x="13" y="102"/>
                  </a:cxn>
                  <a:cxn ang="0">
                    <a:pos x="125" y="236"/>
                  </a:cxn>
                  <a:cxn ang="0">
                    <a:pos x="205" y="236"/>
                  </a:cxn>
                  <a:cxn ang="0">
                    <a:pos x="421" y="236"/>
                  </a:cxn>
                  <a:cxn ang="0">
                    <a:pos x="421" y="180"/>
                  </a:cxn>
                </a:cxnLst>
                <a:rect l="0" t="0" r="r" b="b"/>
                <a:pathLst>
                  <a:path w="544" h="237">
                    <a:moveTo>
                      <a:pt x="421" y="180"/>
                    </a:moveTo>
                    <a:cubicBezTo>
                      <a:pt x="325" y="180"/>
                      <a:pt x="229" y="180"/>
                      <a:pt x="133" y="180"/>
                    </a:cubicBezTo>
                    <a:cubicBezTo>
                      <a:pt x="108" y="180"/>
                      <a:pt x="87" y="172"/>
                      <a:pt x="73" y="148"/>
                    </a:cubicBezTo>
                    <a:cubicBezTo>
                      <a:pt x="52" y="110"/>
                      <a:pt x="85" y="64"/>
                      <a:pt x="126" y="64"/>
                    </a:cubicBezTo>
                    <a:cubicBezTo>
                      <a:pt x="171" y="64"/>
                      <a:pt x="217" y="64"/>
                      <a:pt x="263" y="64"/>
                    </a:cubicBezTo>
                    <a:cubicBezTo>
                      <a:pt x="314" y="64"/>
                      <a:pt x="365" y="64"/>
                      <a:pt x="415" y="64"/>
                    </a:cubicBezTo>
                    <a:cubicBezTo>
                      <a:pt x="442" y="64"/>
                      <a:pt x="463" y="76"/>
                      <a:pt x="475" y="100"/>
                    </a:cubicBezTo>
                    <a:cubicBezTo>
                      <a:pt x="494" y="138"/>
                      <a:pt x="458" y="179"/>
                      <a:pt x="421" y="180"/>
                    </a:cubicBezTo>
                    <a:cubicBezTo>
                      <a:pt x="385" y="181"/>
                      <a:pt x="385" y="237"/>
                      <a:pt x="421" y="236"/>
                    </a:cubicBezTo>
                    <a:cubicBezTo>
                      <a:pt x="469" y="235"/>
                      <a:pt x="512" y="206"/>
                      <a:pt x="528" y="161"/>
                    </a:cubicBezTo>
                    <a:cubicBezTo>
                      <a:pt x="544" y="116"/>
                      <a:pt x="530" y="65"/>
                      <a:pt x="494" y="35"/>
                    </a:cubicBezTo>
                    <a:cubicBezTo>
                      <a:pt x="453" y="0"/>
                      <a:pt x="397" y="8"/>
                      <a:pt x="348" y="8"/>
                    </a:cubicBezTo>
                    <a:cubicBezTo>
                      <a:pt x="286" y="8"/>
                      <a:pt x="225" y="8"/>
                      <a:pt x="163" y="8"/>
                    </a:cubicBezTo>
                    <a:cubicBezTo>
                      <a:pt x="151" y="8"/>
                      <a:pt x="138" y="8"/>
                      <a:pt x="125" y="8"/>
                    </a:cubicBezTo>
                    <a:cubicBezTo>
                      <a:pt x="70" y="8"/>
                      <a:pt x="23" y="48"/>
                      <a:pt x="13" y="102"/>
                    </a:cubicBezTo>
                    <a:cubicBezTo>
                      <a:pt x="0" y="171"/>
                      <a:pt x="55" y="236"/>
                      <a:pt x="125" y="236"/>
                    </a:cubicBezTo>
                    <a:cubicBezTo>
                      <a:pt x="152" y="236"/>
                      <a:pt x="179" y="236"/>
                      <a:pt x="205" y="236"/>
                    </a:cubicBezTo>
                    <a:cubicBezTo>
                      <a:pt x="277" y="236"/>
                      <a:pt x="349" y="236"/>
                      <a:pt x="421" y="236"/>
                    </a:cubicBezTo>
                    <a:cubicBezTo>
                      <a:pt x="457" y="236"/>
                      <a:pt x="457" y="180"/>
                      <a:pt x="421" y="18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7657" name="Freeform 9"/>
              <p:cNvSpPr>
                <a:spLocks/>
              </p:cNvSpPr>
              <p:nvPr/>
            </p:nvSpPr>
            <p:spPr bwMode="auto">
              <a:xfrm>
                <a:off x="-1947863" y="1111250"/>
                <a:ext cx="2157413" cy="3430588"/>
              </a:xfrm>
              <a:custGeom>
                <a:avLst/>
                <a:gdLst/>
                <a:ahLst/>
                <a:cxnLst>
                  <a:cxn ang="0">
                    <a:pos x="8" y="36"/>
                  </a:cxn>
                  <a:cxn ang="0">
                    <a:pos x="8" y="257"/>
                  </a:cxn>
                  <a:cxn ang="0">
                    <a:pos x="8" y="820"/>
                  </a:cxn>
                  <a:cxn ang="0">
                    <a:pos x="8" y="1571"/>
                  </a:cxn>
                  <a:cxn ang="0">
                    <a:pos x="8" y="2360"/>
                  </a:cxn>
                  <a:cxn ang="0">
                    <a:pos x="8" y="3033"/>
                  </a:cxn>
                  <a:cxn ang="0">
                    <a:pos x="8" y="3439"/>
                  </a:cxn>
                  <a:cxn ang="0">
                    <a:pos x="8" y="3494"/>
                  </a:cxn>
                  <a:cxn ang="0">
                    <a:pos x="36" y="3522"/>
                  </a:cxn>
                  <a:cxn ang="0">
                    <a:pos x="367" y="3522"/>
                  </a:cxn>
                  <a:cxn ang="0">
                    <a:pos x="1098" y="3522"/>
                  </a:cxn>
                  <a:cxn ang="0">
                    <a:pos x="1836" y="3522"/>
                  </a:cxn>
                  <a:cxn ang="0">
                    <a:pos x="2188" y="3522"/>
                  </a:cxn>
                  <a:cxn ang="0">
                    <a:pos x="2188" y="3522"/>
                  </a:cxn>
                  <a:cxn ang="0">
                    <a:pos x="2216" y="3494"/>
                  </a:cxn>
                  <a:cxn ang="0">
                    <a:pos x="2216" y="3273"/>
                  </a:cxn>
                  <a:cxn ang="0">
                    <a:pos x="2216" y="2710"/>
                  </a:cxn>
                  <a:cxn ang="0">
                    <a:pos x="2216" y="1959"/>
                  </a:cxn>
                  <a:cxn ang="0">
                    <a:pos x="2216" y="1170"/>
                  </a:cxn>
                  <a:cxn ang="0">
                    <a:pos x="2216" y="497"/>
                  </a:cxn>
                  <a:cxn ang="0">
                    <a:pos x="2216" y="91"/>
                  </a:cxn>
                  <a:cxn ang="0">
                    <a:pos x="2216" y="36"/>
                  </a:cxn>
                  <a:cxn ang="0">
                    <a:pos x="2188" y="8"/>
                  </a:cxn>
                  <a:cxn ang="0">
                    <a:pos x="1857" y="8"/>
                  </a:cxn>
                  <a:cxn ang="0">
                    <a:pos x="1126" y="8"/>
                  </a:cxn>
                  <a:cxn ang="0">
                    <a:pos x="388" y="8"/>
                  </a:cxn>
                  <a:cxn ang="0">
                    <a:pos x="36" y="8"/>
                  </a:cxn>
                  <a:cxn ang="0">
                    <a:pos x="36" y="8"/>
                  </a:cxn>
                  <a:cxn ang="0">
                    <a:pos x="36" y="64"/>
                  </a:cxn>
                  <a:cxn ang="0">
                    <a:pos x="367" y="64"/>
                  </a:cxn>
                  <a:cxn ang="0">
                    <a:pos x="1098" y="64"/>
                  </a:cxn>
                  <a:cxn ang="0">
                    <a:pos x="1836" y="64"/>
                  </a:cxn>
                  <a:cxn ang="0">
                    <a:pos x="2188" y="64"/>
                  </a:cxn>
                  <a:cxn ang="0">
                    <a:pos x="2188" y="64"/>
                  </a:cxn>
                  <a:cxn ang="0">
                    <a:pos x="2160" y="36"/>
                  </a:cxn>
                  <a:cxn ang="0">
                    <a:pos x="2160" y="257"/>
                  </a:cxn>
                  <a:cxn ang="0">
                    <a:pos x="2160" y="820"/>
                  </a:cxn>
                  <a:cxn ang="0">
                    <a:pos x="2160" y="1571"/>
                  </a:cxn>
                  <a:cxn ang="0">
                    <a:pos x="2160" y="2360"/>
                  </a:cxn>
                  <a:cxn ang="0">
                    <a:pos x="2160" y="3033"/>
                  </a:cxn>
                  <a:cxn ang="0">
                    <a:pos x="2160" y="3439"/>
                  </a:cxn>
                  <a:cxn ang="0">
                    <a:pos x="2160" y="3494"/>
                  </a:cxn>
                  <a:cxn ang="0">
                    <a:pos x="2188" y="3466"/>
                  </a:cxn>
                  <a:cxn ang="0">
                    <a:pos x="1857" y="3466"/>
                  </a:cxn>
                  <a:cxn ang="0">
                    <a:pos x="1126" y="3466"/>
                  </a:cxn>
                  <a:cxn ang="0">
                    <a:pos x="388" y="3466"/>
                  </a:cxn>
                  <a:cxn ang="0">
                    <a:pos x="36" y="3466"/>
                  </a:cxn>
                  <a:cxn ang="0">
                    <a:pos x="36" y="3466"/>
                  </a:cxn>
                  <a:cxn ang="0">
                    <a:pos x="64" y="3494"/>
                  </a:cxn>
                  <a:cxn ang="0">
                    <a:pos x="64" y="3273"/>
                  </a:cxn>
                  <a:cxn ang="0">
                    <a:pos x="64" y="2710"/>
                  </a:cxn>
                  <a:cxn ang="0">
                    <a:pos x="64" y="1959"/>
                  </a:cxn>
                  <a:cxn ang="0">
                    <a:pos x="64" y="1170"/>
                  </a:cxn>
                  <a:cxn ang="0">
                    <a:pos x="64" y="497"/>
                  </a:cxn>
                  <a:cxn ang="0">
                    <a:pos x="64" y="91"/>
                  </a:cxn>
                  <a:cxn ang="0">
                    <a:pos x="64" y="36"/>
                  </a:cxn>
                  <a:cxn ang="0">
                    <a:pos x="8" y="36"/>
                  </a:cxn>
                </a:cxnLst>
                <a:rect l="0" t="0" r="r" b="b"/>
                <a:pathLst>
                  <a:path w="2216" h="3522">
                    <a:moveTo>
                      <a:pt x="8" y="36"/>
                    </a:moveTo>
                    <a:cubicBezTo>
                      <a:pt x="8" y="110"/>
                      <a:pt x="8" y="184"/>
                      <a:pt x="8" y="257"/>
                    </a:cubicBezTo>
                    <a:cubicBezTo>
                      <a:pt x="8" y="445"/>
                      <a:pt x="8" y="632"/>
                      <a:pt x="8" y="820"/>
                    </a:cubicBezTo>
                    <a:cubicBezTo>
                      <a:pt x="8" y="1070"/>
                      <a:pt x="8" y="1321"/>
                      <a:pt x="8" y="1571"/>
                    </a:cubicBezTo>
                    <a:cubicBezTo>
                      <a:pt x="8" y="1834"/>
                      <a:pt x="8" y="2097"/>
                      <a:pt x="8" y="2360"/>
                    </a:cubicBezTo>
                    <a:cubicBezTo>
                      <a:pt x="8" y="2584"/>
                      <a:pt x="8" y="2809"/>
                      <a:pt x="8" y="3033"/>
                    </a:cubicBezTo>
                    <a:cubicBezTo>
                      <a:pt x="8" y="3168"/>
                      <a:pt x="8" y="3304"/>
                      <a:pt x="8" y="3439"/>
                    </a:cubicBezTo>
                    <a:cubicBezTo>
                      <a:pt x="8" y="3457"/>
                      <a:pt x="8" y="3476"/>
                      <a:pt x="8" y="3494"/>
                    </a:cubicBezTo>
                    <a:cubicBezTo>
                      <a:pt x="8" y="3509"/>
                      <a:pt x="21" y="3522"/>
                      <a:pt x="36" y="3522"/>
                    </a:cubicBezTo>
                    <a:cubicBezTo>
                      <a:pt x="146" y="3522"/>
                      <a:pt x="257" y="3522"/>
                      <a:pt x="367" y="3522"/>
                    </a:cubicBezTo>
                    <a:cubicBezTo>
                      <a:pt x="611" y="3522"/>
                      <a:pt x="854" y="3522"/>
                      <a:pt x="1098" y="3522"/>
                    </a:cubicBezTo>
                    <a:cubicBezTo>
                      <a:pt x="1344" y="3522"/>
                      <a:pt x="1590" y="3522"/>
                      <a:pt x="1836" y="3522"/>
                    </a:cubicBezTo>
                    <a:cubicBezTo>
                      <a:pt x="1953" y="3522"/>
                      <a:pt x="2070" y="3522"/>
                      <a:pt x="2188" y="3522"/>
                    </a:cubicBezTo>
                    <a:cubicBezTo>
                      <a:pt x="2188" y="3522"/>
                      <a:pt x="2188" y="3522"/>
                      <a:pt x="2188" y="3522"/>
                    </a:cubicBezTo>
                    <a:cubicBezTo>
                      <a:pt x="2203" y="3522"/>
                      <a:pt x="2216" y="3509"/>
                      <a:pt x="2216" y="3494"/>
                    </a:cubicBezTo>
                    <a:cubicBezTo>
                      <a:pt x="2216" y="3420"/>
                      <a:pt x="2216" y="3346"/>
                      <a:pt x="2216" y="3273"/>
                    </a:cubicBezTo>
                    <a:cubicBezTo>
                      <a:pt x="2216" y="3085"/>
                      <a:pt x="2216" y="2898"/>
                      <a:pt x="2216" y="2710"/>
                    </a:cubicBezTo>
                    <a:cubicBezTo>
                      <a:pt x="2216" y="2460"/>
                      <a:pt x="2216" y="2209"/>
                      <a:pt x="2216" y="1959"/>
                    </a:cubicBezTo>
                    <a:cubicBezTo>
                      <a:pt x="2216" y="1696"/>
                      <a:pt x="2216" y="1433"/>
                      <a:pt x="2216" y="1170"/>
                    </a:cubicBezTo>
                    <a:cubicBezTo>
                      <a:pt x="2216" y="946"/>
                      <a:pt x="2216" y="721"/>
                      <a:pt x="2216" y="497"/>
                    </a:cubicBezTo>
                    <a:cubicBezTo>
                      <a:pt x="2216" y="362"/>
                      <a:pt x="2216" y="226"/>
                      <a:pt x="2216" y="91"/>
                    </a:cubicBezTo>
                    <a:cubicBezTo>
                      <a:pt x="2216" y="73"/>
                      <a:pt x="2216" y="54"/>
                      <a:pt x="2216" y="36"/>
                    </a:cubicBezTo>
                    <a:cubicBezTo>
                      <a:pt x="2216" y="21"/>
                      <a:pt x="2203" y="8"/>
                      <a:pt x="2188" y="8"/>
                    </a:cubicBezTo>
                    <a:cubicBezTo>
                      <a:pt x="2078" y="8"/>
                      <a:pt x="1967" y="8"/>
                      <a:pt x="1857" y="8"/>
                    </a:cubicBezTo>
                    <a:cubicBezTo>
                      <a:pt x="1613" y="8"/>
                      <a:pt x="1370" y="8"/>
                      <a:pt x="1126" y="8"/>
                    </a:cubicBezTo>
                    <a:cubicBezTo>
                      <a:pt x="880" y="8"/>
                      <a:pt x="634" y="8"/>
                      <a:pt x="388" y="8"/>
                    </a:cubicBezTo>
                    <a:cubicBezTo>
                      <a:pt x="271" y="8"/>
                      <a:pt x="154" y="8"/>
                      <a:pt x="36" y="8"/>
                    </a:cubicBezTo>
                    <a:cubicBezTo>
                      <a:pt x="36" y="8"/>
                      <a:pt x="36" y="8"/>
                      <a:pt x="36" y="8"/>
                    </a:cubicBezTo>
                    <a:cubicBezTo>
                      <a:pt x="0" y="8"/>
                      <a:pt x="0" y="64"/>
                      <a:pt x="36" y="64"/>
                    </a:cubicBezTo>
                    <a:cubicBezTo>
                      <a:pt x="146" y="64"/>
                      <a:pt x="257" y="64"/>
                      <a:pt x="367" y="64"/>
                    </a:cubicBezTo>
                    <a:cubicBezTo>
                      <a:pt x="611" y="64"/>
                      <a:pt x="854" y="64"/>
                      <a:pt x="1098" y="64"/>
                    </a:cubicBezTo>
                    <a:cubicBezTo>
                      <a:pt x="1344" y="64"/>
                      <a:pt x="1590" y="64"/>
                      <a:pt x="1836" y="64"/>
                    </a:cubicBezTo>
                    <a:cubicBezTo>
                      <a:pt x="1953" y="64"/>
                      <a:pt x="2070" y="64"/>
                      <a:pt x="2188" y="64"/>
                    </a:cubicBezTo>
                    <a:cubicBezTo>
                      <a:pt x="2188" y="64"/>
                      <a:pt x="2188" y="64"/>
                      <a:pt x="2188" y="64"/>
                    </a:cubicBezTo>
                    <a:cubicBezTo>
                      <a:pt x="2179" y="55"/>
                      <a:pt x="2169" y="45"/>
                      <a:pt x="2160" y="36"/>
                    </a:cubicBezTo>
                    <a:cubicBezTo>
                      <a:pt x="2160" y="110"/>
                      <a:pt x="2160" y="184"/>
                      <a:pt x="2160" y="257"/>
                    </a:cubicBezTo>
                    <a:cubicBezTo>
                      <a:pt x="2160" y="445"/>
                      <a:pt x="2160" y="632"/>
                      <a:pt x="2160" y="820"/>
                    </a:cubicBezTo>
                    <a:cubicBezTo>
                      <a:pt x="2160" y="1070"/>
                      <a:pt x="2160" y="1321"/>
                      <a:pt x="2160" y="1571"/>
                    </a:cubicBezTo>
                    <a:cubicBezTo>
                      <a:pt x="2160" y="1834"/>
                      <a:pt x="2160" y="2097"/>
                      <a:pt x="2160" y="2360"/>
                    </a:cubicBezTo>
                    <a:cubicBezTo>
                      <a:pt x="2160" y="2584"/>
                      <a:pt x="2160" y="2809"/>
                      <a:pt x="2160" y="3033"/>
                    </a:cubicBezTo>
                    <a:cubicBezTo>
                      <a:pt x="2160" y="3168"/>
                      <a:pt x="2160" y="3304"/>
                      <a:pt x="2160" y="3439"/>
                    </a:cubicBezTo>
                    <a:cubicBezTo>
                      <a:pt x="2160" y="3457"/>
                      <a:pt x="2160" y="3476"/>
                      <a:pt x="2160" y="3494"/>
                    </a:cubicBezTo>
                    <a:cubicBezTo>
                      <a:pt x="2169" y="3485"/>
                      <a:pt x="2179" y="3475"/>
                      <a:pt x="2188" y="3466"/>
                    </a:cubicBezTo>
                    <a:cubicBezTo>
                      <a:pt x="2078" y="3466"/>
                      <a:pt x="1967" y="3466"/>
                      <a:pt x="1857" y="3466"/>
                    </a:cubicBezTo>
                    <a:cubicBezTo>
                      <a:pt x="1613" y="3466"/>
                      <a:pt x="1370" y="3466"/>
                      <a:pt x="1126" y="3466"/>
                    </a:cubicBezTo>
                    <a:cubicBezTo>
                      <a:pt x="880" y="3466"/>
                      <a:pt x="634" y="3466"/>
                      <a:pt x="388" y="3466"/>
                    </a:cubicBezTo>
                    <a:cubicBezTo>
                      <a:pt x="271" y="3466"/>
                      <a:pt x="154" y="3466"/>
                      <a:pt x="36" y="3466"/>
                    </a:cubicBezTo>
                    <a:cubicBezTo>
                      <a:pt x="36" y="3466"/>
                      <a:pt x="36" y="3466"/>
                      <a:pt x="36" y="3466"/>
                    </a:cubicBezTo>
                    <a:cubicBezTo>
                      <a:pt x="45" y="3475"/>
                      <a:pt x="55" y="3485"/>
                      <a:pt x="64" y="3494"/>
                    </a:cubicBezTo>
                    <a:cubicBezTo>
                      <a:pt x="64" y="3420"/>
                      <a:pt x="64" y="3346"/>
                      <a:pt x="64" y="3273"/>
                    </a:cubicBezTo>
                    <a:cubicBezTo>
                      <a:pt x="64" y="3085"/>
                      <a:pt x="64" y="2898"/>
                      <a:pt x="64" y="2710"/>
                    </a:cubicBezTo>
                    <a:cubicBezTo>
                      <a:pt x="64" y="2460"/>
                      <a:pt x="64" y="2209"/>
                      <a:pt x="64" y="1959"/>
                    </a:cubicBezTo>
                    <a:cubicBezTo>
                      <a:pt x="64" y="1696"/>
                      <a:pt x="64" y="1433"/>
                      <a:pt x="64" y="1170"/>
                    </a:cubicBezTo>
                    <a:cubicBezTo>
                      <a:pt x="64" y="946"/>
                      <a:pt x="64" y="721"/>
                      <a:pt x="64" y="497"/>
                    </a:cubicBezTo>
                    <a:cubicBezTo>
                      <a:pt x="64" y="362"/>
                      <a:pt x="64" y="226"/>
                      <a:pt x="64" y="91"/>
                    </a:cubicBezTo>
                    <a:cubicBezTo>
                      <a:pt x="64" y="73"/>
                      <a:pt x="64" y="54"/>
                      <a:pt x="64" y="36"/>
                    </a:cubicBezTo>
                    <a:cubicBezTo>
                      <a:pt x="64" y="0"/>
                      <a:pt x="8" y="0"/>
                      <a:pt x="8" y="3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27667" name="Freeform 19"/>
            <p:cNvSpPr>
              <a:spLocks/>
            </p:cNvSpPr>
            <p:nvPr/>
          </p:nvSpPr>
          <p:spPr bwMode="auto">
            <a:xfrm>
              <a:off x="4594991" y="5789360"/>
              <a:ext cx="158426" cy="104710"/>
            </a:xfrm>
            <a:custGeom>
              <a:avLst/>
              <a:gdLst/>
              <a:ahLst/>
              <a:cxnLst>
                <a:cxn ang="0">
                  <a:pos x="169" y="35"/>
                </a:cxn>
                <a:cxn ang="0">
                  <a:pos x="167" y="29"/>
                </a:cxn>
                <a:cxn ang="0">
                  <a:pos x="126" y="2"/>
                </a:cxn>
                <a:cxn ang="0">
                  <a:pos x="120" y="4"/>
                </a:cxn>
                <a:cxn ang="0">
                  <a:pos x="85" y="14"/>
                </a:cxn>
                <a:cxn ang="0">
                  <a:pos x="85" y="19"/>
                </a:cxn>
                <a:cxn ang="0">
                  <a:pos x="97" y="56"/>
                </a:cxn>
                <a:cxn ang="0">
                  <a:pos x="91" y="67"/>
                </a:cxn>
                <a:cxn ang="0">
                  <a:pos x="90" y="68"/>
                </a:cxn>
                <a:cxn ang="0">
                  <a:pos x="80" y="62"/>
                </a:cxn>
                <a:cxn ang="0">
                  <a:pos x="69" y="25"/>
                </a:cxn>
                <a:cxn ang="0">
                  <a:pos x="65" y="20"/>
                </a:cxn>
                <a:cxn ang="0">
                  <a:pos x="31" y="31"/>
                </a:cxn>
                <a:cxn ang="0">
                  <a:pos x="6" y="78"/>
                </a:cxn>
                <a:cxn ang="0">
                  <a:pos x="8" y="84"/>
                </a:cxn>
                <a:cxn ang="0">
                  <a:pos x="49" y="110"/>
                </a:cxn>
                <a:cxn ang="0">
                  <a:pos x="55" y="109"/>
                </a:cxn>
                <a:cxn ang="0">
                  <a:pos x="144" y="81"/>
                </a:cxn>
                <a:cxn ang="0">
                  <a:pos x="166" y="63"/>
                </a:cxn>
                <a:cxn ang="0">
                  <a:pos x="169" y="35"/>
                </a:cxn>
              </a:cxnLst>
              <a:rect l="0" t="0" r="r" b="b"/>
              <a:pathLst>
                <a:path w="171" h="113">
                  <a:moveTo>
                    <a:pt x="169" y="35"/>
                  </a:moveTo>
                  <a:cubicBezTo>
                    <a:pt x="167" y="29"/>
                    <a:pt x="167" y="29"/>
                    <a:pt x="167" y="29"/>
                  </a:cubicBezTo>
                  <a:cubicBezTo>
                    <a:pt x="161" y="11"/>
                    <a:pt x="144" y="0"/>
                    <a:pt x="126" y="2"/>
                  </a:cubicBezTo>
                  <a:cubicBezTo>
                    <a:pt x="124" y="3"/>
                    <a:pt x="122" y="3"/>
                    <a:pt x="120" y="4"/>
                  </a:cubicBezTo>
                  <a:cubicBezTo>
                    <a:pt x="85" y="14"/>
                    <a:pt x="85" y="14"/>
                    <a:pt x="85" y="14"/>
                  </a:cubicBezTo>
                  <a:cubicBezTo>
                    <a:pt x="85" y="15"/>
                    <a:pt x="85" y="17"/>
                    <a:pt x="85" y="19"/>
                  </a:cubicBezTo>
                  <a:cubicBezTo>
                    <a:pt x="97" y="56"/>
                    <a:pt x="97" y="56"/>
                    <a:pt x="97" y="56"/>
                  </a:cubicBezTo>
                  <a:cubicBezTo>
                    <a:pt x="98" y="61"/>
                    <a:pt x="96" y="66"/>
                    <a:pt x="91" y="67"/>
                  </a:cubicBezTo>
                  <a:cubicBezTo>
                    <a:pt x="91" y="68"/>
                    <a:pt x="90" y="68"/>
                    <a:pt x="90" y="68"/>
                  </a:cubicBezTo>
                  <a:cubicBezTo>
                    <a:pt x="85" y="68"/>
                    <a:pt x="81" y="66"/>
                    <a:pt x="80" y="62"/>
                  </a:cubicBezTo>
                  <a:cubicBezTo>
                    <a:pt x="69" y="25"/>
                    <a:pt x="69" y="25"/>
                    <a:pt x="69" y="25"/>
                  </a:cubicBezTo>
                  <a:cubicBezTo>
                    <a:pt x="68" y="23"/>
                    <a:pt x="67" y="21"/>
                    <a:pt x="65" y="20"/>
                  </a:cubicBezTo>
                  <a:cubicBezTo>
                    <a:pt x="31" y="31"/>
                    <a:pt x="31" y="31"/>
                    <a:pt x="31" y="31"/>
                  </a:cubicBezTo>
                  <a:cubicBezTo>
                    <a:pt x="11" y="37"/>
                    <a:pt x="0" y="58"/>
                    <a:pt x="6" y="78"/>
                  </a:cubicBezTo>
                  <a:cubicBezTo>
                    <a:pt x="8" y="84"/>
                    <a:pt x="8" y="84"/>
                    <a:pt x="8" y="84"/>
                  </a:cubicBezTo>
                  <a:cubicBezTo>
                    <a:pt x="13" y="102"/>
                    <a:pt x="30" y="113"/>
                    <a:pt x="49" y="110"/>
                  </a:cubicBezTo>
                  <a:cubicBezTo>
                    <a:pt x="51" y="110"/>
                    <a:pt x="53" y="109"/>
                    <a:pt x="55" y="109"/>
                  </a:cubicBezTo>
                  <a:cubicBezTo>
                    <a:pt x="144" y="81"/>
                    <a:pt x="144" y="81"/>
                    <a:pt x="144" y="81"/>
                  </a:cubicBezTo>
                  <a:cubicBezTo>
                    <a:pt x="153" y="79"/>
                    <a:pt x="161" y="72"/>
                    <a:pt x="166" y="63"/>
                  </a:cubicBezTo>
                  <a:cubicBezTo>
                    <a:pt x="170" y="54"/>
                    <a:pt x="171" y="44"/>
                    <a:pt x="169" y="35"/>
                  </a:cubicBezTo>
                  <a:close/>
                </a:path>
              </a:pathLst>
            </a:custGeom>
            <a:solidFill>
              <a:schemeClr val="hlink"/>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6" name="Group 110"/>
          <p:cNvGrpSpPr/>
          <p:nvPr/>
        </p:nvGrpSpPr>
        <p:grpSpPr>
          <a:xfrm>
            <a:off x="1059068" y="5466780"/>
            <a:ext cx="685563" cy="539292"/>
            <a:chOff x="6512865" y="4603597"/>
            <a:chExt cx="139649" cy="126195"/>
          </a:xfrm>
        </p:grpSpPr>
        <p:sp>
          <p:nvSpPr>
            <p:cNvPr id="112" name="Freeform 36"/>
            <p:cNvSpPr>
              <a:spLocks noEditPoints="1"/>
            </p:cNvSpPr>
            <p:nvPr/>
          </p:nvSpPr>
          <p:spPr bwMode="auto">
            <a:xfrm>
              <a:off x="6512865" y="4603597"/>
              <a:ext cx="139649" cy="126195"/>
            </a:xfrm>
            <a:custGeom>
              <a:avLst/>
              <a:gdLst/>
              <a:ahLst/>
              <a:cxnLst>
                <a:cxn ang="0">
                  <a:pos x="26" y="557"/>
                </a:cxn>
                <a:cxn ang="0">
                  <a:pos x="399" y="187"/>
                </a:cxn>
                <a:cxn ang="0">
                  <a:pos x="424" y="557"/>
                </a:cxn>
                <a:cxn ang="0">
                  <a:pos x="401" y="52"/>
                </a:cxn>
                <a:cxn ang="0">
                  <a:pos x="691" y="0"/>
                </a:cxn>
                <a:cxn ang="0">
                  <a:pos x="668" y="54"/>
                </a:cxn>
                <a:cxn ang="0">
                  <a:pos x="691" y="558"/>
                </a:cxn>
                <a:cxn ang="0">
                  <a:pos x="772" y="186"/>
                </a:cxn>
                <a:cxn ang="0">
                  <a:pos x="798" y="560"/>
                </a:cxn>
                <a:cxn ang="0">
                  <a:pos x="781" y="586"/>
                </a:cxn>
                <a:cxn ang="0">
                  <a:pos x="0" y="584"/>
                </a:cxn>
                <a:cxn ang="0">
                  <a:pos x="549" y="107"/>
                </a:cxn>
                <a:cxn ang="0">
                  <a:pos x="544" y="292"/>
                </a:cxn>
                <a:cxn ang="0">
                  <a:pos x="549" y="107"/>
                </a:cxn>
                <a:cxn ang="0">
                  <a:pos x="481" y="557"/>
                </a:cxn>
                <a:cxn ang="0">
                  <a:pos x="610" y="453"/>
                </a:cxn>
                <a:cxn ang="0">
                  <a:pos x="295" y="347"/>
                </a:cxn>
                <a:cxn ang="0">
                  <a:pos x="344" y="397"/>
                </a:cxn>
                <a:cxn ang="0">
                  <a:pos x="295" y="347"/>
                </a:cxn>
                <a:cxn ang="0">
                  <a:pos x="295" y="291"/>
                </a:cxn>
                <a:cxn ang="0">
                  <a:pos x="344" y="241"/>
                </a:cxn>
                <a:cxn ang="0">
                  <a:pos x="131" y="347"/>
                </a:cxn>
                <a:cxn ang="0">
                  <a:pos x="81" y="397"/>
                </a:cxn>
                <a:cxn ang="0">
                  <a:pos x="131" y="347"/>
                </a:cxn>
                <a:cxn ang="0">
                  <a:pos x="239" y="397"/>
                </a:cxn>
                <a:cxn ang="0">
                  <a:pos x="188" y="347"/>
                </a:cxn>
                <a:cxn ang="0">
                  <a:pos x="345" y="504"/>
                </a:cxn>
                <a:cxn ang="0">
                  <a:pos x="295" y="453"/>
                </a:cxn>
                <a:cxn ang="0">
                  <a:pos x="345" y="504"/>
                </a:cxn>
                <a:cxn ang="0">
                  <a:pos x="81" y="241"/>
                </a:cxn>
                <a:cxn ang="0">
                  <a:pos x="132" y="291"/>
                </a:cxn>
                <a:cxn ang="0">
                  <a:pos x="239" y="241"/>
                </a:cxn>
                <a:cxn ang="0">
                  <a:pos x="189" y="291"/>
                </a:cxn>
                <a:cxn ang="0">
                  <a:pos x="239" y="241"/>
                </a:cxn>
                <a:cxn ang="0">
                  <a:pos x="81" y="503"/>
                </a:cxn>
                <a:cxn ang="0">
                  <a:pos x="131" y="453"/>
                </a:cxn>
                <a:cxn ang="0">
                  <a:pos x="189" y="453"/>
                </a:cxn>
                <a:cxn ang="0">
                  <a:pos x="238" y="503"/>
                </a:cxn>
                <a:cxn ang="0">
                  <a:pos x="189" y="453"/>
                </a:cxn>
              </a:cxnLst>
              <a:rect l="0" t="0" r="r" b="b"/>
              <a:pathLst>
                <a:path w="798" h="586">
                  <a:moveTo>
                    <a:pt x="0" y="560"/>
                  </a:moveTo>
                  <a:cubicBezTo>
                    <a:pt x="8" y="559"/>
                    <a:pt x="16" y="558"/>
                    <a:pt x="26" y="557"/>
                  </a:cubicBezTo>
                  <a:cubicBezTo>
                    <a:pt x="26" y="434"/>
                    <a:pt x="26" y="311"/>
                    <a:pt x="26" y="187"/>
                  </a:cubicBezTo>
                  <a:cubicBezTo>
                    <a:pt x="151" y="187"/>
                    <a:pt x="274" y="187"/>
                    <a:pt x="399" y="187"/>
                  </a:cubicBezTo>
                  <a:cubicBezTo>
                    <a:pt x="399" y="310"/>
                    <a:pt x="399" y="433"/>
                    <a:pt x="399" y="557"/>
                  </a:cubicBezTo>
                  <a:cubicBezTo>
                    <a:pt x="408" y="557"/>
                    <a:pt x="416" y="557"/>
                    <a:pt x="424" y="557"/>
                  </a:cubicBezTo>
                  <a:cubicBezTo>
                    <a:pt x="424" y="390"/>
                    <a:pt x="424" y="222"/>
                    <a:pt x="424" y="54"/>
                  </a:cubicBezTo>
                  <a:cubicBezTo>
                    <a:pt x="417" y="53"/>
                    <a:pt x="410" y="53"/>
                    <a:pt x="401" y="52"/>
                  </a:cubicBezTo>
                  <a:cubicBezTo>
                    <a:pt x="401" y="35"/>
                    <a:pt x="401" y="18"/>
                    <a:pt x="401" y="0"/>
                  </a:cubicBezTo>
                  <a:cubicBezTo>
                    <a:pt x="498" y="0"/>
                    <a:pt x="594" y="0"/>
                    <a:pt x="691" y="0"/>
                  </a:cubicBezTo>
                  <a:cubicBezTo>
                    <a:pt x="691" y="17"/>
                    <a:pt x="691" y="34"/>
                    <a:pt x="691" y="51"/>
                  </a:cubicBezTo>
                  <a:cubicBezTo>
                    <a:pt x="684" y="52"/>
                    <a:pt x="676" y="53"/>
                    <a:pt x="668" y="54"/>
                  </a:cubicBezTo>
                  <a:cubicBezTo>
                    <a:pt x="668" y="221"/>
                    <a:pt x="668" y="388"/>
                    <a:pt x="668" y="557"/>
                  </a:cubicBezTo>
                  <a:cubicBezTo>
                    <a:pt x="675" y="558"/>
                    <a:pt x="681" y="558"/>
                    <a:pt x="691" y="558"/>
                  </a:cubicBezTo>
                  <a:cubicBezTo>
                    <a:pt x="691" y="434"/>
                    <a:pt x="691" y="311"/>
                    <a:pt x="691" y="186"/>
                  </a:cubicBezTo>
                  <a:cubicBezTo>
                    <a:pt x="719" y="186"/>
                    <a:pt x="744" y="186"/>
                    <a:pt x="772" y="186"/>
                  </a:cubicBezTo>
                  <a:cubicBezTo>
                    <a:pt x="772" y="309"/>
                    <a:pt x="772" y="432"/>
                    <a:pt x="772" y="556"/>
                  </a:cubicBezTo>
                  <a:cubicBezTo>
                    <a:pt x="781" y="557"/>
                    <a:pt x="789" y="559"/>
                    <a:pt x="798" y="560"/>
                  </a:cubicBezTo>
                  <a:cubicBezTo>
                    <a:pt x="798" y="567"/>
                    <a:pt x="798" y="575"/>
                    <a:pt x="798" y="584"/>
                  </a:cubicBezTo>
                  <a:cubicBezTo>
                    <a:pt x="792" y="585"/>
                    <a:pt x="786" y="586"/>
                    <a:pt x="781" y="586"/>
                  </a:cubicBezTo>
                  <a:cubicBezTo>
                    <a:pt x="526" y="586"/>
                    <a:pt x="271" y="586"/>
                    <a:pt x="16" y="586"/>
                  </a:cubicBezTo>
                  <a:cubicBezTo>
                    <a:pt x="11" y="586"/>
                    <a:pt x="5" y="585"/>
                    <a:pt x="0" y="584"/>
                  </a:cubicBezTo>
                  <a:cubicBezTo>
                    <a:pt x="0" y="576"/>
                    <a:pt x="0" y="568"/>
                    <a:pt x="0" y="560"/>
                  </a:cubicBezTo>
                  <a:close/>
                  <a:moveTo>
                    <a:pt x="549" y="107"/>
                  </a:moveTo>
                  <a:cubicBezTo>
                    <a:pt x="498" y="105"/>
                    <a:pt x="456" y="144"/>
                    <a:pt x="454" y="196"/>
                  </a:cubicBezTo>
                  <a:cubicBezTo>
                    <a:pt x="451" y="247"/>
                    <a:pt x="493" y="291"/>
                    <a:pt x="544" y="292"/>
                  </a:cubicBezTo>
                  <a:cubicBezTo>
                    <a:pt x="594" y="294"/>
                    <a:pt x="637" y="252"/>
                    <a:pt x="639" y="201"/>
                  </a:cubicBezTo>
                  <a:cubicBezTo>
                    <a:pt x="641" y="151"/>
                    <a:pt x="600" y="109"/>
                    <a:pt x="549" y="107"/>
                  </a:cubicBezTo>
                  <a:close/>
                  <a:moveTo>
                    <a:pt x="481" y="453"/>
                  </a:moveTo>
                  <a:cubicBezTo>
                    <a:pt x="481" y="489"/>
                    <a:pt x="481" y="523"/>
                    <a:pt x="481" y="557"/>
                  </a:cubicBezTo>
                  <a:cubicBezTo>
                    <a:pt x="525" y="557"/>
                    <a:pt x="568" y="557"/>
                    <a:pt x="610" y="557"/>
                  </a:cubicBezTo>
                  <a:cubicBezTo>
                    <a:pt x="610" y="521"/>
                    <a:pt x="610" y="487"/>
                    <a:pt x="610" y="453"/>
                  </a:cubicBezTo>
                  <a:cubicBezTo>
                    <a:pt x="566" y="453"/>
                    <a:pt x="524" y="453"/>
                    <a:pt x="481" y="453"/>
                  </a:cubicBezTo>
                  <a:close/>
                  <a:moveTo>
                    <a:pt x="295" y="347"/>
                  </a:moveTo>
                  <a:cubicBezTo>
                    <a:pt x="295" y="365"/>
                    <a:pt x="295" y="381"/>
                    <a:pt x="295" y="397"/>
                  </a:cubicBezTo>
                  <a:cubicBezTo>
                    <a:pt x="312" y="397"/>
                    <a:pt x="328" y="397"/>
                    <a:pt x="344" y="397"/>
                  </a:cubicBezTo>
                  <a:cubicBezTo>
                    <a:pt x="344" y="380"/>
                    <a:pt x="344" y="364"/>
                    <a:pt x="344" y="347"/>
                  </a:cubicBezTo>
                  <a:cubicBezTo>
                    <a:pt x="327" y="347"/>
                    <a:pt x="312" y="347"/>
                    <a:pt x="295" y="347"/>
                  </a:cubicBezTo>
                  <a:close/>
                  <a:moveTo>
                    <a:pt x="295" y="241"/>
                  </a:moveTo>
                  <a:cubicBezTo>
                    <a:pt x="295" y="258"/>
                    <a:pt x="295" y="274"/>
                    <a:pt x="295" y="291"/>
                  </a:cubicBezTo>
                  <a:cubicBezTo>
                    <a:pt x="312" y="291"/>
                    <a:pt x="328" y="291"/>
                    <a:pt x="344" y="291"/>
                  </a:cubicBezTo>
                  <a:cubicBezTo>
                    <a:pt x="344" y="274"/>
                    <a:pt x="344" y="258"/>
                    <a:pt x="344" y="241"/>
                  </a:cubicBezTo>
                  <a:cubicBezTo>
                    <a:pt x="327" y="241"/>
                    <a:pt x="312" y="241"/>
                    <a:pt x="295" y="241"/>
                  </a:cubicBezTo>
                  <a:close/>
                  <a:moveTo>
                    <a:pt x="131" y="347"/>
                  </a:moveTo>
                  <a:cubicBezTo>
                    <a:pt x="114" y="347"/>
                    <a:pt x="98" y="347"/>
                    <a:pt x="81" y="347"/>
                  </a:cubicBezTo>
                  <a:cubicBezTo>
                    <a:pt x="81" y="365"/>
                    <a:pt x="81" y="381"/>
                    <a:pt x="81" y="397"/>
                  </a:cubicBezTo>
                  <a:cubicBezTo>
                    <a:pt x="99" y="397"/>
                    <a:pt x="115" y="397"/>
                    <a:pt x="131" y="397"/>
                  </a:cubicBezTo>
                  <a:cubicBezTo>
                    <a:pt x="131" y="380"/>
                    <a:pt x="131" y="364"/>
                    <a:pt x="131" y="347"/>
                  </a:cubicBezTo>
                  <a:close/>
                  <a:moveTo>
                    <a:pt x="188" y="397"/>
                  </a:moveTo>
                  <a:cubicBezTo>
                    <a:pt x="205" y="397"/>
                    <a:pt x="221" y="397"/>
                    <a:pt x="239" y="397"/>
                  </a:cubicBezTo>
                  <a:cubicBezTo>
                    <a:pt x="239" y="380"/>
                    <a:pt x="239" y="364"/>
                    <a:pt x="239" y="347"/>
                  </a:cubicBezTo>
                  <a:cubicBezTo>
                    <a:pt x="221" y="347"/>
                    <a:pt x="205" y="347"/>
                    <a:pt x="188" y="347"/>
                  </a:cubicBezTo>
                  <a:cubicBezTo>
                    <a:pt x="188" y="365"/>
                    <a:pt x="188" y="380"/>
                    <a:pt x="188" y="397"/>
                  </a:cubicBezTo>
                  <a:close/>
                  <a:moveTo>
                    <a:pt x="345" y="504"/>
                  </a:moveTo>
                  <a:cubicBezTo>
                    <a:pt x="345" y="486"/>
                    <a:pt x="345" y="470"/>
                    <a:pt x="345" y="453"/>
                  </a:cubicBezTo>
                  <a:cubicBezTo>
                    <a:pt x="327" y="453"/>
                    <a:pt x="312" y="453"/>
                    <a:pt x="295" y="453"/>
                  </a:cubicBezTo>
                  <a:cubicBezTo>
                    <a:pt x="295" y="470"/>
                    <a:pt x="295" y="487"/>
                    <a:pt x="295" y="504"/>
                  </a:cubicBezTo>
                  <a:cubicBezTo>
                    <a:pt x="312" y="504"/>
                    <a:pt x="327" y="504"/>
                    <a:pt x="345" y="504"/>
                  </a:cubicBezTo>
                  <a:close/>
                  <a:moveTo>
                    <a:pt x="132" y="241"/>
                  </a:moveTo>
                  <a:cubicBezTo>
                    <a:pt x="113" y="241"/>
                    <a:pt x="97" y="241"/>
                    <a:pt x="81" y="241"/>
                  </a:cubicBezTo>
                  <a:cubicBezTo>
                    <a:pt x="81" y="259"/>
                    <a:pt x="81" y="275"/>
                    <a:pt x="81" y="291"/>
                  </a:cubicBezTo>
                  <a:cubicBezTo>
                    <a:pt x="99" y="291"/>
                    <a:pt x="115" y="291"/>
                    <a:pt x="132" y="291"/>
                  </a:cubicBezTo>
                  <a:cubicBezTo>
                    <a:pt x="132" y="274"/>
                    <a:pt x="132" y="258"/>
                    <a:pt x="132" y="241"/>
                  </a:cubicBezTo>
                  <a:close/>
                  <a:moveTo>
                    <a:pt x="239" y="241"/>
                  </a:moveTo>
                  <a:cubicBezTo>
                    <a:pt x="221" y="241"/>
                    <a:pt x="205" y="241"/>
                    <a:pt x="189" y="241"/>
                  </a:cubicBezTo>
                  <a:cubicBezTo>
                    <a:pt x="189" y="259"/>
                    <a:pt x="189" y="275"/>
                    <a:pt x="189" y="291"/>
                  </a:cubicBezTo>
                  <a:cubicBezTo>
                    <a:pt x="206" y="291"/>
                    <a:pt x="222" y="291"/>
                    <a:pt x="239" y="291"/>
                  </a:cubicBezTo>
                  <a:cubicBezTo>
                    <a:pt x="239" y="274"/>
                    <a:pt x="239" y="258"/>
                    <a:pt x="239" y="241"/>
                  </a:cubicBezTo>
                  <a:close/>
                  <a:moveTo>
                    <a:pt x="81" y="453"/>
                  </a:moveTo>
                  <a:cubicBezTo>
                    <a:pt x="81" y="471"/>
                    <a:pt x="81" y="487"/>
                    <a:pt x="81" y="503"/>
                  </a:cubicBezTo>
                  <a:cubicBezTo>
                    <a:pt x="99" y="503"/>
                    <a:pt x="115" y="503"/>
                    <a:pt x="131" y="503"/>
                  </a:cubicBezTo>
                  <a:cubicBezTo>
                    <a:pt x="131" y="486"/>
                    <a:pt x="131" y="470"/>
                    <a:pt x="131" y="453"/>
                  </a:cubicBezTo>
                  <a:cubicBezTo>
                    <a:pt x="114" y="453"/>
                    <a:pt x="98" y="453"/>
                    <a:pt x="81" y="453"/>
                  </a:cubicBezTo>
                  <a:close/>
                  <a:moveTo>
                    <a:pt x="189" y="453"/>
                  </a:moveTo>
                  <a:cubicBezTo>
                    <a:pt x="189" y="471"/>
                    <a:pt x="189" y="488"/>
                    <a:pt x="189" y="503"/>
                  </a:cubicBezTo>
                  <a:cubicBezTo>
                    <a:pt x="206" y="503"/>
                    <a:pt x="223" y="503"/>
                    <a:pt x="238" y="503"/>
                  </a:cubicBezTo>
                  <a:cubicBezTo>
                    <a:pt x="238" y="485"/>
                    <a:pt x="238" y="469"/>
                    <a:pt x="238" y="453"/>
                  </a:cubicBezTo>
                  <a:cubicBezTo>
                    <a:pt x="221" y="453"/>
                    <a:pt x="205" y="453"/>
                    <a:pt x="189" y="453"/>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1000"/>
            </a:p>
          </p:txBody>
        </p:sp>
        <p:sp>
          <p:nvSpPr>
            <p:cNvPr id="113" name="Freeform 37"/>
            <p:cNvSpPr>
              <a:spLocks/>
            </p:cNvSpPr>
            <p:nvPr/>
          </p:nvSpPr>
          <p:spPr bwMode="auto">
            <a:xfrm>
              <a:off x="6522347" y="4632502"/>
              <a:ext cx="60156" cy="5380"/>
            </a:xfrm>
            <a:custGeom>
              <a:avLst/>
              <a:gdLst/>
              <a:ahLst/>
              <a:cxnLst>
                <a:cxn ang="0">
                  <a:pos x="0" y="25"/>
                </a:cxn>
                <a:cxn ang="0">
                  <a:pos x="0" y="0"/>
                </a:cxn>
                <a:cxn ang="0">
                  <a:pos x="344" y="0"/>
                </a:cxn>
                <a:cxn ang="0">
                  <a:pos x="344" y="25"/>
                </a:cxn>
                <a:cxn ang="0">
                  <a:pos x="0" y="25"/>
                </a:cxn>
              </a:cxnLst>
              <a:rect l="0" t="0" r="r" b="b"/>
              <a:pathLst>
                <a:path w="344" h="25">
                  <a:moveTo>
                    <a:pt x="0" y="25"/>
                  </a:moveTo>
                  <a:cubicBezTo>
                    <a:pt x="0" y="16"/>
                    <a:pt x="0" y="8"/>
                    <a:pt x="0" y="0"/>
                  </a:cubicBezTo>
                  <a:cubicBezTo>
                    <a:pt x="115" y="0"/>
                    <a:pt x="229" y="0"/>
                    <a:pt x="344" y="0"/>
                  </a:cubicBezTo>
                  <a:cubicBezTo>
                    <a:pt x="344" y="8"/>
                    <a:pt x="344" y="15"/>
                    <a:pt x="344" y="25"/>
                  </a:cubicBezTo>
                  <a:cubicBezTo>
                    <a:pt x="230" y="25"/>
                    <a:pt x="115" y="25"/>
                    <a:pt x="0" y="25"/>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1000"/>
            </a:p>
          </p:txBody>
        </p:sp>
        <p:sp>
          <p:nvSpPr>
            <p:cNvPr id="114" name="Freeform 38"/>
            <p:cNvSpPr>
              <a:spLocks/>
            </p:cNvSpPr>
            <p:nvPr/>
          </p:nvSpPr>
          <p:spPr bwMode="auto">
            <a:xfrm>
              <a:off x="6634140" y="4632502"/>
              <a:ext cx="9112" cy="5197"/>
            </a:xfrm>
            <a:custGeom>
              <a:avLst/>
              <a:gdLst/>
              <a:ahLst/>
              <a:cxnLst>
                <a:cxn ang="0">
                  <a:pos x="0" y="0"/>
                </a:cxn>
                <a:cxn ang="0">
                  <a:pos x="52" y="0"/>
                </a:cxn>
                <a:cxn ang="0">
                  <a:pos x="52" y="24"/>
                </a:cxn>
                <a:cxn ang="0">
                  <a:pos x="0" y="24"/>
                </a:cxn>
                <a:cxn ang="0">
                  <a:pos x="0" y="0"/>
                </a:cxn>
              </a:cxnLst>
              <a:rect l="0" t="0" r="r" b="b"/>
              <a:pathLst>
                <a:path w="52" h="24">
                  <a:moveTo>
                    <a:pt x="0" y="0"/>
                  </a:moveTo>
                  <a:cubicBezTo>
                    <a:pt x="18" y="0"/>
                    <a:pt x="34" y="0"/>
                    <a:pt x="52" y="0"/>
                  </a:cubicBezTo>
                  <a:cubicBezTo>
                    <a:pt x="52" y="8"/>
                    <a:pt x="52" y="15"/>
                    <a:pt x="52" y="24"/>
                  </a:cubicBezTo>
                  <a:cubicBezTo>
                    <a:pt x="36" y="24"/>
                    <a:pt x="19" y="24"/>
                    <a:pt x="0" y="24"/>
                  </a:cubicBezTo>
                  <a:cubicBezTo>
                    <a:pt x="0" y="17"/>
                    <a:pt x="0" y="9"/>
                    <a:pt x="0" y="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1000"/>
            </a:p>
          </p:txBody>
        </p:sp>
        <p:sp>
          <p:nvSpPr>
            <p:cNvPr id="115" name="Freeform 50"/>
            <p:cNvSpPr>
              <a:spLocks/>
            </p:cNvSpPr>
            <p:nvPr/>
          </p:nvSpPr>
          <p:spPr bwMode="auto">
            <a:xfrm>
              <a:off x="6596876" y="4632502"/>
              <a:ext cx="22892" cy="28175"/>
            </a:xfrm>
            <a:custGeom>
              <a:avLst/>
              <a:gdLst/>
              <a:ahLst/>
              <a:cxnLst>
                <a:cxn ang="0">
                  <a:pos x="0" y="79"/>
                </a:cxn>
                <a:cxn ang="0">
                  <a:pos x="0" y="51"/>
                </a:cxn>
                <a:cxn ang="0">
                  <a:pos x="52" y="51"/>
                </a:cxn>
                <a:cxn ang="0">
                  <a:pos x="52" y="0"/>
                </a:cxn>
                <a:cxn ang="0">
                  <a:pos x="79" y="0"/>
                </a:cxn>
                <a:cxn ang="0">
                  <a:pos x="79" y="51"/>
                </a:cxn>
                <a:cxn ang="0">
                  <a:pos x="131" y="51"/>
                </a:cxn>
                <a:cxn ang="0">
                  <a:pos x="131" y="78"/>
                </a:cxn>
                <a:cxn ang="0">
                  <a:pos x="80" y="78"/>
                </a:cxn>
                <a:cxn ang="0">
                  <a:pos x="80" y="131"/>
                </a:cxn>
                <a:cxn ang="0">
                  <a:pos x="53" y="131"/>
                </a:cxn>
                <a:cxn ang="0">
                  <a:pos x="53" y="79"/>
                </a:cxn>
                <a:cxn ang="0">
                  <a:pos x="0" y="79"/>
                </a:cxn>
              </a:cxnLst>
              <a:rect l="0" t="0" r="r" b="b"/>
              <a:pathLst>
                <a:path w="131" h="131">
                  <a:moveTo>
                    <a:pt x="0" y="79"/>
                  </a:moveTo>
                  <a:cubicBezTo>
                    <a:pt x="0" y="69"/>
                    <a:pt x="0" y="61"/>
                    <a:pt x="0" y="51"/>
                  </a:cubicBezTo>
                  <a:cubicBezTo>
                    <a:pt x="17" y="51"/>
                    <a:pt x="34" y="51"/>
                    <a:pt x="52" y="51"/>
                  </a:cubicBezTo>
                  <a:cubicBezTo>
                    <a:pt x="52" y="33"/>
                    <a:pt x="52" y="17"/>
                    <a:pt x="52" y="0"/>
                  </a:cubicBezTo>
                  <a:cubicBezTo>
                    <a:pt x="62" y="0"/>
                    <a:pt x="69" y="0"/>
                    <a:pt x="79" y="0"/>
                  </a:cubicBezTo>
                  <a:cubicBezTo>
                    <a:pt x="79" y="16"/>
                    <a:pt x="79" y="33"/>
                    <a:pt x="79" y="51"/>
                  </a:cubicBezTo>
                  <a:cubicBezTo>
                    <a:pt x="97" y="51"/>
                    <a:pt x="113" y="51"/>
                    <a:pt x="131" y="51"/>
                  </a:cubicBezTo>
                  <a:cubicBezTo>
                    <a:pt x="131" y="60"/>
                    <a:pt x="131" y="68"/>
                    <a:pt x="131" y="78"/>
                  </a:cubicBezTo>
                  <a:cubicBezTo>
                    <a:pt x="115" y="78"/>
                    <a:pt x="98" y="78"/>
                    <a:pt x="80" y="78"/>
                  </a:cubicBezTo>
                  <a:cubicBezTo>
                    <a:pt x="80" y="97"/>
                    <a:pt x="80" y="113"/>
                    <a:pt x="80" y="131"/>
                  </a:cubicBezTo>
                  <a:cubicBezTo>
                    <a:pt x="70" y="131"/>
                    <a:pt x="63" y="131"/>
                    <a:pt x="53" y="131"/>
                  </a:cubicBezTo>
                  <a:cubicBezTo>
                    <a:pt x="53" y="114"/>
                    <a:pt x="53" y="98"/>
                    <a:pt x="53" y="79"/>
                  </a:cubicBezTo>
                  <a:cubicBezTo>
                    <a:pt x="35" y="79"/>
                    <a:pt x="18" y="79"/>
                    <a:pt x="0" y="79"/>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1000"/>
            </a:p>
          </p:txBody>
        </p:sp>
      </p:grpSp>
      <p:grpSp>
        <p:nvGrpSpPr>
          <p:cNvPr id="17" name="Group 64"/>
          <p:cNvGrpSpPr/>
          <p:nvPr/>
        </p:nvGrpSpPr>
        <p:grpSpPr>
          <a:xfrm>
            <a:off x="5650040" y="5511157"/>
            <a:ext cx="817387" cy="509309"/>
            <a:chOff x="6737547" y="5030724"/>
            <a:chExt cx="521194" cy="373062"/>
          </a:xfrm>
        </p:grpSpPr>
        <p:pic>
          <p:nvPicPr>
            <p:cNvPr id="141" name="Picture 140" descr="file (2).emf"/>
            <p:cNvPicPr>
              <a:picLocks noChangeAspect="1"/>
            </p:cNvPicPr>
            <p:nvPr/>
          </p:nvPicPr>
          <p:blipFill>
            <a:blip r:embed="rId10" cstate="print"/>
            <a:stretch>
              <a:fillRect/>
            </a:stretch>
          </p:blipFill>
          <p:spPr>
            <a:xfrm>
              <a:off x="6913498" y="5084852"/>
              <a:ext cx="169292" cy="216038"/>
            </a:xfrm>
            <a:prstGeom prst="rect">
              <a:avLst/>
            </a:prstGeom>
          </p:spPr>
        </p:pic>
        <p:sp>
          <p:nvSpPr>
            <p:cNvPr id="27676" name="Freeform 28"/>
            <p:cNvSpPr>
              <a:spLocks noEditPoints="1"/>
            </p:cNvSpPr>
            <p:nvPr/>
          </p:nvSpPr>
          <p:spPr bwMode="auto">
            <a:xfrm>
              <a:off x="6737547" y="5030724"/>
              <a:ext cx="521194" cy="373062"/>
            </a:xfrm>
            <a:custGeom>
              <a:avLst/>
              <a:gdLst/>
              <a:ahLst/>
              <a:cxnLst>
                <a:cxn ang="0">
                  <a:pos x="1947" y="1207"/>
                </a:cxn>
                <a:cxn ang="0">
                  <a:pos x="1860" y="1100"/>
                </a:cxn>
                <a:cxn ang="0">
                  <a:pos x="1838" y="1039"/>
                </a:cxn>
                <a:cxn ang="0">
                  <a:pos x="1838" y="938"/>
                </a:cxn>
                <a:cxn ang="0">
                  <a:pos x="1838" y="874"/>
                </a:cxn>
                <a:cxn ang="0">
                  <a:pos x="1838" y="687"/>
                </a:cxn>
                <a:cxn ang="0">
                  <a:pos x="1838" y="687"/>
                </a:cxn>
                <a:cxn ang="0">
                  <a:pos x="1838" y="171"/>
                </a:cxn>
                <a:cxn ang="0">
                  <a:pos x="1667" y="0"/>
                </a:cxn>
                <a:cxn ang="0">
                  <a:pos x="1027" y="0"/>
                </a:cxn>
                <a:cxn ang="0">
                  <a:pos x="1027" y="0"/>
                </a:cxn>
                <a:cxn ang="0">
                  <a:pos x="292" y="0"/>
                </a:cxn>
                <a:cxn ang="0">
                  <a:pos x="120" y="171"/>
                </a:cxn>
                <a:cxn ang="0">
                  <a:pos x="120" y="874"/>
                </a:cxn>
                <a:cxn ang="0">
                  <a:pos x="120" y="911"/>
                </a:cxn>
                <a:cxn ang="0">
                  <a:pos x="120" y="1037"/>
                </a:cxn>
                <a:cxn ang="0">
                  <a:pos x="99" y="1098"/>
                </a:cxn>
                <a:cxn ang="0">
                  <a:pos x="10" y="1207"/>
                </a:cxn>
                <a:cxn ang="0">
                  <a:pos x="0" y="1235"/>
                </a:cxn>
                <a:cxn ang="0">
                  <a:pos x="0" y="1285"/>
                </a:cxn>
                <a:cxn ang="0">
                  <a:pos x="116" y="1401"/>
                </a:cxn>
                <a:cxn ang="0">
                  <a:pos x="1841" y="1401"/>
                </a:cxn>
                <a:cxn ang="0">
                  <a:pos x="1957" y="1285"/>
                </a:cxn>
                <a:cxn ang="0">
                  <a:pos x="1957" y="1235"/>
                </a:cxn>
                <a:cxn ang="0">
                  <a:pos x="1947" y="1207"/>
                </a:cxn>
                <a:cxn ang="0">
                  <a:pos x="1165" y="1232"/>
                </a:cxn>
                <a:cxn ang="0">
                  <a:pos x="1106" y="1291"/>
                </a:cxn>
                <a:cxn ang="0">
                  <a:pos x="853" y="1291"/>
                </a:cxn>
                <a:cxn ang="0">
                  <a:pos x="794" y="1232"/>
                </a:cxn>
                <a:cxn ang="0">
                  <a:pos x="794" y="1219"/>
                </a:cxn>
                <a:cxn ang="0">
                  <a:pos x="1164" y="1219"/>
                </a:cxn>
                <a:cxn ang="0">
                  <a:pos x="1164" y="1232"/>
                </a:cxn>
                <a:cxn ang="0">
                  <a:pos x="1165" y="1232"/>
                </a:cxn>
                <a:cxn ang="0">
                  <a:pos x="1668" y="939"/>
                </a:cxn>
                <a:cxn ang="0">
                  <a:pos x="1668" y="1049"/>
                </a:cxn>
                <a:cxn ang="0">
                  <a:pos x="291" y="1049"/>
                </a:cxn>
                <a:cxn ang="0">
                  <a:pos x="291" y="919"/>
                </a:cxn>
                <a:cxn ang="0">
                  <a:pos x="291" y="874"/>
                </a:cxn>
                <a:cxn ang="0">
                  <a:pos x="291" y="171"/>
                </a:cxn>
                <a:cxn ang="0">
                  <a:pos x="291" y="170"/>
                </a:cxn>
                <a:cxn ang="0">
                  <a:pos x="1104" y="170"/>
                </a:cxn>
                <a:cxn ang="0">
                  <a:pos x="1104" y="170"/>
                </a:cxn>
                <a:cxn ang="0">
                  <a:pos x="1667" y="170"/>
                </a:cxn>
                <a:cxn ang="0">
                  <a:pos x="1667" y="171"/>
                </a:cxn>
                <a:cxn ang="0">
                  <a:pos x="1667" y="874"/>
                </a:cxn>
                <a:cxn ang="0">
                  <a:pos x="1667" y="919"/>
                </a:cxn>
                <a:cxn ang="0">
                  <a:pos x="1667" y="931"/>
                </a:cxn>
                <a:cxn ang="0">
                  <a:pos x="1667" y="931"/>
                </a:cxn>
                <a:cxn ang="0">
                  <a:pos x="1667" y="939"/>
                </a:cxn>
                <a:cxn ang="0">
                  <a:pos x="1668" y="939"/>
                </a:cxn>
              </a:cxnLst>
              <a:rect l="0" t="0" r="r" b="b"/>
              <a:pathLst>
                <a:path w="1958" h="1401">
                  <a:moveTo>
                    <a:pt x="1947" y="1207"/>
                  </a:moveTo>
                  <a:cubicBezTo>
                    <a:pt x="1860" y="1100"/>
                    <a:pt x="1860" y="1100"/>
                    <a:pt x="1860" y="1100"/>
                  </a:cubicBezTo>
                  <a:cubicBezTo>
                    <a:pt x="1846" y="1083"/>
                    <a:pt x="1838" y="1061"/>
                    <a:pt x="1838" y="1039"/>
                  </a:cubicBezTo>
                  <a:cubicBezTo>
                    <a:pt x="1838" y="938"/>
                    <a:pt x="1838" y="938"/>
                    <a:pt x="1838" y="938"/>
                  </a:cubicBezTo>
                  <a:cubicBezTo>
                    <a:pt x="1838" y="874"/>
                    <a:pt x="1838" y="874"/>
                    <a:pt x="1838" y="874"/>
                  </a:cubicBezTo>
                  <a:cubicBezTo>
                    <a:pt x="1838" y="687"/>
                    <a:pt x="1838" y="687"/>
                    <a:pt x="1838" y="687"/>
                  </a:cubicBezTo>
                  <a:cubicBezTo>
                    <a:pt x="1838" y="687"/>
                    <a:pt x="1838" y="687"/>
                    <a:pt x="1838" y="687"/>
                  </a:cubicBezTo>
                  <a:cubicBezTo>
                    <a:pt x="1838" y="171"/>
                    <a:pt x="1838" y="171"/>
                    <a:pt x="1838" y="171"/>
                  </a:cubicBezTo>
                  <a:cubicBezTo>
                    <a:pt x="1838" y="77"/>
                    <a:pt x="1762" y="0"/>
                    <a:pt x="1667" y="0"/>
                  </a:cubicBezTo>
                  <a:cubicBezTo>
                    <a:pt x="1027" y="0"/>
                    <a:pt x="1027" y="0"/>
                    <a:pt x="1027" y="0"/>
                  </a:cubicBezTo>
                  <a:cubicBezTo>
                    <a:pt x="1027" y="0"/>
                    <a:pt x="1027" y="0"/>
                    <a:pt x="1027" y="0"/>
                  </a:cubicBezTo>
                  <a:cubicBezTo>
                    <a:pt x="292" y="0"/>
                    <a:pt x="292" y="0"/>
                    <a:pt x="292" y="0"/>
                  </a:cubicBezTo>
                  <a:cubicBezTo>
                    <a:pt x="197" y="0"/>
                    <a:pt x="120" y="77"/>
                    <a:pt x="120" y="171"/>
                  </a:cubicBezTo>
                  <a:cubicBezTo>
                    <a:pt x="120" y="874"/>
                    <a:pt x="120" y="874"/>
                    <a:pt x="120" y="874"/>
                  </a:cubicBezTo>
                  <a:cubicBezTo>
                    <a:pt x="120" y="911"/>
                    <a:pt x="120" y="911"/>
                    <a:pt x="120" y="911"/>
                  </a:cubicBezTo>
                  <a:cubicBezTo>
                    <a:pt x="120" y="1037"/>
                    <a:pt x="120" y="1037"/>
                    <a:pt x="120" y="1037"/>
                  </a:cubicBezTo>
                  <a:cubicBezTo>
                    <a:pt x="120" y="1060"/>
                    <a:pt x="113" y="1081"/>
                    <a:pt x="99" y="1098"/>
                  </a:cubicBezTo>
                  <a:cubicBezTo>
                    <a:pt x="10" y="1207"/>
                    <a:pt x="10" y="1207"/>
                    <a:pt x="10" y="1207"/>
                  </a:cubicBezTo>
                  <a:cubicBezTo>
                    <a:pt x="4" y="1215"/>
                    <a:pt x="0" y="1225"/>
                    <a:pt x="0" y="1235"/>
                  </a:cubicBezTo>
                  <a:cubicBezTo>
                    <a:pt x="0" y="1285"/>
                    <a:pt x="0" y="1285"/>
                    <a:pt x="0" y="1285"/>
                  </a:cubicBezTo>
                  <a:cubicBezTo>
                    <a:pt x="0" y="1349"/>
                    <a:pt x="52" y="1401"/>
                    <a:pt x="116" y="1401"/>
                  </a:cubicBezTo>
                  <a:cubicBezTo>
                    <a:pt x="1841" y="1401"/>
                    <a:pt x="1841" y="1401"/>
                    <a:pt x="1841" y="1401"/>
                  </a:cubicBezTo>
                  <a:cubicBezTo>
                    <a:pt x="1905" y="1401"/>
                    <a:pt x="1957" y="1349"/>
                    <a:pt x="1957" y="1285"/>
                  </a:cubicBezTo>
                  <a:cubicBezTo>
                    <a:pt x="1957" y="1235"/>
                    <a:pt x="1957" y="1235"/>
                    <a:pt x="1957" y="1235"/>
                  </a:cubicBezTo>
                  <a:cubicBezTo>
                    <a:pt x="1958" y="1225"/>
                    <a:pt x="1954" y="1215"/>
                    <a:pt x="1947" y="1207"/>
                  </a:cubicBezTo>
                  <a:close/>
                  <a:moveTo>
                    <a:pt x="1165" y="1232"/>
                  </a:moveTo>
                  <a:cubicBezTo>
                    <a:pt x="1165" y="1265"/>
                    <a:pt x="1138" y="1291"/>
                    <a:pt x="1106" y="1291"/>
                  </a:cubicBezTo>
                  <a:cubicBezTo>
                    <a:pt x="853" y="1291"/>
                    <a:pt x="853" y="1291"/>
                    <a:pt x="853" y="1291"/>
                  </a:cubicBezTo>
                  <a:cubicBezTo>
                    <a:pt x="820" y="1291"/>
                    <a:pt x="794" y="1265"/>
                    <a:pt x="794" y="1232"/>
                  </a:cubicBezTo>
                  <a:cubicBezTo>
                    <a:pt x="794" y="1219"/>
                    <a:pt x="794" y="1219"/>
                    <a:pt x="794" y="1219"/>
                  </a:cubicBezTo>
                  <a:cubicBezTo>
                    <a:pt x="1164" y="1219"/>
                    <a:pt x="1164" y="1219"/>
                    <a:pt x="1164" y="1219"/>
                  </a:cubicBezTo>
                  <a:cubicBezTo>
                    <a:pt x="1164" y="1232"/>
                    <a:pt x="1164" y="1232"/>
                    <a:pt x="1164" y="1232"/>
                  </a:cubicBezTo>
                  <a:lnTo>
                    <a:pt x="1165" y="1232"/>
                  </a:lnTo>
                  <a:close/>
                  <a:moveTo>
                    <a:pt x="1668" y="939"/>
                  </a:moveTo>
                  <a:cubicBezTo>
                    <a:pt x="1668" y="1049"/>
                    <a:pt x="1668" y="1049"/>
                    <a:pt x="1668" y="1049"/>
                  </a:cubicBezTo>
                  <a:cubicBezTo>
                    <a:pt x="291" y="1049"/>
                    <a:pt x="291" y="1049"/>
                    <a:pt x="291" y="1049"/>
                  </a:cubicBezTo>
                  <a:cubicBezTo>
                    <a:pt x="291" y="919"/>
                    <a:pt x="291" y="919"/>
                    <a:pt x="291" y="919"/>
                  </a:cubicBezTo>
                  <a:cubicBezTo>
                    <a:pt x="291" y="874"/>
                    <a:pt x="291" y="874"/>
                    <a:pt x="291" y="874"/>
                  </a:cubicBezTo>
                  <a:cubicBezTo>
                    <a:pt x="291" y="171"/>
                    <a:pt x="291" y="171"/>
                    <a:pt x="291" y="171"/>
                  </a:cubicBezTo>
                  <a:cubicBezTo>
                    <a:pt x="291" y="170"/>
                    <a:pt x="291" y="170"/>
                    <a:pt x="291" y="170"/>
                  </a:cubicBezTo>
                  <a:cubicBezTo>
                    <a:pt x="1104" y="170"/>
                    <a:pt x="1104" y="170"/>
                    <a:pt x="1104" y="170"/>
                  </a:cubicBezTo>
                  <a:cubicBezTo>
                    <a:pt x="1104" y="170"/>
                    <a:pt x="1104" y="170"/>
                    <a:pt x="1104" y="170"/>
                  </a:cubicBezTo>
                  <a:cubicBezTo>
                    <a:pt x="1667" y="170"/>
                    <a:pt x="1667" y="170"/>
                    <a:pt x="1667" y="170"/>
                  </a:cubicBezTo>
                  <a:cubicBezTo>
                    <a:pt x="1667" y="170"/>
                    <a:pt x="1667" y="171"/>
                    <a:pt x="1667" y="171"/>
                  </a:cubicBezTo>
                  <a:cubicBezTo>
                    <a:pt x="1667" y="874"/>
                    <a:pt x="1667" y="874"/>
                    <a:pt x="1667" y="874"/>
                  </a:cubicBezTo>
                  <a:cubicBezTo>
                    <a:pt x="1667" y="919"/>
                    <a:pt x="1667" y="919"/>
                    <a:pt x="1667" y="919"/>
                  </a:cubicBezTo>
                  <a:cubicBezTo>
                    <a:pt x="1667" y="931"/>
                    <a:pt x="1667" y="931"/>
                    <a:pt x="1667" y="931"/>
                  </a:cubicBezTo>
                  <a:cubicBezTo>
                    <a:pt x="1667" y="931"/>
                    <a:pt x="1667" y="931"/>
                    <a:pt x="1667" y="931"/>
                  </a:cubicBezTo>
                  <a:cubicBezTo>
                    <a:pt x="1667" y="939"/>
                    <a:pt x="1667" y="939"/>
                    <a:pt x="1667" y="939"/>
                  </a:cubicBezTo>
                  <a:lnTo>
                    <a:pt x="1668" y="93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160" name="Freeform 16"/>
          <p:cNvSpPr>
            <a:spLocks noEditPoints="1"/>
          </p:cNvSpPr>
          <p:nvPr/>
        </p:nvSpPr>
        <p:spPr bwMode="auto">
          <a:xfrm>
            <a:off x="8002751" y="5511157"/>
            <a:ext cx="583109" cy="507600"/>
          </a:xfrm>
          <a:custGeom>
            <a:avLst/>
            <a:gdLst/>
            <a:ahLst/>
            <a:cxnLst>
              <a:cxn ang="0">
                <a:pos x="281" y="160"/>
              </a:cxn>
              <a:cxn ang="0">
                <a:pos x="281" y="0"/>
              </a:cxn>
              <a:cxn ang="0">
                <a:pos x="0" y="0"/>
              </a:cxn>
              <a:cxn ang="0">
                <a:pos x="0" y="1123"/>
              </a:cxn>
              <a:cxn ang="0">
                <a:pos x="1123" y="1123"/>
              </a:cxn>
              <a:cxn ang="0">
                <a:pos x="1123" y="160"/>
              </a:cxn>
              <a:cxn ang="0">
                <a:pos x="281" y="160"/>
              </a:cxn>
              <a:cxn ang="0">
                <a:pos x="803" y="702"/>
              </a:cxn>
              <a:cxn ang="0">
                <a:pos x="622" y="702"/>
              </a:cxn>
              <a:cxn ang="0">
                <a:pos x="622" y="882"/>
              </a:cxn>
              <a:cxn ang="0">
                <a:pos x="501" y="882"/>
              </a:cxn>
              <a:cxn ang="0">
                <a:pos x="501" y="702"/>
              </a:cxn>
              <a:cxn ang="0">
                <a:pos x="321" y="702"/>
              </a:cxn>
              <a:cxn ang="0">
                <a:pos x="321" y="582"/>
              </a:cxn>
              <a:cxn ang="0">
                <a:pos x="501" y="582"/>
              </a:cxn>
              <a:cxn ang="0">
                <a:pos x="501" y="401"/>
              </a:cxn>
              <a:cxn ang="0">
                <a:pos x="622" y="401"/>
              </a:cxn>
              <a:cxn ang="0">
                <a:pos x="622" y="582"/>
              </a:cxn>
              <a:cxn ang="0">
                <a:pos x="803" y="582"/>
              </a:cxn>
              <a:cxn ang="0">
                <a:pos x="803" y="702"/>
              </a:cxn>
            </a:cxnLst>
            <a:rect l="0" t="0" r="r" b="b"/>
            <a:pathLst>
              <a:path w="1123" h="1123">
                <a:moveTo>
                  <a:pt x="281" y="160"/>
                </a:moveTo>
                <a:lnTo>
                  <a:pt x="281" y="0"/>
                </a:lnTo>
                <a:lnTo>
                  <a:pt x="0" y="0"/>
                </a:lnTo>
                <a:lnTo>
                  <a:pt x="0" y="1123"/>
                </a:lnTo>
                <a:lnTo>
                  <a:pt x="1123" y="1123"/>
                </a:lnTo>
                <a:lnTo>
                  <a:pt x="1123" y="160"/>
                </a:lnTo>
                <a:lnTo>
                  <a:pt x="281" y="160"/>
                </a:lnTo>
                <a:close/>
                <a:moveTo>
                  <a:pt x="803" y="702"/>
                </a:moveTo>
                <a:lnTo>
                  <a:pt x="622" y="702"/>
                </a:lnTo>
                <a:lnTo>
                  <a:pt x="622" y="882"/>
                </a:lnTo>
                <a:lnTo>
                  <a:pt x="501" y="882"/>
                </a:lnTo>
                <a:lnTo>
                  <a:pt x="501" y="702"/>
                </a:lnTo>
                <a:lnTo>
                  <a:pt x="321" y="702"/>
                </a:lnTo>
                <a:lnTo>
                  <a:pt x="321" y="582"/>
                </a:lnTo>
                <a:lnTo>
                  <a:pt x="501" y="582"/>
                </a:lnTo>
                <a:lnTo>
                  <a:pt x="501" y="401"/>
                </a:lnTo>
                <a:lnTo>
                  <a:pt x="622" y="401"/>
                </a:lnTo>
                <a:lnTo>
                  <a:pt x="622" y="582"/>
                </a:lnTo>
                <a:lnTo>
                  <a:pt x="803" y="582"/>
                </a:lnTo>
                <a:lnTo>
                  <a:pt x="803" y="70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s-ES">
              <a:effectLst/>
            </a:endParaRPr>
          </a:p>
        </p:txBody>
      </p:sp>
      <p:sp>
        <p:nvSpPr>
          <p:cNvPr id="67"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s-ES" sz="800" dirty="0" smtClean="0">
                <a:solidFill>
                  <a:srgbClr val="000000"/>
                </a:solidFill>
                <a:effectLst/>
                <a:latin typeface="Arial" pitchFamily="34" charset="0"/>
                <a:cs typeface="Arial" pitchFamily="34" charset="0"/>
              </a:rPr>
              <a:t>Fuente: Proyecto EFPIA – grado de madurez de sistemas sanitarios europeos en cuanto a su enfoque en resultados sanitarios; análisis BCG</a:t>
            </a:r>
            <a:endParaRPr lang="es-ES" sz="800" dirty="0">
              <a:solidFill>
                <a:srgbClr val="000000"/>
              </a:solidFill>
              <a:effectLst/>
              <a:latin typeface="Arial" pitchFamily="34" charset="0"/>
              <a:cs typeface="Arial" pitchFamily="34" charset="0"/>
            </a:endParaRPr>
          </a:p>
        </p:txBody>
      </p:sp>
    </p:spTree>
    <p:extLst>
      <p:ext uri="{BB962C8B-B14F-4D97-AF65-F5344CB8AC3E}">
        <p14:creationId xmlns="" xmlns:p14="http://schemas.microsoft.com/office/powerpoint/2010/main" val="3681445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nvGraphicFramePr>
        <p:xfrm>
          <a:off x="1587" y="1588"/>
          <a:ext cx="1587" cy="1587"/>
        </p:xfrm>
        <a:graphic>
          <a:graphicData uri="http://schemas.openxmlformats.org/presentationml/2006/ole">
            <p:oleObj spid="_x0000_s69634" name="think-cell Slide" r:id="rId4" imgW="360" imgH="360" progId="">
              <p:embed/>
            </p:oleObj>
          </a:graphicData>
        </a:graphic>
      </p:graphicFrame>
      <p:sp>
        <p:nvSpPr>
          <p:cNvPr id="2" name="Title 1"/>
          <p:cNvSpPr>
            <a:spLocks noGrp="1"/>
          </p:cNvSpPr>
          <p:nvPr>
            <p:ph type="title"/>
          </p:nvPr>
        </p:nvSpPr>
        <p:spPr>
          <a:xfrm>
            <a:off x="457200" y="502658"/>
            <a:ext cx="9448800" cy="831600"/>
          </a:xfrm>
          <a:noFill/>
          <a:effectLst/>
        </p:spPr>
        <p:txBody>
          <a:bodyPr wrap="square"/>
          <a:lstStyle/>
          <a:p>
            <a:pPr lvl="0"/>
            <a:r>
              <a:rPr lang="es-ES" dirty="0" smtClean="0">
                <a:solidFill>
                  <a:srgbClr val="579CAD"/>
                </a:solidFill>
                <a:latin typeface="Arial"/>
              </a:rPr>
              <a:t>Proponemos poner en marcha experiencias piloto para demostrar cómo la medición puede mejorar el valor de la prestación sanitaria</a:t>
            </a:r>
            <a:endParaRPr lang="es-ES" dirty="0">
              <a:solidFill>
                <a:srgbClr val="579CAD"/>
              </a:solidFill>
              <a:latin typeface="Arial"/>
            </a:endParaRPr>
          </a:p>
        </p:txBody>
      </p:sp>
      <p:sp>
        <p:nvSpPr>
          <p:cNvPr id="19" name="TextBox 18"/>
          <p:cNvSpPr txBox="1"/>
          <p:nvPr/>
        </p:nvSpPr>
        <p:spPr>
          <a:xfrm>
            <a:off x="3176280" y="1348690"/>
            <a:ext cx="5211895" cy="551090"/>
          </a:xfrm>
          <a:prstGeom prst="rect">
            <a:avLst/>
          </a:prstGeom>
          <a:noFill/>
          <a:ln>
            <a:noFill/>
          </a:ln>
        </p:spPr>
        <p:txBody>
          <a:bodyPr wrap="square" tIns="90000" bIns="90000" rtlCol="0" anchor="t">
            <a:spAutoFit/>
          </a:bodyPr>
          <a:lstStyle/>
          <a:p>
            <a:pPr algn="ctr"/>
            <a:r>
              <a:rPr lang="es-ES" sz="2400" dirty="0" smtClean="0">
                <a:solidFill>
                  <a:srgbClr val="DC6E00"/>
                </a:solidFill>
                <a:cs typeface="Arial" pitchFamily="34" charset="0"/>
              </a:rPr>
              <a:t>OBJETIVOS</a:t>
            </a:r>
            <a:endParaRPr lang="es-ES" sz="2000" dirty="0" smtClean="0">
              <a:solidFill>
                <a:srgbClr val="4D4D4D"/>
              </a:solidFill>
              <a:cs typeface="Arial" pitchFamily="34" charset="0"/>
            </a:endParaRPr>
          </a:p>
        </p:txBody>
      </p:sp>
      <p:sp>
        <p:nvSpPr>
          <p:cNvPr id="22" name="clipart_drawncirclered"/>
          <p:cNvSpPr>
            <a:spLocks/>
          </p:cNvSpPr>
          <p:nvPr/>
        </p:nvSpPr>
        <p:spPr bwMode="gray">
          <a:xfrm>
            <a:off x="3164525" y="1174938"/>
            <a:ext cx="5235404" cy="80626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DC6E00"/>
          </a:solidFill>
          <a:ln w="9525">
            <a:noFill/>
            <a:round/>
            <a:headEnd/>
            <a:tailEnd/>
          </a:ln>
        </p:spPr>
        <p:txBody>
          <a:bodyPr tIns="91440" bIns="91440" anchor="ctr"/>
          <a:lstStyle/>
          <a:p>
            <a:pPr algn="ctr"/>
            <a:endParaRPr lang="es-ES" sz="1400" b="1" dirty="0">
              <a:solidFill>
                <a:srgbClr val="000000"/>
              </a:solidFill>
              <a:cs typeface="Arial" pitchFamily="34" charset="0"/>
            </a:endParaRPr>
          </a:p>
        </p:txBody>
      </p:sp>
      <p:sp>
        <p:nvSpPr>
          <p:cNvPr id="15" name="TextColumnContent"/>
          <p:cNvSpPr>
            <a:spLocks noChangeArrowheads="1"/>
          </p:cNvSpPr>
          <p:nvPr/>
        </p:nvSpPr>
        <p:spPr bwMode="gray">
          <a:xfrm>
            <a:off x="3467329" y="5415930"/>
            <a:ext cx="5883430" cy="559991"/>
          </a:xfrm>
          <a:prstGeom prst="rect">
            <a:avLst/>
          </a:prstGeom>
          <a:noFill/>
          <a:ln w="9525" algn="ctr">
            <a:noFill/>
            <a:miter lim="800000"/>
            <a:headEnd type="none" w="lg" len="lg"/>
            <a:tailEnd type="none" w="lg" len="lg"/>
          </a:ln>
          <a:effectLst/>
        </p:spPr>
        <p:txBody>
          <a:bodyPr tIns="91440" bIns="91440" anchor="ctr"/>
          <a:lstStyle/>
          <a:p>
            <a:pPr marL="0" lvl="1" fontAlgn="base">
              <a:buClr>
                <a:srgbClr val="177B57"/>
              </a:buClr>
              <a:buSzPct val="100000"/>
            </a:pPr>
            <a:r>
              <a:rPr lang="es-ES" sz="1600" b="1" dirty="0" smtClean="0">
                <a:solidFill>
                  <a:srgbClr val="DC6E00"/>
                </a:solidFill>
                <a:cs typeface="Arial" pitchFamily="34" charset="0"/>
              </a:rPr>
              <a:t>Identificar los </a:t>
            </a:r>
            <a:r>
              <a:rPr lang="es-ES" sz="2400" b="1" dirty="0" smtClean="0">
                <a:solidFill>
                  <a:srgbClr val="DC6E00"/>
                </a:solidFill>
                <a:cs typeface="Arial" pitchFamily="34" charset="0"/>
              </a:rPr>
              <a:t>requerimientos</a:t>
            </a:r>
            <a:r>
              <a:rPr lang="es-ES" sz="1600" b="1" dirty="0" smtClean="0">
                <a:solidFill>
                  <a:srgbClr val="DC6E00"/>
                </a:solidFill>
                <a:cs typeface="Arial" pitchFamily="34" charset="0"/>
              </a:rPr>
              <a:t> y herramientas necesarios </a:t>
            </a:r>
            <a:r>
              <a:rPr lang="es-ES" sz="1400" dirty="0" smtClean="0">
                <a:solidFill>
                  <a:srgbClr val="000000"/>
                </a:solidFill>
                <a:cs typeface="Arial" pitchFamily="34" charset="0"/>
              </a:rPr>
              <a:t>para implementar a mayor escala un modelo enfocado en resultados</a:t>
            </a:r>
            <a:endParaRPr lang="es-ES" sz="1400" dirty="0">
              <a:solidFill>
                <a:srgbClr val="000000"/>
              </a:solidFill>
              <a:cs typeface="Arial" pitchFamily="34" charset="0"/>
            </a:endParaRPr>
          </a:p>
        </p:txBody>
      </p:sp>
      <p:sp>
        <p:nvSpPr>
          <p:cNvPr id="17417" name="Freeform 9"/>
          <p:cNvSpPr>
            <a:spLocks/>
          </p:cNvSpPr>
          <p:nvPr/>
        </p:nvSpPr>
        <p:spPr bwMode="auto">
          <a:xfrm>
            <a:off x="3288733" y="2883599"/>
            <a:ext cx="178596" cy="178596"/>
          </a:xfrm>
          <a:custGeom>
            <a:avLst/>
            <a:gdLst/>
            <a:ahLst/>
            <a:cxnLst>
              <a:cxn ang="0">
                <a:pos x="247" y="906"/>
              </a:cxn>
              <a:cxn ang="0">
                <a:pos x="195" y="899"/>
              </a:cxn>
              <a:cxn ang="0">
                <a:pos x="0" y="1094"/>
              </a:cxn>
              <a:cxn ang="0">
                <a:pos x="195" y="1289"/>
              </a:cxn>
              <a:cxn ang="0">
                <a:pos x="390" y="1094"/>
              </a:cxn>
              <a:cxn ang="0">
                <a:pos x="383" y="1043"/>
              </a:cxn>
              <a:cxn ang="0">
                <a:pos x="926" y="499"/>
              </a:cxn>
              <a:cxn ang="0">
                <a:pos x="1014" y="511"/>
              </a:cxn>
              <a:cxn ang="0">
                <a:pos x="1289" y="236"/>
              </a:cxn>
              <a:cxn ang="0">
                <a:pos x="1081" y="208"/>
              </a:cxn>
              <a:cxn ang="0">
                <a:pos x="1053" y="0"/>
              </a:cxn>
              <a:cxn ang="0">
                <a:pos x="778" y="275"/>
              </a:cxn>
              <a:cxn ang="0">
                <a:pos x="790" y="363"/>
              </a:cxn>
              <a:cxn ang="0">
                <a:pos x="247" y="906"/>
              </a:cxn>
            </a:cxnLst>
            <a:rect l="0" t="0" r="r" b="b"/>
            <a:pathLst>
              <a:path w="1289" h="1289">
                <a:moveTo>
                  <a:pt x="247" y="906"/>
                </a:moveTo>
                <a:cubicBezTo>
                  <a:pt x="230" y="902"/>
                  <a:pt x="213" y="899"/>
                  <a:pt x="195" y="899"/>
                </a:cubicBezTo>
                <a:cubicBezTo>
                  <a:pt x="87" y="899"/>
                  <a:pt x="0" y="987"/>
                  <a:pt x="0" y="1094"/>
                </a:cubicBezTo>
                <a:cubicBezTo>
                  <a:pt x="0" y="1202"/>
                  <a:pt x="87" y="1289"/>
                  <a:pt x="195" y="1289"/>
                </a:cubicBezTo>
                <a:cubicBezTo>
                  <a:pt x="302" y="1289"/>
                  <a:pt x="390" y="1202"/>
                  <a:pt x="390" y="1094"/>
                </a:cubicBezTo>
                <a:cubicBezTo>
                  <a:pt x="390" y="1076"/>
                  <a:pt x="387" y="1059"/>
                  <a:pt x="383" y="1043"/>
                </a:cubicBezTo>
                <a:cubicBezTo>
                  <a:pt x="926" y="499"/>
                  <a:pt x="926" y="499"/>
                  <a:pt x="926" y="499"/>
                </a:cubicBezTo>
                <a:cubicBezTo>
                  <a:pt x="1014" y="511"/>
                  <a:pt x="1014" y="511"/>
                  <a:pt x="1014" y="511"/>
                </a:cubicBezTo>
                <a:cubicBezTo>
                  <a:pt x="1289" y="236"/>
                  <a:pt x="1289" y="236"/>
                  <a:pt x="1289" y="236"/>
                </a:cubicBezTo>
                <a:cubicBezTo>
                  <a:pt x="1081" y="208"/>
                  <a:pt x="1081" y="208"/>
                  <a:pt x="1081" y="208"/>
                </a:cubicBezTo>
                <a:cubicBezTo>
                  <a:pt x="1053" y="0"/>
                  <a:pt x="1053" y="0"/>
                  <a:pt x="1053" y="0"/>
                </a:cubicBezTo>
                <a:cubicBezTo>
                  <a:pt x="778" y="275"/>
                  <a:pt x="778" y="275"/>
                  <a:pt x="778" y="275"/>
                </a:cubicBezTo>
                <a:cubicBezTo>
                  <a:pt x="790" y="363"/>
                  <a:pt x="790" y="363"/>
                  <a:pt x="790" y="363"/>
                </a:cubicBezTo>
                <a:lnTo>
                  <a:pt x="247" y="90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17418" name="Freeform 10"/>
          <p:cNvSpPr>
            <a:spLocks/>
          </p:cNvSpPr>
          <p:nvPr/>
        </p:nvSpPr>
        <p:spPr bwMode="auto">
          <a:xfrm>
            <a:off x="3229878" y="2951700"/>
            <a:ext cx="169350" cy="169350"/>
          </a:xfrm>
          <a:custGeom>
            <a:avLst/>
            <a:gdLst/>
            <a:ahLst/>
            <a:cxnLst>
              <a:cxn ang="0">
                <a:pos x="642" y="228"/>
              </a:cxn>
              <a:cxn ang="0">
                <a:pos x="802" y="67"/>
              </a:cxn>
              <a:cxn ang="0">
                <a:pos x="221" y="203"/>
              </a:cxn>
              <a:cxn ang="0">
                <a:pos x="221" y="1002"/>
              </a:cxn>
              <a:cxn ang="0">
                <a:pos x="1021" y="1002"/>
              </a:cxn>
              <a:cxn ang="0">
                <a:pos x="1156" y="420"/>
              </a:cxn>
              <a:cxn ang="0">
                <a:pos x="995" y="581"/>
              </a:cxn>
              <a:cxn ang="0">
                <a:pos x="886" y="868"/>
              </a:cxn>
              <a:cxn ang="0">
                <a:pos x="355" y="868"/>
              </a:cxn>
              <a:cxn ang="0">
                <a:pos x="355" y="337"/>
              </a:cxn>
              <a:cxn ang="0">
                <a:pos x="642" y="228"/>
              </a:cxn>
            </a:cxnLst>
            <a:rect l="0" t="0" r="r" b="b"/>
            <a:pathLst>
              <a:path w="1223" h="1223">
                <a:moveTo>
                  <a:pt x="642" y="228"/>
                </a:moveTo>
                <a:cubicBezTo>
                  <a:pt x="802" y="67"/>
                  <a:pt x="802" y="67"/>
                  <a:pt x="802" y="67"/>
                </a:cubicBezTo>
                <a:cubicBezTo>
                  <a:pt x="605" y="0"/>
                  <a:pt x="378" y="45"/>
                  <a:pt x="221" y="203"/>
                </a:cubicBezTo>
                <a:cubicBezTo>
                  <a:pt x="0" y="423"/>
                  <a:pt x="0" y="782"/>
                  <a:pt x="221" y="1002"/>
                </a:cubicBezTo>
                <a:cubicBezTo>
                  <a:pt x="442" y="1223"/>
                  <a:pt x="800" y="1223"/>
                  <a:pt x="1021" y="1002"/>
                </a:cubicBezTo>
                <a:cubicBezTo>
                  <a:pt x="1178" y="845"/>
                  <a:pt x="1223" y="618"/>
                  <a:pt x="1156" y="420"/>
                </a:cubicBezTo>
                <a:cubicBezTo>
                  <a:pt x="995" y="581"/>
                  <a:pt x="995" y="581"/>
                  <a:pt x="995" y="581"/>
                </a:cubicBezTo>
                <a:cubicBezTo>
                  <a:pt x="1001" y="684"/>
                  <a:pt x="965" y="789"/>
                  <a:pt x="886" y="868"/>
                </a:cubicBezTo>
                <a:cubicBezTo>
                  <a:pt x="740" y="1014"/>
                  <a:pt x="502" y="1014"/>
                  <a:pt x="355" y="868"/>
                </a:cubicBezTo>
                <a:cubicBezTo>
                  <a:pt x="209" y="721"/>
                  <a:pt x="209" y="484"/>
                  <a:pt x="355" y="337"/>
                </a:cubicBezTo>
                <a:cubicBezTo>
                  <a:pt x="434" y="258"/>
                  <a:pt x="539" y="222"/>
                  <a:pt x="642" y="228"/>
                </a:cubicBez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17419" name="Freeform 11"/>
          <p:cNvSpPr>
            <a:spLocks/>
          </p:cNvSpPr>
          <p:nvPr/>
        </p:nvSpPr>
        <p:spPr bwMode="auto">
          <a:xfrm>
            <a:off x="3170797" y="2891492"/>
            <a:ext cx="288640" cy="288639"/>
          </a:xfrm>
          <a:custGeom>
            <a:avLst/>
            <a:gdLst/>
            <a:ahLst/>
            <a:cxnLst>
              <a:cxn ang="0">
                <a:pos x="1721" y="716"/>
              </a:cxn>
              <a:cxn ang="0">
                <a:pos x="1574" y="1564"/>
              </a:cxn>
              <a:cxn ang="0">
                <a:pos x="519" y="1564"/>
              </a:cxn>
              <a:cxn ang="0">
                <a:pos x="519" y="509"/>
              </a:cxn>
              <a:cxn ang="0">
                <a:pos x="1367" y="362"/>
              </a:cxn>
              <a:cxn ang="0">
                <a:pos x="1521" y="209"/>
              </a:cxn>
              <a:cxn ang="0">
                <a:pos x="372" y="362"/>
              </a:cxn>
              <a:cxn ang="0">
                <a:pos x="372" y="1710"/>
              </a:cxn>
              <a:cxn ang="0">
                <a:pos x="1721" y="1710"/>
              </a:cxn>
              <a:cxn ang="0">
                <a:pos x="1874" y="562"/>
              </a:cxn>
              <a:cxn ang="0">
                <a:pos x="1721" y="716"/>
              </a:cxn>
            </a:cxnLst>
            <a:rect l="0" t="0" r="r" b="b"/>
            <a:pathLst>
              <a:path w="2083" h="2083">
                <a:moveTo>
                  <a:pt x="1721" y="716"/>
                </a:moveTo>
                <a:cubicBezTo>
                  <a:pt x="1853" y="993"/>
                  <a:pt x="1804" y="1334"/>
                  <a:pt x="1574" y="1564"/>
                </a:cubicBezTo>
                <a:cubicBezTo>
                  <a:pt x="1283" y="1855"/>
                  <a:pt x="811" y="1855"/>
                  <a:pt x="519" y="1564"/>
                </a:cubicBezTo>
                <a:cubicBezTo>
                  <a:pt x="228" y="1273"/>
                  <a:pt x="228" y="800"/>
                  <a:pt x="519" y="509"/>
                </a:cubicBezTo>
                <a:cubicBezTo>
                  <a:pt x="749" y="280"/>
                  <a:pt x="1090" y="231"/>
                  <a:pt x="1367" y="362"/>
                </a:cubicBezTo>
                <a:cubicBezTo>
                  <a:pt x="1521" y="209"/>
                  <a:pt x="1521" y="209"/>
                  <a:pt x="1521" y="209"/>
                </a:cubicBezTo>
                <a:cubicBezTo>
                  <a:pt x="1156" y="0"/>
                  <a:pt x="683" y="51"/>
                  <a:pt x="372" y="362"/>
                </a:cubicBezTo>
                <a:cubicBezTo>
                  <a:pt x="0" y="735"/>
                  <a:pt x="0" y="1338"/>
                  <a:pt x="372" y="1710"/>
                </a:cubicBezTo>
                <a:cubicBezTo>
                  <a:pt x="745" y="2083"/>
                  <a:pt x="1349" y="2083"/>
                  <a:pt x="1721" y="1710"/>
                </a:cubicBezTo>
                <a:cubicBezTo>
                  <a:pt x="2032" y="1399"/>
                  <a:pt x="2083" y="926"/>
                  <a:pt x="1874" y="562"/>
                </a:cubicBezTo>
                <a:lnTo>
                  <a:pt x="1721" y="716"/>
                </a:ln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24" name="TextColumnContent"/>
          <p:cNvSpPr>
            <a:spLocks noChangeArrowheads="1"/>
          </p:cNvSpPr>
          <p:nvPr/>
        </p:nvSpPr>
        <p:spPr bwMode="gray">
          <a:xfrm>
            <a:off x="3448682" y="2102525"/>
            <a:ext cx="5883430" cy="559991"/>
          </a:xfrm>
          <a:prstGeom prst="rect">
            <a:avLst/>
          </a:prstGeom>
          <a:noFill/>
          <a:ln w="9525" algn="ctr">
            <a:noFill/>
            <a:miter lim="800000"/>
            <a:headEnd type="none" w="lg" len="lg"/>
            <a:tailEnd type="none" w="lg" len="lg"/>
          </a:ln>
          <a:effectLst/>
        </p:spPr>
        <p:txBody>
          <a:bodyPr tIns="91440" bIns="91440" anchor="ctr"/>
          <a:lstStyle/>
          <a:p>
            <a:pPr marL="0" lvl="1" fontAlgn="base">
              <a:buClr>
                <a:srgbClr val="177B57"/>
              </a:buClr>
              <a:buSzPct val="100000"/>
            </a:pPr>
            <a:r>
              <a:rPr lang="es-ES" sz="1600" b="1" dirty="0" smtClean="0">
                <a:solidFill>
                  <a:srgbClr val="DC6E00"/>
                </a:solidFill>
                <a:cs typeface="Arial" pitchFamily="34" charset="0"/>
              </a:rPr>
              <a:t>Demostrar la </a:t>
            </a:r>
            <a:r>
              <a:rPr lang="es-ES" sz="2400" b="1" dirty="0" smtClean="0">
                <a:solidFill>
                  <a:srgbClr val="DC6E00"/>
                </a:solidFill>
                <a:cs typeface="Arial" pitchFamily="34" charset="0"/>
              </a:rPr>
              <a:t>viabilidad </a:t>
            </a:r>
            <a:r>
              <a:rPr lang="es-ES" sz="1400" dirty="0" smtClean="0">
                <a:solidFill>
                  <a:srgbClr val="000000"/>
                </a:solidFill>
                <a:cs typeface="Arial" pitchFamily="34" charset="0"/>
              </a:rPr>
              <a:t>de implantación de los modelos enfocados en resultados</a:t>
            </a:r>
            <a:endParaRPr lang="es-ES" sz="1400" dirty="0">
              <a:solidFill>
                <a:srgbClr val="000000"/>
              </a:solidFill>
              <a:cs typeface="Arial" pitchFamily="34" charset="0"/>
            </a:endParaRPr>
          </a:p>
        </p:txBody>
      </p:sp>
      <p:sp>
        <p:nvSpPr>
          <p:cNvPr id="53" name="Freeform 9"/>
          <p:cNvSpPr>
            <a:spLocks/>
          </p:cNvSpPr>
          <p:nvPr/>
        </p:nvSpPr>
        <p:spPr bwMode="auto">
          <a:xfrm>
            <a:off x="3288733" y="2177148"/>
            <a:ext cx="178596" cy="178596"/>
          </a:xfrm>
          <a:custGeom>
            <a:avLst/>
            <a:gdLst/>
            <a:ahLst/>
            <a:cxnLst>
              <a:cxn ang="0">
                <a:pos x="247" y="906"/>
              </a:cxn>
              <a:cxn ang="0">
                <a:pos x="195" y="899"/>
              </a:cxn>
              <a:cxn ang="0">
                <a:pos x="0" y="1094"/>
              </a:cxn>
              <a:cxn ang="0">
                <a:pos x="195" y="1289"/>
              </a:cxn>
              <a:cxn ang="0">
                <a:pos x="390" y="1094"/>
              </a:cxn>
              <a:cxn ang="0">
                <a:pos x="383" y="1043"/>
              </a:cxn>
              <a:cxn ang="0">
                <a:pos x="926" y="499"/>
              </a:cxn>
              <a:cxn ang="0">
                <a:pos x="1014" y="511"/>
              </a:cxn>
              <a:cxn ang="0">
                <a:pos x="1289" y="236"/>
              </a:cxn>
              <a:cxn ang="0">
                <a:pos x="1081" y="208"/>
              </a:cxn>
              <a:cxn ang="0">
                <a:pos x="1053" y="0"/>
              </a:cxn>
              <a:cxn ang="0">
                <a:pos x="778" y="275"/>
              </a:cxn>
              <a:cxn ang="0">
                <a:pos x="790" y="363"/>
              </a:cxn>
              <a:cxn ang="0">
                <a:pos x="247" y="906"/>
              </a:cxn>
            </a:cxnLst>
            <a:rect l="0" t="0" r="r" b="b"/>
            <a:pathLst>
              <a:path w="1289" h="1289">
                <a:moveTo>
                  <a:pt x="247" y="906"/>
                </a:moveTo>
                <a:cubicBezTo>
                  <a:pt x="230" y="902"/>
                  <a:pt x="213" y="899"/>
                  <a:pt x="195" y="899"/>
                </a:cubicBezTo>
                <a:cubicBezTo>
                  <a:pt x="87" y="899"/>
                  <a:pt x="0" y="987"/>
                  <a:pt x="0" y="1094"/>
                </a:cubicBezTo>
                <a:cubicBezTo>
                  <a:pt x="0" y="1202"/>
                  <a:pt x="87" y="1289"/>
                  <a:pt x="195" y="1289"/>
                </a:cubicBezTo>
                <a:cubicBezTo>
                  <a:pt x="302" y="1289"/>
                  <a:pt x="390" y="1202"/>
                  <a:pt x="390" y="1094"/>
                </a:cubicBezTo>
                <a:cubicBezTo>
                  <a:pt x="390" y="1076"/>
                  <a:pt x="387" y="1059"/>
                  <a:pt x="383" y="1043"/>
                </a:cubicBezTo>
                <a:cubicBezTo>
                  <a:pt x="926" y="499"/>
                  <a:pt x="926" y="499"/>
                  <a:pt x="926" y="499"/>
                </a:cubicBezTo>
                <a:cubicBezTo>
                  <a:pt x="1014" y="511"/>
                  <a:pt x="1014" y="511"/>
                  <a:pt x="1014" y="511"/>
                </a:cubicBezTo>
                <a:cubicBezTo>
                  <a:pt x="1289" y="236"/>
                  <a:pt x="1289" y="236"/>
                  <a:pt x="1289" y="236"/>
                </a:cubicBezTo>
                <a:cubicBezTo>
                  <a:pt x="1081" y="208"/>
                  <a:pt x="1081" y="208"/>
                  <a:pt x="1081" y="208"/>
                </a:cubicBezTo>
                <a:cubicBezTo>
                  <a:pt x="1053" y="0"/>
                  <a:pt x="1053" y="0"/>
                  <a:pt x="1053" y="0"/>
                </a:cubicBezTo>
                <a:cubicBezTo>
                  <a:pt x="778" y="275"/>
                  <a:pt x="778" y="275"/>
                  <a:pt x="778" y="275"/>
                </a:cubicBezTo>
                <a:cubicBezTo>
                  <a:pt x="790" y="363"/>
                  <a:pt x="790" y="363"/>
                  <a:pt x="790" y="363"/>
                </a:cubicBezTo>
                <a:lnTo>
                  <a:pt x="247" y="90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54" name="Freeform 10"/>
          <p:cNvSpPr>
            <a:spLocks/>
          </p:cNvSpPr>
          <p:nvPr/>
        </p:nvSpPr>
        <p:spPr bwMode="auto">
          <a:xfrm>
            <a:off x="3229878" y="2245249"/>
            <a:ext cx="169350" cy="169350"/>
          </a:xfrm>
          <a:custGeom>
            <a:avLst/>
            <a:gdLst/>
            <a:ahLst/>
            <a:cxnLst>
              <a:cxn ang="0">
                <a:pos x="642" y="228"/>
              </a:cxn>
              <a:cxn ang="0">
                <a:pos x="802" y="67"/>
              </a:cxn>
              <a:cxn ang="0">
                <a:pos x="221" y="203"/>
              </a:cxn>
              <a:cxn ang="0">
                <a:pos x="221" y="1002"/>
              </a:cxn>
              <a:cxn ang="0">
                <a:pos x="1021" y="1002"/>
              </a:cxn>
              <a:cxn ang="0">
                <a:pos x="1156" y="420"/>
              </a:cxn>
              <a:cxn ang="0">
                <a:pos x="995" y="581"/>
              </a:cxn>
              <a:cxn ang="0">
                <a:pos x="886" y="868"/>
              </a:cxn>
              <a:cxn ang="0">
                <a:pos x="355" y="868"/>
              </a:cxn>
              <a:cxn ang="0">
                <a:pos x="355" y="337"/>
              </a:cxn>
              <a:cxn ang="0">
                <a:pos x="642" y="228"/>
              </a:cxn>
            </a:cxnLst>
            <a:rect l="0" t="0" r="r" b="b"/>
            <a:pathLst>
              <a:path w="1223" h="1223">
                <a:moveTo>
                  <a:pt x="642" y="228"/>
                </a:moveTo>
                <a:cubicBezTo>
                  <a:pt x="802" y="67"/>
                  <a:pt x="802" y="67"/>
                  <a:pt x="802" y="67"/>
                </a:cubicBezTo>
                <a:cubicBezTo>
                  <a:pt x="605" y="0"/>
                  <a:pt x="378" y="45"/>
                  <a:pt x="221" y="203"/>
                </a:cubicBezTo>
                <a:cubicBezTo>
                  <a:pt x="0" y="423"/>
                  <a:pt x="0" y="782"/>
                  <a:pt x="221" y="1002"/>
                </a:cubicBezTo>
                <a:cubicBezTo>
                  <a:pt x="442" y="1223"/>
                  <a:pt x="800" y="1223"/>
                  <a:pt x="1021" y="1002"/>
                </a:cubicBezTo>
                <a:cubicBezTo>
                  <a:pt x="1178" y="845"/>
                  <a:pt x="1223" y="618"/>
                  <a:pt x="1156" y="420"/>
                </a:cubicBezTo>
                <a:cubicBezTo>
                  <a:pt x="995" y="581"/>
                  <a:pt x="995" y="581"/>
                  <a:pt x="995" y="581"/>
                </a:cubicBezTo>
                <a:cubicBezTo>
                  <a:pt x="1001" y="684"/>
                  <a:pt x="965" y="789"/>
                  <a:pt x="886" y="868"/>
                </a:cubicBezTo>
                <a:cubicBezTo>
                  <a:pt x="740" y="1014"/>
                  <a:pt x="502" y="1014"/>
                  <a:pt x="355" y="868"/>
                </a:cubicBezTo>
                <a:cubicBezTo>
                  <a:pt x="209" y="721"/>
                  <a:pt x="209" y="484"/>
                  <a:pt x="355" y="337"/>
                </a:cubicBezTo>
                <a:cubicBezTo>
                  <a:pt x="434" y="258"/>
                  <a:pt x="539" y="222"/>
                  <a:pt x="642" y="228"/>
                </a:cubicBez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55" name="Freeform 11"/>
          <p:cNvSpPr>
            <a:spLocks/>
          </p:cNvSpPr>
          <p:nvPr/>
        </p:nvSpPr>
        <p:spPr bwMode="auto">
          <a:xfrm>
            <a:off x="3170797" y="2185041"/>
            <a:ext cx="288640" cy="288639"/>
          </a:xfrm>
          <a:custGeom>
            <a:avLst/>
            <a:gdLst/>
            <a:ahLst/>
            <a:cxnLst>
              <a:cxn ang="0">
                <a:pos x="1721" y="716"/>
              </a:cxn>
              <a:cxn ang="0">
                <a:pos x="1574" y="1564"/>
              </a:cxn>
              <a:cxn ang="0">
                <a:pos x="519" y="1564"/>
              </a:cxn>
              <a:cxn ang="0">
                <a:pos x="519" y="509"/>
              </a:cxn>
              <a:cxn ang="0">
                <a:pos x="1367" y="362"/>
              </a:cxn>
              <a:cxn ang="0">
                <a:pos x="1521" y="209"/>
              </a:cxn>
              <a:cxn ang="0">
                <a:pos x="372" y="362"/>
              </a:cxn>
              <a:cxn ang="0">
                <a:pos x="372" y="1710"/>
              </a:cxn>
              <a:cxn ang="0">
                <a:pos x="1721" y="1710"/>
              </a:cxn>
              <a:cxn ang="0">
                <a:pos x="1874" y="562"/>
              </a:cxn>
              <a:cxn ang="0">
                <a:pos x="1721" y="716"/>
              </a:cxn>
            </a:cxnLst>
            <a:rect l="0" t="0" r="r" b="b"/>
            <a:pathLst>
              <a:path w="2083" h="2083">
                <a:moveTo>
                  <a:pt x="1721" y="716"/>
                </a:moveTo>
                <a:cubicBezTo>
                  <a:pt x="1853" y="993"/>
                  <a:pt x="1804" y="1334"/>
                  <a:pt x="1574" y="1564"/>
                </a:cubicBezTo>
                <a:cubicBezTo>
                  <a:pt x="1283" y="1855"/>
                  <a:pt x="811" y="1855"/>
                  <a:pt x="519" y="1564"/>
                </a:cubicBezTo>
                <a:cubicBezTo>
                  <a:pt x="228" y="1273"/>
                  <a:pt x="228" y="800"/>
                  <a:pt x="519" y="509"/>
                </a:cubicBezTo>
                <a:cubicBezTo>
                  <a:pt x="749" y="280"/>
                  <a:pt x="1090" y="231"/>
                  <a:pt x="1367" y="362"/>
                </a:cubicBezTo>
                <a:cubicBezTo>
                  <a:pt x="1521" y="209"/>
                  <a:pt x="1521" y="209"/>
                  <a:pt x="1521" y="209"/>
                </a:cubicBezTo>
                <a:cubicBezTo>
                  <a:pt x="1156" y="0"/>
                  <a:pt x="683" y="51"/>
                  <a:pt x="372" y="362"/>
                </a:cubicBezTo>
                <a:cubicBezTo>
                  <a:pt x="0" y="735"/>
                  <a:pt x="0" y="1338"/>
                  <a:pt x="372" y="1710"/>
                </a:cubicBezTo>
                <a:cubicBezTo>
                  <a:pt x="745" y="2083"/>
                  <a:pt x="1349" y="2083"/>
                  <a:pt x="1721" y="1710"/>
                </a:cubicBezTo>
                <a:cubicBezTo>
                  <a:pt x="2032" y="1399"/>
                  <a:pt x="2083" y="926"/>
                  <a:pt x="1874" y="562"/>
                </a:cubicBezTo>
                <a:lnTo>
                  <a:pt x="1721" y="716"/>
                </a:ln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28" name="TextColumnContent"/>
          <p:cNvSpPr>
            <a:spLocks noChangeArrowheads="1"/>
          </p:cNvSpPr>
          <p:nvPr/>
        </p:nvSpPr>
        <p:spPr bwMode="gray">
          <a:xfrm>
            <a:off x="3466610" y="3752397"/>
            <a:ext cx="5883430" cy="559991"/>
          </a:xfrm>
          <a:prstGeom prst="rect">
            <a:avLst/>
          </a:prstGeom>
          <a:noFill/>
          <a:ln w="9525" algn="ctr">
            <a:noFill/>
            <a:miter lim="800000"/>
            <a:headEnd type="none" w="lg" len="lg"/>
            <a:tailEnd type="none" w="lg" len="lg"/>
          </a:ln>
          <a:effectLst/>
        </p:spPr>
        <p:txBody>
          <a:bodyPr tIns="91440" bIns="91440" anchor="ctr"/>
          <a:lstStyle/>
          <a:p>
            <a:pPr marL="0" lvl="1" fontAlgn="base">
              <a:buClr>
                <a:srgbClr val="177B57"/>
              </a:buClr>
              <a:buSzPct val="100000"/>
            </a:pPr>
            <a:r>
              <a:rPr lang="es-ES" sz="1600" b="1" dirty="0" smtClean="0">
                <a:solidFill>
                  <a:srgbClr val="DC6E00"/>
                </a:solidFill>
                <a:cs typeface="Arial" pitchFamily="34" charset="0"/>
              </a:rPr>
              <a:t>Conseguir el </a:t>
            </a:r>
            <a:r>
              <a:rPr lang="es-ES" sz="2400" b="1" dirty="0" smtClean="0">
                <a:solidFill>
                  <a:srgbClr val="DC6E00"/>
                </a:solidFill>
                <a:cs typeface="Arial" pitchFamily="34" charset="0"/>
              </a:rPr>
              <a:t>compromiso </a:t>
            </a:r>
            <a:r>
              <a:rPr lang="es-ES" sz="1600" b="1" dirty="0" smtClean="0">
                <a:solidFill>
                  <a:srgbClr val="DC6E00"/>
                </a:solidFill>
                <a:cs typeface="Arial" pitchFamily="34" charset="0"/>
              </a:rPr>
              <a:t>y concienciación</a:t>
            </a:r>
            <a:r>
              <a:rPr lang="es-ES" sz="1400" dirty="0" smtClean="0">
                <a:solidFill>
                  <a:srgbClr val="000000"/>
                </a:solidFill>
                <a:cs typeface="Arial" pitchFamily="34" charset="0"/>
              </a:rPr>
              <a:t> de los diferentes actores del sistema sanitario del potencial de los modelos sanitarios basados en resultados</a:t>
            </a:r>
            <a:endParaRPr lang="es-ES" sz="1400" dirty="0">
              <a:solidFill>
                <a:srgbClr val="000000"/>
              </a:solidFill>
              <a:cs typeface="Arial" pitchFamily="34" charset="0"/>
            </a:endParaRPr>
          </a:p>
        </p:txBody>
      </p:sp>
      <p:sp>
        <p:nvSpPr>
          <p:cNvPr id="57" name="Freeform 9"/>
          <p:cNvSpPr>
            <a:spLocks/>
          </p:cNvSpPr>
          <p:nvPr/>
        </p:nvSpPr>
        <p:spPr bwMode="auto">
          <a:xfrm>
            <a:off x="3288733" y="4612451"/>
            <a:ext cx="178596" cy="178596"/>
          </a:xfrm>
          <a:custGeom>
            <a:avLst/>
            <a:gdLst/>
            <a:ahLst/>
            <a:cxnLst>
              <a:cxn ang="0">
                <a:pos x="247" y="906"/>
              </a:cxn>
              <a:cxn ang="0">
                <a:pos x="195" y="899"/>
              </a:cxn>
              <a:cxn ang="0">
                <a:pos x="0" y="1094"/>
              </a:cxn>
              <a:cxn ang="0">
                <a:pos x="195" y="1289"/>
              </a:cxn>
              <a:cxn ang="0">
                <a:pos x="390" y="1094"/>
              </a:cxn>
              <a:cxn ang="0">
                <a:pos x="383" y="1043"/>
              </a:cxn>
              <a:cxn ang="0">
                <a:pos x="926" y="499"/>
              </a:cxn>
              <a:cxn ang="0">
                <a:pos x="1014" y="511"/>
              </a:cxn>
              <a:cxn ang="0">
                <a:pos x="1289" y="236"/>
              </a:cxn>
              <a:cxn ang="0">
                <a:pos x="1081" y="208"/>
              </a:cxn>
              <a:cxn ang="0">
                <a:pos x="1053" y="0"/>
              </a:cxn>
              <a:cxn ang="0">
                <a:pos x="778" y="275"/>
              </a:cxn>
              <a:cxn ang="0">
                <a:pos x="790" y="363"/>
              </a:cxn>
              <a:cxn ang="0">
                <a:pos x="247" y="906"/>
              </a:cxn>
            </a:cxnLst>
            <a:rect l="0" t="0" r="r" b="b"/>
            <a:pathLst>
              <a:path w="1289" h="1289">
                <a:moveTo>
                  <a:pt x="247" y="906"/>
                </a:moveTo>
                <a:cubicBezTo>
                  <a:pt x="230" y="902"/>
                  <a:pt x="213" y="899"/>
                  <a:pt x="195" y="899"/>
                </a:cubicBezTo>
                <a:cubicBezTo>
                  <a:pt x="87" y="899"/>
                  <a:pt x="0" y="987"/>
                  <a:pt x="0" y="1094"/>
                </a:cubicBezTo>
                <a:cubicBezTo>
                  <a:pt x="0" y="1202"/>
                  <a:pt x="87" y="1289"/>
                  <a:pt x="195" y="1289"/>
                </a:cubicBezTo>
                <a:cubicBezTo>
                  <a:pt x="302" y="1289"/>
                  <a:pt x="390" y="1202"/>
                  <a:pt x="390" y="1094"/>
                </a:cubicBezTo>
                <a:cubicBezTo>
                  <a:pt x="390" y="1076"/>
                  <a:pt x="387" y="1059"/>
                  <a:pt x="383" y="1043"/>
                </a:cubicBezTo>
                <a:cubicBezTo>
                  <a:pt x="926" y="499"/>
                  <a:pt x="926" y="499"/>
                  <a:pt x="926" y="499"/>
                </a:cubicBezTo>
                <a:cubicBezTo>
                  <a:pt x="1014" y="511"/>
                  <a:pt x="1014" y="511"/>
                  <a:pt x="1014" y="511"/>
                </a:cubicBezTo>
                <a:cubicBezTo>
                  <a:pt x="1289" y="236"/>
                  <a:pt x="1289" y="236"/>
                  <a:pt x="1289" y="236"/>
                </a:cubicBezTo>
                <a:cubicBezTo>
                  <a:pt x="1081" y="208"/>
                  <a:pt x="1081" y="208"/>
                  <a:pt x="1081" y="208"/>
                </a:cubicBezTo>
                <a:cubicBezTo>
                  <a:pt x="1053" y="0"/>
                  <a:pt x="1053" y="0"/>
                  <a:pt x="1053" y="0"/>
                </a:cubicBezTo>
                <a:cubicBezTo>
                  <a:pt x="778" y="275"/>
                  <a:pt x="778" y="275"/>
                  <a:pt x="778" y="275"/>
                </a:cubicBezTo>
                <a:cubicBezTo>
                  <a:pt x="790" y="363"/>
                  <a:pt x="790" y="363"/>
                  <a:pt x="790" y="363"/>
                </a:cubicBezTo>
                <a:lnTo>
                  <a:pt x="247" y="90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58" name="Freeform 10"/>
          <p:cNvSpPr>
            <a:spLocks/>
          </p:cNvSpPr>
          <p:nvPr/>
        </p:nvSpPr>
        <p:spPr bwMode="auto">
          <a:xfrm>
            <a:off x="3229878" y="4680552"/>
            <a:ext cx="169350" cy="169350"/>
          </a:xfrm>
          <a:custGeom>
            <a:avLst/>
            <a:gdLst/>
            <a:ahLst/>
            <a:cxnLst>
              <a:cxn ang="0">
                <a:pos x="642" y="228"/>
              </a:cxn>
              <a:cxn ang="0">
                <a:pos x="802" y="67"/>
              </a:cxn>
              <a:cxn ang="0">
                <a:pos x="221" y="203"/>
              </a:cxn>
              <a:cxn ang="0">
                <a:pos x="221" y="1002"/>
              </a:cxn>
              <a:cxn ang="0">
                <a:pos x="1021" y="1002"/>
              </a:cxn>
              <a:cxn ang="0">
                <a:pos x="1156" y="420"/>
              </a:cxn>
              <a:cxn ang="0">
                <a:pos x="995" y="581"/>
              </a:cxn>
              <a:cxn ang="0">
                <a:pos x="886" y="868"/>
              </a:cxn>
              <a:cxn ang="0">
                <a:pos x="355" y="868"/>
              </a:cxn>
              <a:cxn ang="0">
                <a:pos x="355" y="337"/>
              </a:cxn>
              <a:cxn ang="0">
                <a:pos x="642" y="228"/>
              </a:cxn>
            </a:cxnLst>
            <a:rect l="0" t="0" r="r" b="b"/>
            <a:pathLst>
              <a:path w="1223" h="1223">
                <a:moveTo>
                  <a:pt x="642" y="228"/>
                </a:moveTo>
                <a:cubicBezTo>
                  <a:pt x="802" y="67"/>
                  <a:pt x="802" y="67"/>
                  <a:pt x="802" y="67"/>
                </a:cubicBezTo>
                <a:cubicBezTo>
                  <a:pt x="605" y="0"/>
                  <a:pt x="378" y="45"/>
                  <a:pt x="221" y="203"/>
                </a:cubicBezTo>
                <a:cubicBezTo>
                  <a:pt x="0" y="423"/>
                  <a:pt x="0" y="782"/>
                  <a:pt x="221" y="1002"/>
                </a:cubicBezTo>
                <a:cubicBezTo>
                  <a:pt x="442" y="1223"/>
                  <a:pt x="800" y="1223"/>
                  <a:pt x="1021" y="1002"/>
                </a:cubicBezTo>
                <a:cubicBezTo>
                  <a:pt x="1178" y="845"/>
                  <a:pt x="1223" y="618"/>
                  <a:pt x="1156" y="420"/>
                </a:cubicBezTo>
                <a:cubicBezTo>
                  <a:pt x="995" y="581"/>
                  <a:pt x="995" y="581"/>
                  <a:pt x="995" y="581"/>
                </a:cubicBezTo>
                <a:cubicBezTo>
                  <a:pt x="1001" y="684"/>
                  <a:pt x="965" y="789"/>
                  <a:pt x="886" y="868"/>
                </a:cubicBezTo>
                <a:cubicBezTo>
                  <a:pt x="740" y="1014"/>
                  <a:pt x="502" y="1014"/>
                  <a:pt x="355" y="868"/>
                </a:cubicBezTo>
                <a:cubicBezTo>
                  <a:pt x="209" y="721"/>
                  <a:pt x="209" y="484"/>
                  <a:pt x="355" y="337"/>
                </a:cubicBezTo>
                <a:cubicBezTo>
                  <a:pt x="434" y="258"/>
                  <a:pt x="539" y="222"/>
                  <a:pt x="642" y="228"/>
                </a:cubicBez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59" name="Freeform 11"/>
          <p:cNvSpPr>
            <a:spLocks/>
          </p:cNvSpPr>
          <p:nvPr/>
        </p:nvSpPr>
        <p:spPr bwMode="auto">
          <a:xfrm>
            <a:off x="3170797" y="4620344"/>
            <a:ext cx="288640" cy="288639"/>
          </a:xfrm>
          <a:custGeom>
            <a:avLst/>
            <a:gdLst/>
            <a:ahLst/>
            <a:cxnLst>
              <a:cxn ang="0">
                <a:pos x="1721" y="716"/>
              </a:cxn>
              <a:cxn ang="0">
                <a:pos x="1574" y="1564"/>
              </a:cxn>
              <a:cxn ang="0">
                <a:pos x="519" y="1564"/>
              </a:cxn>
              <a:cxn ang="0">
                <a:pos x="519" y="509"/>
              </a:cxn>
              <a:cxn ang="0">
                <a:pos x="1367" y="362"/>
              </a:cxn>
              <a:cxn ang="0">
                <a:pos x="1521" y="209"/>
              </a:cxn>
              <a:cxn ang="0">
                <a:pos x="372" y="362"/>
              </a:cxn>
              <a:cxn ang="0">
                <a:pos x="372" y="1710"/>
              </a:cxn>
              <a:cxn ang="0">
                <a:pos x="1721" y="1710"/>
              </a:cxn>
              <a:cxn ang="0">
                <a:pos x="1874" y="562"/>
              </a:cxn>
              <a:cxn ang="0">
                <a:pos x="1721" y="716"/>
              </a:cxn>
            </a:cxnLst>
            <a:rect l="0" t="0" r="r" b="b"/>
            <a:pathLst>
              <a:path w="2083" h="2083">
                <a:moveTo>
                  <a:pt x="1721" y="716"/>
                </a:moveTo>
                <a:cubicBezTo>
                  <a:pt x="1853" y="993"/>
                  <a:pt x="1804" y="1334"/>
                  <a:pt x="1574" y="1564"/>
                </a:cubicBezTo>
                <a:cubicBezTo>
                  <a:pt x="1283" y="1855"/>
                  <a:pt x="811" y="1855"/>
                  <a:pt x="519" y="1564"/>
                </a:cubicBezTo>
                <a:cubicBezTo>
                  <a:pt x="228" y="1273"/>
                  <a:pt x="228" y="800"/>
                  <a:pt x="519" y="509"/>
                </a:cubicBezTo>
                <a:cubicBezTo>
                  <a:pt x="749" y="280"/>
                  <a:pt x="1090" y="231"/>
                  <a:pt x="1367" y="362"/>
                </a:cubicBezTo>
                <a:cubicBezTo>
                  <a:pt x="1521" y="209"/>
                  <a:pt x="1521" y="209"/>
                  <a:pt x="1521" y="209"/>
                </a:cubicBezTo>
                <a:cubicBezTo>
                  <a:pt x="1156" y="0"/>
                  <a:pt x="683" y="51"/>
                  <a:pt x="372" y="362"/>
                </a:cubicBezTo>
                <a:cubicBezTo>
                  <a:pt x="0" y="735"/>
                  <a:pt x="0" y="1338"/>
                  <a:pt x="372" y="1710"/>
                </a:cubicBezTo>
                <a:cubicBezTo>
                  <a:pt x="745" y="2083"/>
                  <a:pt x="1349" y="2083"/>
                  <a:pt x="1721" y="1710"/>
                </a:cubicBezTo>
                <a:cubicBezTo>
                  <a:pt x="2032" y="1399"/>
                  <a:pt x="2083" y="926"/>
                  <a:pt x="1874" y="562"/>
                </a:cubicBezTo>
                <a:lnTo>
                  <a:pt x="1721" y="716"/>
                </a:ln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25" name="TextColumnContent"/>
          <p:cNvSpPr>
            <a:spLocks noChangeArrowheads="1"/>
          </p:cNvSpPr>
          <p:nvPr/>
        </p:nvSpPr>
        <p:spPr bwMode="gray">
          <a:xfrm>
            <a:off x="3466614" y="2847745"/>
            <a:ext cx="5883430" cy="559991"/>
          </a:xfrm>
          <a:prstGeom prst="rect">
            <a:avLst/>
          </a:prstGeom>
          <a:noFill/>
          <a:ln w="9525" algn="ctr">
            <a:noFill/>
            <a:miter lim="800000"/>
            <a:headEnd type="none" w="lg" len="lg"/>
            <a:tailEnd type="none" w="lg" len="lg"/>
          </a:ln>
          <a:effectLst/>
        </p:spPr>
        <p:txBody>
          <a:bodyPr tIns="91440" bIns="91440" anchor="ctr"/>
          <a:lstStyle/>
          <a:p>
            <a:pPr marL="0" lvl="1" fontAlgn="base">
              <a:buClr>
                <a:srgbClr val="177B57"/>
              </a:buClr>
              <a:buSzPct val="100000"/>
            </a:pPr>
            <a:r>
              <a:rPr lang="es-ES" sz="1600" b="1" dirty="0" smtClean="0">
                <a:solidFill>
                  <a:srgbClr val="DC6E00"/>
                </a:solidFill>
                <a:cs typeface="Arial" pitchFamily="34" charset="0"/>
              </a:rPr>
              <a:t>Mejorar el </a:t>
            </a:r>
            <a:r>
              <a:rPr lang="es-ES" sz="2400" b="1" dirty="0" smtClean="0">
                <a:solidFill>
                  <a:srgbClr val="DC6E00"/>
                </a:solidFill>
                <a:cs typeface="Arial" pitchFamily="34" charset="0"/>
              </a:rPr>
              <a:t>valor </a:t>
            </a:r>
            <a:r>
              <a:rPr lang="es-ES" sz="1600" b="1" dirty="0" smtClean="0">
                <a:solidFill>
                  <a:srgbClr val="DC6E00"/>
                </a:solidFill>
                <a:cs typeface="Arial" pitchFamily="34" charset="0"/>
              </a:rPr>
              <a:t>de la prestación sanitaria </a:t>
            </a:r>
            <a:r>
              <a:rPr lang="es-ES" sz="1400" dirty="0" smtClean="0">
                <a:solidFill>
                  <a:srgbClr val="000000"/>
                </a:solidFill>
                <a:cs typeface="Arial" pitchFamily="34" charset="0"/>
              </a:rPr>
              <a:t>para los grupos de pacientes que sean objeto de los pilotos</a:t>
            </a:r>
            <a:endParaRPr lang="es-ES" sz="1400" dirty="0">
              <a:solidFill>
                <a:srgbClr val="000000"/>
              </a:solidFill>
              <a:cs typeface="Arial" pitchFamily="34" charset="0"/>
            </a:endParaRPr>
          </a:p>
        </p:txBody>
      </p:sp>
      <p:sp>
        <p:nvSpPr>
          <p:cNvPr id="61" name="Freeform 9"/>
          <p:cNvSpPr>
            <a:spLocks/>
          </p:cNvSpPr>
          <p:nvPr/>
        </p:nvSpPr>
        <p:spPr bwMode="auto">
          <a:xfrm>
            <a:off x="3288733" y="3710872"/>
            <a:ext cx="178596" cy="178596"/>
          </a:xfrm>
          <a:custGeom>
            <a:avLst/>
            <a:gdLst/>
            <a:ahLst/>
            <a:cxnLst>
              <a:cxn ang="0">
                <a:pos x="247" y="906"/>
              </a:cxn>
              <a:cxn ang="0">
                <a:pos x="195" y="899"/>
              </a:cxn>
              <a:cxn ang="0">
                <a:pos x="0" y="1094"/>
              </a:cxn>
              <a:cxn ang="0">
                <a:pos x="195" y="1289"/>
              </a:cxn>
              <a:cxn ang="0">
                <a:pos x="390" y="1094"/>
              </a:cxn>
              <a:cxn ang="0">
                <a:pos x="383" y="1043"/>
              </a:cxn>
              <a:cxn ang="0">
                <a:pos x="926" y="499"/>
              </a:cxn>
              <a:cxn ang="0">
                <a:pos x="1014" y="511"/>
              </a:cxn>
              <a:cxn ang="0">
                <a:pos x="1289" y="236"/>
              </a:cxn>
              <a:cxn ang="0">
                <a:pos x="1081" y="208"/>
              </a:cxn>
              <a:cxn ang="0">
                <a:pos x="1053" y="0"/>
              </a:cxn>
              <a:cxn ang="0">
                <a:pos x="778" y="275"/>
              </a:cxn>
              <a:cxn ang="0">
                <a:pos x="790" y="363"/>
              </a:cxn>
              <a:cxn ang="0">
                <a:pos x="247" y="906"/>
              </a:cxn>
            </a:cxnLst>
            <a:rect l="0" t="0" r="r" b="b"/>
            <a:pathLst>
              <a:path w="1289" h="1289">
                <a:moveTo>
                  <a:pt x="247" y="906"/>
                </a:moveTo>
                <a:cubicBezTo>
                  <a:pt x="230" y="902"/>
                  <a:pt x="213" y="899"/>
                  <a:pt x="195" y="899"/>
                </a:cubicBezTo>
                <a:cubicBezTo>
                  <a:pt x="87" y="899"/>
                  <a:pt x="0" y="987"/>
                  <a:pt x="0" y="1094"/>
                </a:cubicBezTo>
                <a:cubicBezTo>
                  <a:pt x="0" y="1202"/>
                  <a:pt x="87" y="1289"/>
                  <a:pt x="195" y="1289"/>
                </a:cubicBezTo>
                <a:cubicBezTo>
                  <a:pt x="302" y="1289"/>
                  <a:pt x="390" y="1202"/>
                  <a:pt x="390" y="1094"/>
                </a:cubicBezTo>
                <a:cubicBezTo>
                  <a:pt x="390" y="1076"/>
                  <a:pt x="387" y="1059"/>
                  <a:pt x="383" y="1043"/>
                </a:cubicBezTo>
                <a:cubicBezTo>
                  <a:pt x="926" y="499"/>
                  <a:pt x="926" y="499"/>
                  <a:pt x="926" y="499"/>
                </a:cubicBezTo>
                <a:cubicBezTo>
                  <a:pt x="1014" y="511"/>
                  <a:pt x="1014" y="511"/>
                  <a:pt x="1014" y="511"/>
                </a:cubicBezTo>
                <a:cubicBezTo>
                  <a:pt x="1289" y="236"/>
                  <a:pt x="1289" y="236"/>
                  <a:pt x="1289" y="236"/>
                </a:cubicBezTo>
                <a:cubicBezTo>
                  <a:pt x="1081" y="208"/>
                  <a:pt x="1081" y="208"/>
                  <a:pt x="1081" y="208"/>
                </a:cubicBezTo>
                <a:cubicBezTo>
                  <a:pt x="1053" y="0"/>
                  <a:pt x="1053" y="0"/>
                  <a:pt x="1053" y="0"/>
                </a:cubicBezTo>
                <a:cubicBezTo>
                  <a:pt x="778" y="275"/>
                  <a:pt x="778" y="275"/>
                  <a:pt x="778" y="275"/>
                </a:cubicBezTo>
                <a:cubicBezTo>
                  <a:pt x="790" y="363"/>
                  <a:pt x="790" y="363"/>
                  <a:pt x="790" y="363"/>
                </a:cubicBezTo>
                <a:lnTo>
                  <a:pt x="247" y="90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62" name="Freeform 10"/>
          <p:cNvSpPr>
            <a:spLocks/>
          </p:cNvSpPr>
          <p:nvPr/>
        </p:nvSpPr>
        <p:spPr bwMode="auto">
          <a:xfrm>
            <a:off x="3229878" y="3778973"/>
            <a:ext cx="169350" cy="169350"/>
          </a:xfrm>
          <a:custGeom>
            <a:avLst/>
            <a:gdLst/>
            <a:ahLst/>
            <a:cxnLst>
              <a:cxn ang="0">
                <a:pos x="642" y="228"/>
              </a:cxn>
              <a:cxn ang="0">
                <a:pos x="802" y="67"/>
              </a:cxn>
              <a:cxn ang="0">
                <a:pos x="221" y="203"/>
              </a:cxn>
              <a:cxn ang="0">
                <a:pos x="221" y="1002"/>
              </a:cxn>
              <a:cxn ang="0">
                <a:pos x="1021" y="1002"/>
              </a:cxn>
              <a:cxn ang="0">
                <a:pos x="1156" y="420"/>
              </a:cxn>
              <a:cxn ang="0">
                <a:pos x="995" y="581"/>
              </a:cxn>
              <a:cxn ang="0">
                <a:pos x="886" y="868"/>
              </a:cxn>
              <a:cxn ang="0">
                <a:pos x="355" y="868"/>
              </a:cxn>
              <a:cxn ang="0">
                <a:pos x="355" y="337"/>
              </a:cxn>
              <a:cxn ang="0">
                <a:pos x="642" y="228"/>
              </a:cxn>
            </a:cxnLst>
            <a:rect l="0" t="0" r="r" b="b"/>
            <a:pathLst>
              <a:path w="1223" h="1223">
                <a:moveTo>
                  <a:pt x="642" y="228"/>
                </a:moveTo>
                <a:cubicBezTo>
                  <a:pt x="802" y="67"/>
                  <a:pt x="802" y="67"/>
                  <a:pt x="802" y="67"/>
                </a:cubicBezTo>
                <a:cubicBezTo>
                  <a:pt x="605" y="0"/>
                  <a:pt x="378" y="45"/>
                  <a:pt x="221" y="203"/>
                </a:cubicBezTo>
                <a:cubicBezTo>
                  <a:pt x="0" y="423"/>
                  <a:pt x="0" y="782"/>
                  <a:pt x="221" y="1002"/>
                </a:cubicBezTo>
                <a:cubicBezTo>
                  <a:pt x="442" y="1223"/>
                  <a:pt x="800" y="1223"/>
                  <a:pt x="1021" y="1002"/>
                </a:cubicBezTo>
                <a:cubicBezTo>
                  <a:pt x="1178" y="845"/>
                  <a:pt x="1223" y="618"/>
                  <a:pt x="1156" y="420"/>
                </a:cubicBezTo>
                <a:cubicBezTo>
                  <a:pt x="995" y="581"/>
                  <a:pt x="995" y="581"/>
                  <a:pt x="995" y="581"/>
                </a:cubicBezTo>
                <a:cubicBezTo>
                  <a:pt x="1001" y="684"/>
                  <a:pt x="965" y="789"/>
                  <a:pt x="886" y="868"/>
                </a:cubicBezTo>
                <a:cubicBezTo>
                  <a:pt x="740" y="1014"/>
                  <a:pt x="502" y="1014"/>
                  <a:pt x="355" y="868"/>
                </a:cubicBezTo>
                <a:cubicBezTo>
                  <a:pt x="209" y="721"/>
                  <a:pt x="209" y="484"/>
                  <a:pt x="355" y="337"/>
                </a:cubicBezTo>
                <a:cubicBezTo>
                  <a:pt x="434" y="258"/>
                  <a:pt x="539" y="222"/>
                  <a:pt x="642" y="228"/>
                </a:cubicBez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63" name="Freeform 11"/>
          <p:cNvSpPr>
            <a:spLocks/>
          </p:cNvSpPr>
          <p:nvPr/>
        </p:nvSpPr>
        <p:spPr bwMode="auto">
          <a:xfrm>
            <a:off x="3170797" y="3718765"/>
            <a:ext cx="288640" cy="288639"/>
          </a:xfrm>
          <a:custGeom>
            <a:avLst/>
            <a:gdLst/>
            <a:ahLst/>
            <a:cxnLst>
              <a:cxn ang="0">
                <a:pos x="1721" y="716"/>
              </a:cxn>
              <a:cxn ang="0">
                <a:pos x="1574" y="1564"/>
              </a:cxn>
              <a:cxn ang="0">
                <a:pos x="519" y="1564"/>
              </a:cxn>
              <a:cxn ang="0">
                <a:pos x="519" y="509"/>
              </a:cxn>
              <a:cxn ang="0">
                <a:pos x="1367" y="362"/>
              </a:cxn>
              <a:cxn ang="0">
                <a:pos x="1521" y="209"/>
              </a:cxn>
              <a:cxn ang="0">
                <a:pos x="372" y="362"/>
              </a:cxn>
              <a:cxn ang="0">
                <a:pos x="372" y="1710"/>
              </a:cxn>
              <a:cxn ang="0">
                <a:pos x="1721" y="1710"/>
              </a:cxn>
              <a:cxn ang="0">
                <a:pos x="1874" y="562"/>
              </a:cxn>
              <a:cxn ang="0">
                <a:pos x="1721" y="716"/>
              </a:cxn>
            </a:cxnLst>
            <a:rect l="0" t="0" r="r" b="b"/>
            <a:pathLst>
              <a:path w="2083" h="2083">
                <a:moveTo>
                  <a:pt x="1721" y="716"/>
                </a:moveTo>
                <a:cubicBezTo>
                  <a:pt x="1853" y="993"/>
                  <a:pt x="1804" y="1334"/>
                  <a:pt x="1574" y="1564"/>
                </a:cubicBezTo>
                <a:cubicBezTo>
                  <a:pt x="1283" y="1855"/>
                  <a:pt x="811" y="1855"/>
                  <a:pt x="519" y="1564"/>
                </a:cubicBezTo>
                <a:cubicBezTo>
                  <a:pt x="228" y="1273"/>
                  <a:pt x="228" y="800"/>
                  <a:pt x="519" y="509"/>
                </a:cubicBezTo>
                <a:cubicBezTo>
                  <a:pt x="749" y="280"/>
                  <a:pt x="1090" y="231"/>
                  <a:pt x="1367" y="362"/>
                </a:cubicBezTo>
                <a:cubicBezTo>
                  <a:pt x="1521" y="209"/>
                  <a:pt x="1521" y="209"/>
                  <a:pt x="1521" y="209"/>
                </a:cubicBezTo>
                <a:cubicBezTo>
                  <a:pt x="1156" y="0"/>
                  <a:pt x="683" y="51"/>
                  <a:pt x="372" y="362"/>
                </a:cubicBezTo>
                <a:cubicBezTo>
                  <a:pt x="0" y="735"/>
                  <a:pt x="0" y="1338"/>
                  <a:pt x="372" y="1710"/>
                </a:cubicBezTo>
                <a:cubicBezTo>
                  <a:pt x="745" y="2083"/>
                  <a:pt x="1349" y="2083"/>
                  <a:pt x="1721" y="1710"/>
                </a:cubicBezTo>
                <a:cubicBezTo>
                  <a:pt x="2032" y="1399"/>
                  <a:pt x="2083" y="926"/>
                  <a:pt x="1874" y="562"/>
                </a:cubicBezTo>
                <a:lnTo>
                  <a:pt x="1721" y="716"/>
                </a:ln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27" name="TextColumnContent"/>
          <p:cNvSpPr>
            <a:spLocks noChangeArrowheads="1"/>
          </p:cNvSpPr>
          <p:nvPr/>
        </p:nvSpPr>
        <p:spPr bwMode="gray">
          <a:xfrm>
            <a:off x="3457649" y="4589041"/>
            <a:ext cx="6304916" cy="559991"/>
          </a:xfrm>
          <a:prstGeom prst="rect">
            <a:avLst/>
          </a:prstGeom>
          <a:noFill/>
          <a:ln w="9525" algn="ctr">
            <a:noFill/>
            <a:miter lim="800000"/>
            <a:headEnd type="none" w="lg" len="lg"/>
            <a:tailEnd type="none" w="lg" len="lg"/>
          </a:ln>
          <a:effectLst/>
        </p:spPr>
        <p:txBody>
          <a:bodyPr tIns="91440" bIns="91440" anchor="ctr"/>
          <a:lstStyle/>
          <a:p>
            <a:pPr marL="0" lvl="1" fontAlgn="base">
              <a:buClr>
                <a:srgbClr val="177B57"/>
              </a:buClr>
              <a:buSzPct val="100000"/>
            </a:pPr>
            <a:r>
              <a:rPr lang="es-ES" sz="1600" b="1" dirty="0" smtClean="0">
                <a:solidFill>
                  <a:srgbClr val="DC6E00"/>
                </a:solidFill>
                <a:cs typeface="Arial" pitchFamily="34" charset="0"/>
              </a:rPr>
              <a:t>Aprender de los retos e identificar </a:t>
            </a:r>
            <a:r>
              <a:rPr lang="es-ES" sz="2400" b="1" dirty="0" smtClean="0">
                <a:solidFill>
                  <a:srgbClr val="DC6E00"/>
                </a:solidFill>
                <a:cs typeface="Arial" pitchFamily="34" charset="0"/>
              </a:rPr>
              <a:t>mejores prácticas</a:t>
            </a:r>
            <a:r>
              <a:rPr lang="es-ES" sz="2000" dirty="0" smtClean="0">
                <a:solidFill>
                  <a:srgbClr val="000000"/>
                </a:solidFill>
                <a:cs typeface="Arial" pitchFamily="34" charset="0"/>
              </a:rPr>
              <a:t> </a:t>
            </a:r>
            <a:r>
              <a:rPr lang="es-ES" sz="1400" dirty="0" smtClean="0">
                <a:solidFill>
                  <a:srgbClr val="000000"/>
                </a:solidFill>
                <a:cs typeface="Arial" pitchFamily="34" charset="0"/>
              </a:rPr>
              <a:t>para poder escalar el modelo minimizando riesgos</a:t>
            </a:r>
            <a:endParaRPr lang="es-ES" sz="1400" dirty="0">
              <a:solidFill>
                <a:srgbClr val="000000"/>
              </a:solidFill>
              <a:cs typeface="Arial" pitchFamily="34" charset="0"/>
            </a:endParaRPr>
          </a:p>
        </p:txBody>
      </p:sp>
      <p:sp>
        <p:nvSpPr>
          <p:cNvPr id="69" name="Freeform 9"/>
          <p:cNvSpPr>
            <a:spLocks/>
          </p:cNvSpPr>
          <p:nvPr/>
        </p:nvSpPr>
        <p:spPr bwMode="auto">
          <a:xfrm>
            <a:off x="3288733" y="5538745"/>
            <a:ext cx="178596" cy="178596"/>
          </a:xfrm>
          <a:custGeom>
            <a:avLst/>
            <a:gdLst/>
            <a:ahLst/>
            <a:cxnLst>
              <a:cxn ang="0">
                <a:pos x="247" y="906"/>
              </a:cxn>
              <a:cxn ang="0">
                <a:pos x="195" y="899"/>
              </a:cxn>
              <a:cxn ang="0">
                <a:pos x="0" y="1094"/>
              </a:cxn>
              <a:cxn ang="0">
                <a:pos x="195" y="1289"/>
              </a:cxn>
              <a:cxn ang="0">
                <a:pos x="390" y="1094"/>
              </a:cxn>
              <a:cxn ang="0">
                <a:pos x="383" y="1043"/>
              </a:cxn>
              <a:cxn ang="0">
                <a:pos x="926" y="499"/>
              </a:cxn>
              <a:cxn ang="0">
                <a:pos x="1014" y="511"/>
              </a:cxn>
              <a:cxn ang="0">
                <a:pos x="1289" y="236"/>
              </a:cxn>
              <a:cxn ang="0">
                <a:pos x="1081" y="208"/>
              </a:cxn>
              <a:cxn ang="0">
                <a:pos x="1053" y="0"/>
              </a:cxn>
              <a:cxn ang="0">
                <a:pos x="778" y="275"/>
              </a:cxn>
              <a:cxn ang="0">
                <a:pos x="790" y="363"/>
              </a:cxn>
              <a:cxn ang="0">
                <a:pos x="247" y="906"/>
              </a:cxn>
            </a:cxnLst>
            <a:rect l="0" t="0" r="r" b="b"/>
            <a:pathLst>
              <a:path w="1289" h="1289">
                <a:moveTo>
                  <a:pt x="247" y="906"/>
                </a:moveTo>
                <a:cubicBezTo>
                  <a:pt x="230" y="902"/>
                  <a:pt x="213" y="899"/>
                  <a:pt x="195" y="899"/>
                </a:cubicBezTo>
                <a:cubicBezTo>
                  <a:pt x="87" y="899"/>
                  <a:pt x="0" y="987"/>
                  <a:pt x="0" y="1094"/>
                </a:cubicBezTo>
                <a:cubicBezTo>
                  <a:pt x="0" y="1202"/>
                  <a:pt x="87" y="1289"/>
                  <a:pt x="195" y="1289"/>
                </a:cubicBezTo>
                <a:cubicBezTo>
                  <a:pt x="302" y="1289"/>
                  <a:pt x="390" y="1202"/>
                  <a:pt x="390" y="1094"/>
                </a:cubicBezTo>
                <a:cubicBezTo>
                  <a:pt x="390" y="1076"/>
                  <a:pt x="387" y="1059"/>
                  <a:pt x="383" y="1043"/>
                </a:cubicBezTo>
                <a:cubicBezTo>
                  <a:pt x="926" y="499"/>
                  <a:pt x="926" y="499"/>
                  <a:pt x="926" y="499"/>
                </a:cubicBezTo>
                <a:cubicBezTo>
                  <a:pt x="1014" y="511"/>
                  <a:pt x="1014" y="511"/>
                  <a:pt x="1014" y="511"/>
                </a:cubicBezTo>
                <a:cubicBezTo>
                  <a:pt x="1289" y="236"/>
                  <a:pt x="1289" y="236"/>
                  <a:pt x="1289" y="236"/>
                </a:cubicBezTo>
                <a:cubicBezTo>
                  <a:pt x="1081" y="208"/>
                  <a:pt x="1081" y="208"/>
                  <a:pt x="1081" y="208"/>
                </a:cubicBezTo>
                <a:cubicBezTo>
                  <a:pt x="1053" y="0"/>
                  <a:pt x="1053" y="0"/>
                  <a:pt x="1053" y="0"/>
                </a:cubicBezTo>
                <a:cubicBezTo>
                  <a:pt x="778" y="275"/>
                  <a:pt x="778" y="275"/>
                  <a:pt x="778" y="275"/>
                </a:cubicBezTo>
                <a:cubicBezTo>
                  <a:pt x="790" y="363"/>
                  <a:pt x="790" y="363"/>
                  <a:pt x="790" y="363"/>
                </a:cubicBezTo>
                <a:lnTo>
                  <a:pt x="247" y="90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70" name="Freeform 10"/>
          <p:cNvSpPr>
            <a:spLocks/>
          </p:cNvSpPr>
          <p:nvPr/>
        </p:nvSpPr>
        <p:spPr bwMode="auto">
          <a:xfrm>
            <a:off x="3229878" y="5606846"/>
            <a:ext cx="169350" cy="169350"/>
          </a:xfrm>
          <a:custGeom>
            <a:avLst/>
            <a:gdLst/>
            <a:ahLst/>
            <a:cxnLst>
              <a:cxn ang="0">
                <a:pos x="642" y="228"/>
              </a:cxn>
              <a:cxn ang="0">
                <a:pos x="802" y="67"/>
              </a:cxn>
              <a:cxn ang="0">
                <a:pos x="221" y="203"/>
              </a:cxn>
              <a:cxn ang="0">
                <a:pos x="221" y="1002"/>
              </a:cxn>
              <a:cxn ang="0">
                <a:pos x="1021" y="1002"/>
              </a:cxn>
              <a:cxn ang="0">
                <a:pos x="1156" y="420"/>
              </a:cxn>
              <a:cxn ang="0">
                <a:pos x="995" y="581"/>
              </a:cxn>
              <a:cxn ang="0">
                <a:pos x="886" y="868"/>
              </a:cxn>
              <a:cxn ang="0">
                <a:pos x="355" y="868"/>
              </a:cxn>
              <a:cxn ang="0">
                <a:pos x="355" y="337"/>
              </a:cxn>
              <a:cxn ang="0">
                <a:pos x="642" y="228"/>
              </a:cxn>
            </a:cxnLst>
            <a:rect l="0" t="0" r="r" b="b"/>
            <a:pathLst>
              <a:path w="1223" h="1223">
                <a:moveTo>
                  <a:pt x="642" y="228"/>
                </a:moveTo>
                <a:cubicBezTo>
                  <a:pt x="802" y="67"/>
                  <a:pt x="802" y="67"/>
                  <a:pt x="802" y="67"/>
                </a:cubicBezTo>
                <a:cubicBezTo>
                  <a:pt x="605" y="0"/>
                  <a:pt x="378" y="45"/>
                  <a:pt x="221" y="203"/>
                </a:cubicBezTo>
                <a:cubicBezTo>
                  <a:pt x="0" y="423"/>
                  <a:pt x="0" y="782"/>
                  <a:pt x="221" y="1002"/>
                </a:cubicBezTo>
                <a:cubicBezTo>
                  <a:pt x="442" y="1223"/>
                  <a:pt x="800" y="1223"/>
                  <a:pt x="1021" y="1002"/>
                </a:cubicBezTo>
                <a:cubicBezTo>
                  <a:pt x="1178" y="845"/>
                  <a:pt x="1223" y="618"/>
                  <a:pt x="1156" y="420"/>
                </a:cubicBezTo>
                <a:cubicBezTo>
                  <a:pt x="995" y="581"/>
                  <a:pt x="995" y="581"/>
                  <a:pt x="995" y="581"/>
                </a:cubicBezTo>
                <a:cubicBezTo>
                  <a:pt x="1001" y="684"/>
                  <a:pt x="965" y="789"/>
                  <a:pt x="886" y="868"/>
                </a:cubicBezTo>
                <a:cubicBezTo>
                  <a:pt x="740" y="1014"/>
                  <a:pt x="502" y="1014"/>
                  <a:pt x="355" y="868"/>
                </a:cubicBezTo>
                <a:cubicBezTo>
                  <a:pt x="209" y="721"/>
                  <a:pt x="209" y="484"/>
                  <a:pt x="355" y="337"/>
                </a:cubicBezTo>
                <a:cubicBezTo>
                  <a:pt x="434" y="258"/>
                  <a:pt x="539" y="222"/>
                  <a:pt x="642" y="228"/>
                </a:cubicBez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sp>
        <p:nvSpPr>
          <p:cNvPr id="71" name="Freeform 11"/>
          <p:cNvSpPr>
            <a:spLocks/>
          </p:cNvSpPr>
          <p:nvPr/>
        </p:nvSpPr>
        <p:spPr bwMode="auto">
          <a:xfrm>
            <a:off x="3170797" y="5546638"/>
            <a:ext cx="288640" cy="288639"/>
          </a:xfrm>
          <a:custGeom>
            <a:avLst/>
            <a:gdLst/>
            <a:ahLst/>
            <a:cxnLst>
              <a:cxn ang="0">
                <a:pos x="1721" y="716"/>
              </a:cxn>
              <a:cxn ang="0">
                <a:pos x="1574" y="1564"/>
              </a:cxn>
              <a:cxn ang="0">
                <a:pos x="519" y="1564"/>
              </a:cxn>
              <a:cxn ang="0">
                <a:pos x="519" y="509"/>
              </a:cxn>
              <a:cxn ang="0">
                <a:pos x="1367" y="362"/>
              </a:cxn>
              <a:cxn ang="0">
                <a:pos x="1521" y="209"/>
              </a:cxn>
              <a:cxn ang="0">
                <a:pos x="372" y="362"/>
              </a:cxn>
              <a:cxn ang="0">
                <a:pos x="372" y="1710"/>
              </a:cxn>
              <a:cxn ang="0">
                <a:pos x="1721" y="1710"/>
              </a:cxn>
              <a:cxn ang="0">
                <a:pos x="1874" y="562"/>
              </a:cxn>
              <a:cxn ang="0">
                <a:pos x="1721" y="716"/>
              </a:cxn>
            </a:cxnLst>
            <a:rect l="0" t="0" r="r" b="b"/>
            <a:pathLst>
              <a:path w="2083" h="2083">
                <a:moveTo>
                  <a:pt x="1721" y="716"/>
                </a:moveTo>
                <a:cubicBezTo>
                  <a:pt x="1853" y="993"/>
                  <a:pt x="1804" y="1334"/>
                  <a:pt x="1574" y="1564"/>
                </a:cubicBezTo>
                <a:cubicBezTo>
                  <a:pt x="1283" y="1855"/>
                  <a:pt x="811" y="1855"/>
                  <a:pt x="519" y="1564"/>
                </a:cubicBezTo>
                <a:cubicBezTo>
                  <a:pt x="228" y="1273"/>
                  <a:pt x="228" y="800"/>
                  <a:pt x="519" y="509"/>
                </a:cubicBezTo>
                <a:cubicBezTo>
                  <a:pt x="749" y="280"/>
                  <a:pt x="1090" y="231"/>
                  <a:pt x="1367" y="362"/>
                </a:cubicBezTo>
                <a:cubicBezTo>
                  <a:pt x="1521" y="209"/>
                  <a:pt x="1521" y="209"/>
                  <a:pt x="1521" y="209"/>
                </a:cubicBezTo>
                <a:cubicBezTo>
                  <a:pt x="1156" y="0"/>
                  <a:pt x="683" y="51"/>
                  <a:pt x="372" y="362"/>
                </a:cubicBezTo>
                <a:cubicBezTo>
                  <a:pt x="0" y="735"/>
                  <a:pt x="0" y="1338"/>
                  <a:pt x="372" y="1710"/>
                </a:cubicBezTo>
                <a:cubicBezTo>
                  <a:pt x="745" y="2083"/>
                  <a:pt x="1349" y="2083"/>
                  <a:pt x="1721" y="1710"/>
                </a:cubicBezTo>
                <a:cubicBezTo>
                  <a:pt x="2032" y="1399"/>
                  <a:pt x="2083" y="926"/>
                  <a:pt x="1874" y="562"/>
                </a:cubicBezTo>
                <a:lnTo>
                  <a:pt x="1721" y="716"/>
                </a:lnTo>
                <a:close/>
              </a:path>
            </a:pathLst>
          </a:custGeom>
          <a:solidFill>
            <a:srgbClr val="DC6E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srgbClr val="000000"/>
              </a:solidFill>
            </a:endParaRPr>
          </a:p>
        </p:txBody>
      </p:sp>
      <p:pic>
        <p:nvPicPr>
          <p:cNvPr id="17420" name="Picture 12"/>
          <p:cNvPicPr>
            <a:picLocks noChangeAspect="1" noChangeArrowheads="1"/>
          </p:cNvPicPr>
          <p:nvPr/>
        </p:nvPicPr>
        <p:blipFill>
          <a:blip r:embed="rId5" cstate="print"/>
          <a:srcRect l="35681"/>
          <a:stretch>
            <a:fillRect/>
          </a:stretch>
        </p:blipFill>
        <p:spPr bwMode="auto">
          <a:xfrm>
            <a:off x="11" y="1790429"/>
            <a:ext cx="2999909" cy="4656137"/>
          </a:xfrm>
          <a:prstGeom prst="rect">
            <a:avLst/>
          </a:prstGeom>
          <a:noFill/>
          <a:ln w="9525">
            <a:noFill/>
            <a:miter lim="800000"/>
            <a:headEnd/>
            <a:tailEnd/>
          </a:ln>
          <a:effectLst/>
        </p:spPr>
      </p:pic>
      <p:sp>
        <p:nvSpPr>
          <p:cNvPr id="8" name="TextBox 7"/>
          <p:cNvSpPr txBox="1"/>
          <p:nvPr/>
        </p:nvSpPr>
        <p:spPr>
          <a:xfrm>
            <a:off x="0" y="2572872"/>
            <a:ext cx="2232212" cy="1384995"/>
          </a:xfrm>
          <a:prstGeom prst="rect">
            <a:avLst/>
          </a:prstGeom>
          <a:noFill/>
        </p:spPr>
        <p:txBody>
          <a:bodyPr wrap="square" lIns="0" tIns="0" rIns="0" bIns="0" rtlCol="0" anchor="t">
            <a:spAutoFit/>
          </a:bodyPr>
          <a:lstStyle/>
          <a:p>
            <a:pPr algn="ctr"/>
            <a:r>
              <a:rPr lang="es-ES" b="1" i="1" dirty="0" smtClean="0">
                <a:solidFill>
                  <a:srgbClr val="4D4D4D"/>
                </a:solidFill>
                <a:cs typeface="Arial" pitchFamily="34" charset="0"/>
              </a:rPr>
              <a:t>Experiencias piloto de modelos</a:t>
            </a:r>
          </a:p>
          <a:p>
            <a:pPr algn="ctr"/>
            <a:r>
              <a:rPr lang="es-ES" b="1" i="1" dirty="0" smtClean="0">
                <a:solidFill>
                  <a:srgbClr val="4D4D4D"/>
                </a:solidFill>
                <a:cs typeface="Arial" pitchFamily="34" charset="0"/>
              </a:rPr>
              <a:t>sanitarios enfocados</a:t>
            </a:r>
          </a:p>
          <a:p>
            <a:pPr algn="ctr"/>
            <a:r>
              <a:rPr lang="es-ES" b="1" i="1" dirty="0" smtClean="0">
                <a:solidFill>
                  <a:srgbClr val="4D4D4D"/>
                </a:solidFill>
                <a:cs typeface="Arial" pitchFamily="34" charset="0"/>
              </a:rPr>
              <a:t>en resultados</a:t>
            </a:r>
          </a:p>
        </p:txBody>
      </p:sp>
      <p:pic>
        <p:nvPicPr>
          <p:cNvPr id="23555" name="Picture 3"/>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505716" y="4053289"/>
            <a:ext cx="1389903" cy="1389903"/>
          </a:xfrm>
          <a:prstGeom prst="rect">
            <a:avLst/>
          </a:prstGeom>
          <a:noFill/>
          <a:ln w="9525">
            <a:noFill/>
            <a:miter lim="800000"/>
            <a:headEnd/>
            <a:tailEnd/>
          </a:ln>
        </p:spPr>
      </p:pic>
    </p:spTree>
    <p:extLst>
      <p:ext uri="{BB962C8B-B14F-4D97-AF65-F5344CB8AC3E}">
        <p14:creationId xmlns="" xmlns:p14="http://schemas.microsoft.com/office/powerpoint/2010/main" val="407698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effectLst/>
              </a:rPr>
              <a:t>Medir resultados para mejorar la prestación sanitaria </a:t>
            </a:r>
            <a:br>
              <a:rPr lang="es-ES" dirty="0" smtClean="0">
                <a:effectLst/>
              </a:rPr>
            </a:br>
            <a:r>
              <a:rPr lang="es-ES" sz="1800" b="0" dirty="0" smtClean="0">
                <a:effectLst/>
              </a:rPr>
              <a:t>Conclusiones</a:t>
            </a:r>
            <a:endParaRPr lang="en-US" sz="1800" b="0" dirty="0">
              <a:effectLst/>
            </a:endParaRPr>
          </a:p>
        </p:txBody>
      </p:sp>
      <p:sp>
        <p:nvSpPr>
          <p:cNvPr id="3" name="TextBox 2"/>
          <p:cNvSpPr txBox="1"/>
          <p:nvPr/>
        </p:nvSpPr>
        <p:spPr>
          <a:xfrm>
            <a:off x="177420" y="1138155"/>
            <a:ext cx="9673988" cy="4644518"/>
          </a:xfrm>
          <a:prstGeom prst="rect">
            <a:avLst/>
          </a:prstGeom>
          <a:noFill/>
        </p:spPr>
        <p:txBody>
          <a:bodyPr wrap="square" tIns="90000" bIns="90000" rtlCol="0" anchor="t">
            <a:spAutoFit/>
          </a:bodyPr>
          <a:lstStyle/>
          <a:p>
            <a:pPr marL="268288" indent="-268288" fontAlgn="base">
              <a:spcAft>
                <a:spcPts val="600"/>
              </a:spcAft>
              <a:buClr>
                <a:srgbClr val="000000"/>
              </a:buClr>
              <a:buSzPct val="100000"/>
              <a:buFont typeface="Arial" pitchFamily="34" charset="0"/>
              <a:buChar char="•"/>
            </a:pPr>
            <a:r>
              <a:rPr lang="es-ES" dirty="0" smtClean="0">
                <a:solidFill>
                  <a:srgbClr val="000000"/>
                </a:solidFill>
                <a:effectLst/>
                <a:latin typeface="Arial"/>
              </a:rPr>
              <a:t>La </a:t>
            </a:r>
            <a:r>
              <a:rPr lang="es-ES" b="1" dirty="0" smtClean="0">
                <a:solidFill>
                  <a:srgbClr val="000000"/>
                </a:solidFill>
                <a:effectLst/>
                <a:latin typeface="Arial"/>
              </a:rPr>
              <a:t>presión sobre el gasto sanitario </a:t>
            </a:r>
            <a:r>
              <a:rPr lang="es-ES" dirty="0" smtClean="0">
                <a:solidFill>
                  <a:srgbClr val="000000"/>
                </a:solidFill>
                <a:effectLst/>
                <a:latin typeface="Arial"/>
              </a:rPr>
              <a:t>español está aumentando y la sostenibilidad de la calidad de la prestación a futuro es un reto.</a:t>
            </a:r>
            <a:endParaRPr lang="es-ES" i="1" dirty="0" smtClean="0">
              <a:solidFill>
                <a:srgbClr val="000000"/>
              </a:solidFill>
              <a:effectLst/>
              <a:latin typeface="Arial"/>
            </a:endParaRPr>
          </a:p>
          <a:p>
            <a:pPr marL="268288" indent="-268288" fontAlgn="base">
              <a:spcAft>
                <a:spcPts val="600"/>
              </a:spcAft>
              <a:buClr>
                <a:srgbClr val="000000"/>
              </a:buClr>
              <a:buSzPct val="100000"/>
              <a:buFont typeface="Arial" pitchFamily="34" charset="0"/>
              <a:buChar char="•"/>
            </a:pPr>
            <a:r>
              <a:rPr lang="es-ES" dirty="0" smtClean="0">
                <a:solidFill>
                  <a:srgbClr val="000000"/>
                </a:solidFill>
                <a:effectLst/>
                <a:latin typeface="Arial"/>
              </a:rPr>
              <a:t>Un porcentaje significativo de los recursos sanitarios de todos los sistemas se utilizan de forma </a:t>
            </a:r>
            <a:r>
              <a:rPr lang="es-ES" b="1" dirty="0" smtClean="0">
                <a:solidFill>
                  <a:srgbClr val="000000"/>
                </a:solidFill>
                <a:effectLst/>
                <a:latin typeface="Arial"/>
              </a:rPr>
              <a:t>ineficiente (20-30%).</a:t>
            </a:r>
          </a:p>
          <a:p>
            <a:pPr marL="268288" indent="-268288" fontAlgn="base">
              <a:spcAft>
                <a:spcPts val="600"/>
              </a:spcAft>
              <a:buClr>
                <a:srgbClr val="000000"/>
              </a:buClr>
              <a:buSzPct val="100000"/>
              <a:buFont typeface="Arial" pitchFamily="34" charset="0"/>
              <a:buChar char="•"/>
            </a:pPr>
            <a:r>
              <a:rPr lang="es-ES" dirty="0" smtClean="0">
                <a:solidFill>
                  <a:srgbClr val="000000"/>
                </a:solidFill>
                <a:effectLst/>
                <a:latin typeface="Arial"/>
              </a:rPr>
              <a:t>Está demostrado que los </a:t>
            </a:r>
            <a:r>
              <a:rPr lang="es-ES" b="1" dirty="0" smtClean="0">
                <a:solidFill>
                  <a:srgbClr val="000000"/>
                </a:solidFill>
                <a:effectLst/>
                <a:latin typeface="Arial"/>
              </a:rPr>
              <a:t>sistemas de salud orientados a resultados</a:t>
            </a:r>
            <a:r>
              <a:rPr lang="es-ES" dirty="0" smtClean="0">
                <a:solidFill>
                  <a:srgbClr val="000000"/>
                </a:solidFill>
                <a:effectLst/>
                <a:latin typeface="Arial"/>
              </a:rPr>
              <a:t> son capaces de </a:t>
            </a:r>
            <a:r>
              <a:rPr lang="es-ES" b="1" dirty="0" smtClean="0">
                <a:solidFill>
                  <a:srgbClr val="000000"/>
                </a:solidFill>
                <a:effectLst/>
                <a:latin typeface="Arial"/>
              </a:rPr>
              <a:t>reducir las ineficiencias</a:t>
            </a:r>
            <a:r>
              <a:rPr lang="es-ES" dirty="0" smtClean="0">
                <a:solidFill>
                  <a:srgbClr val="000000"/>
                </a:solidFill>
                <a:effectLst/>
                <a:latin typeface="Arial"/>
              </a:rPr>
              <a:t>, </a:t>
            </a:r>
            <a:r>
              <a:rPr lang="es-ES" b="1" dirty="0" smtClean="0">
                <a:solidFill>
                  <a:srgbClr val="000000"/>
                </a:solidFill>
                <a:effectLst/>
                <a:latin typeface="Arial"/>
              </a:rPr>
              <a:t>incrementando así el valor </a:t>
            </a:r>
            <a:r>
              <a:rPr lang="es-ES" dirty="0" smtClean="0">
                <a:solidFill>
                  <a:srgbClr val="000000"/>
                </a:solidFill>
                <a:effectLst/>
                <a:latin typeface="Arial"/>
              </a:rPr>
              <a:t>de la prestación. </a:t>
            </a:r>
            <a:r>
              <a:rPr lang="es-ES" dirty="0" smtClean="0">
                <a:solidFill>
                  <a:srgbClr val="000000"/>
                </a:solidFill>
                <a:effectLst/>
              </a:rPr>
              <a:t>Además, los modelos orientados a resultados son </a:t>
            </a:r>
            <a:r>
              <a:rPr lang="es-ES" b="1" dirty="0" smtClean="0">
                <a:solidFill>
                  <a:srgbClr val="000000"/>
                </a:solidFill>
                <a:effectLst/>
              </a:rPr>
              <a:t>beneficiosos para todos </a:t>
            </a:r>
            <a:r>
              <a:rPr lang="es-ES" dirty="0" smtClean="0">
                <a:solidFill>
                  <a:srgbClr val="000000"/>
                </a:solidFill>
                <a:effectLst/>
              </a:rPr>
              <a:t>los participantes del sistema sanitario.</a:t>
            </a:r>
            <a:endParaRPr lang="es-ES" dirty="0" smtClean="0">
              <a:solidFill>
                <a:srgbClr val="000000"/>
              </a:solidFill>
              <a:effectLst/>
              <a:latin typeface="Arial"/>
            </a:endParaRPr>
          </a:p>
          <a:p>
            <a:pPr marL="268288" indent="-268288" fontAlgn="base">
              <a:spcAft>
                <a:spcPts val="600"/>
              </a:spcAft>
              <a:buClr>
                <a:srgbClr val="000000"/>
              </a:buClr>
              <a:buSzPct val="100000"/>
              <a:buFont typeface="Arial" pitchFamily="34" charset="0"/>
              <a:buChar char="•"/>
            </a:pPr>
            <a:r>
              <a:rPr lang="es-ES" dirty="0" smtClean="0">
                <a:solidFill>
                  <a:srgbClr val="000000"/>
                </a:solidFill>
                <a:effectLst/>
                <a:latin typeface="Arial" pitchFamily="34" charset="0"/>
                <a:cs typeface="Arial" pitchFamily="34" charset="0"/>
              </a:rPr>
              <a:t>El </a:t>
            </a:r>
            <a:r>
              <a:rPr lang="es-ES" b="1" dirty="0" smtClean="0">
                <a:solidFill>
                  <a:srgbClr val="000000"/>
                </a:solidFill>
                <a:effectLst/>
                <a:latin typeface="Arial" pitchFamily="34" charset="0"/>
                <a:cs typeface="Arial" pitchFamily="34" charset="0"/>
              </a:rPr>
              <a:t>modelo sanitario español </a:t>
            </a:r>
            <a:r>
              <a:rPr lang="es-ES" dirty="0" smtClean="0">
                <a:solidFill>
                  <a:srgbClr val="000000"/>
                </a:solidFill>
                <a:effectLst/>
                <a:latin typeface="Arial" pitchFamily="34" charset="0"/>
                <a:cs typeface="Arial" pitchFamily="34" charset="0"/>
              </a:rPr>
              <a:t>cuenta con </a:t>
            </a:r>
            <a:r>
              <a:rPr lang="es-ES" b="1" dirty="0" smtClean="0">
                <a:solidFill>
                  <a:srgbClr val="000000"/>
                </a:solidFill>
                <a:effectLst/>
                <a:latin typeface="Arial" pitchFamily="34" charset="0"/>
                <a:cs typeface="Arial" pitchFamily="34" charset="0"/>
              </a:rPr>
              <a:t>ventajas</a:t>
            </a:r>
            <a:r>
              <a:rPr lang="es-ES" dirty="0" smtClean="0">
                <a:solidFill>
                  <a:srgbClr val="000000"/>
                </a:solidFill>
                <a:effectLst/>
                <a:latin typeface="Arial" pitchFamily="34" charset="0"/>
                <a:cs typeface="Arial" pitchFamily="34" charset="0"/>
              </a:rPr>
              <a:t> que facilitan la implementación de modelos enfocados en resultados. </a:t>
            </a:r>
            <a:r>
              <a:rPr lang="es-ES" dirty="0" smtClean="0">
                <a:solidFill>
                  <a:srgbClr val="000000"/>
                </a:solidFill>
                <a:effectLst/>
                <a:cs typeface="Arial" pitchFamily="34" charset="0"/>
              </a:rPr>
              <a:t>Pero para seguir avanzando es necesario reforzar las métricas, metodologías y análisis de</a:t>
            </a:r>
            <a:r>
              <a:rPr lang="es-ES" dirty="0" smtClean="0">
                <a:solidFill>
                  <a:srgbClr val="000000"/>
                </a:solidFill>
                <a:effectLst/>
              </a:rPr>
              <a:t> costes y de resultados en salud.</a:t>
            </a:r>
            <a:endParaRPr lang="es-ES" dirty="0" smtClean="0">
              <a:solidFill>
                <a:srgbClr val="000000"/>
              </a:solidFill>
              <a:effectLst/>
              <a:latin typeface="Arial" pitchFamily="34" charset="0"/>
              <a:cs typeface="Arial" pitchFamily="34" charset="0"/>
            </a:endParaRPr>
          </a:p>
          <a:p>
            <a:pPr marL="268288" indent="-268288" fontAlgn="base">
              <a:spcAft>
                <a:spcPts val="600"/>
              </a:spcAft>
              <a:buClr>
                <a:srgbClr val="000000"/>
              </a:buClr>
              <a:buSzPct val="100000"/>
              <a:buFont typeface="Arial" pitchFamily="34" charset="0"/>
              <a:buChar char="•"/>
            </a:pPr>
            <a:r>
              <a:rPr lang="es-ES" b="1" dirty="0" err="1" smtClean="0">
                <a:solidFill>
                  <a:srgbClr val="000000"/>
                </a:solidFill>
                <a:effectLst/>
                <a:latin typeface="Arial" pitchFamily="34" charset="0"/>
                <a:cs typeface="Arial" pitchFamily="34" charset="0"/>
              </a:rPr>
              <a:t>Farmaindustria</a:t>
            </a:r>
            <a:r>
              <a:rPr lang="es-ES" b="1" dirty="0" smtClean="0">
                <a:solidFill>
                  <a:srgbClr val="000000"/>
                </a:solidFill>
                <a:effectLst/>
                <a:latin typeface="Arial" pitchFamily="34" charset="0"/>
                <a:cs typeface="Arial" pitchFamily="34" charset="0"/>
              </a:rPr>
              <a:t> quiere colaborar con los servicios de salud autonómicos en este nuevo enfoque basado en resultados, </a:t>
            </a:r>
            <a:r>
              <a:rPr lang="es-ES" dirty="0" smtClean="0">
                <a:solidFill>
                  <a:srgbClr val="000000"/>
                </a:solidFill>
                <a:effectLst/>
                <a:latin typeface="Arial" pitchFamily="34" charset="0"/>
                <a:cs typeface="Arial" pitchFamily="34" charset="0"/>
              </a:rPr>
              <a:t>que permita demostrar en España cómo la medición y el análisis de resultados en salud y en costes maximiza el valor de la prestación sanitaria y sirve de base para un futuro desarrollo del SNS.</a:t>
            </a:r>
          </a:p>
        </p:txBody>
      </p:sp>
    </p:spTree>
    <p:extLst>
      <p:ext uri="{BB962C8B-B14F-4D97-AF65-F5344CB8AC3E}">
        <p14:creationId xmlns="" xmlns:p14="http://schemas.microsoft.com/office/powerpoint/2010/main" val="1566747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28050" y="1443318"/>
            <a:ext cx="4787153" cy="920422"/>
          </a:xfrm>
          <a:prstGeom prst="rect">
            <a:avLst/>
          </a:prstGeom>
          <a:noFill/>
        </p:spPr>
        <p:txBody>
          <a:bodyPr wrap="square" tIns="90000" bIns="90000" rtlCol="0" anchor="t">
            <a:spAutoFit/>
          </a:bodyPr>
          <a:lstStyle/>
          <a:p>
            <a:pPr algn="ctr"/>
            <a:r>
              <a:rPr lang="es-ES" sz="4800" dirty="0" smtClean="0">
                <a:solidFill>
                  <a:schemeClr val="bg1"/>
                </a:solidFill>
                <a:latin typeface="Arial" pitchFamily="34" charset="0"/>
                <a:cs typeface="Arial" pitchFamily="34" charset="0"/>
              </a:rPr>
              <a:t>Muchas gracias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nvGraphicFramePr>
        <p:xfrm>
          <a:off x="1587" y="1588"/>
          <a:ext cx="1587" cy="1587"/>
        </p:xfrm>
        <a:graphic>
          <a:graphicData uri="http://schemas.openxmlformats.org/presentationml/2006/ole">
            <p:oleObj spid="_x0000_s3081" name="think-cell Slide" r:id="rId3" imgW="180" imgH="180" progId="">
              <p:embed/>
            </p:oleObj>
          </a:graphicData>
        </a:graphic>
      </p:graphicFrame>
      <p:pic>
        <p:nvPicPr>
          <p:cNvPr id="23556" name="Picture 4" descr="http://www.asociacionprogresistas.org/wp-content/uploads/2016/05/gasto-sanitario.jpg"/>
          <p:cNvPicPr>
            <a:picLocks noChangeAspect="1" noChangeArrowheads="1"/>
          </p:cNvPicPr>
          <p:nvPr/>
        </p:nvPicPr>
        <p:blipFill>
          <a:blip r:embed="rId4" cstate="print"/>
          <a:srcRect l="5563" t="3279" r="1543" b="4348"/>
          <a:stretch>
            <a:fillRect/>
          </a:stretch>
        </p:blipFill>
        <p:spPr bwMode="auto">
          <a:xfrm>
            <a:off x="550164" y="1124712"/>
            <a:ext cx="8805672" cy="5266944"/>
          </a:xfrm>
          <a:prstGeom prst="rect">
            <a:avLst/>
          </a:prstGeom>
          <a:noFill/>
        </p:spPr>
      </p:pic>
      <p:sp>
        <p:nvSpPr>
          <p:cNvPr id="2" name="Title 1"/>
          <p:cNvSpPr>
            <a:spLocks noGrp="1"/>
          </p:cNvSpPr>
          <p:nvPr>
            <p:ph type="title"/>
          </p:nvPr>
        </p:nvSpPr>
        <p:spPr>
          <a:xfrm>
            <a:off x="457200" y="162000"/>
            <a:ext cx="8992800" cy="831600"/>
          </a:xfrm>
        </p:spPr>
        <p:txBody>
          <a:bodyPr vert="horz" lIns="0" tIns="45720" rIns="0" bIns="45720" rtlCol="0" anchor="b" anchorCtr="0">
            <a:noAutofit/>
          </a:bodyPr>
          <a:lstStyle/>
          <a:p>
            <a:r>
              <a:rPr lang="es-ES">
                <a:effectLst/>
              </a:rPr>
              <a:t>Un porcentaje relevante de los recursos de todos los sistemas sanitarios se utilizan de manera ineficiente</a:t>
            </a:r>
            <a:endParaRPr lang="es-ES" dirty="0">
              <a:effectLst/>
            </a:endParaRPr>
          </a:p>
        </p:txBody>
      </p:sp>
      <p:sp>
        <p:nvSpPr>
          <p:cNvPr id="14"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defRPr b="0" i="0"/>
            </a:pPr>
            <a:r>
              <a:rPr lang="es-ES" sz="800" dirty="0" smtClean="0">
                <a:solidFill>
                  <a:srgbClr val="000000"/>
                </a:solidFill>
                <a:effectLst/>
                <a:latin typeface="Arial" pitchFamily="34" charset="0"/>
                <a:cs typeface="Arial" pitchFamily="34" charset="0"/>
              </a:rPr>
              <a:t>Fuente: "</a:t>
            </a:r>
            <a:r>
              <a:rPr lang="es-ES" sz="800" dirty="0" err="1" smtClean="0">
                <a:solidFill>
                  <a:srgbClr val="000000"/>
                </a:solidFill>
                <a:effectLst/>
                <a:latin typeface="Arial" pitchFamily="34" charset="0"/>
                <a:cs typeface="Arial" pitchFamily="34" charset="0"/>
              </a:rPr>
              <a:t>The</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World</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Health</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Report</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Health</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Systems</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Financing</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The</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path</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to</a:t>
            </a:r>
            <a:r>
              <a:rPr lang="es-ES" sz="800" dirty="0" smtClean="0">
                <a:solidFill>
                  <a:srgbClr val="000000"/>
                </a:solidFill>
                <a:effectLst/>
                <a:latin typeface="Arial" pitchFamily="34" charset="0"/>
                <a:cs typeface="Arial" pitchFamily="34" charset="0"/>
              </a:rPr>
              <a:t> universal </a:t>
            </a:r>
            <a:r>
              <a:rPr lang="es-ES" sz="800" dirty="0" err="1" smtClean="0">
                <a:solidFill>
                  <a:srgbClr val="000000"/>
                </a:solidFill>
                <a:effectLst/>
                <a:latin typeface="Arial" pitchFamily="34" charset="0"/>
                <a:cs typeface="Arial" pitchFamily="34" charset="0"/>
              </a:rPr>
              <a:t>coverage</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WHO</a:t>
            </a:r>
            <a:r>
              <a:rPr lang="es-ES" sz="800" dirty="0" smtClean="0">
                <a:solidFill>
                  <a:srgbClr val="000000"/>
                </a:solidFill>
                <a:effectLst/>
                <a:latin typeface="Arial" pitchFamily="34" charset="0"/>
                <a:cs typeface="Arial" pitchFamily="34" charset="0"/>
              </a:rPr>
              <a:t>, 2010 (`+</a:t>
            </a:r>
            <a:r>
              <a:rPr lang="es-ES" sz="800" dirty="0" err="1" smtClean="0">
                <a:solidFill>
                  <a:srgbClr val="000000"/>
                </a:solidFill>
                <a:effectLst/>
                <a:latin typeface="Arial" pitchFamily="34" charset="0"/>
                <a:cs typeface="Arial" pitchFamily="34" charset="0"/>
              </a:rPr>
              <a:t>Background</a:t>
            </a:r>
            <a:r>
              <a:rPr lang="es-ES" sz="800" dirty="0" smtClean="0">
                <a:solidFill>
                  <a:srgbClr val="000000"/>
                </a:solidFill>
                <a:effectLst/>
                <a:latin typeface="Arial" pitchFamily="34" charset="0"/>
                <a:cs typeface="Arial" pitchFamily="34" charset="0"/>
              </a:rPr>
              <a:t> </a:t>
            </a:r>
            <a:r>
              <a:rPr lang="es-ES" sz="800" dirty="0" err="1" smtClean="0">
                <a:solidFill>
                  <a:srgbClr val="000000"/>
                </a:solidFill>
                <a:effectLst/>
                <a:latin typeface="Arial" pitchFamily="34" charset="0"/>
                <a:cs typeface="Arial" pitchFamily="34" charset="0"/>
              </a:rPr>
              <a:t>paper</a:t>
            </a:r>
            <a:r>
              <a:rPr lang="es-ES" sz="800" dirty="0" smtClean="0">
                <a:solidFill>
                  <a:srgbClr val="000000"/>
                </a:solidFill>
                <a:effectLst/>
                <a:latin typeface="Arial" pitchFamily="34" charset="0"/>
                <a:cs typeface="Arial" pitchFamily="34" charset="0"/>
              </a:rPr>
              <a:t> 28); "</a:t>
            </a:r>
            <a:r>
              <a:rPr lang="es-ES" sz="800" dirty="0" err="1" smtClean="0">
                <a:effectLst/>
              </a:rPr>
              <a:t>Overkill</a:t>
            </a:r>
            <a:r>
              <a:rPr lang="es-ES" sz="800" dirty="0" smtClean="0">
                <a:effectLst/>
              </a:rPr>
              <a:t>", </a:t>
            </a:r>
            <a:r>
              <a:rPr lang="es-ES" sz="800" dirty="0" err="1" smtClean="0">
                <a:effectLst/>
              </a:rPr>
              <a:t>Annals</a:t>
            </a:r>
            <a:r>
              <a:rPr lang="es-ES" sz="800" dirty="0" smtClean="0">
                <a:effectLst/>
              </a:rPr>
              <a:t> of </a:t>
            </a:r>
            <a:r>
              <a:rPr lang="es-ES" sz="800" dirty="0" err="1" smtClean="0">
                <a:effectLst/>
              </a:rPr>
              <a:t>Healtcare</a:t>
            </a:r>
            <a:r>
              <a:rPr lang="es-ES" sz="800" dirty="0" smtClean="0">
                <a:effectLst/>
              </a:rPr>
              <a:t>, </a:t>
            </a:r>
            <a:r>
              <a:rPr lang="es-ES" sz="800" dirty="0" err="1" smtClean="0">
                <a:effectLst/>
              </a:rPr>
              <a:t>May</a:t>
            </a:r>
            <a:r>
              <a:rPr lang="es-ES" sz="800" dirty="0" smtClean="0">
                <a:effectLst/>
              </a:rPr>
              <a:t>, 2015; análisis BCG</a:t>
            </a:r>
          </a:p>
        </p:txBody>
      </p:sp>
      <p:sp>
        <p:nvSpPr>
          <p:cNvPr id="73" name="Rectangle 72"/>
          <p:cNvSpPr/>
          <p:nvPr/>
        </p:nvSpPr>
        <p:spPr>
          <a:xfrm>
            <a:off x="550165" y="1124712"/>
            <a:ext cx="8805671" cy="5266944"/>
          </a:xfrm>
          <a:prstGeom prst="rect">
            <a:avLst/>
          </a:prstGeom>
          <a:solidFill>
            <a:schemeClr val="bg1">
              <a:alpha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effectLst/>
              <a:latin typeface="Arial" pitchFamily="34" charset="0"/>
              <a:cs typeface="Arial" pitchFamily="34" charset="0"/>
            </a:endParaRPr>
          </a:p>
        </p:txBody>
      </p:sp>
      <p:grpSp>
        <p:nvGrpSpPr>
          <p:cNvPr id="3" name="Group 55"/>
          <p:cNvGrpSpPr/>
          <p:nvPr/>
        </p:nvGrpSpPr>
        <p:grpSpPr>
          <a:xfrm>
            <a:off x="457990" y="2654613"/>
            <a:ext cx="2565294" cy="2674064"/>
            <a:chOff x="691080" y="2302913"/>
            <a:chExt cx="2565294" cy="2674064"/>
          </a:xfrm>
        </p:grpSpPr>
        <p:sp>
          <p:nvSpPr>
            <p:cNvPr id="36" name="Oval 35"/>
            <p:cNvSpPr/>
            <p:nvPr/>
          </p:nvSpPr>
          <p:spPr>
            <a:xfrm>
              <a:off x="691080" y="2302913"/>
              <a:ext cx="2565294" cy="2674064"/>
            </a:xfrm>
            <a:prstGeom prst="ellipse">
              <a:avLst/>
            </a:prstGeom>
            <a:gradFill flip="none" rotWithShape="1">
              <a:gsLst>
                <a:gs pos="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lstStyle/>
            <a:p>
              <a:pPr algn="ctr">
                <a:lnSpc>
                  <a:spcPct val="95000"/>
                </a:lnSpc>
              </a:pPr>
              <a:endParaRPr lang="es-ES" sz="3200" dirty="0">
                <a:solidFill>
                  <a:prstClr val="white"/>
                </a:solidFill>
                <a:latin typeface="Arial"/>
              </a:endParaRPr>
            </a:p>
          </p:txBody>
        </p:sp>
        <p:sp>
          <p:nvSpPr>
            <p:cNvPr id="37" name="Oval 36"/>
            <p:cNvSpPr/>
            <p:nvPr/>
          </p:nvSpPr>
          <p:spPr>
            <a:xfrm>
              <a:off x="861590" y="2480654"/>
              <a:ext cx="2224274" cy="2318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lnSpc>
                  <a:spcPct val="90000"/>
                </a:lnSpc>
                <a:spcAft>
                  <a:spcPts val="1000"/>
                </a:spcAft>
              </a:pPr>
              <a:r>
                <a:rPr lang="es-ES" sz="2800" b="1" dirty="0" smtClean="0">
                  <a:solidFill>
                    <a:srgbClr val="34606A"/>
                  </a:solidFill>
                </a:rPr>
                <a:t>~20-30% </a:t>
              </a:r>
              <a:r>
                <a:rPr lang="es-ES" sz="2000" b="1" dirty="0" smtClean="0">
                  <a:solidFill>
                    <a:srgbClr val="34606A"/>
                  </a:solidFill>
                </a:rPr>
                <a:t>ineficiencias</a:t>
              </a:r>
              <a:endParaRPr lang="es-ES" sz="2800" b="1" dirty="0" smtClean="0">
                <a:solidFill>
                  <a:srgbClr val="34606A"/>
                </a:solidFill>
              </a:endParaRPr>
            </a:p>
          </p:txBody>
        </p:sp>
      </p:grpSp>
      <p:sp>
        <p:nvSpPr>
          <p:cNvPr id="46" name="TextBox 45"/>
          <p:cNvSpPr txBox="1"/>
          <p:nvPr/>
        </p:nvSpPr>
        <p:spPr>
          <a:xfrm>
            <a:off x="550164" y="1208812"/>
            <a:ext cx="8805672" cy="458757"/>
          </a:xfrm>
          <a:prstGeom prst="rect">
            <a:avLst/>
          </a:prstGeom>
          <a:noFill/>
        </p:spPr>
        <p:txBody>
          <a:bodyPr wrap="square" tIns="90000" bIns="90000" rtlCol="0" anchor="t">
            <a:spAutoFit/>
          </a:bodyPr>
          <a:lstStyle/>
          <a:p>
            <a:r>
              <a:rPr lang="es-ES" b="1" dirty="0" smtClean="0">
                <a:solidFill>
                  <a:schemeClr val="tx2"/>
                </a:solidFill>
                <a:effectLst/>
                <a:latin typeface="Arial" pitchFamily="34" charset="0"/>
                <a:cs typeface="Arial" pitchFamily="34" charset="0"/>
              </a:rPr>
              <a:t>Estimación del gasto sanitario que se utiliza de manera ineficiente globalmente</a:t>
            </a:r>
          </a:p>
        </p:txBody>
      </p:sp>
      <p:sp>
        <p:nvSpPr>
          <p:cNvPr id="40" name="Rectangle 39"/>
          <p:cNvSpPr/>
          <p:nvPr/>
        </p:nvSpPr>
        <p:spPr>
          <a:xfrm>
            <a:off x="2680111" y="2131246"/>
            <a:ext cx="5549494" cy="6612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s-ES" sz="1600" dirty="0" smtClean="0">
                <a:solidFill>
                  <a:srgbClr val="C41300"/>
                </a:solidFill>
                <a:effectLst/>
              </a:rPr>
              <a:t>REALIZACIÓN </a:t>
            </a:r>
            <a:r>
              <a:rPr lang="es-ES" sz="1600" dirty="0" smtClean="0">
                <a:solidFill>
                  <a:schemeClr val="tx1"/>
                </a:solidFill>
                <a:effectLst/>
              </a:rPr>
              <a:t>de </a:t>
            </a:r>
            <a:r>
              <a:rPr lang="es-ES" sz="1600" smtClean="0">
                <a:solidFill>
                  <a:schemeClr val="tx1"/>
                </a:solidFill>
                <a:effectLst/>
              </a:rPr>
              <a:t>intervenciones innecesarias</a:t>
            </a:r>
            <a:endParaRPr lang="es-ES" sz="1600" dirty="0" smtClean="0">
              <a:solidFill>
                <a:schemeClr val="tx1"/>
              </a:solidFill>
              <a:effectLst/>
              <a:latin typeface="Arial" pitchFamily="34" charset="0"/>
              <a:cs typeface="Arial" pitchFamily="34" charset="0"/>
            </a:endParaRPr>
          </a:p>
        </p:txBody>
      </p:sp>
      <p:sp>
        <p:nvSpPr>
          <p:cNvPr id="41" name="Rectangle 40"/>
          <p:cNvSpPr/>
          <p:nvPr/>
        </p:nvSpPr>
        <p:spPr>
          <a:xfrm>
            <a:off x="3280744" y="2859098"/>
            <a:ext cx="5549494" cy="6612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s-ES" sz="1600" dirty="0" smtClean="0">
                <a:solidFill>
                  <a:srgbClr val="C41300"/>
                </a:solidFill>
                <a:effectLst/>
              </a:rPr>
              <a:t>DUPLICACIÓN </a:t>
            </a:r>
            <a:r>
              <a:rPr lang="es-ES" sz="1600" dirty="0" smtClean="0">
                <a:solidFill>
                  <a:schemeClr val="tx1"/>
                </a:solidFill>
                <a:effectLst/>
              </a:rPr>
              <a:t>de </a:t>
            </a:r>
            <a:r>
              <a:rPr lang="es-ES" sz="1600" smtClean="0">
                <a:solidFill>
                  <a:schemeClr val="tx1"/>
                </a:solidFill>
                <a:effectLst/>
              </a:rPr>
              <a:t>pruebas diagnósticas</a:t>
            </a:r>
            <a:endParaRPr lang="es-ES" sz="1600" dirty="0" smtClean="0">
              <a:solidFill>
                <a:schemeClr val="tx1"/>
              </a:solidFill>
              <a:effectLst/>
              <a:latin typeface="Arial" pitchFamily="34" charset="0"/>
              <a:cs typeface="Arial" pitchFamily="34" charset="0"/>
            </a:endParaRPr>
          </a:p>
        </p:txBody>
      </p:sp>
      <p:sp>
        <p:nvSpPr>
          <p:cNvPr id="42" name="Rectangle 41"/>
          <p:cNvSpPr/>
          <p:nvPr/>
        </p:nvSpPr>
        <p:spPr>
          <a:xfrm>
            <a:off x="3504864" y="3664153"/>
            <a:ext cx="6114270" cy="6612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s-ES" sz="1600" dirty="0" smtClean="0">
                <a:solidFill>
                  <a:srgbClr val="C41300"/>
                </a:solidFill>
                <a:effectLst/>
              </a:rPr>
              <a:t>UTILIZACIÓN </a:t>
            </a:r>
            <a:r>
              <a:rPr lang="es-ES" sz="1600" dirty="0" smtClean="0">
                <a:solidFill>
                  <a:schemeClr val="tx1"/>
                </a:solidFill>
                <a:effectLst/>
              </a:rPr>
              <a:t>de tratamientos / fármacos con </a:t>
            </a:r>
            <a:r>
              <a:rPr lang="es-ES" sz="1600" smtClean="0">
                <a:solidFill>
                  <a:schemeClr val="tx1"/>
                </a:solidFill>
                <a:effectLst/>
              </a:rPr>
              <a:t>efectividad limitada</a:t>
            </a:r>
            <a:endParaRPr lang="es-ES" sz="1600" dirty="0" smtClean="0">
              <a:solidFill>
                <a:schemeClr val="tx1"/>
              </a:solidFill>
              <a:effectLst/>
              <a:latin typeface="Arial" pitchFamily="34" charset="0"/>
              <a:cs typeface="Arial" pitchFamily="34" charset="0"/>
            </a:endParaRPr>
          </a:p>
        </p:txBody>
      </p:sp>
      <p:sp>
        <p:nvSpPr>
          <p:cNvPr id="43" name="Rectangle 42"/>
          <p:cNvSpPr/>
          <p:nvPr/>
        </p:nvSpPr>
        <p:spPr>
          <a:xfrm>
            <a:off x="3307646" y="4436830"/>
            <a:ext cx="5549494" cy="6612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s-ES" sz="1600" dirty="0" smtClean="0">
                <a:solidFill>
                  <a:srgbClr val="C41300"/>
                </a:solidFill>
                <a:effectLst/>
              </a:rPr>
              <a:t>VARIABILIDAD INJUSTIFICADA </a:t>
            </a:r>
            <a:r>
              <a:rPr lang="es-ES" sz="1600" dirty="0" smtClean="0">
                <a:solidFill>
                  <a:schemeClr val="tx1"/>
                </a:solidFill>
                <a:effectLst/>
              </a:rPr>
              <a:t>de práctica clínica</a:t>
            </a:r>
            <a:endParaRPr lang="es-ES" sz="1600" dirty="0" smtClean="0">
              <a:solidFill>
                <a:schemeClr val="tx1"/>
              </a:solidFill>
              <a:effectLst/>
              <a:latin typeface="Arial" pitchFamily="34" charset="0"/>
              <a:cs typeface="Arial" pitchFamily="34" charset="0"/>
            </a:endParaRPr>
          </a:p>
        </p:txBody>
      </p:sp>
      <p:sp>
        <p:nvSpPr>
          <p:cNvPr id="44" name="Rectangle 43"/>
          <p:cNvSpPr/>
          <p:nvPr/>
        </p:nvSpPr>
        <p:spPr>
          <a:xfrm>
            <a:off x="2563572" y="5147228"/>
            <a:ext cx="5549494" cy="6612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s-ES" sz="1600" dirty="0" smtClean="0">
                <a:solidFill>
                  <a:srgbClr val="C41300"/>
                </a:solidFill>
                <a:effectLst/>
              </a:rPr>
              <a:t>INEFICIENCIAS </a:t>
            </a:r>
            <a:r>
              <a:rPr lang="es-ES" sz="1600" smtClean="0">
                <a:solidFill>
                  <a:schemeClr val="tx1"/>
                </a:solidFill>
                <a:effectLst/>
              </a:rPr>
              <a:t>de gestión</a:t>
            </a:r>
            <a:endParaRPr lang="es-ES" sz="1600" dirty="0" smtClean="0">
              <a:solidFill>
                <a:schemeClr val="tx1"/>
              </a:solidFill>
              <a:effectLst/>
              <a:latin typeface="Arial" pitchFamily="34" charset="0"/>
              <a:cs typeface="Arial" pitchFamily="34" charset="0"/>
            </a:endParaRPr>
          </a:p>
        </p:txBody>
      </p:sp>
      <p:grpSp>
        <p:nvGrpSpPr>
          <p:cNvPr id="4" name="Group 59"/>
          <p:cNvGrpSpPr/>
          <p:nvPr/>
        </p:nvGrpSpPr>
        <p:grpSpPr>
          <a:xfrm>
            <a:off x="2396565" y="2310336"/>
            <a:ext cx="301816" cy="314614"/>
            <a:chOff x="2396565" y="1958636"/>
            <a:chExt cx="301816" cy="314614"/>
          </a:xfrm>
        </p:grpSpPr>
        <p:sp>
          <p:nvSpPr>
            <p:cNvPr id="23" name="Oval 22"/>
            <p:cNvSpPr/>
            <p:nvPr/>
          </p:nvSpPr>
          <p:spPr>
            <a:xfrm>
              <a:off x="2396565" y="1958636"/>
              <a:ext cx="301816" cy="314614"/>
            </a:xfrm>
            <a:prstGeom prst="ellipse">
              <a:avLst/>
            </a:prstGeom>
            <a:gradFill flip="none" rotWithShape="1">
              <a:gsLst>
                <a:gs pos="0">
                  <a:srgbClr val="C00000"/>
                </a:gs>
                <a:gs pos="100000">
                  <a:srgbClr val="C00000">
                    <a:alpha val="1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lstStyle/>
            <a:p>
              <a:pPr algn="ctr">
                <a:lnSpc>
                  <a:spcPct val="95000"/>
                </a:lnSpc>
              </a:pPr>
              <a:endParaRPr lang="es-ES" sz="3200" dirty="0">
                <a:solidFill>
                  <a:prstClr val="white"/>
                </a:solidFill>
                <a:latin typeface="Arial"/>
              </a:endParaRPr>
            </a:p>
          </p:txBody>
        </p:sp>
        <p:sp>
          <p:nvSpPr>
            <p:cNvPr id="24" name="Oval 23"/>
            <p:cNvSpPr/>
            <p:nvPr/>
          </p:nvSpPr>
          <p:spPr>
            <a:xfrm>
              <a:off x="2416626" y="1979548"/>
              <a:ext cx="261694" cy="27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lnSpc>
                  <a:spcPct val="90000"/>
                </a:lnSpc>
                <a:spcAft>
                  <a:spcPts val="1000"/>
                </a:spcAft>
              </a:pPr>
              <a:r>
                <a:rPr lang="es-ES" sz="1000" b="1" smtClean="0">
                  <a:solidFill>
                    <a:srgbClr val="C41300"/>
                  </a:solidFill>
                </a:rPr>
                <a:t>%</a:t>
              </a:r>
              <a:endParaRPr lang="es-ES" sz="1000" b="1" dirty="0" smtClean="0">
                <a:solidFill>
                  <a:srgbClr val="C41300"/>
                </a:solidFill>
              </a:endParaRPr>
            </a:p>
          </p:txBody>
        </p:sp>
      </p:grpSp>
      <p:grpSp>
        <p:nvGrpSpPr>
          <p:cNvPr id="5" name="Group 60"/>
          <p:cNvGrpSpPr/>
          <p:nvPr/>
        </p:nvGrpSpPr>
        <p:grpSpPr>
          <a:xfrm>
            <a:off x="2970306" y="3018548"/>
            <a:ext cx="301816" cy="314614"/>
            <a:chOff x="2396565" y="1958636"/>
            <a:chExt cx="301816" cy="314614"/>
          </a:xfrm>
        </p:grpSpPr>
        <p:sp>
          <p:nvSpPr>
            <p:cNvPr id="62" name="Oval 61"/>
            <p:cNvSpPr/>
            <p:nvPr/>
          </p:nvSpPr>
          <p:spPr>
            <a:xfrm>
              <a:off x="2396565" y="1958636"/>
              <a:ext cx="301816" cy="314614"/>
            </a:xfrm>
            <a:prstGeom prst="ellipse">
              <a:avLst/>
            </a:prstGeom>
            <a:gradFill flip="none" rotWithShape="1">
              <a:gsLst>
                <a:gs pos="0">
                  <a:srgbClr val="C00000"/>
                </a:gs>
                <a:gs pos="100000">
                  <a:srgbClr val="C00000">
                    <a:alpha val="1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lstStyle/>
            <a:p>
              <a:pPr algn="ctr">
                <a:lnSpc>
                  <a:spcPct val="95000"/>
                </a:lnSpc>
              </a:pPr>
              <a:endParaRPr lang="es-ES" sz="3200" dirty="0">
                <a:solidFill>
                  <a:prstClr val="white"/>
                </a:solidFill>
                <a:latin typeface="Arial"/>
              </a:endParaRPr>
            </a:p>
          </p:txBody>
        </p:sp>
        <p:sp>
          <p:nvSpPr>
            <p:cNvPr id="63" name="Oval 62"/>
            <p:cNvSpPr/>
            <p:nvPr/>
          </p:nvSpPr>
          <p:spPr>
            <a:xfrm>
              <a:off x="2416626" y="1979548"/>
              <a:ext cx="261694" cy="27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lnSpc>
                  <a:spcPct val="90000"/>
                </a:lnSpc>
                <a:spcAft>
                  <a:spcPts val="1000"/>
                </a:spcAft>
              </a:pPr>
              <a:r>
                <a:rPr lang="es-ES" sz="1000" b="1" smtClean="0">
                  <a:solidFill>
                    <a:srgbClr val="C41300"/>
                  </a:solidFill>
                </a:rPr>
                <a:t>%</a:t>
              </a:r>
              <a:endParaRPr lang="es-ES" sz="1000" b="1" dirty="0" smtClean="0">
                <a:solidFill>
                  <a:srgbClr val="C41300"/>
                </a:solidFill>
              </a:endParaRPr>
            </a:p>
          </p:txBody>
        </p:sp>
      </p:grpSp>
      <p:grpSp>
        <p:nvGrpSpPr>
          <p:cNvPr id="6" name="Group 63"/>
          <p:cNvGrpSpPr/>
          <p:nvPr/>
        </p:nvGrpSpPr>
        <p:grpSpPr>
          <a:xfrm>
            <a:off x="3203389" y="3825371"/>
            <a:ext cx="301816" cy="314614"/>
            <a:chOff x="2396565" y="1958636"/>
            <a:chExt cx="301816" cy="314614"/>
          </a:xfrm>
        </p:grpSpPr>
        <p:sp>
          <p:nvSpPr>
            <p:cNvPr id="65" name="Oval 64"/>
            <p:cNvSpPr/>
            <p:nvPr/>
          </p:nvSpPr>
          <p:spPr>
            <a:xfrm>
              <a:off x="2396565" y="1958636"/>
              <a:ext cx="301816" cy="314614"/>
            </a:xfrm>
            <a:prstGeom prst="ellipse">
              <a:avLst/>
            </a:prstGeom>
            <a:gradFill flip="none" rotWithShape="1">
              <a:gsLst>
                <a:gs pos="0">
                  <a:srgbClr val="C00000"/>
                </a:gs>
                <a:gs pos="100000">
                  <a:srgbClr val="C00000">
                    <a:alpha val="1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lstStyle/>
            <a:p>
              <a:pPr algn="ctr">
                <a:lnSpc>
                  <a:spcPct val="95000"/>
                </a:lnSpc>
              </a:pPr>
              <a:endParaRPr lang="es-ES" sz="3200" dirty="0">
                <a:solidFill>
                  <a:prstClr val="white"/>
                </a:solidFill>
                <a:latin typeface="Arial"/>
              </a:endParaRPr>
            </a:p>
          </p:txBody>
        </p:sp>
        <p:sp>
          <p:nvSpPr>
            <p:cNvPr id="66" name="Oval 65"/>
            <p:cNvSpPr/>
            <p:nvPr/>
          </p:nvSpPr>
          <p:spPr>
            <a:xfrm>
              <a:off x="2416626" y="1979548"/>
              <a:ext cx="261694" cy="27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lnSpc>
                  <a:spcPct val="90000"/>
                </a:lnSpc>
                <a:spcAft>
                  <a:spcPts val="1000"/>
                </a:spcAft>
              </a:pPr>
              <a:r>
                <a:rPr lang="es-ES" sz="1000" b="1" smtClean="0">
                  <a:solidFill>
                    <a:srgbClr val="C41300"/>
                  </a:solidFill>
                </a:rPr>
                <a:t>%</a:t>
              </a:r>
              <a:endParaRPr lang="es-ES" sz="1000" b="1" dirty="0" smtClean="0">
                <a:solidFill>
                  <a:srgbClr val="C41300"/>
                </a:solidFill>
              </a:endParaRPr>
            </a:p>
          </p:txBody>
        </p:sp>
      </p:grpSp>
      <p:grpSp>
        <p:nvGrpSpPr>
          <p:cNvPr id="7" name="Group 66"/>
          <p:cNvGrpSpPr/>
          <p:nvPr/>
        </p:nvGrpSpPr>
        <p:grpSpPr>
          <a:xfrm>
            <a:off x="3006165" y="4614265"/>
            <a:ext cx="301816" cy="314614"/>
            <a:chOff x="2396565" y="1958636"/>
            <a:chExt cx="301816" cy="314614"/>
          </a:xfrm>
        </p:grpSpPr>
        <p:sp>
          <p:nvSpPr>
            <p:cNvPr id="68" name="Oval 67"/>
            <p:cNvSpPr/>
            <p:nvPr/>
          </p:nvSpPr>
          <p:spPr>
            <a:xfrm>
              <a:off x="2396565" y="1958636"/>
              <a:ext cx="301816" cy="314614"/>
            </a:xfrm>
            <a:prstGeom prst="ellipse">
              <a:avLst/>
            </a:prstGeom>
            <a:gradFill flip="none" rotWithShape="1">
              <a:gsLst>
                <a:gs pos="0">
                  <a:srgbClr val="C00000"/>
                </a:gs>
                <a:gs pos="100000">
                  <a:srgbClr val="C00000">
                    <a:alpha val="1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lstStyle/>
            <a:p>
              <a:pPr algn="ctr">
                <a:lnSpc>
                  <a:spcPct val="95000"/>
                </a:lnSpc>
              </a:pPr>
              <a:endParaRPr lang="es-ES" sz="3200" dirty="0">
                <a:solidFill>
                  <a:prstClr val="white"/>
                </a:solidFill>
                <a:latin typeface="Arial"/>
              </a:endParaRPr>
            </a:p>
          </p:txBody>
        </p:sp>
        <p:sp>
          <p:nvSpPr>
            <p:cNvPr id="69" name="Oval 68"/>
            <p:cNvSpPr/>
            <p:nvPr/>
          </p:nvSpPr>
          <p:spPr>
            <a:xfrm>
              <a:off x="2416626" y="1979548"/>
              <a:ext cx="261694" cy="27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lnSpc>
                  <a:spcPct val="90000"/>
                </a:lnSpc>
                <a:spcAft>
                  <a:spcPts val="1000"/>
                </a:spcAft>
              </a:pPr>
              <a:r>
                <a:rPr lang="es-ES" sz="1000" b="1" smtClean="0">
                  <a:solidFill>
                    <a:srgbClr val="C41300"/>
                  </a:solidFill>
                </a:rPr>
                <a:t>%</a:t>
              </a:r>
              <a:endParaRPr lang="es-ES" sz="1000" b="1" dirty="0" smtClean="0">
                <a:solidFill>
                  <a:srgbClr val="C41300"/>
                </a:solidFill>
              </a:endParaRPr>
            </a:p>
          </p:txBody>
        </p:sp>
      </p:grpSp>
      <p:grpSp>
        <p:nvGrpSpPr>
          <p:cNvPr id="8" name="Group 69"/>
          <p:cNvGrpSpPr/>
          <p:nvPr/>
        </p:nvGrpSpPr>
        <p:grpSpPr>
          <a:xfrm>
            <a:off x="2253130" y="5331442"/>
            <a:ext cx="301816" cy="314614"/>
            <a:chOff x="2396565" y="1958636"/>
            <a:chExt cx="301816" cy="314614"/>
          </a:xfrm>
        </p:grpSpPr>
        <p:sp>
          <p:nvSpPr>
            <p:cNvPr id="71" name="Oval 70"/>
            <p:cNvSpPr/>
            <p:nvPr/>
          </p:nvSpPr>
          <p:spPr>
            <a:xfrm>
              <a:off x="2396565" y="1958636"/>
              <a:ext cx="301816" cy="314614"/>
            </a:xfrm>
            <a:prstGeom prst="ellipse">
              <a:avLst/>
            </a:prstGeom>
            <a:gradFill flip="none" rotWithShape="1">
              <a:gsLst>
                <a:gs pos="0">
                  <a:srgbClr val="C00000"/>
                </a:gs>
                <a:gs pos="100000">
                  <a:srgbClr val="C00000">
                    <a:alpha val="1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lstStyle/>
            <a:p>
              <a:pPr algn="ctr">
                <a:lnSpc>
                  <a:spcPct val="95000"/>
                </a:lnSpc>
              </a:pPr>
              <a:endParaRPr lang="es-ES" sz="3200" dirty="0">
                <a:solidFill>
                  <a:prstClr val="white"/>
                </a:solidFill>
                <a:latin typeface="Arial"/>
              </a:endParaRPr>
            </a:p>
          </p:txBody>
        </p:sp>
        <p:sp>
          <p:nvSpPr>
            <p:cNvPr id="72" name="Oval 71"/>
            <p:cNvSpPr/>
            <p:nvPr/>
          </p:nvSpPr>
          <p:spPr>
            <a:xfrm>
              <a:off x="2416626" y="1979548"/>
              <a:ext cx="261694" cy="27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lnSpc>
                  <a:spcPct val="90000"/>
                </a:lnSpc>
                <a:spcAft>
                  <a:spcPts val="1000"/>
                </a:spcAft>
              </a:pPr>
              <a:r>
                <a:rPr lang="es-ES" sz="1000" b="1" smtClean="0">
                  <a:solidFill>
                    <a:srgbClr val="C41300"/>
                  </a:solidFill>
                </a:rPr>
                <a:t>%</a:t>
              </a:r>
              <a:endParaRPr lang="es-ES" sz="1000" b="1" dirty="0" smtClean="0">
                <a:solidFill>
                  <a:srgbClr val="C41300"/>
                </a:solidFill>
              </a:endParaRPr>
            </a:p>
          </p:txBody>
        </p:sp>
      </p:grpSp>
    </p:spTree>
    <p:extLst>
      <p:ext uri="{BB962C8B-B14F-4D97-AF65-F5344CB8AC3E}">
        <p14:creationId xmlns="" xmlns:p14="http://schemas.microsoft.com/office/powerpoint/2010/main" val="223699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9" hidden="1"/>
          <p:cNvGraphicFramePr>
            <a:graphicFrameLocks noChangeAspect="1"/>
          </p:cNvGraphicFramePr>
          <p:nvPr>
            <p:extLst>
              <p:ext uri="{D42A27DB-BD31-4B8C-83A1-F6EECF244321}">
                <p14:modId xmlns="" xmlns:p14="http://schemas.microsoft.com/office/powerpoint/2010/main" val="1457566162"/>
              </p:ext>
            </p:extLst>
          </p:nvPr>
        </p:nvGraphicFramePr>
        <p:xfrm>
          <a:off x="1720" y="1589"/>
          <a:ext cx="1719" cy="1587"/>
        </p:xfrm>
        <a:graphic>
          <a:graphicData uri="http://schemas.openxmlformats.org/presentationml/2006/ole">
            <p:oleObj spid="_x0000_s48130" name="think-cell Slide" r:id="rId40" imgW="360" imgH="360" progId="">
              <p:embed/>
            </p:oleObj>
          </a:graphicData>
        </a:graphic>
      </p:graphicFrame>
      <p:sp>
        <p:nvSpPr>
          <p:cNvPr id="49" name="Rectangle 48" hidden="1"/>
          <p:cNvSpPr/>
          <p:nvPr>
            <p:custDataLst>
              <p:tags r:id="rId2"/>
            </p:custDataLst>
          </p:nvPr>
        </p:nvSpPr>
        <p:spPr>
          <a:xfrm>
            <a:off x="0" y="0"/>
            <a:ext cx="171979" cy="158750"/>
          </a:xfrm>
          <a:prstGeom prst="rect">
            <a:avLst/>
          </a:prstGeom>
          <a:solidFill>
            <a:schemeClr val="accent1"/>
          </a:solid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b="0" i="0"/>
            </a:pPr>
            <a:endParaRPr lang="es-ES" sz="1000" dirty="0" smtClean="0">
              <a:solidFill>
                <a:srgbClr val="000000"/>
              </a:solidFill>
              <a:sym typeface="Arial"/>
            </a:endParaRPr>
          </a:p>
        </p:txBody>
      </p:sp>
      <p:sp>
        <p:nvSpPr>
          <p:cNvPr id="2" name="Title 1"/>
          <p:cNvSpPr>
            <a:spLocks noGrp="1"/>
          </p:cNvSpPr>
          <p:nvPr>
            <p:ph type="title"/>
          </p:nvPr>
        </p:nvSpPr>
        <p:spPr>
          <a:xfrm>
            <a:off x="369455" y="162000"/>
            <a:ext cx="9367183" cy="831600"/>
          </a:xfrm>
        </p:spPr>
        <p:txBody>
          <a:bodyPr/>
          <a:lstStyle/>
          <a:p>
            <a:pPr>
              <a:defRPr b="0" i="0"/>
            </a:pPr>
            <a:r>
              <a:rPr lang="es-ES" b="1" dirty="0" smtClean="0"/>
              <a:t>Por ejemplo </a:t>
            </a:r>
            <a:r>
              <a:rPr lang="es-ES" b="1" smtClean="0"/>
              <a:t>en Alemania, observamos una </a:t>
            </a:r>
            <a:r>
              <a:rPr lang="es-ES" b="1" dirty="0" smtClean="0"/>
              <a:t>indicación </a:t>
            </a:r>
            <a:r>
              <a:rPr lang="es-ES" b="1" smtClean="0"/>
              <a:t>muy alta en el implante de prótesis de rodilla (incluso a nivel regional)</a:t>
            </a:r>
            <a:endParaRPr lang="es-ES" b="1" dirty="0" smtClean="0"/>
          </a:p>
        </p:txBody>
      </p:sp>
      <p:sp>
        <p:nvSpPr>
          <p:cNvPr id="7" name="ColumnHeader"/>
          <p:cNvSpPr>
            <a:spLocks noChangeArrowheads="1"/>
          </p:cNvSpPr>
          <p:nvPr/>
        </p:nvSpPr>
        <p:spPr>
          <a:xfrm>
            <a:off x="5134704" y="1361244"/>
            <a:ext cx="4707439" cy="67710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0" tIns="91440" rIns="0" bIns="91440" anchor="b">
            <a:spAutoFit/>
          </a:bodyPr>
          <a:lstStyle/>
          <a:p>
            <a:pPr algn="ctr">
              <a:defRPr b="0" i="0"/>
            </a:pPr>
            <a:r>
              <a:rPr lang="es-ES" sz="1600" b="1" smtClean="0">
                <a:solidFill>
                  <a:srgbClr val="000000"/>
                </a:solidFill>
                <a:cs typeface="Arial" pitchFamily="34" charset="0"/>
              </a:rPr>
              <a:t>También hemos observado una gran variación en la tasa de implantes de rodilla entre regiones</a:t>
            </a:r>
            <a:endParaRPr lang="es-ES" sz="1600" b="1" dirty="0" smtClean="0">
              <a:solidFill>
                <a:srgbClr val="000000"/>
              </a:solidFill>
              <a:cs typeface="Arial" pitchFamily="34" charset="0"/>
            </a:endParaRPr>
          </a:p>
        </p:txBody>
      </p:sp>
      <p:sp>
        <p:nvSpPr>
          <p:cNvPr id="10" name="ColumnHeader"/>
          <p:cNvSpPr>
            <a:spLocks noChangeArrowheads="1"/>
          </p:cNvSpPr>
          <p:nvPr/>
        </p:nvSpPr>
        <p:spPr>
          <a:xfrm>
            <a:off x="451213" y="1367121"/>
            <a:ext cx="4407504" cy="671231"/>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a:defRPr b="0" i="0"/>
            </a:pPr>
            <a:r>
              <a:rPr lang="es-ES" sz="1600" b="1" smtClean="0">
                <a:solidFill>
                  <a:srgbClr val="000000"/>
                </a:solidFill>
                <a:cs typeface="Arial" pitchFamily="34" charset="0"/>
              </a:rPr>
              <a:t>La tasa de implantes de rodilla en Alemania es casi el doble de la media en la OCDE29</a:t>
            </a:r>
            <a:endParaRPr lang="es-ES" sz="1600" b="1" dirty="0" smtClean="0">
              <a:solidFill>
                <a:srgbClr val="000000"/>
              </a:solidFill>
              <a:cs typeface="Arial" pitchFamily="34" charset="0"/>
            </a:endParaRPr>
          </a:p>
        </p:txBody>
      </p:sp>
      <p:sp>
        <p:nvSpPr>
          <p:cNvPr id="8" name="Rectangle 3"/>
          <p:cNvSpPr>
            <a:spLocks noChangeArrowheads="1"/>
          </p:cNvSpPr>
          <p:nvPr/>
        </p:nvSpPr>
        <p:spPr>
          <a:xfrm>
            <a:off x="455614" y="5912069"/>
            <a:ext cx="7634287" cy="734795"/>
          </a:xfrm>
          <a:prstGeom prst="rect">
            <a:avLst/>
          </a:prstGeom>
          <a:noFill/>
          <a:ln w="9525" algn="ctr">
            <a:noFill/>
            <a:miter lim="800000"/>
            <a:headEnd type="none" w="lg" len="lg"/>
            <a:tailEnd type="none" w="lg" len="lg"/>
          </a:ln>
        </p:spPr>
        <p:txBody>
          <a:bodyPr lIns="0" tIns="0" rIns="0" bIns="0" anchor="b"/>
          <a:lstStyle/>
          <a:p>
            <a:pPr>
              <a:defRPr b="0" i="0"/>
            </a:pPr>
            <a:r>
              <a:rPr lang="es-ES" sz="800" smtClean="0">
                <a:solidFill>
                  <a:srgbClr val="000000"/>
                </a:solidFill>
                <a:cs typeface="Arial" pitchFamily="34" charset="0"/>
              </a:rPr>
              <a:t>1. </a:t>
            </a:r>
            <a:r>
              <a:rPr lang="es-ES" sz="800" smtClean="0">
                <a:solidFill>
                  <a:srgbClr val="000000"/>
                </a:solidFill>
              </a:rPr>
              <a:t>Datos de sanidad sobre variaciones entre las diferentes regiones en el Sistema sanitario alemán, BertelsmannStiftung, 2012</a:t>
            </a:r>
          </a:p>
        </p:txBody>
      </p:sp>
      <p:graphicFrame>
        <p:nvGraphicFramePr>
          <p:cNvPr id="56" name="Object 55"/>
          <p:cNvGraphicFramePr>
            <a:graphicFrameLocks noChangeAspect="1"/>
          </p:cNvGraphicFramePr>
          <p:nvPr>
            <p:extLst>
              <p:ext uri="{D42A27DB-BD31-4B8C-83A1-F6EECF244321}">
                <p14:modId xmlns="" xmlns:p14="http://schemas.microsoft.com/office/powerpoint/2010/main" val="3329699805"/>
              </p:ext>
            </p:extLst>
          </p:nvPr>
        </p:nvGraphicFramePr>
        <p:xfrm>
          <a:off x="1066800" y="2057399"/>
          <a:ext cx="3733886" cy="4175712"/>
        </p:xfrm>
        <a:graphic>
          <a:graphicData uri="http://schemas.openxmlformats.org/presentationml/2006/ole">
            <p:oleObj spid="_x0000_s48131" name="Chart" r:id="rId41" imgW="3733886" imgH="4175712" progId="MSGraph.Chart.8">
              <p:embed/>
            </p:oleObj>
          </a:graphicData>
        </a:graphic>
      </p:graphicFrame>
      <p:cxnSp>
        <p:nvCxnSpPr>
          <p:cNvPr id="101" name="Straight Connector 100"/>
          <p:cNvCxnSpPr/>
          <p:nvPr>
            <p:custDataLst>
              <p:tags r:id="rId3"/>
            </p:custDataLst>
          </p:nvPr>
        </p:nvCxnSpPr>
        <p:spPr>
          <a:xfrm flipV="1">
            <a:off x="4516437" y="2468562"/>
            <a:ext cx="0" cy="133350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4"/>
            </p:custDataLst>
          </p:nvPr>
        </p:nvCxnSpPr>
        <p:spPr>
          <a:xfrm flipH="1">
            <a:off x="4313237" y="2468562"/>
            <a:ext cx="203200" cy="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5"/>
            </p:custDataLst>
          </p:nvPr>
        </p:nvCxnSpPr>
        <p:spPr>
          <a:xfrm>
            <a:off x="3170237" y="3802062"/>
            <a:ext cx="1346200"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8" name="Text Placeholder 42"/>
          <p:cNvSpPr>
            <a:spLocks noGrp="1"/>
          </p:cNvSpPr>
          <p:nvPr>
            <p:custDataLst>
              <p:tags r:id="rId6"/>
            </p:custDataLst>
          </p:nvPr>
        </p:nvSpPr>
        <p:spPr>
          <a:xfrm>
            <a:off x="531812" y="6169025"/>
            <a:ext cx="4151313" cy="182562"/>
          </a:xfrm>
          <a:prstGeom prst="rect">
            <a:avLst/>
          </a:prstGeom>
          <a:noFill/>
        </p:spPr>
        <p:txBody>
          <a:bodyPr wrap="non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r>
              <a:rPr lang="es-ES" sz="1200" b="0" smtClean="0">
                <a:solidFill>
                  <a:srgbClr val="000000"/>
                </a:solidFill>
                <a:sym typeface="Arial"/>
              </a:rPr>
              <a:t>Operación de implante de rodilla por cada 100.000 habitantes</a:t>
            </a:r>
          </a:p>
        </p:txBody>
      </p:sp>
      <p:sp>
        <p:nvSpPr>
          <p:cNvPr id="81" name="Text Placeholder 37"/>
          <p:cNvSpPr>
            <a:spLocks noGrp="1"/>
          </p:cNvSpPr>
          <p:nvPr>
            <p:custDataLst>
              <p:tags r:id="rId7"/>
            </p:custDataLst>
          </p:nvPr>
        </p:nvSpPr>
        <p:spPr>
          <a:xfrm>
            <a:off x="966787" y="5546725"/>
            <a:ext cx="2603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9BBB72E9-0B05-4EF1-8941-FC4FB94528A5}" type="datetime'C''h''''''''''''''''''''''''''i''''''''''le'''''''''''''''''''">
              <a:rPr lang="es-ES" sz="900" b="0" smtClean="0">
                <a:solidFill>
                  <a:srgbClr val="000000"/>
                </a:solidFill>
              </a:rPr>
              <a:pPr algn="r">
                <a:spcBef>
                  <a:spcPct val="0"/>
                </a:spcBef>
                <a:spcAft>
                  <a:spcPct val="0"/>
                </a:spcAft>
                <a:defRPr b="0" i="0"/>
              </a:pPr>
              <a:t>Chile</a:t>
            </a:fld>
            <a:endParaRPr lang="es-ES" sz="900" b="0" smtClean="0">
              <a:solidFill>
                <a:srgbClr val="000000"/>
              </a:solidFill>
            </a:endParaRPr>
          </a:p>
        </p:txBody>
      </p:sp>
      <p:sp>
        <p:nvSpPr>
          <p:cNvPr id="84" name="Text Placeholder 36"/>
          <p:cNvSpPr>
            <a:spLocks noGrp="1"/>
          </p:cNvSpPr>
          <p:nvPr>
            <p:custDataLst>
              <p:tags r:id="rId8"/>
            </p:custDataLst>
          </p:nvPr>
        </p:nvSpPr>
        <p:spPr>
          <a:xfrm>
            <a:off x="846137" y="5424487"/>
            <a:ext cx="3810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B668AA29-CA7F-492F-9D73-BF6245481212}" type="datetime'''''''''''Pol''''o''n''''''''''''i''''''''''''a'''''''''">
              <a:rPr lang="es-ES" altLang="en-US" sz="900" b="0" smtClean="0">
                <a:solidFill>
                  <a:srgbClr val="000000"/>
                </a:solidFill>
              </a:rPr>
              <a:pPr algn="r">
                <a:spcBef>
                  <a:spcPct val="0"/>
                </a:spcBef>
                <a:spcAft>
                  <a:spcPct val="0"/>
                </a:spcAft>
                <a:defRPr b="0" i="0"/>
              </a:pPr>
              <a:t>Polonia</a:t>
            </a:fld>
            <a:endParaRPr lang="es-ES" sz="900" b="0" smtClean="0">
              <a:solidFill>
                <a:srgbClr val="000000"/>
              </a:solidFill>
            </a:endParaRPr>
          </a:p>
        </p:txBody>
      </p:sp>
      <p:sp>
        <p:nvSpPr>
          <p:cNvPr id="87" name="Text Placeholder 35"/>
          <p:cNvSpPr>
            <a:spLocks noGrp="1"/>
          </p:cNvSpPr>
          <p:nvPr>
            <p:custDataLst>
              <p:tags r:id="rId9"/>
            </p:custDataLst>
          </p:nvPr>
        </p:nvSpPr>
        <p:spPr>
          <a:xfrm>
            <a:off x="877887" y="5303837"/>
            <a:ext cx="3492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ABE7DE56-27FD-4423-9CB9-F71579C92CEB}" type="datetime'''''''''''''''''I''''''''''r''''la''n''''''''''d''a'">
              <a:rPr lang="es-ES" altLang="en-US" sz="900" b="0" smtClean="0">
                <a:solidFill>
                  <a:srgbClr val="000000"/>
                </a:solidFill>
              </a:rPr>
              <a:pPr algn="r">
                <a:spcBef>
                  <a:spcPct val="0"/>
                </a:spcBef>
                <a:spcAft>
                  <a:spcPct val="0"/>
                </a:spcAft>
                <a:defRPr b="0" i="0"/>
              </a:pPr>
              <a:t>Irlanda</a:t>
            </a:fld>
            <a:endParaRPr lang="es-ES" sz="900" b="0" smtClean="0">
              <a:solidFill>
                <a:srgbClr val="000000"/>
              </a:solidFill>
            </a:endParaRPr>
          </a:p>
        </p:txBody>
      </p:sp>
      <p:sp>
        <p:nvSpPr>
          <p:cNvPr id="61" name="Text Placeholder 34"/>
          <p:cNvSpPr>
            <a:spLocks noGrp="1"/>
          </p:cNvSpPr>
          <p:nvPr>
            <p:custDataLst>
              <p:tags r:id="rId10"/>
            </p:custDataLst>
          </p:nvPr>
        </p:nvSpPr>
        <p:spPr>
          <a:xfrm>
            <a:off x="947737" y="5184775"/>
            <a:ext cx="2794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26632D6C-A475-41BC-B5AD-A28A8E887DFD}" type="datetime'''''I''''''''''s''ra''e''''''''''''''''''''''''''''''''''''l'">
              <a:rPr lang="es-ES" sz="900" b="0" smtClean="0">
                <a:solidFill>
                  <a:srgbClr val="000000"/>
                </a:solidFill>
              </a:rPr>
              <a:pPr algn="r">
                <a:spcBef>
                  <a:spcPct val="0"/>
                </a:spcBef>
                <a:spcAft>
                  <a:spcPct val="0"/>
                </a:spcAft>
                <a:defRPr b="0" i="0"/>
              </a:pPr>
              <a:t>Israel</a:t>
            </a:fld>
            <a:endParaRPr lang="es-ES" sz="900" b="0" smtClean="0">
              <a:solidFill>
                <a:srgbClr val="000000"/>
              </a:solidFill>
            </a:endParaRPr>
          </a:p>
        </p:txBody>
      </p:sp>
      <p:sp>
        <p:nvSpPr>
          <p:cNvPr id="62" name="Text Placeholder 33"/>
          <p:cNvSpPr>
            <a:spLocks noGrp="1"/>
          </p:cNvSpPr>
          <p:nvPr>
            <p:custDataLst>
              <p:tags r:id="rId11"/>
            </p:custDataLst>
          </p:nvPr>
        </p:nvSpPr>
        <p:spPr>
          <a:xfrm>
            <a:off x="820737" y="5067300"/>
            <a:ext cx="4064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EBCE5842-015A-44C4-A7A5-AAF7EBF6CCCF}" type="datetime'''''H''u''''''''n''''''''''gr''''''''''''ía'''''''''''''''">
              <a:rPr lang="es-ES" altLang="en-US" sz="900" b="0" smtClean="0">
                <a:solidFill>
                  <a:srgbClr val="000000"/>
                </a:solidFill>
              </a:rPr>
              <a:pPr algn="r">
                <a:spcBef>
                  <a:spcPct val="0"/>
                </a:spcBef>
                <a:spcAft>
                  <a:spcPct val="0"/>
                </a:spcAft>
                <a:defRPr b="0" i="0"/>
              </a:pPr>
              <a:t>Hungría</a:t>
            </a:fld>
            <a:endParaRPr lang="es-ES" sz="900" b="0" smtClean="0">
              <a:solidFill>
                <a:srgbClr val="000000"/>
              </a:solidFill>
            </a:endParaRPr>
          </a:p>
        </p:txBody>
      </p:sp>
      <p:sp>
        <p:nvSpPr>
          <p:cNvPr id="86" name="Text Placeholder 32"/>
          <p:cNvSpPr>
            <a:spLocks noGrp="1"/>
          </p:cNvSpPr>
          <p:nvPr>
            <p:custDataLst>
              <p:tags r:id="rId12"/>
            </p:custDataLst>
          </p:nvPr>
        </p:nvSpPr>
        <p:spPr>
          <a:xfrm>
            <a:off x="801687" y="4945062"/>
            <a:ext cx="4254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F0A2B7A6-B9EA-4243-83EF-FE09ECE71B20}" type="datetime'P''''''ort''''''''u''''ga''''l'''">
              <a:rPr lang="es-ES" sz="900" b="0" smtClean="0">
                <a:solidFill>
                  <a:srgbClr val="000000"/>
                </a:solidFill>
              </a:rPr>
              <a:pPr algn="r">
                <a:spcBef>
                  <a:spcPct val="0"/>
                </a:spcBef>
                <a:spcAft>
                  <a:spcPct val="0"/>
                </a:spcAft>
                <a:defRPr b="0" i="0"/>
              </a:pPr>
              <a:t>Portugal</a:t>
            </a:fld>
            <a:endParaRPr lang="es-ES" sz="900" b="0" smtClean="0">
              <a:solidFill>
                <a:srgbClr val="000000"/>
              </a:solidFill>
            </a:endParaRPr>
          </a:p>
        </p:txBody>
      </p:sp>
      <p:sp>
        <p:nvSpPr>
          <p:cNvPr id="80" name="Text Placeholder 31"/>
          <p:cNvSpPr>
            <a:spLocks noGrp="1"/>
          </p:cNvSpPr>
          <p:nvPr>
            <p:custDataLst>
              <p:tags r:id="rId13"/>
            </p:custDataLst>
          </p:nvPr>
        </p:nvSpPr>
        <p:spPr>
          <a:xfrm>
            <a:off x="788987" y="4822825"/>
            <a:ext cx="4381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B2AE09B3-36B0-4A41-A4DA-2FFB8D8C47B9}" type="datetime'''''''''''N''''''''''''''o''r''''''''u''''''''''e''g''''''a'''">
              <a:rPr lang="es-ES" altLang="en-US" sz="900" b="0" smtClean="0">
                <a:solidFill>
                  <a:srgbClr val="000000"/>
                </a:solidFill>
              </a:rPr>
              <a:pPr algn="r">
                <a:spcBef>
                  <a:spcPct val="0"/>
                </a:spcBef>
                <a:spcAft>
                  <a:spcPct val="0"/>
                </a:spcAft>
                <a:defRPr b="0" i="0"/>
              </a:pPr>
              <a:t>Noruega</a:t>
            </a:fld>
            <a:endParaRPr lang="es-ES" sz="900" b="0" smtClean="0">
              <a:solidFill>
                <a:srgbClr val="000000"/>
              </a:solidFill>
            </a:endParaRPr>
          </a:p>
        </p:txBody>
      </p:sp>
      <p:sp>
        <p:nvSpPr>
          <p:cNvPr id="79" name="Text Placeholder 30"/>
          <p:cNvSpPr>
            <a:spLocks noGrp="1"/>
          </p:cNvSpPr>
          <p:nvPr>
            <p:custDataLst>
              <p:tags r:id="rId14"/>
            </p:custDataLst>
          </p:nvPr>
        </p:nvSpPr>
        <p:spPr>
          <a:xfrm>
            <a:off x="833437" y="4700587"/>
            <a:ext cx="3937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B489FF16-B8EF-4E9E-B736-B2562D07E1F9}" type="datetime'''''''''''''''''''''''''''Is''''''''''lan''''d''''''''i''''a'">
              <a:rPr lang="es-ES" altLang="en-US" sz="900" b="0" smtClean="0">
                <a:solidFill>
                  <a:srgbClr val="000000"/>
                </a:solidFill>
              </a:rPr>
              <a:pPr algn="r">
                <a:spcBef>
                  <a:spcPct val="0"/>
                </a:spcBef>
                <a:spcAft>
                  <a:spcPct val="0"/>
                </a:spcAft>
                <a:defRPr b="0" i="0"/>
              </a:pPr>
              <a:t>Islandia</a:t>
            </a:fld>
            <a:endParaRPr lang="es-ES" sz="900" b="0" smtClean="0">
              <a:solidFill>
                <a:srgbClr val="000000"/>
              </a:solidFill>
            </a:endParaRPr>
          </a:p>
        </p:txBody>
      </p:sp>
      <p:sp>
        <p:nvSpPr>
          <p:cNvPr id="88" name="Text Placeholder 29"/>
          <p:cNvSpPr>
            <a:spLocks noGrp="1"/>
          </p:cNvSpPr>
          <p:nvPr>
            <p:custDataLst>
              <p:tags r:id="rId15"/>
            </p:custDataLst>
          </p:nvPr>
        </p:nvSpPr>
        <p:spPr>
          <a:xfrm>
            <a:off x="452437" y="4579937"/>
            <a:ext cx="7747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DCC7C409-8E29-42BF-9F6B-525B4A9A6225}" type="datetime'''''''N''ue''''''v''a'''' ''''Z''e''''landa'''''''''">
              <a:rPr lang="es-ES" altLang="en-US" sz="900" b="0" smtClean="0">
                <a:solidFill>
                  <a:srgbClr val="000000"/>
                </a:solidFill>
              </a:rPr>
              <a:pPr algn="r">
                <a:spcBef>
                  <a:spcPct val="0"/>
                </a:spcBef>
                <a:spcAft>
                  <a:spcPct val="0"/>
                </a:spcAft>
                <a:defRPr b="0" i="0"/>
              </a:pPr>
              <a:t>Nueva Zelanda</a:t>
            </a:fld>
            <a:endParaRPr lang="es-ES" sz="900" b="0" smtClean="0">
              <a:solidFill>
                <a:srgbClr val="000000"/>
              </a:solidFill>
            </a:endParaRPr>
          </a:p>
        </p:txBody>
      </p:sp>
      <p:sp>
        <p:nvSpPr>
          <p:cNvPr id="85" name="Text Placeholder 28"/>
          <p:cNvSpPr>
            <a:spLocks noGrp="1"/>
          </p:cNvSpPr>
          <p:nvPr>
            <p:custDataLst>
              <p:tags r:id="rId16"/>
            </p:custDataLst>
          </p:nvPr>
        </p:nvSpPr>
        <p:spPr>
          <a:xfrm>
            <a:off x="985837" y="4457700"/>
            <a:ext cx="2413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29653754-5453-46FB-B913-E20AB09BA81F}" type="datetime'''''''''''''''''''''I''''ta''''''l''''''i''''''a'''''''''''''">
              <a:rPr lang="es-ES" altLang="en-US" sz="900" b="0" smtClean="0">
                <a:solidFill>
                  <a:srgbClr val="000000"/>
                </a:solidFill>
              </a:rPr>
              <a:pPr algn="r">
                <a:spcBef>
                  <a:spcPct val="0"/>
                </a:spcBef>
                <a:spcAft>
                  <a:spcPct val="0"/>
                </a:spcAft>
                <a:defRPr b="0" i="0"/>
              </a:pPr>
              <a:t>Italia</a:t>
            </a:fld>
            <a:endParaRPr lang="es-ES" sz="900" b="0" smtClean="0">
              <a:solidFill>
                <a:srgbClr val="000000"/>
              </a:solidFill>
            </a:endParaRPr>
          </a:p>
        </p:txBody>
      </p:sp>
      <p:sp>
        <p:nvSpPr>
          <p:cNvPr id="82" name="Text Placeholder 27"/>
          <p:cNvSpPr>
            <a:spLocks noGrp="1"/>
          </p:cNvSpPr>
          <p:nvPr>
            <p:custDataLst>
              <p:tags r:id="rId17"/>
            </p:custDataLst>
          </p:nvPr>
        </p:nvSpPr>
        <p:spPr>
          <a:xfrm>
            <a:off x="915987" y="4335462"/>
            <a:ext cx="3111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838024E8-0937-484F-AF0F-58DF34C3C0FD}" type="datetime'''''''''C''o''''''''''''''''r''''''e''''''''a'''''''">
              <a:rPr lang="es-ES" altLang="en-US" sz="900" b="0" smtClean="0">
                <a:solidFill>
                  <a:srgbClr val="000000"/>
                </a:solidFill>
              </a:rPr>
              <a:pPr algn="r">
                <a:spcBef>
                  <a:spcPct val="0"/>
                </a:spcBef>
                <a:spcAft>
                  <a:spcPct val="0"/>
                </a:spcAft>
                <a:defRPr b="0" i="0"/>
              </a:pPr>
              <a:t>Corea</a:t>
            </a:fld>
            <a:endParaRPr lang="es-ES" sz="900" b="0" smtClean="0">
              <a:solidFill>
                <a:srgbClr val="000000"/>
              </a:solidFill>
            </a:endParaRPr>
          </a:p>
        </p:txBody>
      </p:sp>
      <p:sp>
        <p:nvSpPr>
          <p:cNvPr id="83" name="Text Placeholder 26"/>
          <p:cNvSpPr>
            <a:spLocks noGrp="1"/>
          </p:cNvSpPr>
          <p:nvPr>
            <p:custDataLst>
              <p:tags r:id="rId18"/>
            </p:custDataLst>
          </p:nvPr>
        </p:nvSpPr>
        <p:spPr>
          <a:xfrm>
            <a:off x="839787" y="4213225"/>
            <a:ext cx="3873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B28C891F-8169-4309-BF8B-BE0245048161}" type="datetime'''''E''''s''''''''''''''p''''a''''ñ''''''''''a'''">
              <a:rPr lang="es-ES" altLang="en-US" sz="900" b="0" smtClean="0">
                <a:solidFill>
                  <a:srgbClr val="000000"/>
                </a:solidFill>
              </a:rPr>
              <a:pPr algn="r">
                <a:spcBef>
                  <a:spcPct val="0"/>
                </a:spcBef>
                <a:spcAft>
                  <a:spcPct val="0"/>
                </a:spcAft>
                <a:defRPr b="0" i="0"/>
              </a:pPr>
              <a:t>España</a:t>
            </a:fld>
            <a:endParaRPr lang="es-ES" sz="900" b="0" smtClean="0">
              <a:solidFill>
                <a:srgbClr val="000000"/>
              </a:solidFill>
            </a:endParaRPr>
          </a:p>
        </p:txBody>
      </p:sp>
      <p:sp>
        <p:nvSpPr>
          <p:cNvPr id="76" name="Text Placeholder 25"/>
          <p:cNvSpPr>
            <a:spLocks noGrp="1"/>
          </p:cNvSpPr>
          <p:nvPr>
            <p:custDataLst>
              <p:tags r:id="rId19"/>
            </p:custDataLst>
          </p:nvPr>
        </p:nvSpPr>
        <p:spPr>
          <a:xfrm>
            <a:off x="731837" y="4090987"/>
            <a:ext cx="4953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D6CDF77C-ECDB-47C9-BC15-F072C66791AB}" type="datetime'''''''''''''E''s''''''''''''lo''v''''''''e''''''''ni''''''a'''">
              <a:rPr lang="es-ES" altLang="en-US" sz="900" b="0" smtClean="0">
                <a:solidFill>
                  <a:srgbClr val="000000"/>
                </a:solidFill>
              </a:rPr>
              <a:pPr algn="r">
                <a:spcBef>
                  <a:spcPct val="0"/>
                </a:spcBef>
                <a:spcAft>
                  <a:spcPct val="0"/>
                </a:spcAft>
                <a:defRPr b="0" i="0"/>
              </a:pPr>
              <a:t>Eslovenia</a:t>
            </a:fld>
            <a:endParaRPr lang="es-ES" sz="900" b="0" smtClean="0">
              <a:solidFill>
                <a:srgbClr val="000000"/>
              </a:solidFill>
            </a:endParaRPr>
          </a:p>
        </p:txBody>
      </p:sp>
      <p:sp>
        <p:nvSpPr>
          <p:cNvPr id="69" name="Text Placeholder 24"/>
          <p:cNvSpPr>
            <a:spLocks noGrp="1"/>
          </p:cNvSpPr>
          <p:nvPr>
            <p:custDataLst>
              <p:tags r:id="rId20"/>
            </p:custDataLst>
          </p:nvPr>
        </p:nvSpPr>
        <p:spPr>
          <a:xfrm>
            <a:off x="623887" y="3973512"/>
            <a:ext cx="6032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281D5A63-9766-4196-9A37-71B08FB4AA2D}" type="datetime'''Re''''''p''''''.'''''''' ''''''C''he''c''a'''''''">
              <a:rPr lang="es-ES" altLang="en-US" sz="900" b="0" smtClean="0">
                <a:solidFill>
                  <a:srgbClr val="000000"/>
                </a:solidFill>
              </a:rPr>
              <a:pPr algn="r">
                <a:spcBef>
                  <a:spcPct val="0"/>
                </a:spcBef>
                <a:spcAft>
                  <a:spcPct val="0"/>
                </a:spcAft>
                <a:defRPr b="0" i="0"/>
              </a:pPr>
              <a:t>Rep. Checa</a:t>
            </a:fld>
            <a:endParaRPr lang="es-ES" sz="900" b="0" smtClean="0">
              <a:solidFill>
                <a:srgbClr val="000000"/>
              </a:solidFill>
            </a:endParaRPr>
          </a:p>
        </p:txBody>
      </p:sp>
      <p:sp>
        <p:nvSpPr>
          <p:cNvPr id="70" name="Text Placeholder 23"/>
          <p:cNvSpPr>
            <a:spLocks noGrp="1"/>
          </p:cNvSpPr>
          <p:nvPr>
            <p:custDataLst>
              <p:tags r:id="rId21"/>
            </p:custDataLst>
          </p:nvPr>
        </p:nvSpPr>
        <p:spPr>
          <a:xfrm>
            <a:off x="801687" y="3856037"/>
            <a:ext cx="4254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9126ACF7-D4C4-4F31-9653-4D0864587534}" type="datetime'''''H''''''''''''''''''''''''''''o''''''''''l''a''nd''''a'''">
              <a:rPr lang="es-ES" altLang="en-US" sz="900" b="0" smtClean="0">
                <a:solidFill>
                  <a:srgbClr val="000000"/>
                </a:solidFill>
              </a:rPr>
              <a:pPr algn="r">
                <a:spcBef>
                  <a:spcPct val="0"/>
                </a:spcBef>
                <a:spcAft>
                  <a:spcPct val="0"/>
                </a:spcAft>
                <a:defRPr b="0" i="0"/>
              </a:pPr>
              <a:t>Holanda</a:t>
            </a:fld>
            <a:endParaRPr lang="es-ES" sz="900" b="0" smtClean="0">
              <a:solidFill>
                <a:srgbClr val="000000"/>
              </a:solidFill>
            </a:endParaRPr>
          </a:p>
        </p:txBody>
      </p:sp>
      <p:sp>
        <p:nvSpPr>
          <p:cNvPr id="67" name="Text Placeholder 22"/>
          <p:cNvSpPr>
            <a:spLocks noGrp="1"/>
          </p:cNvSpPr>
          <p:nvPr>
            <p:custDataLst>
              <p:tags r:id="rId22"/>
            </p:custDataLst>
          </p:nvPr>
        </p:nvSpPr>
        <p:spPr>
          <a:xfrm>
            <a:off x="769937" y="3733800"/>
            <a:ext cx="4572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38595CFF-D03B-46E1-90E7-98E4CE0B633E}" type="datetime'''''O''''C''''D''''''''''E''''2''''''9'">
              <a:rPr lang="es-ES" altLang="en-US" sz="900" b="0" smtClean="0">
                <a:solidFill>
                  <a:srgbClr val="000000"/>
                </a:solidFill>
              </a:rPr>
              <a:pPr algn="r">
                <a:spcBef>
                  <a:spcPct val="0"/>
                </a:spcBef>
                <a:spcAft>
                  <a:spcPct val="0"/>
                </a:spcAft>
                <a:defRPr b="0" i="0"/>
              </a:pPr>
              <a:t>OCDE29</a:t>
            </a:fld>
            <a:endParaRPr lang="es-ES" sz="900" b="0" smtClean="0">
              <a:solidFill>
                <a:srgbClr val="000000"/>
              </a:solidFill>
            </a:endParaRPr>
          </a:p>
        </p:txBody>
      </p:sp>
      <p:sp>
        <p:nvSpPr>
          <p:cNvPr id="74" name="Text Placeholder 21"/>
          <p:cNvSpPr>
            <a:spLocks noGrp="1"/>
          </p:cNvSpPr>
          <p:nvPr>
            <p:custDataLst>
              <p:tags r:id="rId23"/>
            </p:custDataLst>
          </p:nvPr>
        </p:nvSpPr>
        <p:spPr>
          <a:xfrm>
            <a:off x="877887" y="3611562"/>
            <a:ext cx="3492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074418D6-C314-446A-B95A-9EBF936D6728}" type="datetime'S''''''''''''u''''''''e''''''''''''''''c''''ia'">
              <a:rPr lang="es-ES" altLang="en-US" sz="900" b="0" smtClean="0">
                <a:solidFill>
                  <a:srgbClr val="000000"/>
                </a:solidFill>
              </a:rPr>
              <a:pPr algn="r">
                <a:spcBef>
                  <a:spcPct val="0"/>
                </a:spcBef>
                <a:spcAft>
                  <a:spcPct val="0"/>
                </a:spcAft>
                <a:defRPr b="0" i="0"/>
              </a:pPr>
              <a:t>Suecia</a:t>
            </a:fld>
            <a:endParaRPr lang="es-ES" sz="900" b="0" smtClean="0">
              <a:solidFill>
                <a:srgbClr val="000000"/>
              </a:solidFill>
            </a:endParaRPr>
          </a:p>
        </p:txBody>
      </p:sp>
      <p:sp>
        <p:nvSpPr>
          <p:cNvPr id="64" name="Text Placeholder 20"/>
          <p:cNvSpPr>
            <a:spLocks noGrp="1"/>
          </p:cNvSpPr>
          <p:nvPr>
            <p:custDataLst>
              <p:tags r:id="rId24"/>
            </p:custDataLst>
          </p:nvPr>
        </p:nvSpPr>
        <p:spPr>
          <a:xfrm>
            <a:off x="846137" y="3489325"/>
            <a:ext cx="3810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43B98CCD-A62F-43EF-8B93-39DABDBDE1A9}" type="datetime'F''''''''''''''''''r''''an''''''''''''''''c''i''a'''''''">
              <a:rPr lang="es-ES" altLang="en-US" sz="900" b="0" smtClean="0">
                <a:solidFill>
                  <a:srgbClr val="000000"/>
                </a:solidFill>
              </a:rPr>
              <a:pPr algn="r">
                <a:spcBef>
                  <a:spcPct val="0"/>
                </a:spcBef>
                <a:spcAft>
                  <a:spcPct val="0"/>
                </a:spcAft>
                <a:defRPr b="0" i="0"/>
              </a:pPr>
              <a:t>Francia</a:t>
            </a:fld>
            <a:endParaRPr lang="es-ES" sz="900" b="0" smtClean="0">
              <a:solidFill>
                <a:srgbClr val="000000"/>
              </a:solidFill>
            </a:endParaRPr>
          </a:p>
        </p:txBody>
      </p:sp>
      <p:sp>
        <p:nvSpPr>
          <p:cNvPr id="90" name="Text Placeholder 19"/>
          <p:cNvSpPr>
            <a:spLocks noGrp="1"/>
          </p:cNvSpPr>
          <p:nvPr>
            <p:custDataLst>
              <p:tags r:id="rId25"/>
            </p:custDataLst>
          </p:nvPr>
        </p:nvSpPr>
        <p:spPr>
          <a:xfrm>
            <a:off x="1062037" y="3367087"/>
            <a:ext cx="1651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3E73580B-65CC-4EBB-92E6-D9AA9AB83A09}" type="datetime'''''R''''''''''''''''''''''U'''">
              <a:rPr lang="es-ES" altLang="en-US" sz="900" b="0" smtClean="0">
                <a:solidFill>
                  <a:srgbClr val="000000"/>
                </a:solidFill>
              </a:rPr>
              <a:pPr algn="r">
                <a:spcBef>
                  <a:spcPct val="0"/>
                </a:spcBef>
                <a:spcAft>
                  <a:spcPct val="0"/>
                </a:spcAft>
                <a:defRPr b="0" i="0"/>
              </a:pPr>
              <a:t>RU</a:t>
            </a:fld>
            <a:endParaRPr lang="es-ES" sz="900" b="0" smtClean="0">
              <a:solidFill>
                <a:srgbClr val="000000"/>
              </a:solidFill>
            </a:endParaRPr>
          </a:p>
        </p:txBody>
      </p:sp>
      <p:sp>
        <p:nvSpPr>
          <p:cNvPr id="72" name="Text Placeholder 18"/>
          <p:cNvSpPr>
            <a:spLocks noGrp="1"/>
          </p:cNvSpPr>
          <p:nvPr>
            <p:custDataLst>
              <p:tags r:id="rId26"/>
            </p:custDataLst>
          </p:nvPr>
        </p:nvSpPr>
        <p:spPr>
          <a:xfrm>
            <a:off x="827087" y="3246437"/>
            <a:ext cx="4000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50DB1406-987D-473D-9F35-4B253D66854A}" type="datetime'Ca''''''n''''''''''''''a''d''''''''''''''''''''''''''á'''''">
              <a:rPr lang="es-ES" altLang="en-US" sz="900" b="0" smtClean="0">
                <a:solidFill>
                  <a:srgbClr val="000000"/>
                </a:solidFill>
              </a:rPr>
              <a:pPr algn="r">
                <a:spcBef>
                  <a:spcPct val="0"/>
                </a:spcBef>
                <a:spcAft>
                  <a:spcPct val="0"/>
                </a:spcAft>
                <a:defRPr b="0" i="0"/>
              </a:pPr>
              <a:t>Canadá</a:t>
            </a:fld>
            <a:endParaRPr lang="es-ES" sz="900" b="0" smtClean="0">
              <a:solidFill>
                <a:srgbClr val="000000"/>
              </a:solidFill>
            </a:endParaRPr>
          </a:p>
        </p:txBody>
      </p:sp>
      <p:sp>
        <p:nvSpPr>
          <p:cNvPr id="65" name="Text Placeholder 17"/>
          <p:cNvSpPr>
            <a:spLocks noGrp="1"/>
          </p:cNvSpPr>
          <p:nvPr>
            <p:custDataLst>
              <p:tags r:id="rId27"/>
            </p:custDataLst>
          </p:nvPr>
        </p:nvSpPr>
        <p:spPr>
          <a:xfrm>
            <a:off x="592137" y="3124200"/>
            <a:ext cx="6350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80089269-0DB2-4F93-92AF-E015CE78E429}" type="datetime'''L''''''''ux''''''''''''''e''''''m''''''''bu''''''''''rgo'">
              <a:rPr lang="es-ES" altLang="en-US" sz="900" b="0" smtClean="0">
                <a:solidFill>
                  <a:srgbClr val="000000"/>
                </a:solidFill>
              </a:rPr>
              <a:pPr algn="r">
                <a:spcBef>
                  <a:spcPct val="0"/>
                </a:spcBef>
                <a:spcAft>
                  <a:spcPct val="0"/>
                </a:spcAft>
                <a:defRPr b="0" i="0"/>
              </a:pPr>
              <a:t>Luxemburgo</a:t>
            </a:fld>
            <a:endParaRPr lang="es-ES" sz="900" b="0" smtClean="0">
              <a:solidFill>
                <a:srgbClr val="000000"/>
              </a:solidFill>
            </a:endParaRPr>
          </a:p>
        </p:txBody>
      </p:sp>
      <p:sp>
        <p:nvSpPr>
          <p:cNvPr id="66" name="Text Placeholder 16"/>
          <p:cNvSpPr>
            <a:spLocks noGrp="1"/>
          </p:cNvSpPr>
          <p:nvPr>
            <p:custDataLst>
              <p:tags r:id="rId28"/>
            </p:custDataLst>
          </p:nvPr>
        </p:nvSpPr>
        <p:spPr>
          <a:xfrm>
            <a:off x="782637" y="3001962"/>
            <a:ext cx="4445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B0F621F4-639A-4B2F-9D09-E018206F206B}" type="datetime'Au''s''''t''''''''''''''''''r''a''''''''''''l''''''ia'''''''''">
              <a:rPr lang="es-ES" sz="900" b="0" smtClean="0">
                <a:solidFill>
                  <a:srgbClr val="000000"/>
                </a:solidFill>
              </a:rPr>
              <a:pPr algn="r">
                <a:spcBef>
                  <a:spcPct val="0"/>
                </a:spcBef>
                <a:spcAft>
                  <a:spcPct val="0"/>
                </a:spcAft>
                <a:defRPr b="0" i="0"/>
              </a:pPr>
              <a:t>Australia</a:t>
            </a:fld>
            <a:endParaRPr lang="es-ES" sz="900" b="0" smtClean="0">
              <a:solidFill>
                <a:srgbClr val="000000"/>
              </a:solidFill>
            </a:endParaRPr>
          </a:p>
        </p:txBody>
      </p:sp>
      <p:sp>
        <p:nvSpPr>
          <p:cNvPr id="68" name="Text Placeholder 15"/>
          <p:cNvSpPr>
            <a:spLocks noGrp="1"/>
          </p:cNvSpPr>
          <p:nvPr>
            <p:custDataLst>
              <p:tags r:id="rId29"/>
            </p:custDataLst>
          </p:nvPr>
        </p:nvSpPr>
        <p:spPr>
          <a:xfrm>
            <a:off x="674687" y="2879725"/>
            <a:ext cx="5524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3666EAF7-4345-453A-A674-543F62F2C57F}" type="datetime'D''''i''''na''m''''''''''''''a''''rc''''a'''''''''''''''''">
              <a:rPr lang="es-ES" altLang="en-US" sz="900" b="0" smtClean="0">
                <a:solidFill>
                  <a:srgbClr val="000000"/>
                </a:solidFill>
              </a:rPr>
              <a:pPr algn="r">
                <a:spcBef>
                  <a:spcPct val="0"/>
                </a:spcBef>
                <a:spcAft>
                  <a:spcPct val="0"/>
                </a:spcAft>
                <a:defRPr b="0" i="0"/>
              </a:pPr>
              <a:t>Dinamarca</a:t>
            </a:fld>
            <a:endParaRPr lang="es-ES" sz="900" b="0" smtClean="0">
              <a:solidFill>
                <a:srgbClr val="000000"/>
              </a:solidFill>
            </a:endParaRPr>
          </a:p>
        </p:txBody>
      </p:sp>
      <p:sp>
        <p:nvSpPr>
          <p:cNvPr id="75" name="Text Placeholder 14"/>
          <p:cNvSpPr>
            <a:spLocks noGrp="1"/>
          </p:cNvSpPr>
          <p:nvPr>
            <p:custDataLst>
              <p:tags r:id="rId30"/>
            </p:custDataLst>
          </p:nvPr>
        </p:nvSpPr>
        <p:spPr>
          <a:xfrm>
            <a:off x="852487" y="2760662"/>
            <a:ext cx="3746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F3261448-9FE8-4C7E-91DA-FC9E597DE956}" type="datetime'''''B''é''''l''''''''''g''i''''''c''''''''''a'">
              <a:rPr lang="es-ES" altLang="en-US" sz="900" b="0" smtClean="0">
                <a:solidFill>
                  <a:srgbClr val="000000"/>
                </a:solidFill>
              </a:rPr>
              <a:pPr algn="r">
                <a:spcBef>
                  <a:spcPct val="0"/>
                </a:spcBef>
                <a:spcAft>
                  <a:spcPct val="0"/>
                </a:spcAft>
                <a:defRPr b="0" i="0"/>
              </a:pPr>
              <a:t>Bélgica</a:t>
            </a:fld>
            <a:endParaRPr lang="es-ES" sz="900" b="0" smtClean="0">
              <a:solidFill>
                <a:srgbClr val="000000"/>
              </a:solidFill>
            </a:endParaRPr>
          </a:p>
        </p:txBody>
      </p:sp>
      <p:sp>
        <p:nvSpPr>
          <p:cNvPr id="71" name="Text Placeholder 13"/>
          <p:cNvSpPr>
            <a:spLocks noGrp="1"/>
          </p:cNvSpPr>
          <p:nvPr>
            <p:custDataLst>
              <p:tags r:id="rId31"/>
            </p:custDataLst>
          </p:nvPr>
        </p:nvSpPr>
        <p:spPr>
          <a:xfrm>
            <a:off x="763587" y="2643187"/>
            <a:ext cx="4635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87AF9C00-267E-42CE-88F3-033C315A8BD4}" type="datetime'''''''F''''''''''''i''''''''nlan''''''''''d''''''i''a'''''">
              <a:rPr lang="es-ES" altLang="en-US" sz="900" b="0" smtClean="0">
                <a:solidFill>
                  <a:srgbClr val="000000"/>
                </a:solidFill>
              </a:rPr>
              <a:pPr algn="r">
                <a:spcBef>
                  <a:spcPct val="0"/>
                </a:spcBef>
                <a:spcAft>
                  <a:spcPct val="0"/>
                </a:spcAft>
                <a:defRPr b="0" i="0"/>
              </a:pPr>
              <a:t>Finlandia</a:t>
            </a:fld>
            <a:endParaRPr lang="es-ES" sz="900" b="0" smtClean="0">
              <a:solidFill>
                <a:srgbClr val="000000"/>
              </a:solidFill>
            </a:endParaRPr>
          </a:p>
        </p:txBody>
      </p:sp>
      <p:sp>
        <p:nvSpPr>
          <p:cNvPr id="73" name="Text Placeholder 12"/>
          <p:cNvSpPr>
            <a:spLocks noGrp="1"/>
          </p:cNvSpPr>
          <p:nvPr>
            <p:custDataLst>
              <p:tags r:id="rId32"/>
            </p:custDataLst>
          </p:nvPr>
        </p:nvSpPr>
        <p:spPr>
          <a:xfrm>
            <a:off x="941387" y="2522537"/>
            <a:ext cx="2857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3E8B5404-0EC4-416F-A594-AB7F431F1CFE}" type="datetime'''''''''''''''''''S''''u''''''''''''''''''i''''''''''za'">
              <a:rPr lang="es-ES" altLang="en-US" sz="900" b="0" smtClean="0">
                <a:solidFill>
                  <a:srgbClr val="000000"/>
                </a:solidFill>
              </a:rPr>
              <a:pPr algn="r">
                <a:spcBef>
                  <a:spcPct val="0"/>
                </a:spcBef>
                <a:spcAft>
                  <a:spcPct val="0"/>
                </a:spcAft>
                <a:defRPr b="0" i="0"/>
              </a:pPr>
              <a:t>Suiza</a:t>
            </a:fld>
            <a:endParaRPr lang="es-ES" sz="900" b="0" smtClean="0">
              <a:solidFill>
                <a:srgbClr val="000000"/>
              </a:solidFill>
            </a:endParaRPr>
          </a:p>
        </p:txBody>
      </p:sp>
      <p:sp>
        <p:nvSpPr>
          <p:cNvPr id="59" name="Text Placeholder 8"/>
          <p:cNvSpPr>
            <a:spLocks noGrp="1"/>
          </p:cNvSpPr>
          <p:nvPr>
            <p:custDataLst>
              <p:tags r:id="rId33"/>
            </p:custDataLst>
          </p:nvPr>
        </p:nvSpPr>
        <p:spPr>
          <a:xfrm>
            <a:off x="750887" y="2400300"/>
            <a:ext cx="4762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0727888D-8E24-4311-AA47-2931564AF941}" type="datetime'''''''''''A''''''le''''m''''''''''an''''''i''''''''''''''''a'">
              <a:rPr lang="es-ES" altLang="en-US" sz="900" b="0" smtClean="0">
                <a:solidFill>
                  <a:srgbClr val="000000"/>
                </a:solidFill>
              </a:rPr>
              <a:pPr algn="r">
                <a:spcBef>
                  <a:spcPct val="0"/>
                </a:spcBef>
                <a:spcAft>
                  <a:spcPct val="0"/>
                </a:spcAft>
                <a:defRPr b="0" i="0"/>
              </a:pPr>
              <a:t>Alemania</a:t>
            </a:fld>
            <a:endParaRPr lang="es-ES" sz="900" b="0" smtClean="0">
              <a:solidFill>
                <a:srgbClr val="000000"/>
              </a:solidFill>
            </a:endParaRPr>
          </a:p>
        </p:txBody>
      </p:sp>
      <p:sp>
        <p:nvSpPr>
          <p:cNvPr id="57" name="Text Placeholder 7"/>
          <p:cNvSpPr>
            <a:spLocks noGrp="1"/>
          </p:cNvSpPr>
          <p:nvPr>
            <p:custDataLst>
              <p:tags r:id="rId34"/>
            </p:custDataLst>
          </p:nvPr>
        </p:nvSpPr>
        <p:spPr>
          <a:xfrm>
            <a:off x="871537" y="2278062"/>
            <a:ext cx="35560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F8A44294-69A9-479D-870D-E92A870AE513}" type="datetime'A''''''u''''st''''''''''''''''''ri''''''a'''''''''''''''">
              <a:rPr lang="es-ES" sz="900" b="0" smtClean="0">
                <a:solidFill>
                  <a:srgbClr val="000000"/>
                </a:solidFill>
              </a:rPr>
              <a:pPr algn="r">
                <a:spcBef>
                  <a:spcPct val="0"/>
                </a:spcBef>
                <a:spcAft>
                  <a:spcPct val="0"/>
                </a:spcAft>
                <a:defRPr b="0" i="0"/>
              </a:pPr>
              <a:t>Austria</a:t>
            </a:fld>
            <a:endParaRPr lang="es-ES" sz="900" b="0" smtClean="0">
              <a:solidFill>
                <a:srgbClr val="000000"/>
              </a:solidFill>
            </a:endParaRPr>
          </a:p>
        </p:txBody>
      </p:sp>
      <p:sp>
        <p:nvSpPr>
          <p:cNvPr id="89" name="Text Placeholder 6"/>
          <p:cNvSpPr>
            <a:spLocks noGrp="1"/>
          </p:cNvSpPr>
          <p:nvPr>
            <p:custDataLst>
              <p:tags r:id="rId35"/>
            </p:custDataLst>
          </p:nvPr>
        </p:nvSpPr>
        <p:spPr>
          <a:xfrm>
            <a:off x="446087" y="2155825"/>
            <a:ext cx="7810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9F61F026-8307-47C4-8463-5F2119CD85C6}" type="datetime'''''''Es''t''''''a''d''''os u''ni''do''''''''''''s'''''''''">
              <a:rPr lang="es-ES" altLang="en-US" sz="900" b="0" smtClean="0">
                <a:solidFill>
                  <a:srgbClr val="000000"/>
                </a:solidFill>
              </a:rPr>
              <a:pPr algn="r">
                <a:spcBef>
                  <a:spcPct val="0"/>
                </a:spcBef>
                <a:spcAft>
                  <a:spcPct val="0"/>
                </a:spcAft>
                <a:defRPr b="0" i="0"/>
              </a:pPr>
              <a:t>Estados unidos</a:t>
            </a:fld>
            <a:endParaRPr lang="es-ES" sz="900" b="0" smtClean="0">
              <a:solidFill>
                <a:srgbClr val="000000"/>
              </a:solidFill>
            </a:endParaRPr>
          </a:p>
        </p:txBody>
      </p:sp>
      <p:sp>
        <p:nvSpPr>
          <p:cNvPr id="63" name="Text Placeholder 38"/>
          <p:cNvSpPr>
            <a:spLocks noGrp="1"/>
          </p:cNvSpPr>
          <p:nvPr>
            <p:custDataLst>
              <p:tags r:id="rId36"/>
            </p:custDataLst>
          </p:nvPr>
        </p:nvSpPr>
        <p:spPr>
          <a:xfrm>
            <a:off x="865187" y="5668962"/>
            <a:ext cx="361950" cy="136525"/>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E0418119-DC63-4FE1-AE7C-B6948E87708E}" type="datetime'M''éx''''''''''''''''''''''i''''''''''''''c''''o'''''''''''">
              <a:rPr lang="es-ES" altLang="en-US" sz="900" b="0" smtClean="0">
                <a:solidFill>
                  <a:srgbClr val="000000"/>
                </a:solidFill>
              </a:rPr>
              <a:pPr algn="r">
                <a:spcBef>
                  <a:spcPct val="0"/>
                </a:spcBef>
                <a:spcAft>
                  <a:spcPct val="0"/>
                </a:spcAft>
                <a:defRPr b="0" i="0"/>
              </a:pPr>
              <a:t>México</a:t>
            </a:fld>
            <a:endParaRPr lang="es-ES" sz="900" b="0" smtClean="0">
              <a:solidFill>
                <a:srgbClr val="000000"/>
              </a:solidFill>
            </a:endParaRPr>
          </a:p>
        </p:txBody>
      </p:sp>
      <p:sp>
        <p:nvSpPr>
          <p:cNvPr id="99" name="Text Placeholder 15"/>
          <p:cNvSpPr>
            <a:spLocks noGrp="1"/>
          </p:cNvSpPr>
          <p:nvPr>
            <p:custDataLst>
              <p:tags r:id="rId37"/>
            </p:custDataLst>
          </p:nvPr>
        </p:nvSpPr>
        <p:spPr>
          <a:xfrm>
            <a:off x="4284662" y="3027362"/>
            <a:ext cx="463550" cy="215900"/>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238CF951-9C1B-4915-9789-C48FB44EB773}" type="datetime'''''''''''''''+''''''''''''7''''''4''''%'''''''''''''''''''">
              <a:rPr lang="es-ES" sz="1000" b="0" smtClean="0">
                <a:solidFill>
                  <a:srgbClr val="000000"/>
                </a:solidFill>
              </a:rPr>
              <a:pPr algn="ctr">
                <a:spcBef>
                  <a:spcPct val="0"/>
                </a:spcBef>
                <a:spcAft>
                  <a:spcPct val="0"/>
                </a:spcAft>
                <a:defRPr b="0" i="0"/>
              </a:pPr>
              <a:t>+74%</a:t>
            </a:fld>
            <a:endParaRPr lang="es-ES" sz="1000" b="0" smtClean="0">
              <a:solidFill>
                <a:srgbClr val="000000"/>
              </a:solidFill>
            </a:endParaRPr>
          </a:p>
        </p:txBody>
      </p:sp>
      <p:pic>
        <p:nvPicPr>
          <p:cNvPr id="91" name="Picture 90" descr="kniegelenk-erstimplantationen-.png"/>
          <p:cNvPicPr>
            <a:picLocks noChangeAspect="1"/>
          </p:cNvPicPr>
          <p:nvPr/>
        </p:nvPicPr>
        <p:blipFill>
          <a:blip r:embed="rId42" cstate="print"/>
          <a:stretch/>
        </p:blipFill>
        <p:spPr>
          <a:xfrm>
            <a:off x="4854316" y="2126843"/>
            <a:ext cx="2868697" cy="3486752"/>
          </a:xfrm>
          <a:prstGeom prst="rect">
            <a:avLst/>
          </a:prstGeom>
        </p:spPr>
      </p:pic>
      <p:pic>
        <p:nvPicPr>
          <p:cNvPr id="56325" name="Picture 5"/>
          <p:cNvPicPr>
            <a:picLocks noChangeAspect="1" noChangeArrowheads="1"/>
          </p:cNvPicPr>
          <p:nvPr/>
        </p:nvPicPr>
        <p:blipFill>
          <a:blip r:embed="rId43" cstate="print"/>
          <a:stretch/>
        </p:blipFill>
        <p:spPr>
          <a:xfrm>
            <a:off x="5204311" y="6128600"/>
            <a:ext cx="4354513" cy="438150"/>
          </a:xfrm>
          <a:prstGeom prst="rect">
            <a:avLst/>
          </a:prstGeom>
          <a:noFill/>
          <a:ln w="9525">
            <a:noFill/>
            <a:miter lim="800000"/>
          </a:ln>
        </p:spPr>
      </p:pic>
      <p:sp>
        <p:nvSpPr>
          <p:cNvPr id="92" name="Rectangle 91"/>
          <p:cNvSpPr/>
          <p:nvPr/>
        </p:nvSpPr>
        <p:spPr>
          <a:xfrm>
            <a:off x="7943273" y="5466587"/>
            <a:ext cx="1793365" cy="914400"/>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r>
              <a:rPr lang="es-ES" sz="1000" smtClean="0">
                <a:solidFill>
                  <a:srgbClr val="000000"/>
                </a:solidFill>
                <a:cs typeface="Arial" pitchFamily="34" charset="0"/>
              </a:rPr>
              <a:t>Primer implante de rodilla por cada 10.000 habitantes (2010-2012)</a:t>
            </a:r>
            <a:endParaRPr lang="es-ES" sz="1000" dirty="0" smtClean="0">
              <a:solidFill>
                <a:srgbClr val="000000"/>
              </a:solidFill>
              <a:cs typeface="Arial" pitchFamily="34" charset="0"/>
            </a:endParaRPr>
          </a:p>
        </p:txBody>
      </p:sp>
      <p:pic>
        <p:nvPicPr>
          <p:cNvPr id="17" name="flag_germany" descr="Datei:Flag of Germany.svg"/>
          <p:cNvPicPr>
            <a:picLocks noChangeAspect="1" noChangeArrowheads="1"/>
          </p:cNvPicPr>
          <p:nvPr/>
        </p:nvPicPr>
        <p:blipFill>
          <a:blip r:embed="rId44" cstate="print"/>
          <a:stretch/>
        </p:blipFill>
        <p:spPr>
          <a:xfrm>
            <a:off x="9151639" y="1124777"/>
            <a:ext cx="585000" cy="359999"/>
          </a:xfrm>
          <a:prstGeom prst="roundRect">
            <a:avLst/>
          </a:prstGeom>
          <a:noFill/>
        </p:spPr>
      </p:pic>
      <p:sp>
        <p:nvSpPr>
          <p:cNvPr id="53" name="clipart_symbols_newspaperclippings"/>
          <p:cNvSpPr/>
          <p:nvPr/>
        </p:nvSpPr>
        <p:spPr>
          <a:xfrm>
            <a:off x="7378262" y="2105892"/>
            <a:ext cx="2358376" cy="3677370"/>
          </a:xfrm>
          <a:custGeom>
            <a:avLst/>
            <a:gdLst>
              <a:gd name="T0" fmla="*/ 2147483647 w 1153"/>
              <a:gd name="T1" fmla="*/ 2147483647 h 324"/>
              <a:gd name="T2" fmla="*/ 2147483647 w 1153"/>
              <a:gd name="T3" fmla="*/ 2147483647 h 324"/>
              <a:gd name="T4" fmla="*/ 2147483647 w 1153"/>
              <a:gd name="T5" fmla="*/ 2147483647 h 324"/>
              <a:gd name="T6" fmla="*/ 2147483647 w 1153"/>
              <a:gd name="T7" fmla="*/ 2147483647 h 324"/>
              <a:gd name="T8" fmla="*/ 2147483647 w 1153"/>
              <a:gd name="T9" fmla="*/ 2147483647 h 324"/>
              <a:gd name="T10" fmla="*/ 2147483647 w 1153"/>
              <a:gd name="T11" fmla="*/ 2147483647 h 324"/>
              <a:gd name="T12" fmla="*/ 2147483647 w 1153"/>
              <a:gd name="T13" fmla="*/ 2147483647 h 324"/>
              <a:gd name="T14" fmla="*/ 2147483647 w 1153"/>
              <a:gd name="T15" fmla="*/ 2147483647 h 324"/>
              <a:gd name="T16" fmla="*/ 2147483647 w 1153"/>
              <a:gd name="T17" fmla="*/ 2147483647 h 324"/>
              <a:gd name="T18" fmla="*/ 2147483647 w 1153"/>
              <a:gd name="T19" fmla="*/ 2147483647 h 324"/>
              <a:gd name="T20" fmla="*/ 2147483647 w 1153"/>
              <a:gd name="T21" fmla="*/ 2147483647 h 324"/>
              <a:gd name="T22" fmla="*/ 2147483647 w 1153"/>
              <a:gd name="T23" fmla="*/ 2147483647 h 324"/>
              <a:gd name="T24" fmla="*/ 2147483647 w 1153"/>
              <a:gd name="T25" fmla="*/ 2147483647 h 324"/>
              <a:gd name="T26" fmla="*/ 2147483647 w 1153"/>
              <a:gd name="T27" fmla="*/ 2147483647 h 324"/>
              <a:gd name="T28" fmla="*/ 2147483647 w 1153"/>
              <a:gd name="T29" fmla="*/ 2147483647 h 324"/>
              <a:gd name="T30" fmla="*/ 2147483647 w 1153"/>
              <a:gd name="T31" fmla="*/ 2147483647 h 324"/>
              <a:gd name="T32" fmla="*/ 2147483647 w 1153"/>
              <a:gd name="T33" fmla="*/ 2147483647 h 324"/>
              <a:gd name="T34" fmla="*/ 2147483647 w 1153"/>
              <a:gd name="T35" fmla="*/ 2147483647 h 324"/>
              <a:gd name="T36" fmla="*/ 2147483647 w 1153"/>
              <a:gd name="T37" fmla="*/ 2147483647 h 324"/>
              <a:gd name="T38" fmla="*/ 2147483647 w 1153"/>
              <a:gd name="T39" fmla="*/ 2147483647 h 324"/>
              <a:gd name="T40" fmla="*/ 2147483647 w 1153"/>
              <a:gd name="T41" fmla="*/ 2147483647 h 324"/>
              <a:gd name="T42" fmla="*/ 2147483647 w 1153"/>
              <a:gd name="T43" fmla="*/ 2147483647 h 324"/>
              <a:gd name="T44" fmla="*/ 2147483647 w 1153"/>
              <a:gd name="T45" fmla="*/ 2147483647 h 324"/>
              <a:gd name="T46" fmla="*/ 2147483647 w 1153"/>
              <a:gd name="T47" fmla="*/ 2147483647 h 324"/>
              <a:gd name="T48" fmla="*/ 2147483647 w 1153"/>
              <a:gd name="T49" fmla="*/ 2147483647 h 324"/>
              <a:gd name="T50" fmla="*/ 2147483647 w 1153"/>
              <a:gd name="T51" fmla="*/ 2147483647 h 324"/>
              <a:gd name="T52" fmla="*/ 2147483647 w 1153"/>
              <a:gd name="T53" fmla="*/ 2147483647 h 324"/>
              <a:gd name="T54" fmla="*/ 2147483647 w 1153"/>
              <a:gd name="T55" fmla="*/ 2147483647 h 324"/>
              <a:gd name="T56" fmla="*/ 2147483647 w 1153"/>
              <a:gd name="T57" fmla="*/ 0 h 324"/>
              <a:gd name="T58" fmla="*/ 2147483647 w 1153"/>
              <a:gd name="T59" fmla="*/ 2147483647 h 324"/>
              <a:gd name="T60" fmla="*/ 2147483647 w 1153"/>
              <a:gd name="T61" fmla="*/ 2147483647 h 324"/>
              <a:gd name="T62" fmla="*/ 2147483647 w 1153"/>
              <a:gd name="T63" fmla="*/ 2147483647 h 324"/>
              <a:gd name="T64" fmla="*/ 2147483647 w 1153"/>
              <a:gd name="T65" fmla="*/ 2147483647 h 324"/>
              <a:gd name="T66" fmla="*/ 2147483647 w 1153"/>
              <a:gd name="T67" fmla="*/ 2147483647 h 324"/>
              <a:gd name="T68" fmla="*/ 2147483647 w 1153"/>
              <a:gd name="T69" fmla="*/ 2147483647 h 324"/>
              <a:gd name="T70" fmla="*/ 2147483647 w 1153"/>
              <a:gd name="T71" fmla="*/ 2147483647 h 324"/>
              <a:gd name="T72" fmla="*/ 2147483647 w 1153"/>
              <a:gd name="T73" fmla="*/ 2147483647 h 324"/>
              <a:gd name="T74" fmla="*/ 2147483647 w 1153"/>
              <a:gd name="T75" fmla="*/ 2147483647 h 324"/>
              <a:gd name="T76" fmla="*/ 2147483647 w 1153"/>
              <a:gd name="T77" fmla="*/ 2147483647 h 324"/>
              <a:gd name="T78" fmla="*/ 2147483647 w 1153"/>
              <a:gd name="T79" fmla="*/ 2147483647 h 324"/>
              <a:gd name="T80" fmla="*/ 2147483647 w 1153"/>
              <a:gd name="T81" fmla="*/ 2147483647 h 324"/>
              <a:gd name="T82" fmla="*/ 2147483647 w 1153"/>
              <a:gd name="T83" fmla="*/ 2147483647 h 324"/>
              <a:gd name="T84" fmla="*/ 2147483647 w 1153"/>
              <a:gd name="T85" fmla="*/ 2147483647 h 324"/>
              <a:gd name="T86" fmla="*/ 2147483647 w 1153"/>
              <a:gd name="T87" fmla="*/ 2147483647 h 324"/>
              <a:gd name="T88" fmla="*/ 2147483647 w 1153"/>
              <a:gd name="T89" fmla="*/ 2147483647 h 324"/>
              <a:gd name="T90" fmla="*/ 2147483647 w 1153"/>
              <a:gd name="T91" fmla="*/ 2147483647 h 324"/>
              <a:gd name="T92" fmla="*/ 2147483647 w 1153"/>
              <a:gd name="T93" fmla="*/ 2147483647 h 324"/>
              <a:gd name="T94" fmla="*/ 2147483647 w 1153"/>
              <a:gd name="T95" fmla="*/ 2147483647 h 324"/>
              <a:gd name="T96" fmla="*/ 2147483647 w 1153"/>
              <a:gd name="T97" fmla="*/ 2147483647 h 324"/>
              <a:gd name="T98" fmla="*/ 2147483647 w 1153"/>
              <a:gd name="T99" fmla="*/ 2147483647 h 324"/>
              <a:gd name="T100" fmla="*/ 2147483647 w 1153"/>
              <a:gd name="T101" fmla="*/ 2147483647 h 324"/>
              <a:gd name="T102" fmla="*/ 2147483647 w 1153"/>
              <a:gd name="T103" fmla="*/ 2147483647 h 324"/>
              <a:gd name="T104" fmla="*/ 2147483647 w 1153"/>
              <a:gd name="T105" fmla="*/ 2147483647 h 324"/>
              <a:gd name="T106" fmla="*/ 2147483647 w 1153"/>
              <a:gd name="T107" fmla="*/ 2147483647 h 324"/>
              <a:gd name="T108" fmla="*/ 2147483647 w 1153"/>
              <a:gd name="T109" fmla="*/ 2147483647 h 324"/>
              <a:gd name="T110" fmla="*/ 2147483647 w 1153"/>
              <a:gd name="T111" fmla="*/ 2147483647 h 324"/>
              <a:gd name="T112" fmla="*/ 2147483647 w 1153"/>
              <a:gd name="T113" fmla="*/ 2147483647 h 324"/>
              <a:gd name="T114" fmla="*/ 2147483647 w 1153"/>
              <a:gd name="T115" fmla="*/ 2147483647 h 324"/>
              <a:gd name="T116" fmla="*/ 2147483647 w 1153"/>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3"/>
              <a:gd name="T178" fmla="*/ 0 h 324"/>
              <a:gd name="T179" fmla="*/ 1153 w 1153"/>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3" h="324">
                <a:moveTo>
                  <a:pt x="86" y="312"/>
                </a:moveTo>
                <a:cubicBezTo>
                  <a:pt x="82" y="312"/>
                  <a:pt x="78" y="312"/>
                  <a:pt x="75" y="312"/>
                </a:cubicBezTo>
                <a:cubicBezTo>
                  <a:pt x="77" y="305"/>
                  <a:pt x="55" y="306"/>
                  <a:pt x="63" y="312"/>
                </a:cubicBezTo>
                <a:cubicBezTo>
                  <a:pt x="60" y="311"/>
                  <a:pt x="58" y="311"/>
                  <a:pt x="55" y="311"/>
                </a:cubicBezTo>
                <a:cubicBezTo>
                  <a:pt x="49" y="283"/>
                  <a:pt x="62" y="250"/>
                  <a:pt x="57" y="229"/>
                </a:cubicBezTo>
                <a:cubicBezTo>
                  <a:pt x="51" y="227"/>
                  <a:pt x="44" y="201"/>
                  <a:pt x="43" y="194"/>
                </a:cubicBezTo>
                <a:cubicBezTo>
                  <a:pt x="37" y="195"/>
                  <a:pt x="30" y="175"/>
                  <a:pt x="28" y="163"/>
                </a:cubicBezTo>
                <a:cubicBezTo>
                  <a:pt x="0" y="151"/>
                  <a:pt x="21" y="100"/>
                  <a:pt x="21" y="72"/>
                </a:cubicBezTo>
                <a:cubicBezTo>
                  <a:pt x="20" y="61"/>
                  <a:pt x="10" y="48"/>
                  <a:pt x="14" y="38"/>
                </a:cubicBezTo>
                <a:cubicBezTo>
                  <a:pt x="17" y="29"/>
                  <a:pt x="32" y="25"/>
                  <a:pt x="45" y="27"/>
                </a:cubicBezTo>
                <a:cubicBezTo>
                  <a:pt x="53" y="28"/>
                  <a:pt x="59" y="37"/>
                  <a:pt x="66" y="37"/>
                </a:cubicBezTo>
                <a:cubicBezTo>
                  <a:pt x="77" y="38"/>
                  <a:pt x="91" y="26"/>
                  <a:pt x="110" y="25"/>
                </a:cubicBezTo>
                <a:cubicBezTo>
                  <a:pt x="131" y="23"/>
                  <a:pt x="155" y="28"/>
                  <a:pt x="171" y="26"/>
                </a:cubicBezTo>
                <a:cubicBezTo>
                  <a:pt x="179" y="25"/>
                  <a:pt x="187" y="19"/>
                  <a:pt x="195" y="19"/>
                </a:cubicBezTo>
                <a:cubicBezTo>
                  <a:pt x="203" y="18"/>
                  <a:pt x="211" y="23"/>
                  <a:pt x="220" y="23"/>
                </a:cubicBezTo>
                <a:cubicBezTo>
                  <a:pt x="236" y="25"/>
                  <a:pt x="255" y="20"/>
                  <a:pt x="273" y="19"/>
                </a:cubicBezTo>
                <a:cubicBezTo>
                  <a:pt x="297" y="17"/>
                  <a:pt x="327" y="22"/>
                  <a:pt x="344" y="22"/>
                </a:cubicBezTo>
                <a:cubicBezTo>
                  <a:pt x="355" y="23"/>
                  <a:pt x="367" y="17"/>
                  <a:pt x="379" y="17"/>
                </a:cubicBezTo>
                <a:cubicBezTo>
                  <a:pt x="397" y="18"/>
                  <a:pt x="417" y="26"/>
                  <a:pt x="434" y="28"/>
                </a:cubicBezTo>
                <a:cubicBezTo>
                  <a:pt x="467" y="32"/>
                  <a:pt x="487" y="22"/>
                  <a:pt x="510" y="18"/>
                </a:cubicBezTo>
                <a:cubicBezTo>
                  <a:pt x="535" y="15"/>
                  <a:pt x="559" y="26"/>
                  <a:pt x="581" y="20"/>
                </a:cubicBezTo>
                <a:cubicBezTo>
                  <a:pt x="586" y="14"/>
                  <a:pt x="598" y="14"/>
                  <a:pt x="606" y="9"/>
                </a:cubicBezTo>
                <a:cubicBezTo>
                  <a:pt x="623" y="26"/>
                  <a:pt x="643" y="14"/>
                  <a:pt x="663" y="12"/>
                </a:cubicBezTo>
                <a:cubicBezTo>
                  <a:pt x="675" y="11"/>
                  <a:pt x="687" y="16"/>
                  <a:pt x="700" y="15"/>
                </a:cubicBezTo>
                <a:cubicBezTo>
                  <a:pt x="707" y="15"/>
                  <a:pt x="713" y="11"/>
                  <a:pt x="721" y="10"/>
                </a:cubicBezTo>
                <a:cubicBezTo>
                  <a:pt x="776" y="2"/>
                  <a:pt x="831" y="6"/>
                  <a:pt x="871" y="8"/>
                </a:cubicBezTo>
                <a:cubicBezTo>
                  <a:pt x="909" y="9"/>
                  <a:pt x="939" y="7"/>
                  <a:pt x="973" y="8"/>
                </a:cubicBezTo>
                <a:cubicBezTo>
                  <a:pt x="970" y="8"/>
                  <a:pt x="966" y="8"/>
                  <a:pt x="967" y="4"/>
                </a:cubicBezTo>
                <a:cubicBezTo>
                  <a:pt x="1000" y="14"/>
                  <a:pt x="1025" y="8"/>
                  <a:pt x="1057" y="0"/>
                </a:cubicBezTo>
                <a:cubicBezTo>
                  <a:pt x="1086" y="11"/>
                  <a:pt x="1125" y="2"/>
                  <a:pt x="1144" y="4"/>
                </a:cubicBezTo>
                <a:cubicBezTo>
                  <a:pt x="1134" y="23"/>
                  <a:pt x="1135" y="53"/>
                  <a:pt x="1123" y="69"/>
                </a:cubicBezTo>
                <a:cubicBezTo>
                  <a:pt x="1137" y="69"/>
                  <a:pt x="1123" y="90"/>
                  <a:pt x="1134" y="87"/>
                </a:cubicBezTo>
                <a:cubicBezTo>
                  <a:pt x="1130" y="108"/>
                  <a:pt x="1130" y="154"/>
                  <a:pt x="1124" y="184"/>
                </a:cubicBezTo>
                <a:cubicBezTo>
                  <a:pt x="1115" y="193"/>
                  <a:pt x="1109" y="205"/>
                  <a:pt x="1098" y="213"/>
                </a:cubicBezTo>
                <a:cubicBezTo>
                  <a:pt x="1102" y="226"/>
                  <a:pt x="1117" y="227"/>
                  <a:pt x="1131" y="231"/>
                </a:cubicBezTo>
                <a:cubicBezTo>
                  <a:pt x="1139" y="249"/>
                  <a:pt x="1153" y="276"/>
                  <a:pt x="1141" y="302"/>
                </a:cubicBezTo>
                <a:cubicBezTo>
                  <a:pt x="1130" y="299"/>
                  <a:pt x="1129" y="299"/>
                  <a:pt x="1120" y="296"/>
                </a:cubicBezTo>
                <a:cubicBezTo>
                  <a:pt x="1077" y="313"/>
                  <a:pt x="1043" y="305"/>
                  <a:pt x="979" y="302"/>
                </a:cubicBezTo>
                <a:cubicBezTo>
                  <a:pt x="963" y="324"/>
                  <a:pt x="940" y="309"/>
                  <a:pt x="917" y="316"/>
                </a:cubicBezTo>
                <a:cubicBezTo>
                  <a:pt x="911" y="314"/>
                  <a:pt x="920" y="307"/>
                  <a:pt x="910" y="306"/>
                </a:cubicBezTo>
                <a:cubicBezTo>
                  <a:pt x="909" y="322"/>
                  <a:pt x="884" y="311"/>
                  <a:pt x="879" y="311"/>
                </a:cubicBezTo>
                <a:cubicBezTo>
                  <a:pt x="872" y="311"/>
                  <a:pt x="861" y="320"/>
                  <a:pt x="852" y="311"/>
                </a:cubicBezTo>
                <a:cubicBezTo>
                  <a:pt x="850" y="320"/>
                  <a:pt x="840" y="322"/>
                  <a:pt x="829" y="320"/>
                </a:cubicBezTo>
                <a:cubicBezTo>
                  <a:pt x="824" y="319"/>
                  <a:pt x="815" y="312"/>
                  <a:pt x="816" y="312"/>
                </a:cubicBezTo>
                <a:cubicBezTo>
                  <a:pt x="814" y="311"/>
                  <a:pt x="807" y="317"/>
                  <a:pt x="806" y="317"/>
                </a:cubicBezTo>
                <a:cubicBezTo>
                  <a:pt x="804" y="317"/>
                  <a:pt x="797" y="312"/>
                  <a:pt x="795" y="311"/>
                </a:cubicBezTo>
                <a:cubicBezTo>
                  <a:pt x="774" y="308"/>
                  <a:pt x="742" y="320"/>
                  <a:pt x="720" y="308"/>
                </a:cubicBezTo>
                <a:cubicBezTo>
                  <a:pt x="716" y="308"/>
                  <a:pt x="724" y="316"/>
                  <a:pt x="714" y="313"/>
                </a:cubicBezTo>
                <a:cubicBezTo>
                  <a:pt x="699" y="313"/>
                  <a:pt x="705" y="304"/>
                  <a:pt x="685" y="307"/>
                </a:cubicBezTo>
                <a:cubicBezTo>
                  <a:pt x="679" y="284"/>
                  <a:pt x="666" y="295"/>
                  <a:pt x="651" y="298"/>
                </a:cubicBezTo>
                <a:cubicBezTo>
                  <a:pt x="598" y="311"/>
                  <a:pt x="546" y="295"/>
                  <a:pt x="499" y="306"/>
                </a:cubicBezTo>
                <a:cubicBezTo>
                  <a:pt x="504" y="300"/>
                  <a:pt x="495" y="307"/>
                  <a:pt x="493" y="300"/>
                </a:cubicBezTo>
                <a:cubicBezTo>
                  <a:pt x="486" y="297"/>
                  <a:pt x="493" y="309"/>
                  <a:pt x="486" y="306"/>
                </a:cubicBezTo>
                <a:cubicBezTo>
                  <a:pt x="464" y="296"/>
                  <a:pt x="443" y="309"/>
                  <a:pt x="424" y="301"/>
                </a:cubicBezTo>
                <a:cubicBezTo>
                  <a:pt x="410" y="306"/>
                  <a:pt x="384" y="310"/>
                  <a:pt x="371" y="299"/>
                </a:cubicBezTo>
                <a:cubicBezTo>
                  <a:pt x="362" y="303"/>
                  <a:pt x="354" y="313"/>
                  <a:pt x="343" y="312"/>
                </a:cubicBezTo>
                <a:cubicBezTo>
                  <a:pt x="335" y="312"/>
                  <a:pt x="326" y="299"/>
                  <a:pt x="319" y="298"/>
                </a:cubicBezTo>
                <a:cubicBezTo>
                  <a:pt x="300" y="295"/>
                  <a:pt x="252" y="302"/>
                  <a:pt x="242" y="304"/>
                </a:cubicBezTo>
                <a:cubicBezTo>
                  <a:pt x="189" y="315"/>
                  <a:pt x="134" y="306"/>
                  <a:pt x="86" y="312"/>
                </a:cubicBezTo>
                <a:close/>
              </a:path>
            </a:pathLst>
          </a:custGeom>
          <a:solidFill>
            <a:srgbClr val="E2E2E2"/>
          </a:solidFill>
          <a:ln w="9525">
            <a:noFill/>
            <a:round/>
          </a:ln>
        </p:spPr>
        <p:txBody>
          <a:bodyPr anchor="ctr" anchorCtr="1"/>
          <a:lstStyle/>
          <a:p>
            <a:pPr algn="ctr">
              <a:defRPr b="0" i="0"/>
            </a:pPr>
            <a:r>
              <a:rPr lang="es-ES" sz="1100" i="1" dirty="0" smtClean="0">
                <a:solidFill>
                  <a:srgbClr val="000000"/>
                </a:solidFill>
              </a:rPr>
              <a:t>"Existen indicios de que la cirugía de prótesis de rodilla se ha</a:t>
            </a:r>
          </a:p>
          <a:p>
            <a:pPr algn="ctr">
              <a:defRPr b="0" i="0"/>
            </a:pPr>
            <a:r>
              <a:rPr lang="es-ES" sz="1100" i="1" dirty="0" smtClean="0">
                <a:solidFill>
                  <a:srgbClr val="000000"/>
                </a:solidFill>
              </a:rPr>
              <a:t>recomendado más libremente, lo que ha dado lugar a la cuestión de </a:t>
            </a:r>
          </a:p>
          <a:p>
            <a:pPr algn="ctr">
              <a:defRPr b="0" i="0"/>
            </a:pPr>
            <a:r>
              <a:rPr lang="es-ES" sz="1100" i="1" dirty="0" smtClean="0">
                <a:solidFill>
                  <a:srgbClr val="000000"/>
                </a:solidFill>
              </a:rPr>
              <a:t>un exceso de tratamiento (...) La cirugía de prótesis de rodilla es una intervención que puede generar economías de escala para una clínica. Por tanto, los hospitales siempre tienen un incentivo para identificar más pacientes que "necesitan cirugía"</a:t>
            </a:r>
          </a:p>
          <a:p>
            <a:pPr algn="ctr">
              <a:defRPr b="0" i="0"/>
            </a:pPr>
            <a:r>
              <a:rPr lang="es-ES" sz="1100" i="1" dirty="0" smtClean="0">
                <a:solidFill>
                  <a:srgbClr val="000000"/>
                </a:solidFill>
              </a:rPr>
              <a:t>cuando esto se da dentro del rango de diagnóstico apropiado clínicamente</a:t>
            </a:r>
          </a:p>
          <a:p>
            <a:pPr algn="ctr">
              <a:defRPr b="0" i="0"/>
            </a:pPr>
            <a:endParaRPr lang="es-ES" sz="1100" i="1" dirty="0" smtClean="0">
              <a:solidFill>
                <a:srgbClr val="000000"/>
              </a:solidFill>
            </a:endParaRPr>
          </a:p>
          <a:p>
            <a:pPr algn="r">
              <a:defRPr b="0" i="0"/>
            </a:pPr>
            <a:r>
              <a:rPr lang="es-ES" sz="1100" i="1" dirty="0" smtClean="0">
                <a:solidFill>
                  <a:srgbClr val="000000"/>
                </a:solidFill>
              </a:rPr>
              <a:t>Datos de sanidad, 20121</a:t>
            </a:r>
            <a:endParaRPr lang="es-ES" sz="1100" i="1" dirty="0">
              <a:solidFill>
                <a:srgbClr val="000000"/>
              </a:solidFill>
            </a:endParaRPr>
          </a:p>
        </p:txBody>
      </p:sp>
    </p:spTree>
    <p:extLst>
      <p:ext uri="{BB962C8B-B14F-4D97-AF65-F5344CB8AC3E}">
        <p14:creationId xmlns="" xmlns:p14="http://schemas.microsoft.com/office/powerpoint/2010/main" val="31715012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721" y="1589"/>
          <a:ext cx="1719" cy="1587"/>
        </p:xfrm>
        <a:graphic>
          <a:graphicData uri="http://schemas.openxmlformats.org/presentationml/2006/ole">
            <p:oleObj spid="_x0000_s4105" name="think-cell Slide" r:id="rId6" imgW="360" imgH="360" progId="">
              <p:embed/>
            </p:oleObj>
          </a:graphicData>
        </a:graphic>
      </p:graphicFrame>
      <p:sp>
        <p:nvSpPr>
          <p:cNvPr id="47" name="TextBox 46"/>
          <p:cNvSpPr txBox="1"/>
          <p:nvPr/>
        </p:nvSpPr>
        <p:spPr>
          <a:xfrm>
            <a:off x="3595713" y="3404268"/>
            <a:ext cx="2567838" cy="505879"/>
          </a:xfrm>
          <a:prstGeom prst="rect">
            <a:avLst/>
          </a:prstGeom>
          <a:noFill/>
        </p:spPr>
        <p:txBody>
          <a:bodyPr wrap="square" lIns="36000" tIns="36000" rIns="36000" bIns="36000" rtlCol="0" anchor="b">
            <a:noAutofit/>
          </a:bodyPr>
          <a:lstStyle/>
          <a:p>
            <a:pPr algn="ctr" fontAlgn="auto">
              <a:spcBef>
                <a:spcPct val="0"/>
              </a:spcBef>
              <a:spcAft>
                <a:spcPct val="0"/>
              </a:spcAft>
              <a:defRPr b="0" i="0"/>
            </a:pPr>
            <a:r>
              <a:rPr lang="es-ES_tradnl" sz="1400" b="1" smtClean="0">
                <a:solidFill>
                  <a:srgbClr val="5BAD82"/>
                </a:solidFill>
                <a:effectLst/>
                <a:latin typeface="+mj-lt"/>
                <a:cs typeface="Henderson BCG Sans"/>
                <a:sym typeface="Henderson BCG Sans"/>
              </a:rPr>
              <a:t>Reducir los costes totales de la gestión de la enfermedad</a:t>
            </a:r>
          </a:p>
        </p:txBody>
      </p:sp>
      <p:sp>
        <p:nvSpPr>
          <p:cNvPr id="48" name="TextBox 47"/>
          <p:cNvSpPr txBox="1"/>
          <p:nvPr/>
        </p:nvSpPr>
        <p:spPr>
          <a:xfrm>
            <a:off x="6693322" y="3404268"/>
            <a:ext cx="2567838" cy="505879"/>
          </a:xfrm>
          <a:prstGeom prst="rect">
            <a:avLst/>
          </a:prstGeom>
          <a:noFill/>
        </p:spPr>
        <p:txBody>
          <a:bodyPr wrap="square" lIns="36000" tIns="36000" rIns="36000" bIns="36000" rtlCol="0" anchor="b">
            <a:noAutofit/>
          </a:bodyPr>
          <a:lstStyle/>
          <a:p>
            <a:pPr algn="ctr" fontAlgn="auto">
              <a:spcBef>
                <a:spcPct val="0"/>
              </a:spcBef>
              <a:spcAft>
                <a:spcPct val="0"/>
              </a:spcAft>
              <a:defRPr b="0" i="0"/>
            </a:pPr>
            <a:r>
              <a:rPr lang="es-ES_tradnl" sz="1400" b="1" dirty="0" smtClean="0">
                <a:solidFill>
                  <a:schemeClr val="tx2"/>
                </a:solidFill>
                <a:effectLst/>
                <a:latin typeface="+mj-lt"/>
                <a:cs typeface="Henderson BCG Sans"/>
                <a:sym typeface="Henderson BCG Sans"/>
              </a:rPr>
              <a:t>Mejorar la eficiencia económica</a:t>
            </a:r>
          </a:p>
        </p:txBody>
      </p:sp>
      <p:sp>
        <p:nvSpPr>
          <p:cNvPr id="54" name="McK DirArrow"/>
          <p:cNvSpPr>
            <a:spLocks noChangeArrowheads="1"/>
          </p:cNvSpPr>
          <p:nvPr>
            <p:custDataLst>
              <p:tags r:id="rId2"/>
            </p:custDataLst>
          </p:nvPr>
        </p:nvSpPr>
        <p:spPr>
          <a:xfrm rot="16200000" flipH="1" flipV="1">
            <a:off x="2758264" y="4890349"/>
            <a:ext cx="1249106" cy="262129"/>
          </a:xfrm>
          <a:prstGeom prst="triangle">
            <a:avLst>
              <a:gd name="adj" fmla="val 50000"/>
            </a:avLst>
          </a:prstGeom>
          <a:solidFill>
            <a:srgbClr val="B2B2B2"/>
          </a:solidFill>
          <a:ln w="9525">
            <a:solidFill>
              <a:srgbClr val="B2B2B2"/>
            </a:solidFill>
            <a:miter lim="800000"/>
          </a:ln>
          <a:extLst/>
        </p:spPr>
        <p:txBody>
          <a:bodyPr wrap="none" anchor="ctr"/>
          <a:lstStyle/>
          <a:p>
            <a:pPr marL="0" marR="0" lvl="0" indent="0" defTabSz="914400" fontAlgn="auto" latinLnBrk="0" hangingPunct="1">
              <a:lnSpc>
                <a:spcPct val="100000"/>
              </a:lnSpc>
              <a:spcBef>
                <a:spcPct val="0"/>
              </a:spcBef>
              <a:spcAft>
                <a:spcPct val="0"/>
              </a:spcAft>
              <a:buClrTx/>
              <a:buSzTx/>
              <a:buFontTx/>
              <a:buNone/>
              <a:defRPr b="0" i="0"/>
            </a:pPr>
            <a:endParaRPr kumimoji="0" lang="es-ES_tradnl" sz="1200" b="1" i="1" u="none" strike="noStrike" kern="0" cap="none" spc="0" normalizeH="0" baseline="0" noProof="0">
              <a:ln>
                <a:noFill/>
              </a:ln>
              <a:solidFill>
                <a:prstClr val="black"/>
              </a:solidFill>
              <a:effectLst/>
              <a:uLnTx/>
              <a:uFillTx/>
              <a:latin typeface="+mj-lt"/>
              <a:cs typeface="Henderson BCG Sans"/>
              <a:sym typeface="Henderson BCG Sans"/>
            </a:endParaRPr>
          </a:p>
        </p:txBody>
      </p:sp>
      <p:sp>
        <p:nvSpPr>
          <p:cNvPr id="55" name="McK DirArrow"/>
          <p:cNvSpPr>
            <a:spLocks noChangeArrowheads="1"/>
          </p:cNvSpPr>
          <p:nvPr>
            <p:custDataLst>
              <p:tags r:id="rId3"/>
            </p:custDataLst>
          </p:nvPr>
        </p:nvSpPr>
        <p:spPr>
          <a:xfrm rot="16200000" flipH="1" flipV="1">
            <a:off x="5803884" y="4890349"/>
            <a:ext cx="1249106" cy="262129"/>
          </a:xfrm>
          <a:prstGeom prst="triangle">
            <a:avLst>
              <a:gd name="adj" fmla="val 50000"/>
            </a:avLst>
          </a:prstGeom>
          <a:solidFill>
            <a:srgbClr val="B2B2B2"/>
          </a:solidFill>
          <a:ln w="9525">
            <a:solidFill>
              <a:srgbClr val="B2B2B2"/>
            </a:solidFill>
            <a:miter lim="800000"/>
          </a:ln>
          <a:extLst/>
        </p:spPr>
        <p:txBody>
          <a:bodyPr wrap="none" anchor="ctr"/>
          <a:lstStyle/>
          <a:p>
            <a:pPr marL="0" marR="0" lvl="0" indent="0" defTabSz="914400" fontAlgn="auto" latinLnBrk="0" hangingPunct="1">
              <a:lnSpc>
                <a:spcPct val="100000"/>
              </a:lnSpc>
              <a:spcBef>
                <a:spcPct val="0"/>
              </a:spcBef>
              <a:spcAft>
                <a:spcPct val="0"/>
              </a:spcAft>
              <a:buClrTx/>
              <a:buSzTx/>
              <a:buFontTx/>
              <a:buNone/>
              <a:defRPr b="0" i="0"/>
            </a:pPr>
            <a:endParaRPr kumimoji="0" lang="es-ES_tradnl" sz="1200" b="1" i="1" u="none" strike="noStrike" kern="0" cap="none" spc="0" normalizeH="0" baseline="0" noProof="0">
              <a:ln>
                <a:noFill/>
              </a:ln>
              <a:solidFill>
                <a:prstClr val="black"/>
              </a:solidFill>
              <a:effectLst/>
              <a:uLnTx/>
              <a:uFillTx/>
              <a:latin typeface="+mj-lt"/>
              <a:cs typeface="Henderson BCG Sans"/>
              <a:sym typeface="Henderson BCG Sans"/>
            </a:endParaRPr>
          </a:p>
        </p:txBody>
      </p:sp>
      <p:sp>
        <p:nvSpPr>
          <p:cNvPr id="42" name="Rounded Rectangle 41"/>
          <p:cNvSpPr/>
          <p:nvPr/>
        </p:nvSpPr>
        <p:spPr>
          <a:xfrm>
            <a:off x="609600" y="1477108"/>
            <a:ext cx="8686800" cy="1597018"/>
          </a:xfrm>
          <a:prstGeom prst="roundRect">
            <a:avLst>
              <a:gd name="adj" fmla="val 5503"/>
            </a:avLst>
          </a:prstGeom>
          <a:noFill/>
          <a:ln w="15875" cap="flat" cmpd="sng" algn="ctr">
            <a:solidFill>
              <a:schemeClr val="tx2"/>
            </a:solidFill>
            <a:prstDash val="solid"/>
          </a:ln>
        </p:spPr>
        <p:txBody>
          <a:bodyPr tIns="90000" bIns="90000" rtlCol="0" anchor="b" anchorCtr="0"/>
          <a:lstStyle/>
          <a:p>
            <a:pPr marL="0" marR="0" lvl="0" indent="0" algn="r" defTabSz="914400" fontAlgn="auto" latinLnBrk="0" hangingPunct="1">
              <a:lnSpc>
                <a:spcPct val="100000"/>
              </a:lnSpc>
              <a:spcBef>
                <a:spcPct val="0"/>
              </a:spcBef>
              <a:spcAft>
                <a:spcPct val="0"/>
              </a:spcAft>
              <a:buClrTx/>
              <a:buSzTx/>
              <a:buFontTx/>
              <a:buNone/>
              <a:defRPr b="0" i="0"/>
            </a:pPr>
            <a:endParaRPr kumimoji="0" lang="es-ES_tradnl" sz="1600" b="1" i="1" u="none" strike="noStrike" kern="0" cap="none" spc="0" normalizeH="0" baseline="0" noProof="0" smtClean="0">
              <a:ln>
                <a:noFill/>
              </a:ln>
              <a:solidFill>
                <a:srgbClr val="DC6E00"/>
              </a:solidFill>
              <a:effectLst/>
              <a:uLnTx/>
              <a:uFillTx/>
              <a:latin typeface="Henderson BCG Sans"/>
              <a:cs typeface="Henderson BCG Sans"/>
              <a:sym typeface="Henderson BCG Sans"/>
            </a:endParaRPr>
          </a:p>
        </p:txBody>
      </p:sp>
      <p:pic>
        <p:nvPicPr>
          <p:cNvPr id="56" name="Picture 55" descr="earth123 (2).png"/>
          <p:cNvPicPr>
            <a:picLocks noChangeAspect="1"/>
          </p:cNvPicPr>
          <p:nvPr/>
        </p:nvPicPr>
        <p:blipFill>
          <a:blip r:embed="rId7" cstate="print">
            <a:duotone>
              <a:prstClr val="black"/>
              <a:srgbClr val="FF6600">
                <a:tint val="45000"/>
                <a:satMod val="400000"/>
              </a:srgbClr>
            </a:duotone>
          </a:blip>
          <a:stretch/>
        </p:blipFill>
        <p:spPr>
          <a:xfrm>
            <a:off x="2852335" y="1262744"/>
            <a:ext cx="363239" cy="363239"/>
          </a:xfrm>
          <a:prstGeom prst="rect">
            <a:avLst/>
          </a:prstGeom>
          <a:solidFill>
            <a:schemeClr val="bg1"/>
          </a:solidFill>
          <a:ln>
            <a:solidFill>
              <a:schemeClr val="bg1"/>
            </a:solidFill>
          </a:ln>
        </p:spPr>
      </p:pic>
      <p:sp>
        <p:nvSpPr>
          <p:cNvPr id="46" name="TextBox 45"/>
          <p:cNvSpPr txBox="1"/>
          <p:nvPr/>
        </p:nvSpPr>
        <p:spPr>
          <a:xfrm>
            <a:off x="602081" y="3404266"/>
            <a:ext cx="2567838" cy="505881"/>
          </a:xfrm>
          <a:prstGeom prst="rect">
            <a:avLst/>
          </a:prstGeom>
          <a:noFill/>
        </p:spPr>
        <p:txBody>
          <a:bodyPr wrap="square" lIns="36000" tIns="36000" rIns="36000" bIns="36000" rtlCol="0" anchor="b">
            <a:noAutofit/>
          </a:bodyPr>
          <a:lstStyle/>
          <a:p>
            <a:pPr algn="ctr" fontAlgn="auto">
              <a:spcBef>
                <a:spcPct val="0"/>
              </a:spcBef>
              <a:spcAft>
                <a:spcPct val="0"/>
              </a:spcAft>
              <a:defRPr b="0" i="0"/>
            </a:pPr>
            <a:r>
              <a:rPr lang="es-ES_tradnl" sz="1400" b="1" dirty="0" smtClean="0">
                <a:solidFill>
                  <a:schemeClr val="hlink"/>
                </a:solidFill>
                <a:effectLst/>
                <a:latin typeface="+mj-lt"/>
                <a:cs typeface="Henderson BCG Sans"/>
                <a:sym typeface="Henderson BCG Sans"/>
              </a:rPr>
              <a:t>Mejorar resultados en salud</a:t>
            </a:r>
          </a:p>
        </p:txBody>
      </p:sp>
      <p:grpSp>
        <p:nvGrpSpPr>
          <p:cNvPr id="2" name="Group 25"/>
          <p:cNvGrpSpPr/>
          <p:nvPr/>
        </p:nvGrpSpPr>
        <p:grpSpPr>
          <a:xfrm>
            <a:off x="846010" y="4021755"/>
            <a:ext cx="2242374" cy="2079980"/>
            <a:chOff x="587020" y="4300430"/>
            <a:chExt cx="2079980" cy="2079980"/>
          </a:xfrm>
        </p:grpSpPr>
        <p:sp>
          <p:nvSpPr>
            <p:cNvPr id="43" name="Oval 42"/>
            <p:cNvSpPr/>
            <p:nvPr/>
          </p:nvSpPr>
          <p:spPr>
            <a:xfrm>
              <a:off x="587020" y="4300430"/>
              <a:ext cx="2079980" cy="2079980"/>
            </a:xfrm>
            <a:prstGeom prst="ellipse">
              <a:avLst/>
            </a:prstGeom>
            <a:solidFill>
              <a:schemeClr val="accent2"/>
            </a:solidFill>
            <a:ln w="19050" cap="flat" cmpd="sng" algn="ctr">
              <a:solidFill>
                <a:schemeClr val="accent2"/>
              </a:solidFill>
              <a:prstDash val="solid"/>
            </a:ln>
          </p:spPr>
          <p:txBody>
            <a:bodyPr wrap="square" lIns="0" tIns="90000" rIns="0" bIns="90000" rtlCol="0" anchor="ctr" anchorCtr="0"/>
            <a:lstStyle/>
            <a:p>
              <a:pPr marL="0" marR="0" lvl="0" indent="0" algn="ctr" defTabSz="914400" eaLnBrk="1" fontAlgn="auto" latinLnBrk="0" hangingPunct="1">
                <a:lnSpc>
                  <a:spcPct val="100000"/>
                </a:lnSpc>
                <a:spcBef>
                  <a:spcPct val="0"/>
                </a:spcBef>
                <a:spcAft>
                  <a:spcPct val="0"/>
                </a:spcAft>
                <a:buClrTx/>
                <a:buSzTx/>
                <a:buFontTx/>
                <a:buNone/>
                <a:defRPr b="0" i="0"/>
              </a:pPr>
              <a:endParaRPr kumimoji="0" lang="es-ES_tradnl" sz="1400" i="1" u="none" strike="noStrike" kern="0" cap="none" spc="0" normalizeH="0" baseline="0" noProof="0" dirty="0" smtClean="0">
                <a:ln>
                  <a:noFill/>
                </a:ln>
                <a:solidFill>
                  <a:srgbClr val="000000"/>
                </a:solidFill>
                <a:uLnTx/>
                <a:uFillTx/>
                <a:latin typeface="+mj-lt"/>
                <a:cs typeface="Henderson BCG Sans"/>
                <a:sym typeface="Henderson BCG Sans"/>
              </a:endParaRPr>
            </a:p>
            <a:p>
              <a:pPr marL="0" marR="0" lvl="0" indent="0" algn="ctr" defTabSz="914400" eaLnBrk="1" fontAlgn="auto" latinLnBrk="0" hangingPunct="1">
                <a:lnSpc>
                  <a:spcPct val="100000"/>
                </a:lnSpc>
                <a:spcBef>
                  <a:spcPct val="0"/>
                </a:spcBef>
                <a:spcAft>
                  <a:spcPct val="0"/>
                </a:spcAft>
                <a:buClrTx/>
                <a:buSzTx/>
                <a:buFontTx/>
                <a:buNone/>
                <a:defRPr b="0" i="0"/>
              </a:pPr>
              <a:endParaRPr lang="es-ES_tradnl" sz="1400" i="1" kern="0" dirty="0" smtClean="0">
                <a:solidFill>
                  <a:srgbClr val="000000"/>
                </a:solidFill>
                <a:latin typeface="+mj-lt"/>
                <a:cs typeface="Henderson BCG Sans"/>
                <a:sym typeface="Henderson BCG Sans"/>
              </a:endParaRPr>
            </a:p>
            <a:p>
              <a:pPr marL="0" marR="0" lvl="0" indent="0" algn="ctr" defTabSz="914400" eaLnBrk="1" fontAlgn="auto" latinLnBrk="0" hangingPunct="1">
                <a:lnSpc>
                  <a:spcPct val="100000"/>
                </a:lnSpc>
                <a:spcBef>
                  <a:spcPct val="0"/>
                </a:spcBef>
                <a:spcAft>
                  <a:spcPct val="0"/>
                </a:spcAft>
                <a:buClrTx/>
                <a:buSzTx/>
                <a:buFontTx/>
                <a:buNone/>
                <a:defRPr b="0" i="0"/>
              </a:pPr>
              <a:r>
                <a:rPr kumimoji="0" lang="es-ES_tradnl" sz="1400" i="1" u="none" strike="noStrike" kern="0" cap="none" spc="0" normalizeH="0" baseline="0" noProof="0" dirty="0" smtClean="0">
                  <a:ln>
                    <a:noFill/>
                  </a:ln>
                  <a:solidFill>
                    <a:srgbClr val="000000"/>
                  </a:solidFill>
                  <a:uLnTx/>
                  <a:uFillTx/>
                  <a:latin typeface="+mj-lt"/>
                  <a:cs typeface="Henderson BCG Sans"/>
                  <a:sym typeface="Henderson BCG Sans"/>
                </a:rPr>
                <a:t>Punto de partida es enfocarse en mejorar los resultados en salud</a:t>
              </a:r>
            </a:p>
          </p:txBody>
        </p:sp>
        <p:pic>
          <p:nvPicPr>
            <p:cNvPr id="58" name="Picture 57" descr="focusing (1).png"/>
            <p:cNvPicPr>
              <a:picLocks noChangeAspect="1"/>
            </p:cNvPicPr>
            <p:nvPr/>
          </p:nvPicPr>
          <p:blipFill>
            <a:blip r:embed="rId8" cstate="print"/>
            <a:stretch/>
          </p:blipFill>
          <p:spPr>
            <a:xfrm>
              <a:off x="1382513" y="4424929"/>
              <a:ext cx="488995" cy="488995"/>
            </a:xfrm>
            <a:prstGeom prst="rect">
              <a:avLst/>
            </a:prstGeom>
          </p:spPr>
        </p:pic>
      </p:grpSp>
      <p:grpSp>
        <p:nvGrpSpPr>
          <p:cNvPr id="3" name="Group 26"/>
          <p:cNvGrpSpPr/>
          <p:nvPr/>
        </p:nvGrpSpPr>
        <p:grpSpPr>
          <a:xfrm>
            <a:off x="3839642" y="4021755"/>
            <a:ext cx="2242374" cy="2079980"/>
            <a:chOff x="3784478" y="4300430"/>
            <a:chExt cx="2079980" cy="2079980"/>
          </a:xfrm>
        </p:grpSpPr>
        <p:sp>
          <p:nvSpPr>
            <p:cNvPr id="44" name="Oval 43"/>
            <p:cNvSpPr/>
            <p:nvPr/>
          </p:nvSpPr>
          <p:spPr>
            <a:xfrm>
              <a:off x="3784478" y="4300430"/>
              <a:ext cx="2079980" cy="2079980"/>
            </a:xfrm>
            <a:prstGeom prst="ellipse">
              <a:avLst/>
            </a:prstGeom>
            <a:solidFill>
              <a:schemeClr val="hlink"/>
            </a:solidFill>
            <a:ln w="19050" cap="flat" cmpd="sng" algn="ctr">
              <a:solidFill>
                <a:schemeClr val="hlink"/>
              </a:solidFill>
              <a:prstDash val="solid"/>
            </a:ln>
          </p:spPr>
          <p:txBody>
            <a:bodyPr wrap="square" lIns="0" tIns="90000" rIns="0" bIns="90000" rtlCol="0" anchor="ctr" anchorCtr="0"/>
            <a:lstStyle/>
            <a:p>
              <a:pPr marL="0" marR="0" lvl="0" indent="0" algn="ctr" defTabSz="914400" eaLnBrk="1" fontAlgn="auto" latinLnBrk="0" hangingPunct="1">
                <a:lnSpc>
                  <a:spcPct val="100000"/>
                </a:lnSpc>
                <a:spcBef>
                  <a:spcPct val="0"/>
                </a:spcBef>
                <a:spcAft>
                  <a:spcPct val="0"/>
                </a:spcAft>
                <a:buClrTx/>
                <a:buSzTx/>
                <a:buFontTx/>
                <a:buNone/>
                <a:defRPr b="0" i="0"/>
              </a:pPr>
              <a:endParaRPr kumimoji="0" lang="es-ES_tradnl" sz="1400" i="1" u="none" strike="noStrike" kern="0" cap="none" spc="0" normalizeH="0" baseline="0" noProof="0" dirty="0" smtClean="0">
                <a:ln>
                  <a:noFill/>
                </a:ln>
                <a:solidFill>
                  <a:schemeClr val="bg1"/>
                </a:solidFill>
                <a:uLnTx/>
                <a:uFillTx/>
                <a:latin typeface="+mj-lt"/>
                <a:cs typeface="Henderson BCG Sans"/>
                <a:sym typeface="Henderson BCG Sans"/>
              </a:endParaRPr>
            </a:p>
            <a:p>
              <a:pPr marL="0" marR="0" lvl="0" indent="0" algn="ctr" defTabSz="914400" eaLnBrk="1" fontAlgn="auto" latinLnBrk="0" hangingPunct="1">
                <a:lnSpc>
                  <a:spcPct val="100000"/>
                </a:lnSpc>
                <a:spcBef>
                  <a:spcPct val="0"/>
                </a:spcBef>
                <a:spcAft>
                  <a:spcPct val="0"/>
                </a:spcAft>
                <a:buClrTx/>
                <a:buSzTx/>
                <a:buFontTx/>
                <a:buNone/>
                <a:defRPr b="0" i="0"/>
              </a:pPr>
              <a:endParaRPr kumimoji="0" lang="es-ES_tradnl" sz="1400" i="1" u="none" strike="noStrike" kern="0" cap="none" spc="0" normalizeH="0" baseline="0" noProof="0" dirty="0" smtClean="0">
                <a:ln>
                  <a:noFill/>
                </a:ln>
                <a:solidFill>
                  <a:schemeClr val="bg1"/>
                </a:solidFill>
                <a:uLnTx/>
                <a:uFillTx/>
                <a:latin typeface="+mj-lt"/>
                <a:cs typeface="Henderson BCG Sans"/>
                <a:sym typeface="Henderson BCG Sans"/>
              </a:endParaRPr>
            </a:p>
            <a:p>
              <a:pPr lvl="0" algn="ctr">
                <a:spcBef>
                  <a:spcPct val="0"/>
                </a:spcBef>
                <a:spcAft>
                  <a:spcPct val="0"/>
                </a:spcAft>
                <a:defRPr b="0" i="0"/>
              </a:pPr>
              <a:r>
                <a:rPr kumimoji="0" lang="es-ES_tradnl" sz="1400" i="1" u="none" strike="noStrike" kern="0" cap="none" spc="0" normalizeH="0" baseline="0" noProof="0" dirty="0" smtClean="0">
                  <a:ln>
                    <a:noFill/>
                  </a:ln>
                  <a:solidFill>
                    <a:schemeClr val="bg1"/>
                  </a:solidFill>
                  <a:uLnTx/>
                  <a:uFillTx/>
                  <a:latin typeface="+mj-lt"/>
                  <a:cs typeface="Henderson BCG Sans"/>
                  <a:sym typeface="Henderson BCG Sans"/>
                </a:rPr>
                <a:t>Una calidad mayor normalmente se traduce en costes </a:t>
              </a:r>
              <a:r>
                <a:rPr lang="es-ES_tradnl" sz="1400" i="1" kern="0" dirty="0" smtClean="0">
                  <a:solidFill>
                    <a:schemeClr val="bg1"/>
                  </a:solidFill>
                  <a:latin typeface="+mj-lt"/>
                  <a:cs typeface="Henderson BCG Sans"/>
                  <a:sym typeface="Henderson BCG Sans"/>
                </a:rPr>
                <a:t>totales menores</a:t>
              </a:r>
              <a:endParaRPr kumimoji="0" lang="es-ES_tradnl" sz="1400" i="1" u="none" strike="noStrike" kern="0" cap="none" spc="0" normalizeH="0" baseline="0" noProof="0" dirty="0" smtClean="0">
                <a:ln>
                  <a:noFill/>
                </a:ln>
                <a:solidFill>
                  <a:schemeClr val="bg1"/>
                </a:solidFill>
                <a:uLnTx/>
                <a:uFillTx/>
                <a:latin typeface="+mj-lt"/>
                <a:cs typeface="Henderson BCG Sans"/>
                <a:sym typeface="Henderson BCG Sans"/>
              </a:endParaRPr>
            </a:p>
          </p:txBody>
        </p:sp>
        <p:pic>
          <p:nvPicPr>
            <p:cNvPr id="59" name="Picture 58" descr="savings1 (1).png"/>
            <p:cNvPicPr>
              <a:picLocks noChangeAspect="1"/>
            </p:cNvPicPr>
            <p:nvPr/>
          </p:nvPicPr>
          <p:blipFill>
            <a:blip r:embed="rId9" cstate="print"/>
            <a:stretch/>
          </p:blipFill>
          <p:spPr>
            <a:xfrm>
              <a:off x="4516760" y="4399352"/>
              <a:ext cx="514572" cy="514572"/>
            </a:xfrm>
            <a:prstGeom prst="rect">
              <a:avLst/>
            </a:prstGeom>
          </p:spPr>
        </p:pic>
      </p:grpSp>
      <p:sp>
        <p:nvSpPr>
          <p:cNvPr id="45" name="Oval 44"/>
          <p:cNvSpPr/>
          <p:nvPr/>
        </p:nvSpPr>
        <p:spPr>
          <a:xfrm>
            <a:off x="6937250" y="4021755"/>
            <a:ext cx="2242375" cy="2079980"/>
          </a:xfrm>
          <a:prstGeom prst="ellipse">
            <a:avLst/>
          </a:prstGeom>
          <a:solidFill>
            <a:schemeClr val="tx2"/>
          </a:solidFill>
          <a:ln w="19050" cap="flat" cmpd="sng" algn="ctr">
            <a:solidFill>
              <a:schemeClr val="tx2"/>
            </a:solidFill>
            <a:prstDash val="solid"/>
          </a:ln>
        </p:spPr>
        <p:txBody>
          <a:bodyPr wrap="square" lIns="0" tIns="90000" rIns="0" bIns="90000" rtlCol="0" anchor="ctr" anchorCtr="0"/>
          <a:lstStyle/>
          <a:p>
            <a:pPr marL="0" marR="0" lvl="0" indent="0" algn="ctr" defTabSz="914400" eaLnBrk="1" fontAlgn="auto" latinLnBrk="0" hangingPunct="1">
              <a:lnSpc>
                <a:spcPct val="100000"/>
              </a:lnSpc>
              <a:spcBef>
                <a:spcPct val="0"/>
              </a:spcBef>
              <a:spcAft>
                <a:spcPct val="0"/>
              </a:spcAft>
              <a:buClrTx/>
              <a:buSzTx/>
              <a:buFontTx/>
              <a:buNone/>
              <a:defRPr b="0" i="0"/>
            </a:pPr>
            <a:endParaRPr kumimoji="0" lang="es-ES_tradnl" sz="1400" i="1" u="none" strike="noStrike" kern="0" cap="none" spc="0" normalizeH="0" baseline="0" noProof="0" dirty="0" smtClean="0">
              <a:ln>
                <a:noFill/>
              </a:ln>
              <a:solidFill>
                <a:schemeClr val="bg1"/>
              </a:solidFill>
              <a:effectLst/>
              <a:uLnTx/>
              <a:uFillTx/>
              <a:latin typeface="+mj-lt"/>
              <a:cs typeface="Henderson BCG Sans"/>
              <a:sym typeface="Henderson BCG Sans"/>
            </a:endParaRPr>
          </a:p>
        </p:txBody>
      </p:sp>
      <p:pic>
        <p:nvPicPr>
          <p:cNvPr id="60" name="Picture 59" descr="diamond4.png"/>
          <p:cNvPicPr>
            <a:picLocks noChangeAspect="1"/>
          </p:cNvPicPr>
          <p:nvPr/>
        </p:nvPicPr>
        <p:blipFill>
          <a:blip r:embed="rId10" cstate="print"/>
          <a:stretch/>
        </p:blipFill>
        <p:spPr>
          <a:xfrm>
            <a:off x="7763255" y="4087639"/>
            <a:ext cx="590365" cy="547610"/>
          </a:xfrm>
          <a:prstGeom prst="rect">
            <a:avLst/>
          </a:prstGeom>
        </p:spPr>
      </p:pic>
      <p:sp>
        <p:nvSpPr>
          <p:cNvPr id="29" name="Rectangle 3"/>
          <p:cNvSpPr>
            <a:spLocks noChangeArrowheads="1"/>
          </p:cNvSpPr>
          <p:nvPr/>
        </p:nvSpPr>
        <p:spPr>
          <a:xfrm>
            <a:off x="455613" y="6324600"/>
            <a:ext cx="8994775" cy="328613"/>
          </a:xfrm>
          <a:prstGeom prst="rect">
            <a:avLst/>
          </a:prstGeom>
          <a:noFill/>
          <a:ln w="9525" algn="ctr">
            <a:noFill/>
            <a:miter lim="800000"/>
            <a:headEnd type="none" w="lg" len="lg"/>
            <a:tailEnd type="none" w="lg" len="lg"/>
          </a:ln>
        </p:spPr>
        <p:txBody>
          <a:bodyPr lIns="0" tIns="0" rIns="0" bIns="0" anchor="b"/>
          <a:lstStyle/>
          <a:p>
            <a:pPr>
              <a:defRPr b="0" i="0"/>
            </a:pPr>
            <a:r>
              <a:rPr lang="es-ES_tradnl" sz="800" smtClean="0">
                <a:solidFill>
                  <a:srgbClr val="000000"/>
                </a:solidFill>
                <a:effectLst/>
                <a:latin typeface="Arial" pitchFamily="34" charset="0"/>
                <a:cs typeface="Arial" pitchFamily="34" charset="0"/>
              </a:rPr>
              <a:t>Fuente: </a:t>
            </a:r>
            <a:r>
              <a:rPr lang="es-ES_tradnl" sz="800" b="1" smtClean="0">
                <a:effectLst/>
              </a:rPr>
              <a:t>What Is Value in Health Care? </a:t>
            </a:r>
            <a:r>
              <a:rPr lang="es-ES_tradnl" sz="800" b="0" smtClean="0">
                <a:effectLst/>
              </a:rPr>
              <a:t>Michael E. Porter, Ph.D., New Engl J Med 2010; análisis BCG</a:t>
            </a:r>
          </a:p>
        </p:txBody>
      </p:sp>
      <p:sp>
        <p:nvSpPr>
          <p:cNvPr id="30" name="Title 29"/>
          <p:cNvSpPr>
            <a:spLocks noGrp="1"/>
          </p:cNvSpPr>
          <p:nvPr>
            <p:ph type="title"/>
          </p:nvPr>
        </p:nvSpPr>
        <p:spPr>
          <a:xfrm>
            <a:off x="457200" y="162000"/>
            <a:ext cx="9448800" cy="831600"/>
          </a:xfrm>
        </p:spPr>
        <p:txBody>
          <a:bodyPr/>
          <a:lstStyle/>
          <a:p>
            <a:pPr>
              <a:defRPr b="0" i="0"/>
            </a:pPr>
            <a:r>
              <a:rPr lang="es-ES_tradnl" b="1" dirty="0" smtClean="0">
                <a:effectLst/>
              </a:rPr>
              <a:t>Un sistema sanitario enfocado en resultados (en costes y en salud) contribuye a un modelo de calidad sostenible</a:t>
            </a:r>
          </a:p>
        </p:txBody>
      </p:sp>
      <p:sp>
        <p:nvSpPr>
          <p:cNvPr id="50" name="Rectangle 49"/>
          <p:cNvSpPr/>
          <p:nvPr/>
        </p:nvSpPr>
        <p:spPr>
          <a:xfrm>
            <a:off x="4540271" y="2304580"/>
            <a:ext cx="3631122" cy="489534"/>
          </a:xfrm>
          <a:prstGeom prst="rect">
            <a:avLst/>
          </a:prstGeom>
          <a:noFill/>
          <a:ln w="9525" cap="flat" cmpd="sng" algn="ctr">
            <a:noFill/>
            <a:prstDash val="solid"/>
          </a:ln>
        </p:spPr>
        <p:txBody>
          <a:bodyPr wrap="none" tIns="90000" bIns="90000" rtlCol="0" anchor="ctr" anchorCtr="0">
            <a:sp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kumimoji="0" lang="es-ES_tradnl" sz="2000" i="1" u="none" strike="noStrike" kern="0" cap="none" spc="0" normalizeH="0" baseline="0" noProof="0" smtClean="0">
                <a:ln>
                  <a:noFill/>
                </a:ln>
                <a:solidFill>
                  <a:srgbClr val="000000"/>
                </a:solidFill>
                <a:effectLst/>
                <a:uLnTx/>
                <a:uFillTx/>
                <a:latin typeface="Henderson BCG Serif" pitchFamily="18" charset="0"/>
                <a:cs typeface="Henderson BCG Serif" pitchFamily="18" charset="0"/>
              </a:rPr>
              <a:t>Costes para conseguir resultados</a:t>
            </a:r>
          </a:p>
        </p:txBody>
      </p:sp>
      <p:sp>
        <p:nvSpPr>
          <p:cNvPr id="51" name="Rectangle 50"/>
          <p:cNvSpPr/>
          <p:nvPr/>
        </p:nvSpPr>
        <p:spPr>
          <a:xfrm>
            <a:off x="5233247" y="1745935"/>
            <a:ext cx="2273379" cy="489534"/>
          </a:xfrm>
          <a:prstGeom prst="rect">
            <a:avLst/>
          </a:prstGeom>
          <a:noFill/>
          <a:ln w="9525" cap="flat" cmpd="sng" algn="ctr">
            <a:noFill/>
            <a:prstDash val="solid"/>
          </a:ln>
        </p:spPr>
        <p:txBody>
          <a:bodyPr wrap="none" tIns="90000" bIns="90000" rtlCol="0" anchor="ctr" anchorCtr="0">
            <a:sp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es-ES_tradnl" sz="2000" i="1" kern="0" dirty="0" smtClean="0">
                <a:solidFill>
                  <a:srgbClr val="000000"/>
                </a:solidFill>
                <a:effectLst/>
                <a:latin typeface="Henderson BCG Serif" pitchFamily="18" charset="0"/>
                <a:cs typeface="Henderson BCG Serif" pitchFamily="18" charset="0"/>
              </a:rPr>
              <a:t>Re</a:t>
            </a:r>
            <a:r>
              <a:rPr kumimoji="0" lang="es-ES_tradnl" sz="2000" i="1" u="none" strike="noStrike" kern="0" cap="none" spc="0" normalizeH="0" baseline="0" noProof="0" dirty="0" err="1" smtClean="0">
                <a:ln>
                  <a:noFill/>
                </a:ln>
                <a:solidFill>
                  <a:srgbClr val="000000"/>
                </a:solidFill>
                <a:effectLst/>
                <a:uLnTx/>
                <a:uFillTx/>
                <a:latin typeface="Henderson BCG Serif" pitchFamily="18" charset="0"/>
                <a:cs typeface="Henderson BCG Serif" pitchFamily="18" charset="0"/>
              </a:rPr>
              <a:t>sultados</a:t>
            </a:r>
            <a:r>
              <a:rPr kumimoji="0" lang="es-ES_tradnl" sz="2000" i="1" u="none" strike="noStrike" kern="0" cap="none" spc="0" normalizeH="0" baseline="0" noProof="0" dirty="0" smtClean="0">
                <a:ln>
                  <a:noFill/>
                </a:ln>
                <a:solidFill>
                  <a:srgbClr val="000000"/>
                </a:solidFill>
                <a:effectLst/>
                <a:uLnTx/>
                <a:uFillTx/>
                <a:latin typeface="Henderson BCG Serif" pitchFamily="18" charset="0"/>
                <a:cs typeface="Henderson BCG Serif" pitchFamily="18" charset="0"/>
              </a:rPr>
              <a:t> en salud</a:t>
            </a:r>
          </a:p>
        </p:txBody>
      </p:sp>
      <p:cxnSp>
        <p:nvCxnSpPr>
          <p:cNvPr id="52" name="Straight Connector 51"/>
          <p:cNvCxnSpPr/>
          <p:nvPr/>
        </p:nvCxnSpPr>
        <p:spPr>
          <a:xfrm>
            <a:off x="4391899" y="2273832"/>
            <a:ext cx="3966130" cy="0"/>
          </a:xfrm>
          <a:prstGeom prst="line">
            <a:avLst/>
          </a:prstGeom>
          <a:noFill/>
          <a:ln w="15875" cap="flat" cmpd="sng" algn="ctr">
            <a:solidFill>
              <a:srgbClr val="4D4D4D"/>
            </a:solidFill>
            <a:prstDash val="solid"/>
          </a:ln>
        </p:spPr>
      </p:cxnSp>
      <p:sp>
        <p:nvSpPr>
          <p:cNvPr id="53" name="Rectangle 52"/>
          <p:cNvSpPr/>
          <p:nvPr/>
        </p:nvSpPr>
        <p:spPr>
          <a:xfrm>
            <a:off x="1558021" y="1878638"/>
            <a:ext cx="2294960" cy="790390"/>
          </a:xfrm>
          <a:prstGeom prst="rect">
            <a:avLst/>
          </a:prstGeom>
          <a:noFill/>
          <a:ln w="9525" cap="flat" cmpd="sng" algn="ctr">
            <a:noFill/>
            <a:prstDash val="solid"/>
          </a:ln>
        </p:spPr>
        <p:txBody>
          <a:bodyPr wrap="none" tIns="90000" bIns="90000" rtlCol="0" anchor="ctr" anchorCtr="0">
            <a:sp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kumimoji="0" lang="es-ES_tradnl" sz="2000" i="1" u="none" strike="noStrike" kern="0" cap="none" spc="0" normalizeH="0" baseline="0" noProof="0" dirty="0" smtClean="0">
                <a:ln>
                  <a:noFill/>
                </a:ln>
                <a:solidFill>
                  <a:srgbClr val="000000"/>
                </a:solidFill>
                <a:effectLst/>
                <a:uLnTx/>
                <a:uFillTx/>
                <a:latin typeface="Henderson BCG Serif" pitchFamily="18" charset="0"/>
                <a:cs typeface="Henderson BCG Serif" pitchFamily="18" charset="0"/>
              </a:rPr>
              <a:t>Valor de la</a:t>
            </a:r>
            <a:br>
              <a:rPr kumimoji="0" lang="es-ES_tradnl" sz="2000" i="1" u="none" strike="noStrike" kern="0" cap="none" spc="0" normalizeH="0" baseline="0" noProof="0" dirty="0" smtClean="0">
                <a:ln>
                  <a:noFill/>
                </a:ln>
                <a:solidFill>
                  <a:srgbClr val="000000"/>
                </a:solidFill>
                <a:effectLst/>
                <a:uLnTx/>
                <a:uFillTx/>
                <a:latin typeface="Henderson BCG Serif" pitchFamily="18" charset="0"/>
                <a:cs typeface="Henderson BCG Serif" pitchFamily="18" charset="0"/>
              </a:rPr>
            </a:br>
            <a:r>
              <a:rPr kumimoji="0" lang="es-ES_tradnl" sz="2000" i="1" u="none" strike="noStrike" kern="0" cap="none" spc="0" normalizeH="0" baseline="0" noProof="0" dirty="0" smtClean="0">
                <a:ln>
                  <a:noFill/>
                </a:ln>
                <a:solidFill>
                  <a:srgbClr val="000000"/>
                </a:solidFill>
                <a:effectLst/>
                <a:uLnTx/>
                <a:uFillTx/>
                <a:latin typeface="Henderson BCG Serif" pitchFamily="18" charset="0"/>
                <a:cs typeface="Henderson BCG Serif" pitchFamily="18" charset="0"/>
              </a:rPr>
              <a:t>prestación</a:t>
            </a:r>
            <a:r>
              <a:rPr lang="es-ES_tradnl" sz="2000" i="1" kern="0" dirty="0" smtClean="0">
                <a:solidFill>
                  <a:srgbClr val="000000"/>
                </a:solidFill>
                <a:effectLst/>
                <a:latin typeface="Henderson BCG Serif" pitchFamily="18" charset="0"/>
                <a:cs typeface="Henderson BCG Serif" pitchFamily="18" charset="0"/>
              </a:rPr>
              <a:t> sanitaria</a:t>
            </a:r>
            <a:endParaRPr kumimoji="0" lang="es-ES_tradnl" sz="2000" i="1" u="none" strike="noStrike" kern="0" cap="none" spc="0" normalizeH="0" baseline="0" noProof="0" dirty="0" smtClean="0">
              <a:ln>
                <a:noFill/>
              </a:ln>
              <a:solidFill>
                <a:srgbClr val="000000"/>
              </a:solidFill>
              <a:effectLst/>
              <a:uLnTx/>
              <a:uFillTx/>
              <a:latin typeface="Henderson BCG Serif" pitchFamily="18" charset="0"/>
              <a:cs typeface="Henderson BCG Serif" pitchFamily="18" charset="0"/>
            </a:endParaRPr>
          </a:p>
        </p:txBody>
      </p:sp>
      <p:sp>
        <p:nvSpPr>
          <p:cNvPr id="31" name="Rectangle 30"/>
          <p:cNvSpPr/>
          <p:nvPr/>
        </p:nvSpPr>
        <p:spPr>
          <a:xfrm>
            <a:off x="4003788" y="2031189"/>
            <a:ext cx="314957" cy="485285"/>
          </a:xfrm>
          <a:prstGeom prst="rect">
            <a:avLst/>
          </a:prstGeom>
          <a:noFill/>
          <a:ln w="9525" cap="flat" cmpd="sng" algn="ctr">
            <a:noFill/>
            <a:prstDash val="solid"/>
          </a:ln>
        </p:spPr>
        <p:txBody>
          <a:bodyPr wrap="none" tIns="90000" bIns="90000" rtlCol="0" anchor="ctr" anchorCtr="0">
            <a:spAutoFit/>
          </a:bodyPr>
          <a:lstStyle/>
          <a:p>
            <a:pPr marL="0" marR="0" lvl="0" indent="0" defTabSz="914400" eaLnBrk="1" fontAlgn="auto" latinLnBrk="0" hangingPunct="1">
              <a:lnSpc>
                <a:spcPct val="100000"/>
              </a:lnSpc>
              <a:spcBef>
                <a:spcPct val="0"/>
              </a:spcBef>
              <a:spcAft>
                <a:spcPct val="0"/>
              </a:spcAft>
              <a:buClrTx/>
              <a:buSzTx/>
              <a:buFontTx/>
              <a:buNone/>
              <a:defRPr b="0" i="0"/>
            </a:pPr>
            <a:r>
              <a:rPr kumimoji="0" lang="es-ES_tradnl" sz="2000" i="1" u="none" strike="noStrike" kern="0" cap="none" spc="0" normalizeH="0" baseline="0" noProof="0" smtClean="0">
                <a:ln>
                  <a:noFill/>
                </a:ln>
                <a:solidFill>
                  <a:srgbClr val="000000"/>
                </a:solidFill>
                <a:effectLst/>
                <a:uLnTx/>
                <a:uFillTx/>
                <a:latin typeface="Henderson BCG Serif" pitchFamily="18" charset="0"/>
                <a:cs typeface="Henderson BCG Serif" pitchFamily="18" charset="0"/>
              </a:rPr>
              <a:t>=</a:t>
            </a:r>
          </a:p>
        </p:txBody>
      </p:sp>
      <p:sp>
        <p:nvSpPr>
          <p:cNvPr id="33" name="Rectangle 32"/>
          <p:cNvSpPr/>
          <p:nvPr/>
        </p:nvSpPr>
        <p:spPr>
          <a:xfrm>
            <a:off x="713996" y="1276574"/>
            <a:ext cx="2111475" cy="338554"/>
          </a:xfrm>
          <a:prstGeom prst="rect">
            <a:avLst/>
          </a:prstGeom>
          <a:solidFill>
            <a:schemeClr val="bg1"/>
          </a:solidFill>
          <a:ln>
            <a:solidFill>
              <a:schemeClr val="bg1"/>
            </a:solidFill>
          </a:ln>
        </p:spPr>
        <p:txBody>
          <a:bodyPr wrap="none">
            <a:spAutoFit/>
          </a:bodyPr>
          <a:lstStyle/>
          <a:p>
            <a:pPr lvl="0" algn="r">
              <a:defRPr b="0" i="0"/>
            </a:pPr>
            <a:r>
              <a:rPr lang="es-ES_tradnl" sz="1600" b="1" i="1" kern="0" smtClean="0">
                <a:solidFill>
                  <a:schemeClr val="tx2"/>
                </a:solidFill>
                <a:effectLst/>
                <a:cs typeface="Henderson BCG Sans"/>
                <a:sym typeface="Henderson BCG Sans"/>
              </a:rPr>
              <a:t>Grupo de Pacientes</a:t>
            </a:r>
          </a:p>
        </p:txBody>
      </p:sp>
      <p:sp>
        <p:nvSpPr>
          <p:cNvPr id="27" name="Rectangle 26"/>
          <p:cNvSpPr/>
          <p:nvPr/>
        </p:nvSpPr>
        <p:spPr>
          <a:xfrm>
            <a:off x="7014437" y="4624734"/>
            <a:ext cx="2088000" cy="1169551"/>
          </a:xfrm>
          <a:prstGeom prst="rect">
            <a:avLst/>
          </a:prstGeom>
        </p:spPr>
        <p:txBody>
          <a:bodyPr wrap="square">
            <a:spAutoFit/>
          </a:bodyPr>
          <a:lstStyle/>
          <a:p>
            <a:pPr lvl="0" algn="ctr">
              <a:spcBef>
                <a:spcPct val="0"/>
              </a:spcBef>
              <a:spcAft>
                <a:spcPct val="0"/>
              </a:spcAft>
              <a:defRPr b="0" i="0"/>
            </a:pPr>
            <a:r>
              <a:rPr lang="es-ES_tradnl" sz="1400" i="1" kern="0" dirty="0" smtClean="0">
                <a:solidFill>
                  <a:schemeClr val="bg1"/>
                </a:solidFill>
                <a:effectLst/>
                <a:cs typeface="Henderson BCG Sans"/>
                <a:sym typeface="Henderson BCG Sans"/>
              </a:rPr>
              <a:t>Mejorar los resultados en salud en mayor medida que la variación en costes es mejorar el valor de la prestación</a:t>
            </a:r>
            <a:endParaRPr lang="es-ES_tradnl" sz="1400" i="1" u="sng" kern="0" dirty="0" smtClean="0">
              <a:solidFill>
                <a:schemeClr val="bg1"/>
              </a:solidFill>
              <a:effectLst/>
              <a:cs typeface="Henderson BCG Sans"/>
              <a:sym typeface="Henderson BCG Sans"/>
            </a:endParaRPr>
          </a:p>
        </p:txBody>
      </p:sp>
    </p:spTree>
    <p:extLst>
      <p:ext uri="{BB962C8B-B14F-4D97-AF65-F5344CB8AC3E}">
        <p14:creationId xmlns="" xmlns:p14="http://schemas.microsoft.com/office/powerpoint/2010/main" val="27010250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nvGraphicFramePr>
        <p:xfrm>
          <a:off x="1720" y="1589"/>
          <a:ext cx="1719" cy="1587"/>
        </p:xfrm>
        <a:graphic>
          <a:graphicData uri="http://schemas.openxmlformats.org/presentationml/2006/ole">
            <p:oleObj spid="_x0000_s5129" name="think-cell Slide" r:id="rId4" imgW="360" imgH="360" progId="">
              <p:embed/>
            </p:oleObj>
          </a:graphicData>
        </a:graphic>
      </p:graphicFrame>
      <p:grpSp>
        <p:nvGrpSpPr>
          <p:cNvPr id="2" name="map_europe"/>
          <p:cNvGrpSpPr>
            <a:grpSpLocks/>
          </p:cNvGrpSpPr>
          <p:nvPr/>
        </p:nvGrpSpPr>
        <p:grpSpPr bwMode="gray">
          <a:xfrm>
            <a:off x="3762005" y="1865864"/>
            <a:ext cx="5247524" cy="4553904"/>
            <a:chOff x="1089" y="705"/>
            <a:chExt cx="4059" cy="3414"/>
          </a:xfrm>
          <a:solidFill>
            <a:schemeClr val="bg1">
              <a:lumMod val="95000"/>
            </a:schemeClr>
          </a:solidFill>
          <a:effectLst/>
        </p:grpSpPr>
        <p:sp>
          <p:nvSpPr>
            <p:cNvPr id="138" name="Freeform 132"/>
            <p:cNvSpPr>
              <a:spLocks/>
            </p:cNvSpPr>
            <p:nvPr/>
          </p:nvSpPr>
          <p:spPr bwMode="gray">
            <a:xfrm>
              <a:off x="1209" y="966"/>
              <a:ext cx="402" cy="339"/>
            </a:xfrm>
            <a:custGeom>
              <a:avLst/>
              <a:gdLst>
                <a:gd name="T0" fmla="*/ 60 w 804"/>
                <a:gd name="T1" fmla="*/ 6 h 680"/>
                <a:gd name="T2" fmla="*/ 68 w 804"/>
                <a:gd name="T3" fmla="*/ 27 h 680"/>
                <a:gd name="T4" fmla="*/ 70 w 804"/>
                <a:gd name="T5" fmla="*/ 33 h 680"/>
                <a:gd name="T6" fmla="*/ 60 w 804"/>
                <a:gd name="T7" fmla="*/ 63 h 680"/>
                <a:gd name="T8" fmla="*/ 77 w 804"/>
                <a:gd name="T9" fmla="*/ 53 h 680"/>
                <a:gd name="T10" fmla="*/ 84 w 804"/>
                <a:gd name="T11" fmla="*/ 60 h 680"/>
                <a:gd name="T12" fmla="*/ 87 w 804"/>
                <a:gd name="T13" fmla="*/ 33 h 680"/>
                <a:gd name="T14" fmla="*/ 94 w 804"/>
                <a:gd name="T15" fmla="*/ 53 h 680"/>
                <a:gd name="T16" fmla="*/ 101 w 804"/>
                <a:gd name="T17" fmla="*/ 50 h 680"/>
                <a:gd name="T18" fmla="*/ 117 w 804"/>
                <a:gd name="T19" fmla="*/ 46 h 680"/>
                <a:gd name="T20" fmla="*/ 120 w 804"/>
                <a:gd name="T21" fmla="*/ 60 h 680"/>
                <a:gd name="T22" fmla="*/ 134 w 804"/>
                <a:gd name="T23" fmla="*/ 50 h 680"/>
                <a:gd name="T24" fmla="*/ 151 w 804"/>
                <a:gd name="T25" fmla="*/ 53 h 680"/>
                <a:gd name="T26" fmla="*/ 161 w 804"/>
                <a:gd name="T27" fmla="*/ 60 h 680"/>
                <a:gd name="T28" fmla="*/ 175 w 804"/>
                <a:gd name="T29" fmla="*/ 50 h 680"/>
                <a:gd name="T30" fmla="*/ 178 w 804"/>
                <a:gd name="T31" fmla="*/ 66 h 680"/>
                <a:gd name="T32" fmla="*/ 185 w 804"/>
                <a:gd name="T33" fmla="*/ 66 h 680"/>
                <a:gd name="T34" fmla="*/ 191 w 804"/>
                <a:gd name="T35" fmla="*/ 70 h 680"/>
                <a:gd name="T36" fmla="*/ 191 w 804"/>
                <a:gd name="T37" fmla="*/ 83 h 680"/>
                <a:gd name="T38" fmla="*/ 185 w 804"/>
                <a:gd name="T39" fmla="*/ 93 h 680"/>
                <a:gd name="T40" fmla="*/ 191 w 804"/>
                <a:gd name="T41" fmla="*/ 99 h 680"/>
                <a:gd name="T42" fmla="*/ 201 w 804"/>
                <a:gd name="T43" fmla="*/ 116 h 680"/>
                <a:gd name="T44" fmla="*/ 198 w 804"/>
                <a:gd name="T45" fmla="*/ 136 h 680"/>
                <a:gd name="T46" fmla="*/ 191 w 804"/>
                <a:gd name="T47" fmla="*/ 129 h 680"/>
                <a:gd name="T48" fmla="*/ 188 w 804"/>
                <a:gd name="T49" fmla="*/ 143 h 680"/>
                <a:gd name="T50" fmla="*/ 175 w 804"/>
                <a:gd name="T51" fmla="*/ 146 h 680"/>
                <a:gd name="T52" fmla="*/ 165 w 804"/>
                <a:gd name="T53" fmla="*/ 156 h 680"/>
                <a:gd name="T54" fmla="*/ 151 w 804"/>
                <a:gd name="T55" fmla="*/ 156 h 680"/>
                <a:gd name="T56" fmla="*/ 123 w 804"/>
                <a:gd name="T57" fmla="*/ 163 h 680"/>
                <a:gd name="T58" fmla="*/ 107 w 804"/>
                <a:gd name="T59" fmla="*/ 166 h 680"/>
                <a:gd name="T60" fmla="*/ 94 w 804"/>
                <a:gd name="T61" fmla="*/ 163 h 680"/>
                <a:gd name="T62" fmla="*/ 81 w 804"/>
                <a:gd name="T63" fmla="*/ 169 h 680"/>
                <a:gd name="T64" fmla="*/ 60 w 804"/>
                <a:gd name="T65" fmla="*/ 163 h 680"/>
                <a:gd name="T66" fmla="*/ 41 w 804"/>
                <a:gd name="T67" fmla="*/ 150 h 680"/>
                <a:gd name="T68" fmla="*/ 34 w 804"/>
                <a:gd name="T69" fmla="*/ 129 h 680"/>
                <a:gd name="T70" fmla="*/ 17 w 804"/>
                <a:gd name="T71" fmla="*/ 126 h 680"/>
                <a:gd name="T72" fmla="*/ 0 w 804"/>
                <a:gd name="T73" fmla="*/ 116 h 680"/>
                <a:gd name="T74" fmla="*/ 3 w 804"/>
                <a:gd name="T75" fmla="*/ 103 h 680"/>
                <a:gd name="T76" fmla="*/ 17 w 804"/>
                <a:gd name="T77" fmla="*/ 109 h 680"/>
                <a:gd name="T78" fmla="*/ 27 w 804"/>
                <a:gd name="T79" fmla="*/ 109 h 680"/>
                <a:gd name="T80" fmla="*/ 24 w 804"/>
                <a:gd name="T81" fmla="*/ 99 h 680"/>
                <a:gd name="T82" fmla="*/ 24 w 804"/>
                <a:gd name="T83" fmla="*/ 93 h 680"/>
                <a:gd name="T84" fmla="*/ 27 w 804"/>
                <a:gd name="T85" fmla="*/ 76 h 680"/>
                <a:gd name="T86" fmla="*/ 10 w 804"/>
                <a:gd name="T87" fmla="*/ 66 h 680"/>
                <a:gd name="T88" fmla="*/ 0 w 804"/>
                <a:gd name="T89" fmla="*/ 66 h 680"/>
                <a:gd name="T90" fmla="*/ 3 w 804"/>
                <a:gd name="T91" fmla="*/ 60 h 680"/>
                <a:gd name="T92" fmla="*/ 24 w 804"/>
                <a:gd name="T93" fmla="*/ 63 h 680"/>
                <a:gd name="T94" fmla="*/ 41 w 804"/>
                <a:gd name="T95" fmla="*/ 73 h 680"/>
                <a:gd name="T96" fmla="*/ 41 w 804"/>
                <a:gd name="T97" fmla="*/ 66 h 680"/>
                <a:gd name="T98" fmla="*/ 34 w 804"/>
                <a:gd name="T99" fmla="*/ 53 h 680"/>
                <a:gd name="T100" fmla="*/ 47 w 804"/>
                <a:gd name="T101" fmla="*/ 46 h 680"/>
                <a:gd name="T102" fmla="*/ 34 w 804"/>
                <a:gd name="T103" fmla="*/ 40 h 680"/>
                <a:gd name="T104" fmla="*/ 13 w 804"/>
                <a:gd name="T105" fmla="*/ 37 h 680"/>
                <a:gd name="T106" fmla="*/ 10 w 804"/>
                <a:gd name="T107" fmla="*/ 23 h 680"/>
                <a:gd name="T108" fmla="*/ 17 w 804"/>
                <a:gd name="T109" fmla="*/ 20 h 680"/>
                <a:gd name="T110" fmla="*/ 30 w 804"/>
                <a:gd name="T111" fmla="*/ 30 h 680"/>
                <a:gd name="T112" fmla="*/ 24 w 804"/>
                <a:gd name="T113" fmla="*/ 13 h 680"/>
                <a:gd name="T114" fmla="*/ 27 w 804"/>
                <a:gd name="T115" fmla="*/ 10 h 680"/>
                <a:gd name="T116" fmla="*/ 44 w 804"/>
                <a:gd name="T117" fmla="*/ 20 h 680"/>
                <a:gd name="T118" fmla="*/ 47 w 804"/>
                <a:gd name="T119" fmla="*/ 20 h 680"/>
                <a:gd name="T120" fmla="*/ 50 w 804"/>
                <a:gd name="T121" fmla="*/ 23 h 680"/>
                <a:gd name="T122" fmla="*/ 53 w 804"/>
                <a:gd name="T123" fmla="*/ 10 h 680"/>
                <a:gd name="T124" fmla="*/ 47 w 804"/>
                <a:gd name="T125" fmla="*/ 3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680"/>
                <a:gd name="T191" fmla="*/ 804 w 804"/>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680">
                  <a:moveTo>
                    <a:pt x="202" y="0"/>
                  </a:moveTo>
                  <a:lnTo>
                    <a:pt x="242" y="27"/>
                  </a:lnTo>
                  <a:lnTo>
                    <a:pt x="242" y="67"/>
                  </a:lnTo>
                  <a:lnTo>
                    <a:pt x="269" y="108"/>
                  </a:lnTo>
                  <a:lnTo>
                    <a:pt x="255" y="121"/>
                  </a:lnTo>
                  <a:lnTo>
                    <a:pt x="280" y="135"/>
                  </a:lnTo>
                  <a:lnTo>
                    <a:pt x="242" y="186"/>
                  </a:lnTo>
                  <a:lnTo>
                    <a:pt x="242" y="254"/>
                  </a:lnTo>
                  <a:lnTo>
                    <a:pt x="269" y="213"/>
                  </a:lnTo>
                  <a:lnTo>
                    <a:pt x="307" y="213"/>
                  </a:lnTo>
                  <a:lnTo>
                    <a:pt x="294" y="240"/>
                  </a:lnTo>
                  <a:lnTo>
                    <a:pt x="334" y="240"/>
                  </a:lnTo>
                  <a:lnTo>
                    <a:pt x="348" y="200"/>
                  </a:lnTo>
                  <a:lnTo>
                    <a:pt x="348" y="135"/>
                  </a:lnTo>
                  <a:lnTo>
                    <a:pt x="374" y="148"/>
                  </a:lnTo>
                  <a:lnTo>
                    <a:pt x="374" y="213"/>
                  </a:lnTo>
                  <a:lnTo>
                    <a:pt x="388" y="240"/>
                  </a:lnTo>
                  <a:lnTo>
                    <a:pt x="401" y="200"/>
                  </a:lnTo>
                  <a:lnTo>
                    <a:pt x="428" y="186"/>
                  </a:lnTo>
                  <a:lnTo>
                    <a:pt x="468" y="186"/>
                  </a:lnTo>
                  <a:lnTo>
                    <a:pt x="482" y="200"/>
                  </a:lnTo>
                  <a:lnTo>
                    <a:pt x="482" y="240"/>
                  </a:lnTo>
                  <a:lnTo>
                    <a:pt x="509" y="200"/>
                  </a:lnTo>
                  <a:lnTo>
                    <a:pt x="536" y="200"/>
                  </a:lnTo>
                  <a:lnTo>
                    <a:pt x="563" y="254"/>
                  </a:lnTo>
                  <a:lnTo>
                    <a:pt x="603" y="213"/>
                  </a:lnTo>
                  <a:lnTo>
                    <a:pt x="616" y="254"/>
                  </a:lnTo>
                  <a:lnTo>
                    <a:pt x="643" y="240"/>
                  </a:lnTo>
                  <a:lnTo>
                    <a:pt x="657" y="186"/>
                  </a:lnTo>
                  <a:lnTo>
                    <a:pt x="697" y="200"/>
                  </a:lnTo>
                  <a:lnTo>
                    <a:pt x="724" y="213"/>
                  </a:lnTo>
                  <a:lnTo>
                    <a:pt x="710" y="267"/>
                  </a:lnTo>
                  <a:lnTo>
                    <a:pt x="724" y="294"/>
                  </a:lnTo>
                  <a:lnTo>
                    <a:pt x="737" y="267"/>
                  </a:lnTo>
                  <a:lnTo>
                    <a:pt x="764" y="254"/>
                  </a:lnTo>
                  <a:lnTo>
                    <a:pt x="764" y="280"/>
                  </a:lnTo>
                  <a:lnTo>
                    <a:pt x="737" y="307"/>
                  </a:lnTo>
                  <a:lnTo>
                    <a:pt x="764" y="334"/>
                  </a:lnTo>
                  <a:lnTo>
                    <a:pt x="764" y="348"/>
                  </a:lnTo>
                  <a:lnTo>
                    <a:pt x="737" y="374"/>
                  </a:lnTo>
                  <a:lnTo>
                    <a:pt x="778" y="388"/>
                  </a:lnTo>
                  <a:lnTo>
                    <a:pt x="764" y="399"/>
                  </a:lnTo>
                  <a:lnTo>
                    <a:pt x="804" y="426"/>
                  </a:lnTo>
                  <a:lnTo>
                    <a:pt x="804" y="467"/>
                  </a:lnTo>
                  <a:lnTo>
                    <a:pt x="764" y="493"/>
                  </a:lnTo>
                  <a:lnTo>
                    <a:pt x="791" y="547"/>
                  </a:lnTo>
                  <a:lnTo>
                    <a:pt x="778" y="547"/>
                  </a:lnTo>
                  <a:lnTo>
                    <a:pt x="764" y="520"/>
                  </a:lnTo>
                  <a:lnTo>
                    <a:pt x="764" y="561"/>
                  </a:lnTo>
                  <a:lnTo>
                    <a:pt x="751" y="574"/>
                  </a:lnTo>
                  <a:lnTo>
                    <a:pt x="724" y="588"/>
                  </a:lnTo>
                  <a:lnTo>
                    <a:pt x="697" y="588"/>
                  </a:lnTo>
                  <a:lnTo>
                    <a:pt x="670" y="614"/>
                  </a:lnTo>
                  <a:lnTo>
                    <a:pt x="657" y="628"/>
                  </a:lnTo>
                  <a:lnTo>
                    <a:pt x="630" y="639"/>
                  </a:lnTo>
                  <a:lnTo>
                    <a:pt x="603" y="628"/>
                  </a:lnTo>
                  <a:lnTo>
                    <a:pt x="549" y="628"/>
                  </a:lnTo>
                  <a:lnTo>
                    <a:pt x="495" y="653"/>
                  </a:lnTo>
                  <a:lnTo>
                    <a:pt x="442" y="666"/>
                  </a:lnTo>
                  <a:lnTo>
                    <a:pt x="428" y="666"/>
                  </a:lnTo>
                  <a:lnTo>
                    <a:pt x="415" y="653"/>
                  </a:lnTo>
                  <a:lnTo>
                    <a:pt x="374" y="653"/>
                  </a:lnTo>
                  <a:lnTo>
                    <a:pt x="361" y="666"/>
                  </a:lnTo>
                  <a:lnTo>
                    <a:pt x="321" y="680"/>
                  </a:lnTo>
                  <a:lnTo>
                    <a:pt x="269" y="680"/>
                  </a:lnTo>
                  <a:lnTo>
                    <a:pt x="242" y="653"/>
                  </a:lnTo>
                  <a:lnTo>
                    <a:pt x="215" y="614"/>
                  </a:lnTo>
                  <a:lnTo>
                    <a:pt x="161" y="601"/>
                  </a:lnTo>
                  <a:lnTo>
                    <a:pt x="161" y="561"/>
                  </a:lnTo>
                  <a:lnTo>
                    <a:pt x="134" y="520"/>
                  </a:lnTo>
                  <a:lnTo>
                    <a:pt x="121" y="507"/>
                  </a:lnTo>
                  <a:lnTo>
                    <a:pt x="67" y="507"/>
                  </a:lnTo>
                  <a:lnTo>
                    <a:pt x="14" y="467"/>
                  </a:lnTo>
                  <a:lnTo>
                    <a:pt x="0" y="467"/>
                  </a:lnTo>
                  <a:lnTo>
                    <a:pt x="14" y="440"/>
                  </a:lnTo>
                  <a:lnTo>
                    <a:pt x="14" y="413"/>
                  </a:lnTo>
                  <a:lnTo>
                    <a:pt x="40" y="440"/>
                  </a:lnTo>
                  <a:lnTo>
                    <a:pt x="67" y="440"/>
                  </a:lnTo>
                  <a:lnTo>
                    <a:pt x="94" y="440"/>
                  </a:lnTo>
                  <a:lnTo>
                    <a:pt x="108" y="440"/>
                  </a:lnTo>
                  <a:lnTo>
                    <a:pt x="94" y="413"/>
                  </a:lnTo>
                  <a:lnTo>
                    <a:pt x="94" y="399"/>
                  </a:lnTo>
                  <a:lnTo>
                    <a:pt x="108" y="374"/>
                  </a:lnTo>
                  <a:lnTo>
                    <a:pt x="94" y="374"/>
                  </a:lnTo>
                  <a:lnTo>
                    <a:pt x="94" y="334"/>
                  </a:lnTo>
                  <a:lnTo>
                    <a:pt x="108" y="307"/>
                  </a:lnTo>
                  <a:lnTo>
                    <a:pt x="67" y="294"/>
                  </a:lnTo>
                  <a:lnTo>
                    <a:pt x="40" y="267"/>
                  </a:lnTo>
                  <a:lnTo>
                    <a:pt x="14" y="267"/>
                  </a:lnTo>
                  <a:lnTo>
                    <a:pt x="0" y="267"/>
                  </a:lnTo>
                  <a:lnTo>
                    <a:pt x="0" y="240"/>
                  </a:lnTo>
                  <a:lnTo>
                    <a:pt x="14" y="240"/>
                  </a:lnTo>
                  <a:lnTo>
                    <a:pt x="54" y="254"/>
                  </a:lnTo>
                  <a:lnTo>
                    <a:pt x="94" y="254"/>
                  </a:lnTo>
                  <a:lnTo>
                    <a:pt x="121" y="267"/>
                  </a:lnTo>
                  <a:lnTo>
                    <a:pt x="161" y="294"/>
                  </a:lnTo>
                  <a:lnTo>
                    <a:pt x="188" y="267"/>
                  </a:lnTo>
                  <a:lnTo>
                    <a:pt x="161" y="267"/>
                  </a:lnTo>
                  <a:lnTo>
                    <a:pt x="121" y="240"/>
                  </a:lnTo>
                  <a:lnTo>
                    <a:pt x="134" y="213"/>
                  </a:lnTo>
                  <a:lnTo>
                    <a:pt x="188" y="227"/>
                  </a:lnTo>
                  <a:lnTo>
                    <a:pt x="188" y="186"/>
                  </a:lnTo>
                  <a:lnTo>
                    <a:pt x="148" y="160"/>
                  </a:lnTo>
                  <a:lnTo>
                    <a:pt x="134" y="160"/>
                  </a:lnTo>
                  <a:lnTo>
                    <a:pt x="94" y="160"/>
                  </a:lnTo>
                  <a:lnTo>
                    <a:pt x="54" y="148"/>
                  </a:lnTo>
                  <a:lnTo>
                    <a:pt x="27" y="108"/>
                  </a:lnTo>
                  <a:lnTo>
                    <a:pt x="40" y="94"/>
                  </a:lnTo>
                  <a:lnTo>
                    <a:pt x="67" y="121"/>
                  </a:lnTo>
                  <a:lnTo>
                    <a:pt x="67" y="81"/>
                  </a:lnTo>
                  <a:lnTo>
                    <a:pt x="108" y="121"/>
                  </a:lnTo>
                  <a:lnTo>
                    <a:pt x="121" y="121"/>
                  </a:lnTo>
                  <a:lnTo>
                    <a:pt x="81" y="94"/>
                  </a:lnTo>
                  <a:lnTo>
                    <a:pt x="94" y="54"/>
                  </a:lnTo>
                  <a:lnTo>
                    <a:pt x="108" y="54"/>
                  </a:lnTo>
                  <a:lnTo>
                    <a:pt x="108" y="41"/>
                  </a:lnTo>
                  <a:lnTo>
                    <a:pt x="148" y="27"/>
                  </a:lnTo>
                  <a:lnTo>
                    <a:pt x="175" y="81"/>
                  </a:lnTo>
                  <a:lnTo>
                    <a:pt x="175" y="108"/>
                  </a:lnTo>
                  <a:lnTo>
                    <a:pt x="188" y="81"/>
                  </a:lnTo>
                  <a:lnTo>
                    <a:pt x="202" y="121"/>
                  </a:lnTo>
                  <a:lnTo>
                    <a:pt x="202" y="94"/>
                  </a:lnTo>
                  <a:lnTo>
                    <a:pt x="188" y="41"/>
                  </a:lnTo>
                  <a:lnTo>
                    <a:pt x="215" y="41"/>
                  </a:lnTo>
                  <a:lnTo>
                    <a:pt x="215" y="27"/>
                  </a:lnTo>
                  <a:lnTo>
                    <a:pt x="188" y="14"/>
                  </a:lnTo>
                  <a:lnTo>
                    <a:pt x="202"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39" name="Freeform 133"/>
            <p:cNvSpPr>
              <a:spLocks/>
            </p:cNvSpPr>
            <p:nvPr/>
          </p:nvSpPr>
          <p:spPr bwMode="gray">
            <a:xfrm>
              <a:off x="1377" y="2194"/>
              <a:ext cx="286" cy="321"/>
            </a:xfrm>
            <a:custGeom>
              <a:avLst/>
              <a:gdLst>
                <a:gd name="T0" fmla="*/ 126 w 574"/>
                <a:gd name="T1" fmla="*/ 13 h 643"/>
                <a:gd name="T2" fmla="*/ 109 w 574"/>
                <a:gd name="T3" fmla="*/ 30 h 643"/>
                <a:gd name="T4" fmla="*/ 106 w 574"/>
                <a:gd name="T5" fmla="*/ 33 h 643"/>
                <a:gd name="T6" fmla="*/ 100 w 574"/>
                <a:gd name="T7" fmla="*/ 43 h 643"/>
                <a:gd name="T8" fmla="*/ 116 w 574"/>
                <a:gd name="T9" fmla="*/ 47 h 643"/>
                <a:gd name="T10" fmla="*/ 129 w 574"/>
                <a:gd name="T11" fmla="*/ 57 h 643"/>
                <a:gd name="T12" fmla="*/ 140 w 574"/>
                <a:gd name="T13" fmla="*/ 63 h 643"/>
                <a:gd name="T14" fmla="*/ 140 w 574"/>
                <a:gd name="T15" fmla="*/ 67 h 643"/>
                <a:gd name="T16" fmla="*/ 136 w 574"/>
                <a:gd name="T17" fmla="*/ 93 h 643"/>
                <a:gd name="T18" fmla="*/ 126 w 574"/>
                <a:gd name="T19" fmla="*/ 130 h 643"/>
                <a:gd name="T20" fmla="*/ 116 w 574"/>
                <a:gd name="T21" fmla="*/ 150 h 643"/>
                <a:gd name="T22" fmla="*/ 96 w 574"/>
                <a:gd name="T23" fmla="*/ 150 h 643"/>
                <a:gd name="T24" fmla="*/ 83 w 574"/>
                <a:gd name="T25" fmla="*/ 150 h 643"/>
                <a:gd name="T26" fmla="*/ 56 w 574"/>
                <a:gd name="T27" fmla="*/ 154 h 643"/>
                <a:gd name="T28" fmla="*/ 30 w 574"/>
                <a:gd name="T29" fmla="*/ 160 h 643"/>
                <a:gd name="T30" fmla="*/ 27 w 574"/>
                <a:gd name="T31" fmla="*/ 147 h 643"/>
                <a:gd name="T32" fmla="*/ 6 w 574"/>
                <a:gd name="T33" fmla="*/ 143 h 643"/>
                <a:gd name="T34" fmla="*/ 6 w 574"/>
                <a:gd name="T35" fmla="*/ 140 h 643"/>
                <a:gd name="T36" fmla="*/ 6 w 574"/>
                <a:gd name="T37" fmla="*/ 130 h 643"/>
                <a:gd name="T38" fmla="*/ 6 w 574"/>
                <a:gd name="T39" fmla="*/ 123 h 643"/>
                <a:gd name="T40" fmla="*/ 13 w 574"/>
                <a:gd name="T41" fmla="*/ 117 h 643"/>
                <a:gd name="T42" fmla="*/ 23 w 574"/>
                <a:gd name="T43" fmla="*/ 113 h 643"/>
                <a:gd name="T44" fmla="*/ 53 w 574"/>
                <a:gd name="T45" fmla="*/ 110 h 643"/>
                <a:gd name="T46" fmla="*/ 43 w 574"/>
                <a:gd name="T47" fmla="*/ 110 h 643"/>
                <a:gd name="T48" fmla="*/ 39 w 574"/>
                <a:gd name="T49" fmla="*/ 100 h 643"/>
                <a:gd name="T50" fmla="*/ 50 w 574"/>
                <a:gd name="T51" fmla="*/ 87 h 643"/>
                <a:gd name="T52" fmla="*/ 43 w 574"/>
                <a:gd name="T53" fmla="*/ 80 h 643"/>
                <a:gd name="T54" fmla="*/ 30 w 574"/>
                <a:gd name="T55" fmla="*/ 60 h 643"/>
                <a:gd name="T56" fmla="*/ 46 w 574"/>
                <a:gd name="T57" fmla="*/ 53 h 643"/>
                <a:gd name="T58" fmla="*/ 36 w 574"/>
                <a:gd name="T59" fmla="*/ 40 h 643"/>
                <a:gd name="T60" fmla="*/ 43 w 574"/>
                <a:gd name="T61" fmla="*/ 30 h 643"/>
                <a:gd name="T62" fmla="*/ 63 w 574"/>
                <a:gd name="T63" fmla="*/ 36 h 643"/>
                <a:gd name="T64" fmla="*/ 80 w 574"/>
                <a:gd name="T65" fmla="*/ 40 h 643"/>
                <a:gd name="T66" fmla="*/ 93 w 574"/>
                <a:gd name="T67" fmla="*/ 30 h 643"/>
                <a:gd name="T68" fmla="*/ 86 w 574"/>
                <a:gd name="T69" fmla="*/ 23 h 643"/>
                <a:gd name="T70" fmla="*/ 86 w 574"/>
                <a:gd name="T71" fmla="*/ 16 h 643"/>
                <a:gd name="T72" fmla="*/ 100 w 574"/>
                <a:gd name="T73" fmla="*/ 3 h 643"/>
                <a:gd name="T74" fmla="*/ 116 w 574"/>
                <a:gd name="T75" fmla="*/ 6 h 643"/>
                <a:gd name="T76" fmla="*/ 129 w 574"/>
                <a:gd name="T77" fmla="*/ 0 h 643"/>
                <a:gd name="T78" fmla="*/ 123 w 574"/>
                <a:gd name="T79" fmla="*/ 13 h 6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643"/>
                <a:gd name="T122" fmla="*/ 574 w 574"/>
                <a:gd name="T123" fmla="*/ 643 h 6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643">
                  <a:moveTo>
                    <a:pt x="493" y="53"/>
                  </a:moveTo>
                  <a:lnTo>
                    <a:pt x="507" y="53"/>
                  </a:lnTo>
                  <a:lnTo>
                    <a:pt x="453" y="94"/>
                  </a:lnTo>
                  <a:lnTo>
                    <a:pt x="440" y="121"/>
                  </a:lnTo>
                  <a:lnTo>
                    <a:pt x="415" y="107"/>
                  </a:lnTo>
                  <a:lnTo>
                    <a:pt x="426" y="134"/>
                  </a:lnTo>
                  <a:lnTo>
                    <a:pt x="388" y="134"/>
                  </a:lnTo>
                  <a:lnTo>
                    <a:pt x="401" y="174"/>
                  </a:lnTo>
                  <a:lnTo>
                    <a:pt x="426" y="228"/>
                  </a:lnTo>
                  <a:lnTo>
                    <a:pt x="466" y="188"/>
                  </a:lnTo>
                  <a:lnTo>
                    <a:pt x="493" y="174"/>
                  </a:lnTo>
                  <a:lnTo>
                    <a:pt x="520" y="228"/>
                  </a:lnTo>
                  <a:lnTo>
                    <a:pt x="520" y="255"/>
                  </a:lnTo>
                  <a:lnTo>
                    <a:pt x="561" y="255"/>
                  </a:lnTo>
                  <a:lnTo>
                    <a:pt x="574" y="268"/>
                  </a:lnTo>
                  <a:lnTo>
                    <a:pt x="561" y="268"/>
                  </a:lnTo>
                  <a:lnTo>
                    <a:pt x="547" y="309"/>
                  </a:lnTo>
                  <a:lnTo>
                    <a:pt x="547" y="374"/>
                  </a:lnTo>
                  <a:lnTo>
                    <a:pt x="534" y="441"/>
                  </a:lnTo>
                  <a:lnTo>
                    <a:pt x="507" y="522"/>
                  </a:lnTo>
                  <a:lnTo>
                    <a:pt x="466" y="575"/>
                  </a:lnTo>
                  <a:lnTo>
                    <a:pt x="466" y="602"/>
                  </a:lnTo>
                  <a:lnTo>
                    <a:pt x="426" y="589"/>
                  </a:lnTo>
                  <a:lnTo>
                    <a:pt x="388" y="602"/>
                  </a:lnTo>
                  <a:lnTo>
                    <a:pt x="334" y="575"/>
                  </a:lnTo>
                  <a:lnTo>
                    <a:pt x="334" y="602"/>
                  </a:lnTo>
                  <a:lnTo>
                    <a:pt x="280" y="616"/>
                  </a:lnTo>
                  <a:lnTo>
                    <a:pt x="227" y="616"/>
                  </a:lnTo>
                  <a:lnTo>
                    <a:pt x="186" y="643"/>
                  </a:lnTo>
                  <a:lnTo>
                    <a:pt x="121" y="643"/>
                  </a:lnTo>
                  <a:lnTo>
                    <a:pt x="54" y="616"/>
                  </a:lnTo>
                  <a:lnTo>
                    <a:pt x="108" y="589"/>
                  </a:lnTo>
                  <a:lnTo>
                    <a:pt x="40" y="616"/>
                  </a:lnTo>
                  <a:lnTo>
                    <a:pt x="27" y="575"/>
                  </a:lnTo>
                  <a:lnTo>
                    <a:pt x="94" y="562"/>
                  </a:lnTo>
                  <a:lnTo>
                    <a:pt x="27" y="562"/>
                  </a:lnTo>
                  <a:lnTo>
                    <a:pt x="0" y="549"/>
                  </a:lnTo>
                  <a:lnTo>
                    <a:pt x="27" y="522"/>
                  </a:lnTo>
                  <a:lnTo>
                    <a:pt x="67" y="508"/>
                  </a:lnTo>
                  <a:lnTo>
                    <a:pt x="27" y="495"/>
                  </a:lnTo>
                  <a:lnTo>
                    <a:pt x="13" y="468"/>
                  </a:lnTo>
                  <a:lnTo>
                    <a:pt x="54" y="468"/>
                  </a:lnTo>
                  <a:lnTo>
                    <a:pt x="81" y="481"/>
                  </a:lnTo>
                  <a:lnTo>
                    <a:pt x="94" y="455"/>
                  </a:lnTo>
                  <a:lnTo>
                    <a:pt x="121" y="441"/>
                  </a:lnTo>
                  <a:lnTo>
                    <a:pt x="213" y="441"/>
                  </a:lnTo>
                  <a:lnTo>
                    <a:pt x="186" y="414"/>
                  </a:lnTo>
                  <a:lnTo>
                    <a:pt x="173" y="441"/>
                  </a:lnTo>
                  <a:lnTo>
                    <a:pt x="121" y="414"/>
                  </a:lnTo>
                  <a:lnTo>
                    <a:pt x="159" y="401"/>
                  </a:lnTo>
                  <a:lnTo>
                    <a:pt x="173" y="360"/>
                  </a:lnTo>
                  <a:lnTo>
                    <a:pt x="200" y="349"/>
                  </a:lnTo>
                  <a:lnTo>
                    <a:pt x="240" y="336"/>
                  </a:lnTo>
                  <a:lnTo>
                    <a:pt x="173" y="322"/>
                  </a:lnTo>
                  <a:lnTo>
                    <a:pt x="121" y="282"/>
                  </a:lnTo>
                  <a:lnTo>
                    <a:pt x="121" y="241"/>
                  </a:lnTo>
                  <a:lnTo>
                    <a:pt x="146" y="215"/>
                  </a:lnTo>
                  <a:lnTo>
                    <a:pt x="186" y="215"/>
                  </a:lnTo>
                  <a:lnTo>
                    <a:pt x="186" y="174"/>
                  </a:lnTo>
                  <a:lnTo>
                    <a:pt x="146" y="161"/>
                  </a:lnTo>
                  <a:lnTo>
                    <a:pt x="146" y="134"/>
                  </a:lnTo>
                  <a:lnTo>
                    <a:pt x="173" y="121"/>
                  </a:lnTo>
                  <a:lnTo>
                    <a:pt x="227" y="134"/>
                  </a:lnTo>
                  <a:lnTo>
                    <a:pt x="253" y="147"/>
                  </a:lnTo>
                  <a:lnTo>
                    <a:pt x="280" y="134"/>
                  </a:lnTo>
                  <a:lnTo>
                    <a:pt x="321" y="161"/>
                  </a:lnTo>
                  <a:lnTo>
                    <a:pt x="347" y="134"/>
                  </a:lnTo>
                  <a:lnTo>
                    <a:pt x="374" y="121"/>
                  </a:lnTo>
                  <a:lnTo>
                    <a:pt x="388" y="94"/>
                  </a:lnTo>
                  <a:lnTo>
                    <a:pt x="347" y="94"/>
                  </a:lnTo>
                  <a:lnTo>
                    <a:pt x="321" y="80"/>
                  </a:lnTo>
                  <a:lnTo>
                    <a:pt x="347" y="67"/>
                  </a:lnTo>
                  <a:lnTo>
                    <a:pt x="361" y="40"/>
                  </a:lnTo>
                  <a:lnTo>
                    <a:pt x="401" y="13"/>
                  </a:lnTo>
                  <a:lnTo>
                    <a:pt x="440" y="0"/>
                  </a:lnTo>
                  <a:lnTo>
                    <a:pt x="466" y="27"/>
                  </a:lnTo>
                  <a:lnTo>
                    <a:pt x="480" y="0"/>
                  </a:lnTo>
                  <a:lnTo>
                    <a:pt x="520" y="0"/>
                  </a:lnTo>
                  <a:lnTo>
                    <a:pt x="534" y="27"/>
                  </a:lnTo>
                  <a:lnTo>
                    <a:pt x="493" y="5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0" name="Freeform 134"/>
            <p:cNvSpPr>
              <a:spLocks/>
            </p:cNvSpPr>
            <p:nvPr/>
          </p:nvSpPr>
          <p:spPr bwMode="gray">
            <a:xfrm>
              <a:off x="1569" y="2214"/>
              <a:ext cx="135" cy="114"/>
            </a:xfrm>
            <a:custGeom>
              <a:avLst/>
              <a:gdLst>
                <a:gd name="T0" fmla="*/ 31 w 269"/>
                <a:gd name="T1" fmla="*/ 4 h 228"/>
                <a:gd name="T2" fmla="*/ 41 w 269"/>
                <a:gd name="T3" fmla="*/ 0 h 228"/>
                <a:gd name="T4" fmla="*/ 47 w 269"/>
                <a:gd name="T5" fmla="*/ 0 h 228"/>
                <a:gd name="T6" fmla="*/ 54 w 269"/>
                <a:gd name="T7" fmla="*/ 0 h 228"/>
                <a:gd name="T8" fmla="*/ 61 w 269"/>
                <a:gd name="T9" fmla="*/ 7 h 228"/>
                <a:gd name="T10" fmla="*/ 57 w 269"/>
                <a:gd name="T11" fmla="*/ 17 h 228"/>
                <a:gd name="T12" fmla="*/ 68 w 269"/>
                <a:gd name="T13" fmla="*/ 27 h 228"/>
                <a:gd name="T14" fmla="*/ 68 w 269"/>
                <a:gd name="T15" fmla="*/ 41 h 228"/>
                <a:gd name="T16" fmla="*/ 64 w 269"/>
                <a:gd name="T17" fmla="*/ 51 h 228"/>
                <a:gd name="T18" fmla="*/ 57 w 269"/>
                <a:gd name="T19" fmla="*/ 54 h 228"/>
                <a:gd name="T20" fmla="*/ 47 w 269"/>
                <a:gd name="T21" fmla="*/ 57 h 228"/>
                <a:gd name="T22" fmla="*/ 44 w 269"/>
                <a:gd name="T23" fmla="*/ 54 h 228"/>
                <a:gd name="T24" fmla="*/ 34 w 269"/>
                <a:gd name="T25" fmla="*/ 54 h 228"/>
                <a:gd name="T26" fmla="*/ 34 w 269"/>
                <a:gd name="T27" fmla="*/ 47 h 228"/>
                <a:gd name="T28" fmla="*/ 27 w 269"/>
                <a:gd name="T29" fmla="*/ 34 h 228"/>
                <a:gd name="T30" fmla="*/ 20 w 269"/>
                <a:gd name="T31" fmla="*/ 37 h 228"/>
                <a:gd name="T32" fmla="*/ 10 w 269"/>
                <a:gd name="T33" fmla="*/ 47 h 228"/>
                <a:gd name="T34" fmla="*/ 4 w 269"/>
                <a:gd name="T35" fmla="*/ 34 h 228"/>
                <a:gd name="T36" fmla="*/ 0 w 269"/>
                <a:gd name="T37" fmla="*/ 24 h 228"/>
                <a:gd name="T38" fmla="*/ 10 w 269"/>
                <a:gd name="T39" fmla="*/ 24 h 228"/>
                <a:gd name="T40" fmla="*/ 7 w 269"/>
                <a:gd name="T41" fmla="*/ 17 h 228"/>
                <a:gd name="T42" fmla="*/ 14 w 269"/>
                <a:gd name="T43" fmla="*/ 21 h 228"/>
                <a:gd name="T44" fmla="*/ 17 w 269"/>
                <a:gd name="T45" fmla="*/ 14 h 228"/>
                <a:gd name="T46" fmla="*/ 31 w 269"/>
                <a:gd name="T47" fmla="*/ 4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28"/>
                <a:gd name="T74" fmla="*/ 269 w 26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28">
                  <a:moveTo>
                    <a:pt x="121" y="13"/>
                  </a:moveTo>
                  <a:lnTo>
                    <a:pt x="161" y="0"/>
                  </a:lnTo>
                  <a:lnTo>
                    <a:pt x="188" y="0"/>
                  </a:lnTo>
                  <a:lnTo>
                    <a:pt x="215" y="0"/>
                  </a:lnTo>
                  <a:lnTo>
                    <a:pt x="242" y="27"/>
                  </a:lnTo>
                  <a:lnTo>
                    <a:pt x="228" y="67"/>
                  </a:lnTo>
                  <a:lnTo>
                    <a:pt x="269" y="107"/>
                  </a:lnTo>
                  <a:lnTo>
                    <a:pt x="269" y="161"/>
                  </a:lnTo>
                  <a:lnTo>
                    <a:pt x="255" y="201"/>
                  </a:lnTo>
                  <a:lnTo>
                    <a:pt x="228" y="215"/>
                  </a:lnTo>
                  <a:lnTo>
                    <a:pt x="188" y="228"/>
                  </a:lnTo>
                  <a:lnTo>
                    <a:pt x="175" y="215"/>
                  </a:lnTo>
                  <a:lnTo>
                    <a:pt x="134" y="215"/>
                  </a:lnTo>
                  <a:lnTo>
                    <a:pt x="134" y="188"/>
                  </a:lnTo>
                  <a:lnTo>
                    <a:pt x="107" y="134"/>
                  </a:lnTo>
                  <a:lnTo>
                    <a:pt x="80" y="148"/>
                  </a:lnTo>
                  <a:lnTo>
                    <a:pt x="40" y="188"/>
                  </a:lnTo>
                  <a:lnTo>
                    <a:pt x="13" y="134"/>
                  </a:lnTo>
                  <a:lnTo>
                    <a:pt x="0" y="94"/>
                  </a:lnTo>
                  <a:lnTo>
                    <a:pt x="40" y="94"/>
                  </a:lnTo>
                  <a:lnTo>
                    <a:pt x="27" y="67"/>
                  </a:lnTo>
                  <a:lnTo>
                    <a:pt x="54" y="81"/>
                  </a:lnTo>
                  <a:lnTo>
                    <a:pt x="67" y="54"/>
                  </a:lnTo>
                  <a:lnTo>
                    <a:pt x="121" y="1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1" name="Freeform 135"/>
            <p:cNvSpPr>
              <a:spLocks/>
            </p:cNvSpPr>
            <p:nvPr/>
          </p:nvSpPr>
          <p:spPr bwMode="gray">
            <a:xfrm>
              <a:off x="1602" y="1920"/>
              <a:ext cx="469" cy="789"/>
            </a:xfrm>
            <a:custGeom>
              <a:avLst/>
              <a:gdLst>
                <a:gd name="T0" fmla="*/ 87 w 939"/>
                <a:gd name="T1" fmla="*/ 354 h 1577"/>
                <a:gd name="T2" fmla="*/ 50 w 939"/>
                <a:gd name="T3" fmla="*/ 351 h 1577"/>
                <a:gd name="T4" fmla="*/ 13 w 939"/>
                <a:gd name="T5" fmla="*/ 381 h 1577"/>
                <a:gd name="T6" fmla="*/ 16 w 939"/>
                <a:gd name="T7" fmla="*/ 395 h 1577"/>
                <a:gd name="T8" fmla="*/ 57 w 939"/>
                <a:gd name="T9" fmla="*/ 391 h 1577"/>
                <a:gd name="T10" fmla="*/ 100 w 939"/>
                <a:gd name="T11" fmla="*/ 381 h 1577"/>
                <a:gd name="T12" fmla="*/ 164 w 939"/>
                <a:gd name="T13" fmla="*/ 381 h 1577"/>
                <a:gd name="T14" fmla="*/ 221 w 939"/>
                <a:gd name="T15" fmla="*/ 361 h 1577"/>
                <a:gd name="T16" fmla="*/ 201 w 939"/>
                <a:gd name="T17" fmla="*/ 351 h 1577"/>
                <a:gd name="T18" fmla="*/ 231 w 939"/>
                <a:gd name="T19" fmla="*/ 318 h 1577"/>
                <a:gd name="T20" fmla="*/ 211 w 939"/>
                <a:gd name="T21" fmla="*/ 284 h 1577"/>
                <a:gd name="T22" fmla="*/ 197 w 939"/>
                <a:gd name="T23" fmla="*/ 278 h 1577"/>
                <a:gd name="T24" fmla="*/ 191 w 939"/>
                <a:gd name="T25" fmla="*/ 241 h 1577"/>
                <a:gd name="T26" fmla="*/ 167 w 939"/>
                <a:gd name="T27" fmla="*/ 201 h 1577"/>
                <a:gd name="T28" fmla="*/ 150 w 939"/>
                <a:gd name="T29" fmla="*/ 141 h 1577"/>
                <a:gd name="T30" fmla="*/ 111 w 939"/>
                <a:gd name="T31" fmla="*/ 121 h 1577"/>
                <a:gd name="T32" fmla="*/ 137 w 939"/>
                <a:gd name="T33" fmla="*/ 111 h 1577"/>
                <a:gd name="T34" fmla="*/ 164 w 939"/>
                <a:gd name="T35" fmla="*/ 74 h 1577"/>
                <a:gd name="T36" fmla="*/ 147 w 939"/>
                <a:gd name="T37" fmla="*/ 54 h 1577"/>
                <a:gd name="T38" fmla="*/ 124 w 939"/>
                <a:gd name="T39" fmla="*/ 47 h 1577"/>
                <a:gd name="T40" fmla="*/ 137 w 939"/>
                <a:gd name="T41" fmla="*/ 27 h 1577"/>
                <a:gd name="T42" fmla="*/ 114 w 939"/>
                <a:gd name="T43" fmla="*/ 7 h 1577"/>
                <a:gd name="T44" fmla="*/ 97 w 939"/>
                <a:gd name="T45" fmla="*/ 17 h 1577"/>
                <a:gd name="T46" fmla="*/ 80 w 939"/>
                <a:gd name="T47" fmla="*/ 34 h 1577"/>
                <a:gd name="T48" fmla="*/ 74 w 939"/>
                <a:gd name="T49" fmla="*/ 60 h 1577"/>
                <a:gd name="T50" fmla="*/ 63 w 939"/>
                <a:gd name="T51" fmla="*/ 34 h 1577"/>
                <a:gd name="T52" fmla="*/ 61 w 939"/>
                <a:gd name="T53" fmla="*/ 37 h 1577"/>
                <a:gd name="T54" fmla="*/ 60 w 939"/>
                <a:gd name="T55" fmla="*/ 43 h 1577"/>
                <a:gd name="T56" fmla="*/ 53 w 939"/>
                <a:gd name="T57" fmla="*/ 41 h 1577"/>
                <a:gd name="T58" fmla="*/ 63 w 939"/>
                <a:gd name="T59" fmla="*/ 67 h 1577"/>
                <a:gd name="T60" fmla="*/ 57 w 939"/>
                <a:gd name="T61" fmla="*/ 91 h 1577"/>
                <a:gd name="T62" fmla="*/ 67 w 939"/>
                <a:gd name="T63" fmla="*/ 94 h 1577"/>
                <a:gd name="T64" fmla="*/ 63 w 939"/>
                <a:gd name="T65" fmla="*/ 111 h 1577"/>
                <a:gd name="T66" fmla="*/ 50 w 939"/>
                <a:gd name="T67" fmla="*/ 147 h 1577"/>
                <a:gd name="T68" fmla="*/ 67 w 939"/>
                <a:gd name="T69" fmla="*/ 124 h 1577"/>
                <a:gd name="T70" fmla="*/ 80 w 939"/>
                <a:gd name="T71" fmla="*/ 138 h 1577"/>
                <a:gd name="T72" fmla="*/ 63 w 939"/>
                <a:gd name="T73" fmla="*/ 171 h 1577"/>
                <a:gd name="T74" fmla="*/ 87 w 939"/>
                <a:gd name="T75" fmla="*/ 181 h 1577"/>
                <a:gd name="T76" fmla="*/ 117 w 939"/>
                <a:gd name="T77" fmla="*/ 177 h 1577"/>
                <a:gd name="T78" fmla="*/ 107 w 939"/>
                <a:gd name="T79" fmla="*/ 208 h 1577"/>
                <a:gd name="T80" fmla="*/ 111 w 939"/>
                <a:gd name="T81" fmla="*/ 228 h 1577"/>
                <a:gd name="T82" fmla="*/ 104 w 939"/>
                <a:gd name="T83" fmla="*/ 254 h 1577"/>
                <a:gd name="T84" fmla="*/ 67 w 939"/>
                <a:gd name="T85" fmla="*/ 261 h 1577"/>
                <a:gd name="T86" fmla="*/ 67 w 939"/>
                <a:gd name="T87" fmla="*/ 268 h 1577"/>
                <a:gd name="T88" fmla="*/ 60 w 939"/>
                <a:gd name="T89" fmla="*/ 298 h 1577"/>
                <a:gd name="T90" fmla="*/ 33 w 939"/>
                <a:gd name="T91" fmla="*/ 311 h 1577"/>
                <a:gd name="T92" fmla="*/ 53 w 939"/>
                <a:gd name="T93" fmla="*/ 318 h 1577"/>
                <a:gd name="T94" fmla="*/ 74 w 939"/>
                <a:gd name="T95" fmla="*/ 338 h 1577"/>
                <a:gd name="T96" fmla="*/ 107 w 939"/>
                <a:gd name="T97" fmla="*/ 328 h 1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9"/>
                <a:gd name="T148" fmla="*/ 0 h 1577"/>
                <a:gd name="T149" fmla="*/ 939 w 939"/>
                <a:gd name="T150" fmla="*/ 1577 h 15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9" h="1577">
                  <a:moveTo>
                    <a:pt x="444" y="1310"/>
                  </a:moveTo>
                  <a:lnTo>
                    <a:pt x="403" y="1349"/>
                  </a:lnTo>
                  <a:lnTo>
                    <a:pt x="363" y="1376"/>
                  </a:lnTo>
                  <a:lnTo>
                    <a:pt x="350" y="1416"/>
                  </a:lnTo>
                  <a:lnTo>
                    <a:pt x="309" y="1389"/>
                  </a:lnTo>
                  <a:lnTo>
                    <a:pt x="269" y="1376"/>
                  </a:lnTo>
                  <a:lnTo>
                    <a:pt x="215" y="1376"/>
                  </a:lnTo>
                  <a:lnTo>
                    <a:pt x="202" y="1403"/>
                  </a:lnTo>
                  <a:lnTo>
                    <a:pt x="161" y="1416"/>
                  </a:lnTo>
                  <a:lnTo>
                    <a:pt x="161" y="1443"/>
                  </a:lnTo>
                  <a:lnTo>
                    <a:pt x="121" y="1470"/>
                  </a:lnTo>
                  <a:lnTo>
                    <a:pt x="54" y="1524"/>
                  </a:lnTo>
                  <a:lnTo>
                    <a:pt x="14" y="1524"/>
                  </a:lnTo>
                  <a:lnTo>
                    <a:pt x="0" y="1537"/>
                  </a:lnTo>
                  <a:lnTo>
                    <a:pt x="40" y="1537"/>
                  </a:lnTo>
                  <a:lnTo>
                    <a:pt x="67" y="1577"/>
                  </a:lnTo>
                  <a:lnTo>
                    <a:pt x="94" y="1537"/>
                  </a:lnTo>
                  <a:lnTo>
                    <a:pt x="188" y="1524"/>
                  </a:lnTo>
                  <a:lnTo>
                    <a:pt x="215" y="1537"/>
                  </a:lnTo>
                  <a:lnTo>
                    <a:pt x="229" y="1564"/>
                  </a:lnTo>
                  <a:lnTo>
                    <a:pt x="255" y="1550"/>
                  </a:lnTo>
                  <a:lnTo>
                    <a:pt x="282" y="1510"/>
                  </a:lnTo>
                  <a:lnTo>
                    <a:pt x="350" y="1497"/>
                  </a:lnTo>
                  <a:lnTo>
                    <a:pt x="403" y="1524"/>
                  </a:lnTo>
                  <a:lnTo>
                    <a:pt x="457" y="1537"/>
                  </a:lnTo>
                  <a:lnTo>
                    <a:pt x="497" y="1510"/>
                  </a:lnTo>
                  <a:lnTo>
                    <a:pt x="565" y="1510"/>
                  </a:lnTo>
                  <a:lnTo>
                    <a:pt x="657" y="1524"/>
                  </a:lnTo>
                  <a:lnTo>
                    <a:pt x="724" y="1537"/>
                  </a:lnTo>
                  <a:lnTo>
                    <a:pt x="804" y="1524"/>
                  </a:lnTo>
                  <a:lnTo>
                    <a:pt x="858" y="1497"/>
                  </a:lnTo>
                  <a:lnTo>
                    <a:pt x="885" y="1443"/>
                  </a:lnTo>
                  <a:lnTo>
                    <a:pt x="818" y="1443"/>
                  </a:lnTo>
                  <a:lnTo>
                    <a:pt x="764" y="1416"/>
                  </a:lnTo>
                  <a:lnTo>
                    <a:pt x="737" y="1403"/>
                  </a:lnTo>
                  <a:lnTo>
                    <a:pt x="804" y="1403"/>
                  </a:lnTo>
                  <a:lnTo>
                    <a:pt x="831" y="1376"/>
                  </a:lnTo>
                  <a:lnTo>
                    <a:pt x="885" y="1337"/>
                  </a:lnTo>
                  <a:lnTo>
                    <a:pt x="912" y="1297"/>
                  </a:lnTo>
                  <a:lnTo>
                    <a:pt x="925" y="1270"/>
                  </a:lnTo>
                  <a:lnTo>
                    <a:pt x="939" y="1230"/>
                  </a:lnTo>
                  <a:lnTo>
                    <a:pt x="925" y="1190"/>
                  </a:lnTo>
                  <a:lnTo>
                    <a:pt x="885" y="1149"/>
                  </a:lnTo>
                  <a:lnTo>
                    <a:pt x="845" y="1136"/>
                  </a:lnTo>
                  <a:lnTo>
                    <a:pt x="804" y="1136"/>
                  </a:lnTo>
                  <a:lnTo>
                    <a:pt x="791" y="1176"/>
                  </a:lnTo>
                  <a:lnTo>
                    <a:pt x="764" y="1149"/>
                  </a:lnTo>
                  <a:lnTo>
                    <a:pt x="791" y="1109"/>
                  </a:lnTo>
                  <a:lnTo>
                    <a:pt x="791" y="1055"/>
                  </a:lnTo>
                  <a:lnTo>
                    <a:pt x="737" y="1002"/>
                  </a:lnTo>
                  <a:lnTo>
                    <a:pt x="778" y="1002"/>
                  </a:lnTo>
                  <a:lnTo>
                    <a:pt x="764" y="961"/>
                  </a:lnTo>
                  <a:lnTo>
                    <a:pt x="764" y="923"/>
                  </a:lnTo>
                  <a:lnTo>
                    <a:pt x="737" y="869"/>
                  </a:lnTo>
                  <a:lnTo>
                    <a:pt x="710" y="815"/>
                  </a:lnTo>
                  <a:lnTo>
                    <a:pt x="670" y="802"/>
                  </a:lnTo>
                  <a:lnTo>
                    <a:pt x="657" y="721"/>
                  </a:lnTo>
                  <a:lnTo>
                    <a:pt x="643" y="668"/>
                  </a:lnTo>
                  <a:lnTo>
                    <a:pt x="643" y="614"/>
                  </a:lnTo>
                  <a:lnTo>
                    <a:pt x="603" y="562"/>
                  </a:lnTo>
                  <a:lnTo>
                    <a:pt x="565" y="522"/>
                  </a:lnTo>
                  <a:lnTo>
                    <a:pt x="524" y="522"/>
                  </a:lnTo>
                  <a:lnTo>
                    <a:pt x="457" y="508"/>
                  </a:lnTo>
                  <a:lnTo>
                    <a:pt x="444" y="481"/>
                  </a:lnTo>
                  <a:lnTo>
                    <a:pt x="511" y="508"/>
                  </a:lnTo>
                  <a:lnTo>
                    <a:pt x="538" y="481"/>
                  </a:lnTo>
                  <a:lnTo>
                    <a:pt x="565" y="481"/>
                  </a:lnTo>
                  <a:lnTo>
                    <a:pt x="551" y="441"/>
                  </a:lnTo>
                  <a:lnTo>
                    <a:pt x="589" y="401"/>
                  </a:lnTo>
                  <a:lnTo>
                    <a:pt x="616" y="374"/>
                  </a:lnTo>
                  <a:lnTo>
                    <a:pt x="657" y="320"/>
                  </a:lnTo>
                  <a:lnTo>
                    <a:pt x="657" y="293"/>
                  </a:lnTo>
                  <a:lnTo>
                    <a:pt x="684" y="280"/>
                  </a:lnTo>
                  <a:lnTo>
                    <a:pt x="684" y="226"/>
                  </a:lnTo>
                  <a:lnTo>
                    <a:pt x="643" y="213"/>
                  </a:lnTo>
                  <a:lnTo>
                    <a:pt x="589" y="213"/>
                  </a:lnTo>
                  <a:lnTo>
                    <a:pt x="551" y="199"/>
                  </a:lnTo>
                  <a:lnTo>
                    <a:pt x="511" y="199"/>
                  </a:lnTo>
                  <a:lnTo>
                    <a:pt x="457" y="199"/>
                  </a:lnTo>
                  <a:lnTo>
                    <a:pt x="497" y="188"/>
                  </a:lnTo>
                  <a:lnTo>
                    <a:pt x="511" y="161"/>
                  </a:lnTo>
                  <a:lnTo>
                    <a:pt x="457" y="161"/>
                  </a:lnTo>
                  <a:lnTo>
                    <a:pt x="511" y="134"/>
                  </a:lnTo>
                  <a:lnTo>
                    <a:pt x="551" y="107"/>
                  </a:lnTo>
                  <a:lnTo>
                    <a:pt x="589" y="67"/>
                  </a:lnTo>
                  <a:lnTo>
                    <a:pt x="603" y="27"/>
                  </a:lnTo>
                  <a:lnTo>
                    <a:pt x="538" y="27"/>
                  </a:lnTo>
                  <a:lnTo>
                    <a:pt x="457" y="27"/>
                  </a:lnTo>
                  <a:lnTo>
                    <a:pt x="430" y="0"/>
                  </a:lnTo>
                  <a:lnTo>
                    <a:pt x="417" y="0"/>
                  </a:lnTo>
                  <a:lnTo>
                    <a:pt x="390" y="40"/>
                  </a:lnTo>
                  <a:lnTo>
                    <a:pt x="390" y="67"/>
                  </a:lnTo>
                  <a:lnTo>
                    <a:pt x="376" y="67"/>
                  </a:lnTo>
                  <a:lnTo>
                    <a:pt x="350" y="107"/>
                  </a:lnTo>
                  <a:lnTo>
                    <a:pt x="363" y="121"/>
                  </a:lnTo>
                  <a:lnTo>
                    <a:pt x="323" y="134"/>
                  </a:lnTo>
                  <a:lnTo>
                    <a:pt x="296" y="161"/>
                  </a:lnTo>
                  <a:lnTo>
                    <a:pt x="296" y="188"/>
                  </a:lnTo>
                  <a:lnTo>
                    <a:pt x="309" y="213"/>
                  </a:lnTo>
                  <a:lnTo>
                    <a:pt x="296" y="240"/>
                  </a:lnTo>
                  <a:lnTo>
                    <a:pt x="255" y="199"/>
                  </a:lnTo>
                  <a:lnTo>
                    <a:pt x="269" y="161"/>
                  </a:lnTo>
                  <a:lnTo>
                    <a:pt x="255" y="134"/>
                  </a:lnTo>
                  <a:lnTo>
                    <a:pt x="254" y="134"/>
                  </a:lnTo>
                  <a:lnTo>
                    <a:pt x="252" y="136"/>
                  </a:lnTo>
                  <a:lnTo>
                    <a:pt x="250" y="138"/>
                  </a:lnTo>
                  <a:lnTo>
                    <a:pt x="248" y="140"/>
                  </a:lnTo>
                  <a:lnTo>
                    <a:pt x="246" y="146"/>
                  </a:lnTo>
                  <a:lnTo>
                    <a:pt x="244" y="153"/>
                  </a:lnTo>
                  <a:lnTo>
                    <a:pt x="242" y="161"/>
                  </a:lnTo>
                  <a:lnTo>
                    <a:pt x="242" y="167"/>
                  </a:lnTo>
                  <a:lnTo>
                    <a:pt x="242" y="171"/>
                  </a:lnTo>
                  <a:lnTo>
                    <a:pt x="242" y="172"/>
                  </a:lnTo>
                  <a:lnTo>
                    <a:pt x="242" y="174"/>
                  </a:lnTo>
                  <a:lnTo>
                    <a:pt x="215" y="161"/>
                  </a:lnTo>
                  <a:lnTo>
                    <a:pt x="202" y="188"/>
                  </a:lnTo>
                  <a:lnTo>
                    <a:pt x="215" y="213"/>
                  </a:lnTo>
                  <a:lnTo>
                    <a:pt x="242" y="240"/>
                  </a:lnTo>
                  <a:lnTo>
                    <a:pt x="255" y="267"/>
                  </a:lnTo>
                  <a:lnTo>
                    <a:pt x="282" y="280"/>
                  </a:lnTo>
                  <a:lnTo>
                    <a:pt x="269" y="307"/>
                  </a:lnTo>
                  <a:lnTo>
                    <a:pt x="229" y="320"/>
                  </a:lnTo>
                  <a:lnTo>
                    <a:pt x="229" y="361"/>
                  </a:lnTo>
                  <a:lnTo>
                    <a:pt x="188" y="374"/>
                  </a:lnTo>
                  <a:lnTo>
                    <a:pt x="202" y="401"/>
                  </a:lnTo>
                  <a:lnTo>
                    <a:pt x="242" y="387"/>
                  </a:lnTo>
                  <a:lnTo>
                    <a:pt x="269" y="374"/>
                  </a:lnTo>
                  <a:lnTo>
                    <a:pt x="309" y="347"/>
                  </a:lnTo>
                  <a:lnTo>
                    <a:pt x="296" y="387"/>
                  </a:lnTo>
                  <a:lnTo>
                    <a:pt x="269" y="414"/>
                  </a:lnTo>
                  <a:lnTo>
                    <a:pt x="255" y="441"/>
                  </a:lnTo>
                  <a:lnTo>
                    <a:pt x="229" y="481"/>
                  </a:lnTo>
                  <a:lnTo>
                    <a:pt x="242" y="508"/>
                  </a:lnTo>
                  <a:lnTo>
                    <a:pt x="215" y="549"/>
                  </a:lnTo>
                  <a:lnTo>
                    <a:pt x="202" y="587"/>
                  </a:lnTo>
                  <a:lnTo>
                    <a:pt x="229" y="600"/>
                  </a:lnTo>
                  <a:lnTo>
                    <a:pt x="242" y="574"/>
                  </a:lnTo>
                  <a:lnTo>
                    <a:pt x="255" y="522"/>
                  </a:lnTo>
                  <a:lnTo>
                    <a:pt x="269" y="495"/>
                  </a:lnTo>
                  <a:lnTo>
                    <a:pt x="296" y="481"/>
                  </a:lnTo>
                  <a:lnTo>
                    <a:pt x="336" y="481"/>
                  </a:lnTo>
                  <a:lnTo>
                    <a:pt x="323" y="508"/>
                  </a:lnTo>
                  <a:lnTo>
                    <a:pt x="323" y="549"/>
                  </a:lnTo>
                  <a:lnTo>
                    <a:pt x="336" y="587"/>
                  </a:lnTo>
                  <a:lnTo>
                    <a:pt x="309" y="614"/>
                  </a:lnTo>
                  <a:lnTo>
                    <a:pt x="269" y="654"/>
                  </a:lnTo>
                  <a:lnTo>
                    <a:pt x="255" y="681"/>
                  </a:lnTo>
                  <a:lnTo>
                    <a:pt x="269" y="708"/>
                  </a:lnTo>
                  <a:lnTo>
                    <a:pt x="282" y="694"/>
                  </a:lnTo>
                  <a:lnTo>
                    <a:pt x="309" y="721"/>
                  </a:lnTo>
                  <a:lnTo>
                    <a:pt x="350" y="721"/>
                  </a:lnTo>
                  <a:lnTo>
                    <a:pt x="376" y="721"/>
                  </a:lnTo>
                  <a:lnTo>
                    <a:pt x="417" y="708"/>
                  </a:lnTo>
                  <a:lnTo>
                    <a:pt x="430" y="694"/>
                  </a:lnTo>
                  <a:lnTo>
                    <a:pt x="470" y="708"/>
                  </a:lnTo>
                  <a:lnTo>
                    <a:pt x="430" y="721"/>
                  </a:lnTo>
                  <a:lnTo>
                    <a:pt x="417" y="748"/>
                  </a:lnTo>
                  <a:lnTo>
                    <a:pt x="390" y="775"/>
                  </a:lnTo>
                  <a:lnTo>
                    <a:pt x="430" y="829"/>
                  </a:lnTo>
                  <a:lnTo>
                    <a:pt x="430" y="856"/>
                  </a:lnTo>
                  <a:lnTo>
                    <a:pt x="484" y="856"/>
                  </a:lnTo>
                  <a:lnTo>
                    <a:pt x="470" y="896"/>
                  </a:lnTo>
                  <a:lnTo>
                    <a:pt x="444" y="909"/>
                  </a:lnTo>
                  <a:lnTo>
                    <a:pt x="457" y="950"/>
                  </a:lnTo>
                  <a:lnTo>
                    <a:pt x="430" y="961"/>
                  </a:lnTo>
                  <a:lnTo>
                    <a:pt x="430" y="1002"/>
                  </a:lnTo>
                  <a:lnTo>
                    <a:pt x="417" y="1015"/>
                  </a:lnTo>
                  <a:lnTo>
                    <a:pt x="376" y="1002"/>
                  </a:lnTo>
                  <a:lnTo>
                    <a:pt x="336" y="1002"/>
                  </a:lnTo>
                  <a:lnTo>
                    <a:pt x="296" y="1002"/>
                  </a:lnTo>
                  <a:lnTo>
                    <a:pt x="269" y="1042"/>
                  </a:lnTo>
                  <a:lnTo>
                    <a:pt x="242" y="1055"/>
                  </a:lnTo>
                  <a:lnTo>
                    <a:pt x="229" y="1082"/>
                  </a:lnTo>
                  <a:lnTo>
                    <a:pt x="255" y="1082"/>
                  </a:lnTo>
                  <a:lnTo>
                    <a:pt x="269" y="1069"/>
                  </a:lnTo>
                  <a:lnTo>
                    <a:pt x="296" y="1082"/>
                  </a:lnTo>
                  <a:lnTo>
                    <a:pt x="296" y="1122"/>
                  </a:lnTo>
                  <a:lnTo>
                    <a:pt x="269" y="1163"/>
                  </a:lnTo>
                  <a:lnTo>
                    <a:pt x="242" y="1190"/>
                  </a:lnTo>
                  <a:lnTo>
                    <a:pt x="215" y="1203"/>
                  </a:lnTo>
                  <a:lnTo>
                    <a:pt x="161" y="1216"/>
                  </a:lnTo>
                  <a:lnTo>
                    <a:pt x="121" y="1216"/>
                  </a:lnTo>
                  <a:lnTo>
                    <a:pt x="135" y="1243"/>
                  </a:lnTo>
                  <a:lnTo>
                    <a:pt x="121" y="1257"/>
                  </a:lnTo>
                  <a:lnTo>
                    <a:pt x="148" y="1284"/>
                  </a:lnTo>
                  <a:lnTo>
                    <a:pt x="188" y="1284"/>
                  </a:lnTo>
                  <a:lnTo>
                    <a:pt x="215" y="1270"/>
                  </a:lnTo>
                  <a:lnTo>
                    <a:pt x="242" y="1297"/>
                  </a:lnTo>
                  <a:lnTo>
                    <a:pt x="255" y="1310"/>
                  </a:lnTo>
                  <a:lnTo>
                    <a:pt x="269" y="1310"/>
                  </a:lnTo>
                  <a:lnTo>
                    <a:pt x="296" y="1349"/>
                  </a:lnTo>
                  <a:lnTo>
                    <a:pt x="336" y="1362"/>
                  </a:lnTo>
                  <a:lnTo>
                    <a:pt x="350" y="1349"/>
                  </a:lnTo>
                  <a:lnTo>
                    <a:pt x="376" y="1337"/>
                  </a:lnTo>
                  <a:lnTo>
                    <a:pt x="430" y="1310"/>
                  </a:lnTo>
                  <a:lnTo>
                    <a:pt x="444" y="131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2" name="Freeform 136"/>
            <p:cNvSpPr>
              <a:spLocks/>
            </p:cNvSpPr>
            <p:nvPr/>
          </p:nvSpPr>
          <p:spPr bwMode="gray">
            <a:xfrm>
              <a:off x="1723" y="2401"/>
              <a:ext cx="34" cy="27"/>
            </a:xfrm>
            <a:custGeom>
              <a:avLst/>
              <a:gdLst>
                <a:gd name="T0" fmla="*/ 7 w 67"/>
                <a:gd name="T1" fmla="*/ 0 h 54"/>
                <a:gd name="T2" fmla="*/ 0 w 67"/>
                <a:gd name="T3" fmla="*/ 7 h 54"/>
                <a:gd name="T4" fmla="*/ 7 w 67"/>
                <a:gd name="T5" fmla="*/ 14 h 54"/>
                <a:gd name="T6" fmla="*/ 17 w 67"/>
                <a:gd name="T7" fmla="*/ 7 h 54"/>
                <a:gd name="T8" fmla="*/ 7 w 67"/>
                <a:gd name="T9" fmla="*/ 0 h 54"/>
                <a:gd name="T10" fmla="*/ 0 60000 65536"/>
                <a:gd name="T11" fmla="*/ 0 60000 65536"/>
                <a:gd name="T12" fmla="*/ 0 60000 65536"/>
                <a:gd name="T13" fmla="*/ 0 60000 65536"/>
                <a:gd name="T14" fmla="*/ 0 60000 65536"/>
                <a:gd name="T15" fmla="*/ 0 w 67"/>
                <a:gd name="T16" fmla="*/ 0 h 54"/>
                <a:gd name="T17" fmla="*/ 67 w 67"/>
                <a:gd name="T18" fmla="*/ 54 h 54"/>
              </a:gdLst>
              <a:ahLst/>
              <a:cxnLst>
                <a:cxn ang="T10">
                  <a:pos x="T0" y="T1"/>
                </a:cxn>
                <a:cxn ang="T11">
                  <a:pos x="T2" y="T3"/>
                </a:cxn>
                <a:cxn ang="T12">
                  <a:pos x="T4" y="T5"/>
                </a:cxn>
                <a:cxn ang="T13">
                  <a:pos x="T6" y="T7"/>
                </a:cxn>
                <a:cxn ang="T14">
                  <a:pos x="T8" y="T9"/>
                </a:cxn>
              </a:cxnLst>
              <a:rect l="T15" t="T16" r="T17" b="T18"/>
              <a:pathLst>
                <a:path w="67" h="54">
                  <a:moveTo>
                    <a:pt x="27" y="0"/>
                  </a:moveTo>
                  <a:lnTo>
                    <a:pt x="0" y="27"/>
                  </a:lnTo>
                  <a:lnTo>
                    <a:pt x="27" y="54"/>
                  </a:lnTo>
                  <a:lnTo>
                    <a:pt x="67" y="27"/>
                  </a:lnTo>
                  <a:lnTo>
                    <a:pt x="2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3" name="Freeform 137"/>
            <p:cNvSpPr>
              <a:spLocks/>
            </p:cNvSpPr>
            <p:nvPr/>
          </p:nvSpPr>
          <p:spPr bwMode="gray">
            <a:xfrm>
              <a:off x="1736" y="2315"/>
              <a:ext cx="27" cy="27"/>
            </a:xfrm>
            <a:custGeom>
              <a:avLst/>
              <a:gdLst>
                <a:gd name="T0" fmla="*/ 7 w 54"/>
                <a:gd name="T1" fmla="*/ 0 h 54"/>
                <a:gd name="T2" fmla="*/ 0 w 54"/>
                <a:gd name="T3" fmla="*/ 7 h 54"/>
                <a:gd name="T4" fmla="*/ 0 w 54"/>
                <a:gd name="T5" fmla="*/ 14 h 54"/>
                <a:gd name="T6" fmla="*/ 14 w 54"/>
                <a:gd name="T7" fmla="*/ 7 h 54"/>
                <a:gd name="T8" fmla="*/ 14 w 54"/>
                <a:gd name="T9" fmla="*/ 0 h 54"/>
                <a:gd name="T10" fmla="*/ 7 w 54"/>
                <a:gd name="T11" fmla="*/ 0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27" y="0"/>
                  </a:moveTo>
                  <a:lnTo>
                    <a:pt x="0" y="27"/>
                  </a:lnTo>
                  <a:lnTo>
                    <a:pt x="0" y="54"/>
                  </a:lnTo>
                  <a:lnTo>
                    <a:pt x="54" y="27"/>
                  </a:lnTo>
                  <a:lnTo>
                    <a:pt x="54" y="0"/>
                  </a:lnTo>
                  <a:lnTo>
                    <a:pt x="2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4" name="Freeform 138"/>
            <p:cNvSpPr>
              <a:spLocks/>
            </p:cNvSpPr>
            <p:nvPr/>
          </p:nvSpPr>
          <p:spPr bwMode="gray">
            <a:xfrm>
              <a:off x="1857" y="2682"/>
              <a:ext cx="27" cy="20"/>
            </a:xfrm>
            <a:custGeom>
              <a:avLst/>
              <a:gdLst>
                <a:gd name="T0" fmla="*/ 0 w 54"/>
                <a:gd name="T1" fmla="*/ 0 h 40"/>
                <a:gd name="T2" fmla="*/ 14 w 54"/>
                <a:gd name="T3" fmla="*/ 0 h 40"/>
                <a:gd name="T4" fmla="*/ 14 w 54"/>
                <a:gd name="T5" fmla="*/ 6 h 40"/>
                <a:gd name="T6" fmla="*/ 7 w 54"/>
                <a:gd name="T7" fmla="*/ 1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54" y="0"/>
                  </a:lnTo>
                  <a:lnTo>
                    <a:pt x="54" y="26"/>
                  </a:lnTo>
                  <a:lnTo>
                    <a:pt x="27" y="40"/>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5" name="Freeform 139"/>
            <p:cNvSpPr>
              <a:spLocks/>
            </p:cNvSpPr>
            <p:nvPr/>
          </p:nvSpPr>
          <p:spPr bwMode="gray">
            <a:xfrm>
              <a:off x="1669" y="1914"/>
              <a:ext cx="74" cy="121"/>
            </a:xfrm>
            <a:custGeom>
              <a:avLst/>
              <a:gdLst>
                <a:gd name="T0" fmla="*/ 37 w 147"/>
                <a:gd name="T1" fmla="*/ 14 h 242"/>
                <a:gd name="T2" fmla="*/ 37 w 147"/>
                <a:gd name="T3" fmla="*/ 0 h 242"/>
                <a:gd name="T4" fmla="*/ 24 w 147"/>
                <a:gd name="T5" fmla="*/ 11 h 242"/>
                <a:gd name="T6" fmla="*/ 14 w 147"/>
                <a:gd name="T7" fmla="*/ 11 h 242"/>
                <a:gd name="T8" fmla="*/ 17 w 147"/>
                <a:gd name="T9" fmla="*/ 21 h 242"/>
                <a:gd name="T10" fmla="*/ 14 w 147"/>
                <a:gd name="T11" fmla="*/ 30 h 242"/>
                <a:gd name="T12" fmla="*/ 0 w 147"/>
                <a:gd name="T13" fmla="*/ 34 h 242"/>
                <a:gd name="T14" fmla="*/ 0 w 147"/>
                <a:gd name="T15" fmla="*/ 47 h 242"/>
                <a:gd name="T16" fmla="*/ 0 w 147"/>
                <a:gd name="T17" fmla="*/ 61 h 242"/>
                <a:gd name="T18" fmla="*/ 7 w 147"/>
                <a:gd name="T19" fmla="*/ 41 h 242"/>
                <a:gd name="T20" fmla="*/ 14 w 147"/>
                <a:gd name="T21" fmla="*/ 34 h 242"/>
                <a:gd name="T22" fmla="*/ 27 w 147"/>
                <a:gd name="T23" fmla="*/ 24 h 242"/>
                <a:gd name="T24" fmla="*/ 30 w 147"/>
                <a:gd name="T25" fmla="*/ 17 h 242"/>
                <a:gd name="T26" fmla="*/ 37 w 147"/>
                <a:gd name="T27" fmla="*/ 14 h 2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242"/>
                <a:gd name="T44" fmla="*/ 147 w 147"/>
                <a:gd name="T45" fmla="*/ 242 h 2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242">
                  <a:moveTo>
                    <a:pt x="147" y="54"/>
                  </a:moveTo>
                  <a:lnTo>
                    <a:pt x="147" y="0"/>
                  </a:lnTo>
                  <a:lnTo>
                    <a:pt x="94" y="41"/>
                  </a:lnTo>
                  <a:lnTo>
                    <a:pt x="53" y="41"/>
                  </a:lnTo>
                  <a:lnTo>
                    <a:pt x="67" y="81"/>
                  </a:lnTo>
                  <a:lnTo>
                    <a:pt x="53" y="121"/>
                  </a:lnTo>
                  <a:lnTo>
                    <a:pt x="0" y="135"/>
                  </a:lnTo>
                  <a:lnTo>
                    <a:pt x="0" y="188"/>
                  </a:lnTo>
                  <a:lnTo>
                    <a:pt x="0" y="242"/>
                  </a:lnTo>
                  <a:lnTo>
                    <a:pt x="26" y="162"/>
                  </a:lnTo>
                  <a:lnTo>
                    <a:pt x="53" y="135"/>
                  </a:lnTo>
                  <a:lnTo>
                    <a:pt x="107" y="94"/>
                  </a:lnTo>
                  <a:lnTo>
                    <a:pt x="120" y="67"/>
                  </a:lnTo>
                  <a:lnTo>
                    <a:pt x="147" y="54"/>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6" name="Freeform 140"/>
            <p:cNvSpPr>
              <a:spLocks/>
            </p:cNvSpPr>
            <p:nvPr/>
          </p:nvSpPr>
          <p:spPr bwMode="gray">
            <a:xfrm>
              <a:off x="1898" y="1880"/>
              <a:ext cx="47" cy="47"/>
            </a:xfrm>
            <a:custGeom>
              <a:avLst/>
              <a:gdLst>
                <a:gd name="T0" fmla="*/ 13 w 94"/>
                <a:gd name="T1" fmla="*/ 0 h 94"/>
                <a:gd name="T2" fmla="*/ 3 w 94"/>
                <a:gd name="T3" fmla="*/ 6 h 94"/>
                <a:gd name="T4" fmla="*/ 0 w 94"/>
                <a:gd name="T5" fmla="*/ 17 h 94"/>
                <a:gd name="T6" fmla="*/ 6 w 94"/>
                <a:gd name="T7" fmla="*/ 24 h 94"/>
                <a:gd name="T8" fmla="*/ 11 w 94"/>
                <a:gd name="T9" fmla="*/ 10 h 94"/>
                <a:gd name="T10" fmla="*/ 24 w 94"/>
                <a:gd name="T11" fmla="*/ 3 h 94"/>
                <a:gd name="T12" fmla="*/ 13 w 94"/>
                <a:gd name="T13" fmla="*/ 0 h 94"/>
                <a:gd name="T14" fmla="*/ 0 60000 65536"/>
                <a:gd name="T15" fmla="*/ 0 60000 65536"/>
                <a:gd name="T16" fmla="*/ 0 60000 65536"/>
                <a:gd name="T17" fmla="*/ 0 60000 65536"/>
                <a:gd name="T18" fmla="*/ 0 60000 65536"/>
                <a:gd name="T19" fmla="*/ 0 60000 65536"/>
                <a:gd name="T20" fmla="*/ 0 60000 65536"/>
                <a:gd name="T21" fmla="*/ 0 w 94"/>
                <a:gd name="T22" fmla="*/ 0 h 94"/>
                <a:gd name="T23" fmla="*/ 94 w 94"/>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94">
                  <a:moveTo>
                    <a:pt x="54" y="0"/>
                  </a:moveTo>
                  <a:lnTo>
                    <a:pt x="14" y="27"/>
                  </a:lnTo>
                  <a:lnTo>
                    <a:pt x="0" y="67"/>
                  </a:lnTo>
                  <a:lnTo>
                    <a:pt x="27" y="94"/>
                  </a:lnTo>
                  <a:lnTo>
                    <a:pt x="41" y="40"/>
                  </a:lnTo>
                  <a:lnTo>
                    <a:pt x="94" y="14"/>
                  </a:lnTo>
                  <a:lnTo>
                    <a:pt x="5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7" name="Freeform 141"/>
            <p:cNvSpPr>
              <a:spLocks/>
            </p:cNvSpPr>
            <p:nvPr/>
          </p:nvSpPr>
          <p:spPr bwMode="gray">
            <a:xfrm>
              <a:off x="1089" y="3384"/>
              <a:ext cx="313" cy="480"/>
            </a:xfrm>
            <a:custGeom>
              <a:avLst/>
              <a:gdLst>
                <a:gd name="T0" fmla="*/ 66 w 628"/>
                <a:gd name="T1" fmla="*/ 3 h 962"/>
                <a:gd name="T2" fmla="*/ 63 w 628"/>
                <a:gd name="T3" fmla="*/ 43 h 962"/>
                <a:gd name="T4" fmla="*/ 50 w 628"/>
                <a:gd name="T5" fmla="*/ 73 h 962"/>
                <a:gd name="T6" fmla="*/ 46 w 628"/>
                <a:gd name="T7" fmla="*/ 76 h 962"/>
                <a:gd name="T8" fmla="*/ 23 w 628"/>
                <a:gd name="T9" fmla="*/ 113 h 962"/>
                <a:gd name="T10" fmla="*/ 16 w 628"/>
                <a:gd name="T11" fmla="*/ 117 h 962"/>
                <a:gd name="T12" fmla="*/ 6 w 628"/>
                <a:gd name="T13" fmla="*/ 143 h 962"/>
                <a:gd name="T14" fmla="*/ 13 w 628"/>
                <a:gd name="T15" fmla="*/ 146 h 962"/>
                <a:gd name="T16" fmla="*/ 23 w 628"/>
                <a:gd name="T17" fmla="*/ 140 h 962"/>
                <a:gd name="T18" fmla="*/ 23 w 628"/>
                <a:gd name="T19" fmla="*/ 150 h 962"/>
                <a:gd name="T20" fmla="*/ 13 w 628"/>
                <a:gd name="T21" fmla="*/ 153 h 962"/>
                <a:gd name="T22" fmla="*/ 10 w 628"/>
                <a:gd name="T23" fmla="*/ 160 h 962"/>
                <a:gd name="T24" fmla="*/ 27 w 628"/>
                <a:gd name="T25" fmla="*/ 160 h 962"/>
                <a:gd name="T26" fmla="*/ 20 w 628"/>
                <a:gd name="T27" fmla="*/ 176 h 962"/>
                <a:gd name="T28" fmla="*/ 23 w 628"/>
                <a:gd name="T29" fmla="*/ 183 h 962"/>
                <a:gd name="T30" fmla="*/ 13 w 628"/>
                <a:gd name="T31" fmla="*/ 213 h 962"/>
                <a:gd name="T32" fmla="*/ 0 w 628"/>
                <a:gd name="T33" fmla="*/ 226 h 962"/>
                <a:gd name="T34" fmla="*/ 16 w 628"/>
                <a:gd name="T35" fmla="*/ 226 h 962"/>
                <a:gd name="T36" fmla="*/ 33 w 628"/>
                <a:gd name="T37" fmla="*/ 233 h 962"/>
                <a:gd name="T38" fmla="*/ 46 w 628"/>
                <a:gd name="T39" fmla="*/ 240 h 962"/>
                <a:gd name="T40" fmla="*/ 60 w 628"/>
                <a:gd name="T41" fmla="*/ 233 h 962"/>
                <a:gd name="T42" fmla="*/ 63 w 628"/>
                <a:gd name="T43" fmla="*/ 233 h 962"/>
                <a:gd name="T44" fmla="*/ 63 w 628"/>
                <a:gd name="T45" fmla="*/ 213 h 962"/>
                <a:gd name="T46" fmla="*/ 66 w 628"/>
                <a:gd name="T47" fmla="*/ 206 h 962"/>
                <a:gd name="T48" fmla="*/ 73 w 628"/>
                <a:gd name="T49" fmla="*/ 200 h 962"/>
                <a:gd name="T50" fmla="*/ 80 w 628"/>
                <a:gd name="T51" fmla="*/ 197 h 962"/>
                <a:gd name="T52" fmla="*/ 86 w 628"/>
                <a:gd name="T53" fmla="*/ 200 h 962"/>
                <a:gd name="T54" fmla="*/ 93 w 628"/>
                <a:gd name="T55" fmla="*/ 190 h 962"/>
                <a:gd name="T56" fmla="*/ 83 w 628"/>
                <a:gd name="T57" fmla="*/ 190 h 962"/>
                <a:gd name="T58" fmla="*/ 80 w 628"/>
                <a:gd name="T59" fmla="*/ 173 h 962"/>
                <a:gd name="T60" fmla="*/ 83 w 628"/>
                <a:gd name="T61" fmla="*/ 163 h 962"/>
                <a:gd name="T62" fmla="*/ 93 w 628"/>
                <a:gd name="T63" fmla="*/ 160 h 962"/>
                <a:gd name="T64" fmla="*/ 100 w 628"/>
                <a:gd name="T65" fmla="*/ 150 h 962"/>
                <a:gd name="T66" fmla="*/ 93 w 628"/>
                <a:gd name="T67" fmla="*/ 140 h 962"/>
                <a:gd name="T68" fmla="*/ 90 w 628"/>
                <a:gd name="T69" fmla="*/ 129 h 962"/>
                <a:gd name="T70" fmla="*/ 86 w 628"/>
                <a:gd name="T71" fmla="*/ 120 h 962"/>
                <a:gd name="T72" fmla="*/ 93 w 628"/>
                <a:gd name="T73" fmla="*/ 120 h 962"/>
                <a:gd name="T74" fmla="*/ 103 w 628"/>
                <a:gd name="T75" fmla="*/ 120 h 962"/>
                <a:gd name="T76" fmla="*/ 113 w 628"/>
                <a:gd name="T77" fmla="*/ 110 h 962"/>
                <a:gd name="T78" fmla="*/ 110 w 628"/>
                <a:gd name="T79" fmla="*/ 103 h 962"/>
                <a:gd name="T80" fmla="*/ 110 w 628"/>
                <a:gd name="T81" fmla="*/ 93 h 962"/>
                <a:gd name="T82" fmla="*/ 123 w 628"/>
                <a:gd name="T83" fmla="*/ 93 h 962"/>
                <a:gd name="T84" fmla="*/ 123 w 628"/>
                <a:gd name="T85" fmla="*/ 73 h 962"/>
                <a:gd name="T86" fmla="*/ 123 w 628"/>
                <a:gd name="T87" fmla="*/ 63 h 962"/>
                <a:gd name="T88" fmla="*/ 129 w 628"/>
                <a:gd name="T89" fmla="*/ 53 h 962"/>
                <a:gd name="T90" fmla="*/ 136 w 628"/>
                <a:gd name="T91" fmla="*/ 53 h 962"/>
                <a:gd name="T92" fmla="*/ 146 w 628"/>
                <a:gd name="T93" fmla="*/ 50 h 962"/>
                <a:gd name="T94" fmla="*/ 156 w 628"/>
                <a:gd name="T95" fmla="*/ 40 h 962"/>
                <a:gd name="T96" fmla="*/ 150 w 628"/>
                <a:gd name="T97" fmla="*/ 37 h 962"/>
                <a:gd name="T98" fmla="*/ 143 w 628"/>
                <a:gd name="T99" fmla="*/ 37 h 962"/>
                <a:gd name="T100" fmla="*/ 146 w 628"/>
                <a:gd name="T101" fmla="*/ 27 h 962"/>
                <a:gd name="T102" fmla="*/ 140 w 628"/>
                <a:gd name="T103" fmla="*/ 17 h 962"/>
                <a:gd name="T104" fmla="*/ 126 w 628"/>
                <a:gd name="T105" fmla="*/ 13 h 962"/>
                <a:gd name="T106" fmla="*/ 120 w 628"/>
                <a:gd name="T107" fmla="*/ 20 h 962"/>
                <a:gd name="T108" fmla="*/ 110 w 628"/>
                <a:gd name="T109" fmla="*/ 20 h 962"/>
                <a:gd name="T110" fmla="*/ 106 w 628"/>
                <a:gd name="T111" fmla="*/ 13 h 962"/>
                <a:gd name="T112" fmla="*/ 90 w 628"/>
                <a:gd name="T113" fmla="*/ 13 h 962"/>
                <a:gd name="T114" fmla="*/ 90 w 628"/>
                <a:gd name="T115" fmla="*/ 6 h 962"/>
                <a:gd name="T116" fmla="*/ 96 w 628"/>
                <a:gd name="T117" fmla="*/ 3 h 962"/>
                <a:gd name="T118" fmla="*/ 93 w 628"/>
                <a:gd name="T119" fmla="*/ 0 h 962"/>
                <a:gd name="T120" fmla="*/ 76 w 628"/>
                <a:gd name="T121" fmla="*/ 0 h 962"/>
                <a:gd name="T122" fmla="*/ 66 w 628"/>
                <a:gd name="T123" fmla="*/ 3 h 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
                <a:gd name="T187" fmla="*/ 0 h 962"/>
                <a:gd name="T188" fmla="*/ 628 w 628"/>
                <a:gd name="T189" fmla="*/ 962 h 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 h="962">
                  <a:moveTo>
                    <a:pt x="267" y="14"/>
                  </a:moveTo>
                  <a:lnTo>
                    <a:pt x="254" y="173"/>
                  </a:lnTo>
                  <a:lnTo>
                    <a:pt x="200" y="294"/>
                  </a:lnTo>
                  <a:lnTo>
                    <a:pt x="186" y="307"/>
                  </a:lnTo>
                  <a:lnTo>
                    <a:pt x="94" y="455"/>
                  </a:lnTo>
                  <a:lnTo>
                    <a:pt x="67" y="469"/>
                  </a:lnTo>
                  <a:lnTo>
                    <a:pt x="27" y="574"/>
                  </a:lnTo>
                  <a:lnTo>
                    <a:pt x="54" y="588"/>
                  </a:lnTo>
                  <a:lnTo>
                    <a:pt x="94" y="561"/>
                  </a:lnTo>
                  <a:lnTo>
                    <a:pt x="94" y="601"/>
                  </a:lnTo>
                  <a:lnTo>
                    <a:pt x="54" y="614"/>
                  </a:lnTo>
                  <a:lnTo>
                    <a:pt x="40" y="641"/>
                  </a:lnTo>
                  <a:lnTo>
                    <a:pt x="108" y="641"/>
                  </a:lnTo>
                  <a:lnTo>
                    <a:pt x="81" y="708"/>
                  </a:lnTo>
                  <a:lnTo>
                    <a:pt x="94" y="735"/>
                  </a:lnTo>
                  <a:lnTo>
                    <a:pt x="54" y="854"/>
                  </a:lnTo>
                  <a:lnTo>
                    <a:pt x="0" y="908"/>
                  </a:lnTo>
                  <a:lnTo>
                    <a:pt x="67" y="908"/>
                  </a:lnTo>
                  <a:lnTo>
                    <a:pt x="134" y="935"/>
                  </a:lnTo>
                  <a:lnTo>
                    <a:pt x="186" y="962"/>
                  </a:lnTo>
                  <a:lnTo>
                    <a:pt x="240" y="935"/>
                  </a:lnTo>
                  <a:lnTo>
                    <a:pt x="254" y="935"/>
                  </a:lnTo>
                  <a:lnTo>
                    <a:pt x="254" y="854"/>
                  </a:lnTo>
                  <a:lnTo>
                    <a:pt x="267" y="827"/>
                  </a:lnTo>
                  <a:lnTo>
                    <a:pt x="294" y="803"/>
                  </a:lnTo>
                  <a:lnTo>
                    <a:pt x="321" y="789"/>
                  </a:lnTo>
                  <a:lnTo>
                    <a:pt x="348" y="803"/>
                  </a:lnTo>
                  <a:lnTo>
                    <a:pt x="374" y="762"/>
                  </a:lnTo>
                  <a:lnTo>
                    <a:pt x="334" y="762"/>
                  </a:lnTo>
                  <a:lnTo>
                    <a:pt x="321" y="695"/>
                  </a:lnTo>
                  <a:lnTo>
                    <a:pt x="334" y="655"/>
                  </a:lnTo>
                  <a:lnTo>
                    <a:pt x="374" y="641"/>
                  </a:lnTo>
                  <a:lnTo>
                    <a:pt x="401" y="601"/>
                  </a:lnTo>
                  <a:lnTo>
                    <a:pt x="374" y="561"/>
                  </a:lnTo>
                  <a:lnTo>
                    <a:pt x="361" y="520"/>
                  </a:lnTo>
                  <a:lnTo>
                    <a:pt x="348" y="482"/>
                  </a:lnTo>
                  <a:lnTo>
                    <a:pt x="374" y="482"/>
                  </a:lnTo>
                  <a:lnTo>
                    <a:pt x="415" y="482"/>
                  </a:lnTo>
                  <a:lnTo>
                    <a:pt x="455" y="442"/>
                  </a:lnTo>
                  <a:lnTo>
                    <a:pt x="442" y="415"/>
                  </a:lnTo>
                  <a:lnTo>
                    <a:pt x="442" y="375"/>
                  </a:lnTo>
                  <a:lnTo>
                    <a:pt x="493" y="375"/>
                  </a:lnTo>
                  <a:lnTo>
                    <a:pt x="493" y="294"/>
                  </a:lnTo>
                  <a:lnTo>
                    <a:pt x="493" y="254"/>
                  </a:lnTo>
                  <a:lnTo>
                    <a:pt x="520" y="213"/>
                  </a:lnTo>
                  <a:lnTo>
                    <a:pt x="547" y="213"/>
                  </a:lnTo>
                  <a:lnTo>
                    <a:pt x="588" y="200"/>
                  </a:lnTo>
                  <a:lnTo>
                    <a:pt x="628" y="162"/>
                  </a:lnTo>
                  <a:lnTo>
                    <a:pt x="601" y="148"/>
                  </a:lnTo>
                  <a:lnTo>
                    <a:pt x="574" y="148"/>
                  </a:lnTo>
                  <a:lnTo>
                    <a:pt x="588" y="108"/>
                  </a:lnTo>
                  <a:lnTo>
                    <a:pt x="561" y="68"/>
                  </a:lnTo>
                  <a:lnTo>
                    <a:pt x="507" y="54"/>
                  </a:lnTo>
                  <a:lnTo>
                    <a:pt x="482" y="81"/>
                  </a:lnTo>
                  <a:lnTo>
                    <a:pt x="442" y="81"/>
                  </a:lnTo>
                  <a:lnTo>
                    <a:pt x="428" y="54"/>
                  </a:lnTo>
                  <a:lnTo>
                    <a:pt x="361" y="54"/>
                  </a:lnTo>
                  <a:lnTo>
                    <a:pt x="361" y="27"/>
                  </a:lnTo>
                  <a:lnTo>
                    <a:pt x="388" y="14"/>
                  </a:lnTo>
                  <a:lnTo>
                    <a:pt x="374" y="0"/>
                  </a:lnTo>
                  <a:lnTo>
                    <a:pt x="307" y="0"/>
                  </a:lnTo>
                  <a:lnTo>
                    <a:pt x="267" y="14"/>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8" name="Freeform 142"/>
            <p:cNvSpPr>
              <a:spLocks/>
            </p:cNvSpPr>
            <p:nvPr/>
          </p:nvSpPr>
          <p:spPr bwMode="gray">
            <a:xfrm>
              <a:off x="1623" y="2675"/>
              <a:ext cx="803" cy="822"/>
            </a:xfrm>
            <a:custGeom>
              <a:avLst/>
              <a:gdLst>
                <a:gd name="T0" fmla="*/ 228 w 1605"/>
                <a:gd name="T1" fmla="*/ 367 h 1645"/>
                <a:gd name="T2" fmla="*/ 288 w 1605"/>
                <a:gd name="T3" fmla="*/ 364 h 1645"/>
                <a:gd name="T4" fmla="*/ 345 w 1605"/>
                <a:gd name="T5" fmla="*/ 374 h 1645"/>
                <a:gd name="T6" fmla="*/ 382 w 1605"/>
                <a:gd name="T7" fmla="*/ 337 h 1645"/>
                <a:gd name="T8" fmla="*/ 351 w 1605"/>
                <a:gd name="T9" fmla="*/ 324 h 1645"/>
                <a:gd name="T10" fmla="*/ 345 w 1605"/>
                <a:gd name="T11" fmla="*/ 287 h 1645"/>
                <a:gd name="T12" fmla="*/ 355 w 1605"/>
                <a:gd name="T13" fmla="*/ 257 h 1645"/>
                <a:gd name="T14" fmla="*/ 355 w 1605"/>
                <a:gd name="T15" fmla="*/ 230 h 1645"/>
                <a:gd name="T16" fmla="*/ 328 w 1605"/>
                <a:gd name="T17" fmla="*/ 241 h 1645"/>
                <a:gd name="T18" fmla="*/ 334 w 1605"/>
                <a:gd name="T19" fmla="*/ 217 h 1645"/>
                <a:gd name="T20" fmla="*/ 355 w 1605"/>
                <a:gd name="T21" fmla="*/ 193 h 1645"/>
                <a:gd name="T22" fmla="*/ 368 w 1605"/>
                <a:gd name="T23" fmla="*/ 177 h 1645"/>
                <a:gd name="T24" fmla="*/ 378 w 1605"/>
                <a:gd name="T25" fmla="*/ 164 h 1645"/>
                <a:gd name="T26" fmla="*/ 392 w 1605"/>
                <a:gd name="T27" fmla="*/ 130 h 1645"/>
                <a:gd name="T28" fmla="*/ 392 w 1605"/>
                <a:gd name="T29" fmla="*/ 107 h 1645"/>
                <a:gd name="T30" fmla="*/ 365 w 1605"/>
                <a:gd name="T31" fmla="*/ 100 h 1645"/>
                <a:gd name="T32" fmla="*/ 334 w 1605"/>
                <a:gd name="T33" fmla="*/ 83 h 1645"/>
                <a:gd name="T34" fmla="*/ 308 w 1605"/>
                <a:gd name="T35" fmla="*/ 70 h 1645"/>
                <a:gd name="T36" fmla="*/ 298 w 1605"/>
                <a:gd name="T37" fmla="*/ 57 h 1645"/>
                <a:gd name="T38" fmla="*/ 281 w 1605"/>
                <a:gd name="T39" fmla="*/ 40 h 1645"/>
                <a:gd name="T40" fmla="*/ 258 w 1605"/>
                <a:gd name="T41" fmla="*/ 27 h 1645"/>
                <a:gd name="T42" fmla="*/ 251 w 1605"/>
                <a:gd name="T43" fmla="*/ 20 h 1645"/>
                <a:gd name="T44" fmla="*/ 244 w 1605"/>
                <a:gd name="T45" fmla="*/ 0 h 1645"/>
                <a:gd name="T46" fmla="*/ 211 w 1605"/>
                <a:gd name="T47" fmla="*/ 16 h 1645"/>
                <a:gd name="T48" fmla="*/ 161 w 1605"/>
                <a:gd name="T49" fmla="*/ 60 h 1645"/>
                <a:gd name="T50" fmla="*/ 138 w 1605"/>
                <a:gd name="T51" fmla="*/ 70 h 1645"/>
                <a:gd name="T52" fmla="*/ 107 w 1605"/>
                <a:gd name="T53" fmla="*/ 50 h 1645"/>
                <a:gd name="T54" fmla="*/ 101 w 1605"/>
                <a:gd name="T55" fmla="*/ 74 h 1645"/>
                <a:gd name="T56" fmla="*/ 74 w 1605"/>
                <a:gd name="T57" fmla="*/ 93 h 1645"/>
                <a:gd name="T58" fmla="*/ 44 w 1605"/>
                <a:gd name="T59" fmla="*/ 80 h 1645"/>
                <a:gd name="T60" fmla="*/ 24 w 1605"/>
                <a:gd name="T61" fmla="*/ 83 h 1645"/>
                <a:gd name="T62" fmla="*/ 14 w 1605"/>
                <a:gd name="T63" fmla="*/ 100 h 1645"/>
                <a:gd name="T64" fmla="*/ 11 w 1605"/>
                <a:gd name="T65" fmla="*/ 123 h 1645"/>
                <a:gd name="T66" fmla="*/ 44 w 1605"/>
                <a:gd name="T67" fmla="*/ 140 h 1645"/>
                <a:gd name="T68" fmla="*/ 81 w 1605"/>
                <a:gd name="T69" fmla="*/ 173 h 1645"/>
                <a:gd name="T70" fmla="*/ 79 w 1605"/>
                <a:gd name="T71" fmla="*/ 174 h 1645"/>
                <a:gd name="T72" fmla="*/ 72 w 1605"/>
                <a:gd name="T73" fmla="*/ 178 h 1645"/>
                <a:gd name="T74" fmla="*/ 71 w 1605"/>
                <a:gd name="T75" fmla="*/ 180 h 1645"/>
                <a:gd name="T76" fmla="*/ 73 w 1605"/>
                <a:gd name="T77" fmla="*/ 186 h 1645"/>
                <a:gd name="T78" fmla="*/ 77 w 1605"/>
                <a:gd name="T79" fmla="*/ 195 h 1645"/>
                <a:gd name="T80" fmla="*/ 79 w 1605"/>
                <a:gd name="T81" fmla="*/ 198 h 1645"/>
                <a:gd name="T82" fmla="*/ 87 w 1605"/>
                <a:gd name="T83" fmla="*/ 205 h 1645"/>
                <a:gd name="T84" fmla="*/ 93 w 1605"/>
                <a:gd name="T85" fmla="*/ 209 h 1645"/>
                <a:gd name="T86" fmla="*/ 97 w 1605"/>
                <a:gd name="T87" fmla="*/ 220 h 1645"/>
                <a:gd name="T88" fmla="*/ 107 w 1605"/>
                <a:gd name="T89" fmla="*/ 260 h 1645"/>
                <a:gd name="T90" fmla="*/ 94 w 1605"/>
                <a:gd name="T91" fmla="*/ 251 h 1645"/>
                <a:gd name="T92" fmla="*/ 87 w 1605"/>
                <a:gd name="T93" fmla="*/ 284 h 1645"/>
                <a:gd name="T94" fmla="*/ 74 w 1605"/>
                <a:gd name="T95" fmla="*/ 314 h 1645"/>
                <a:gd name="T96" fmla="*/ 58 w 1605"/>
                <a:gd name="T97" fmla="*/ 341 h 1645"/>
                <a:gd name="T98" fmla="*/ 71 w 1605"/>
                <a:gd name="T99" fmla="*/ 357 h 1645"/>
                <a:gd name="T100" fmla="*/ 104 w 1605"/>
                <a:gd name="T101" fmla="*/ 374 h 1645"/>
                <a:gd name="T102" fmla="*/ 134 w 1605"/>
                <a:gd name="T103" fmla="*/ 377 h 1645"/>
                <a:gd name="T104" fmla="*/ 161 w 1605"/>
                <a:gd name="T105" fmla="*/ 391 h 1645"/>
                <a:gd name="T106" fmla="*/ 178 w 1605"/>
                <a:gd name="T107" fmla="*/ 401 h 1645"/>
                <a:gd name="T108" fmla="*/ 191 w 1605"/>
                <a:gd name="T109" fmla="*/ 404 h 1645"/>
                <a:gd name="T110" fmla="*/ 218 w 1605"/>
                <a:gd name="T111" fmla="*/ 404 h 1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5"/>
                <a:gd name="T169" fmla="*/ 0 h 1645"/>
                <a:gd name="T170" fmla="*/ 1605 w 1605"/>
                <a:gd name="T171" fmla="*/ 1645 h 1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5" h="1645">
                  <a:moveTo>
                    <a:pt x="870" y="1618"/>
                  </a:moveTo>
                  <a:lnTo>
                    <a:pt x="870" y="1591"/>
                  </a:lnTo>
                  <a:lnTo>
                    <a:pt x="870" y="1524"/>
                  </a:lnTo>
                  <a:lnTo>
                    <a:pt x="910" y="1470"/>
                  </a:lnTo>
                  <a:lnTo>
                    <a:pt x="951" y="1470"/>
                  </a:lnTo>
                  <a:lnTo>
                    <a:pt x="1029" y="1430"/>
                  </a:lnTo>
                  <a:lnTo>
                    <a:pt x="1110" y="1484"/>
                  </a:lnTo>
                  <a:lnTo>
                    <a:pt x="1150" y="1457"/>
                  </a:lnTo>
                  <a:lnTo>
                    <a:pt x="1204" y="1497"/>
                  </a:lnTo>
                  <a:lnTo>
                    <a:pt x="1271" y="1524"/>
                  </a:lnTo>
                  <a:lnTo>
                    <a:pt x="1325" y="1551"/>
                  </a:lnTo>
                  <a:lnTo>
                    <a:pt x="1377" y="1497"/>
                  </a:lnTo>
                  <a:lnTo>
                    <a:pt x="1484" y="1430"/>
                  </a:lnTo>
                  <a:lnTo>
                    <a:pt x="1498" y="1416"/>
                  </a:lnTo>
                  <a:lnTo>
                    <a:pt x="1498" y="1390"/>
                  </a:lnTo>
                  <a:lnTo>
                    <a:pt x="1525" y="1351"/>
                  </a:lnTo>
                  <a:lnTo>
                    <a:pt x="1498" y="1351"/>
                  </a:lnTo>
                  <a:lnTo>
                    <a:pt x="1484" y="1351"/>
                  </a:lnTo>
                  <a:lnTo>
                    <a:pt x="1431" y="1324"/>
                  </a:lnTo>
                  <a:lnTo>
                    <a:pt x="1404" y="1297"/>
                  </a:lnTo>
                  <a:lnTo>
                    <a:pt x="1431" y="1244"/>
                  </a:lnTo>
                  <a:lnTo>
                    <a:pt x="1431" y="1217"/>
                  </a:lnTo>
                  <a:lnTo>
                    <a:pt x="1404" y="1203"/>
                  </a:lnTo>
                  <a:lnTo>
                    <a:pt x="1377" y="1150"/>
                  </a:lnTo>
                  <a:lnTo>
                    <a:pt x="1444" y="1136"/>
                  </a:lnTo>
                  <a:lnTo>
                    <a:pt x="1457" y="1109"/>
                  </a:lnTo>
                  <a:lnTo>
                    <a:pt x="1444" y="1069"/>
                  </a:lnTo>
                  <a:lnTo>
                    <a:pt x="1417" y="1029"/>
                  </a:lnTo>
                  <a:lnTo>
                    <a:pt x="1444" y="1017"/>
                  </a:lnTo>
                  <a:lnTo>
                    <a:pt x="1444" y="990"/>
                  </a:lnTo>
                  <a:lnTo>
                    <a:pt x="1417" y="977"/>
                  </a:lnTo>
                  <a:lnTo>
                    <a:pt x="1417" y="923"/>
                  </a:lnTo>
                  <a:lnTo>
                    <a:pt x="1377" y="910"/>
                  </a:lnTo>
                  <a:lnTo>
                    <a:pt x="1350" y="937"/>
                  </a:lnTo>
                  <a:lnTo>
                    <a:pt x="1350" y="964"/>
                  </a:lnTo>
                  <a:lnTo>
                    <a:pt x="1311" y="964"/>
                  </a:lnTo>
                  <a:lnTo>
                    <a:pt x="1311" y="937"/>
                  </a:lnTo>
                  <a:lnTo>
                    <a:pt x="1336" y="923"/>
                  </a:lnTo>
                  <a:lnTo>
                    <a:pt x="1325" y="896"/>
                  </a:lnTo>
                  <a:lnTo>
                    <a:pt x="1336" y="869"/>
                  </a:lnTo>
                  <a:lnTo>
                    <a:pt x="1377" y="856"/>
                  </a:lnTo>
                  <a:lnTo>
                    <a:pt x="1390" y="829"/>
                  </a:lnTo>
                  <a:lnTo>
                    <a:pt x="1377" y="816"/>
                  </a:lnTo>
                  <a:lnTo>
                    <a:pt x="1417" y="775"/>
                  </a:lnTo>
                  <a:lnTo>
                    <a:pt x="1457" y="762"/>
                  </a:lnTo>
                  <a:lnTo>
                    <a:pt x="1444" y="735"/>
                  </a:lnTo>
                  <a:lnTo>
                    <a:pt x="1457" y="708"/>
                  </a:lnTo>
                  <a:lnTo>
                    <a:pt x="1471" y="708"/>
                  </a:lnTo>
                  <a:lnTo>
                    <a:pt x="1498" y="735"/>
                  </a:lnTo>
                  <a:lnTo>
                    <a:pt x="1525" y="722"/>
                  </a:lnTo>
                  <a:lnTo>
                    <a:pt x="1511" y="695"/>
                  </a:lnTo>
                  <a:lnTo>
                    <a:pt x="1511" y="656"/>
                  </a:lnTo>
                  <a:lnTo>
                    <a:pt x="1525" y="630"/>
                  </a:lnTo>
                  <a:lnTo>
                    <a:pt x="1538" y="589"/>
                  </a:lnTo>
                  <a:lnTo>
                    <a:pt x="1551" y="562"/>
                  </a:lnTo>
                  <a:lnTo>
                    <a:pt x="1565" y="522"/>
                  </a:lnTo>
                  <a:lnTo>
                    <a:pt x="1565" y="495"/>
                  </a:lnTo>
                  <a:lnTo>
                    <a:pt x="1605" y="468"/>
                  </a:lnTo>
                  <a:lnTo>
                    <a:pt x="1605" y="442"/>
                  </a:lnTo>
                  <a:lnTo>
                    <a:pt x="1565" y="428"/>
                  </a:lnTo>
                  <a:lnTo>
                    <a:pt x="1538" y="428"/>
                  </a:lnTo>
                  <a:lnTo>
                    <a:pt x="1525" y="401"/>
                  </a:lnTo>
                  <a:lnTo>
                    <a:pt x="1484" y="415"/>
                  </a:lnTo>
                  <a:lnTo>
                    <a:pt x="1457" y="401"/>
                  </a:lnTo>
                  <a:lnTo>
                    <a:pt x="1417" y="401"/>
                  </a:lnTo>
                  <a:lnTo>
                    <a:pt x="1417" y="374"/>
                  </a:lnTo>
                  <a:lnTo>
                    <a:pt x="1390" y="334"/>
                  </a:lnTo>
                  <a:lnTo>
                    <a:pt x="1336" y="334"/>
                  </a:lnTo>
                  <a:lnTo>
                    <a:pt x="1325" y="323"/>
                  </a:lnTo>
                  <a:lnTo>
                    <a:pt x="1298" y="323"/>
                  </a:lnTo>
                  <a:lnTo>
                    <a:pt x="1271" y="309"/>
                  </a:lnTo>
                  <a:lnTo>
                    <a:pt x="1231" y="282"/>
                  </a:lnTo>
                  <a:lnTo>
                    <a:pt x="1204" y="269"/>
                  </a:lnTo>
                  <a:lnTo>
                    <a:pt x="1231" y="202"/>
                  </a:lnTo>
                  <a:lnTo>
                    <a:pt x="1204" y="202"/>
                  </a:lnTo>
                  <a:lnTo>
                    <a:pt x="1191" y="229"/>
                  </a:lnTo>
                  <a:lnTo>
                    <a:pt x="1164" y="242"/>
                  </a:lnTo>
                  <a:lnTo>
                    <a:pt x="1123" y="229"/>
                  </a:lnTo>
                  <a:lnTo>
                    <a:pt x="1137" y="175"/>
                  </a:lnTo>
                  <a:lnTo>
                    <a:pt x="1123" y="161"/>
                  </a:lnTo>
                  <a:lnTo>
                    <a:pt x="1083" y="161"/>
                  </a:lnTo>
                  <a:lnTo>
                    <a:pt x="1070" y="121"/>
                  </a:lnTo>
                  <a:lnTo>
                    <a:pt x="1043" y="121"/>
                  </a:lnTo>
                  <a:lnTo>
                    <a:pt x="1029" y="108"/>
                  </a:lnTo>
                  <a:lnTo>
                    <a:pt x="1029" y="81"/>
                  </a:lnTo>
                  <a:lnTo>
                    <a:pt x="1016" y="67"/>
                  </a:lnTo>
                  <a:lnTo>
                    <a:pt x="1002" y="67"/>
                  </a:lnTo>
                  <a:lnTo>
                    <a:pt x="1002" y="81"/>
                  </a:lnTo>
                  <a:lnTo>
                    <a:pt x="976" y="81"/>
                  </a:lnTo>
                  <a:lnTo>
                    <a:pt x="964" y="54"/>
                  </a:lnTo>
                  <a:lnTo>
                    <a:pt x="976" y="14"/>
                  </a:lnTo>
                  <a:lnTo>
                    <a:pt x="976" y="0"/>
                  </a:lnTo>
                  <a:lnTo>
                    <a:pt x="964" y="0"/>
                  </a:lnTo>
                  <a:lnTo>
                    <a:pt x="910" y="14"/>
                  </a:lnTo>
                  <a:lnTo>
                    <a:pt x="870" y="0"/>
                  </a:lnTo>
                  <a:lnTo>
                    <a:pt x="843" y="67"/>
                  </a:lnTo>
                  <a:lnTo>
                    <a:pt x="830" y="134"/>
                  </a:lnTo>
                  <a:lnTo>
                    <a:pt x="816" y="161"/>
                  </a:lnTo>
                  <a:lnTo>
                    <a:pt x="709" y="202"/>
                  </a:lnTo>
                  <a:lnTo>
                    <a:pt x="642" y="242"/>
                  </a:lnTo>
                  <a:lnTo>
                    <a:pt x="628" y="255"/>
                  </a:lnTo>
                  <a:lnTo>
                    <a:pt x="655" y="282"/>
                  </a:lnTo>
                  <a:lnTo>
                    <a:pt x="603" y="296"/>
                  </a:lnTo>
                  <a:lnTo>
                    <a:pt x="549" y="282"/>
                  </a:lnTo>
                  <a:lnTo>
                    <a:pt x="482" y="269"/>
                  </a:lnTo>
                  <a:lnTo>
                    <a:pt x="455" y="229"/>
                  </a:lnTo>
                  <a:lnTo>
                    <a:pt x="469" y="202"/>
                  </a:lnTo>
                  <a:lnTo>
                    <a:pt x="428" y="202"/>
                  </a:lnTo>
                  <a:lnTo>
                    <a:pt x="402" y="188"/>
                  </a:lnTo>
                  <a:lnTo>
                    <a:pt x="388" y="215"/>
                  </a:lnTo>
                  <a:lnTo>
                    <a:pt x="402" y="255"/>
                  </a:lnTo>
                  <a:lnTo>
                    <a:pt x="402" y="296"/>
                  </a:lnTo>
                  <a:lnTo>
                    <a:pt x="415" y="348"/>
                  </a:lnTo>
                  <a:lnTo>
                    <a:pt x="428" y="401"/>
                  </a:lnTo>
                  <a:lnTo>
                    <a:pt x="348" y="388"/>
                  </a:lnTo>
                  <a:lnTo>
                    <a:pt x="294" y="374"/>
                  </a:lnTo>
                  <a:lnTo>
                    <a:pt x="269" y="401"/>
                  </a:lnTo>
                  <a:lnTo>
                    <a:pt x="242" y="361"/>
                  </a:lnTo>
                  <a:lnTo>
                    <a:pt x="229" y="323"/>
                  </a:lnTo>
                  <a:lnTo>
                    <a:pt x="175" y="323"/>
                  </a:lnTo>
                  <a:lnTo>
                    <a:pt x="148" y="348"/>
                  </a:lnTo>
                  <a:lnTo>
                    <a:pt x="135" y="323"/>
                  </a:lnTo>
                  <a:lnTo>
                    <a:pt x="108" y="348"/>
                  </a:lnTo>
                  <a:lnTo>
                    <a:pt x="94" y="334"/>
                  </a:lnTo>
                  <a:lnTo>
                    <a:pt x="41" y="334"/>
                  </a:lnTo>
                  <a:lnTo>
                    <a:pt x="0" y="361"/>
                  </a:lnTo>
                  <a:lnTo>
                    <a:pt x="27" y="388"/>
                  </a:lnTo>
                  <a:lnTo>
                    <a:pt x="54" y="401"/>
                  </a:lnTo>
                  <a:lnTo>
                    <a:pt x="54" y="428"/>
                  </a:lnTo>
                  <a:lnTo>
                    <a:pt x="0" y="428"/>
                  </a:lnTo>
                  <a:lnTo>
                    <a:pt x="27" y="455"/>
                  </a:lnTo>
                  <a:lnTo>
                    <a:pt x="41" y="495"/>
                  </a:lnTo>
                  <a:lnTo>
                    <a:pt x="81" y="495"/>
                  </a:lnTo>
                  <a:lnTo>
                    <a:pt x="135" y="522"/>
                  </a:lnTo>
                  <a:lnTo>
                    <a:pt x="162" y="536"/>
                  </a:lnTo>
                  <a:lnTo>
                    <a:pt x="175" y="562"/>
                  </a:lnTo>
                  <a:lnTo>
                    <a:pt x="256" y="589"/>
                  </a:lnTo>
                  <a:lnTo>
                    <a:pt x="256" y="616"/>
                  </a:lnTo>
                  <a:lnTo>
                    <a:pt x="294" y="643"/>
                  </a:lnTo>
                  <a:lnTo>
                    <a:pt x="321" y="695"/>
                  </a:lnTo>
                  <a:lnTo>
                    <a:pt x="319" y="697"/>
                  </a:lnTo>
                  <a:lnTo>
                    <a:pt x="317" y="697"/>
                  </a:lnTo>
                  <a:lnTo>
                    <a:pt x="315" y="699"/>
                  </a:lnTo>
                  <a:lnTo>
                    <a:pt x="309" y="701"/>
                  </a:lnTo>
                  <a:lnTo>
                    <a:pt x="302" y="704"/>
                  </a:lnTo>
                  <a:lnTo>
                    <a:pt x="294" y="708"/>
                  </a:lnTo>
                  <a:lnTo>
                    <a:pt x="288" y="712"/>
                  </a:lnTo>
                  <a:lnTo>
                    <a:pt x="284" y="714"/>
                  </a:lnTo>
                  <a:lnTo>
                    <a:pt x="283" y="718"/>
                  </a:lnTo>
                  <a:lnTo>
                    <a:pt x="283" y="720"/>
                  </a:lnTo>
                  <a:lnTo>
                    <a:pt x="281" y="722"/>
                  </a:lnTo>
                  <a:lnTo>
                    <a:pt x="283" y="726"/>
                  </a:lnTo>
                  <a:lnTo>
                    <a:pt x="283" y="727"/>
                  </a:lnTo>
                  <a:lnTo>
                    <a:pt x="286" y="737"/>
                  </a:lnTo>
                  <a:lnTo>
                    <a:pt x="290" y="747"/>
                  </a:lnTo>
                  <a:lnTo>
                    <a:pt x="294" y="756"/>
                  </a:lnTo>
                  <a:lnTo>
                    <a:pt x="300" y="766"/>
                  </a:lnTo>
                  <a:lnTo>
                    <a:pt x="304" y="775"/>
                  </a:lnTo>
                  <a:lnTo>
                    <a:pt x="308" y="783"/>
                  </a:lnTo>
                  <a:lnTo>
                    <a:pt x="308" y="787"/>
                  </a:lnTo>
                  <a:lnTo>
                    <a:pt x="308" y="789"/>
                  </a:lnTo>
                  <a:lnTo>
                    <a:pt x="311" y="793"/>
                  </a:lnTo>
                  <a:lnTo>
                    <a:pt x="315" y="795"/>
                  </a:lnTo>
                  <a:lnTo>
                    <a:pt x="319" y="798"/>
                  </a:lnTo>
                  <a:lnTo>
                    <a:pt x="325" y="802"/>
                  </a:lnTo>
                  <a:lnTo>
                    <a:pt x="334" y="812"/>
                  </a:lnTo>
                  <a:lnTo>
                    <a:pt x="346" y="822"/>
                  </a:lnTo>
                  <a:lnTo>
                    <a:pt x="357" y="829"/>
                  </a:lnTo>
                  <a:lnTo>
                    <a:pt x="361" y="833"/>
                  </a:lnTo>
                  <a:lnTo>
                    <a:pt x="367" y="837"/>
                  </a:lnTo>
                  <a:lnTo>
                    <a:pt x="371" y="839"/>
                  </a:lnTo>
                  <a:lnTo>
                    <a:pt x="373" y="841"/>
                  </a:lnTo>
                  <a:lnTo>
                    <a:pt x="375" y="843"/>
                  </a:lnTo>
                  <a:lnTo>
                    <a:pt x="388" y="883"/>
                  </a:lnTo>
                  <a:lnTo>
                    <a:pt x="375" y="923"/>
                  </a:lnTo>
                  <a:lnTo>
                    <a:pt x="361" y="950"/>
                  </a:lnTo>
                  <a:lnTo>
                    <a:pt x="402" y="990"/>
                  </a:lnTo>
                  <a:lnTo>
                    <a:pt x="428" y="1042"/>
                  </a:lnTo>
                  <a:lnTo>
                    <a:pt x="442" y="1096"/>
                  </a:lnTo>
                  <a:lnTo>
                    <a:pt x="402" y="1083"/>
                  </a:lnTo>
                  <a:lnTo>
                    <a:pt x="402" y="1042"/>
                  </a:lnTo>
                  <a:lnTo>
                    <a:pt x="375" y="1004"/>
                  </a:lnTo>
                  <a:lnTo>
                    <a:pt x="348" y="1056"/>
                  </a:lnTo>
                  <a:lnTo>
                    <a:pt x="321" y="1123"/>
                  </a:lnTo>
                  <a:lnTo>
                    <a:pt x="348" y="1123"/>
                  </a:lnTo>
                  <a:lnTo>
                    <a:pt x="348" y="1136"/>
                  </a:lnTo>
                  <a:lnTo>
                    <a:pt x="321" y="1150"/>
                  </a:lnTo>
                  <a:lnTo>
                    <a:pt x="321" y="1177"/>
                  </a:lnTo>
                  <a:lnTo>
                    <a:pt x="308" y="1217"/>
                  </a:lnTo>
                  <a:lnTo>
                    <a:pt x="294" y="1257"/>
                  </a:lnTo>
                  <a:lnTo>
                    <a:pt x="281" y="1324"/>
                  </a:lnTo>
                  <a:lnTo>
                    <a:pt x="269" y="1338"/>
                  </a:lnTo>
                  <a:lnTo>
                    <a:pt x="256" y="1351"/>
                  </a:lnTo>
                  <a:lnTo>
                    <a:pt x="229" y="1365"/>
                  </a:lnTo>
                  <a:lnTo>
                    <a:pt x="242" y="1390"/>
                  </a:lnTo>
                  <a:lnTo>
                    <a:pt x="269" y="1390"/>
                  </a:lnTo>
                  <a:lnTo>
                    <a:pt x="256" y="1430"/>
                  </a:lnTo>
                  <a:lnTo>
                    <a:pt x="281" y="1430"/>
                  </a:lnTo>
                  <a:lnTo>
                    <a:pt x="334" y="1470"/>
                  </a:lnTo>
                  <a:lnTo>
                    <a:pt x="348" y="1457"/>
                  </a:lnTo>
                  <a:lnTo>
                    <a:pt x="375" y="1510"/>
                  </a:lnTo>
                  <a:lnTo>
                    <a:pt x="415" y="1497"/>
                  </a:lnTo>
                  <a:lnTo>
                    <a:pt x="442" y="1537"/>
                  </a:lnTo>
                  <a:lnTo>
                    <a:pt x="523" y="1537"/>
                  </a:lnTo>
                  <a:lnTo>
                    <a:pt x="549" y="1537"/>
                  </a:lnTo>
                  <a:lnTo>
                    <a:pt x="536" y="1510"/>
                  </a:lnTo>
                  <a:lnTo>
                    <a:pt x="576" y="1524"/>
                  </a:lnTo>
                  <a:lnTo>
                    <a:pt x="617" y="1551"/>
                  </a:lnTo>
                  <a:lnTo>
                    <a:pt x="642" y="1551"/>
                  </a:lnTo>
                  <a:lnTo>
                    <a:pt x="642" y="1564"/>
                  </a:lnTo>
                  <a:lnTo>
                    <a:pt x="668" y="1551"/>
                  </a:lnTo>
                  <a:lnTo>
                    <a:pt x="695" y="1578"/>
                  </a:lnTo>
                  <a:lnTo>
                    <a:pt x="695" y="1591"/>
                  </a:lnTo>
                  <a:lnTo>
                    <a:pt x="709" y="1605"/>
                  </a:lnTo>
                  <a:lnTo>
                    <a:pt x="709" y="1631"/>
                  </a:lnTo>
                  <a:lnTo>
                    <a:pt x="736" y="1631"/>
                  </a:lnTo>
                  <a:lnTo>
                    <a:pt x="736" y="1618"/>
                  </a:lnTo>
                  <a:lnTo>
                    <a:pt x="762" y="1618"/>
                  </a:lnTo>
                  <a:lnTo>
                    <a:pt x="789" y="1645"/>
                  </a:lnTo>
                  <a:lnTo>
                    <a:pt x="816" y="1645"/>
                  </a:lnTo>
                  <a:lnTo>
                    <a:pt x="830" y="1618"/>
                  </a:lnTo>
                  <a:lnTo>
                    <a:pt x="870" y="1618"/>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49" name="Freeform 143"/>
            <p:cNvSpPr>
              <a:spLocks/>
            </p:cNvSpPr>
            <p:nvPr/>
          </p:nvSpPr>
          <p:spPr bwMode="gray">
            <a:xfrm>
              <a:off x="2439" y="3457"/>
              <a:ext cx="67" cy="153"/>
            </a:xfrm>
            <a:custGeom>
              <a:avLst/>
              <a:gdLst>
                <a:gd name="T0" fmla="*/ 30 w 134"/>
                <a:gd name="T1" fmla="*/ 0 h 307"/>
                <a:gd name="T2" fmla="*/ 27 w 134"/>
                <a:gd name="T3" fmla="*/ 6 h 307"/>
                <a:gd name="T4" fmla="*/ 27 w 134"/>
                <a:gd name="T5" fmla="*/ 16 h 307"/>
                <a:gd name="T6" fmla="*/ 20 w 134"/>
                <a:gd name="T7" fmla="*/ 13 h 307"/>
                <a:gd name="T8" fmla="*/ 10 w 134"/>
                <a:gd name="T9" fmla="*/ 20 h 307"/>
                <a:gd name="T10" fmla="*/ 3 w 134"/>
                <a:gd name="T11" fmla="*/ 20 h 307"/>
                <a:gd name="T12" fmla="*/ 0 w 134"/>
                <a:gd name="T13" fmla="*/ 33 h 307"/>
                <a:gd name="T14" fmla="*/ 0 w 134"/>
                <a:gd name="T15" fmla="*/ 43 h 307"/>
                <a:gd name="T16" fmla="*/ 6 w 134"/>
                <a:gd name="T17" fmla="*/ 43 h 307"/>
                <a:gd name="T18" fmla="*/ 0 w 134"/>
                <a:gd name="T19" fmla="*/ 50 h 307"/>
                <a:gd name="T20" fmla="*/ 10 w 134"/>
                <a:gd name="T21" fmla="*/ 53 h 307"/>
                <a:gd name="T22" fmla="*/ 3 w 134"/>
                <a:gd name="T23" fmla="*/ 57 h 307"/>
                <a:gd name="T24" fmla="*/ 6 w 134"/>
                <a:gd name="T25" fmla="*/ 63 h 307"/>
                <a:gd name="T26" fmla="*/ 13 w 134"/>
                <a:gd name="T27" fmla="*/ 70 h 307"/>
                <a:gd name="T28" fmla="*/ 20 w 134"/>
                <a:gd name="T29" fmla="*/ 76 h 307"/>
                <a:gd name="T30" fmla="*/ 23 w 134"/>
                <a:gd name="T31" fmla="*/ 67 h 307"/>
                <a:gd name="T32" fmla="*/ 30 w 134"/>
                <a:gd name="T33" fmla="*/ 60 h 307"/>
                <a:gd name="T34" fmla="*/ 30 w 134"/>
                <a:gd name="T35" fmla="*/ 53 h 307"/>
                <a:gd name="T36" fmla="*/ 30 w 134"/>
                <a:gd name="T37" fmla="*/ 53 h 307"/>
                <a:gd name="T38" fmla="*/ 30 w 134"/>
                <a:gd name="T39" fmla="*/ 53 h 307"/>
                <a:gd name="T40" fmla="*/ 30 w 134"/>
                <a:gd name="T41" fmla="*/ 52 h 307"/>
                <a:gd name="T42" fmla="*/ 30 w 134"/>
                <a:gd name="T43" fmla="*/ 52 h 307"/>
                <a:gd name="T44" fmla="*/ 31 w 134"/>
                <a:gd name="T45" fmla="*/ 51 h 307"/>
                <a:gd name="T46" fmla="*/ 33 w 134"/>
                <a:gd name="T47" fmla="*/ 50 h 307"/>
                <a:gd name="T48" fmla="*/ 33 w 134"/>
                <a:gd name="T49" fmla="*/ 48 h 307"/>
                <a:gd name="T50" fmla="*/ 34 w 134"/>
                <a:gd name="T51" fmla="*/ 46 h 307"/>
                <a:gd name="T52" fmla="*/ 34 w 134"/>
                <a:gd name="T53" fmla="*/ 45 h 307"/>
                <a:gd name="T54" fmla="*/ 34 w 134"/>
                <a:gd name="T55" fmla="*/ 43 h 307"/>
                <a:gd name="T56" fmla="*/ 34 w 134"/>
                <a:gd name="T57" fmla="*/ 43 h 307"/>
                <a:gd name="T58" fmla="*/ 34 w 134"/>
                <a:gd name="T59" fmla="*/ 43 h 307"/>
                <a:gd name="T60" fmla="*/ 34 w 134"/>
                <a:gd name="T61" fmla="*/ 42 h 307"/>
                <a:gd name="T62" fmla="*/ 34 w 134"/>
                <a:gd name="T63" fmla="*/ 42 h 307"/>
                <a:gd name="T64" fmla="*/ 34 w 134"/>
                <a:gd name="T65" fmla="*/ 41 h 307"/>
                <a:gd name="T66" fmla="*/ 34 w 134"/>
                <a:gd name="T67" fmla="*/ 39 h 307"/>
                <a:gd name="T68" fmla="*/ 34 w 134"/>
                <a:gd name="T69" fmla="*/ 37 h 307"/>
                <a:gd name="T70" fmla="*/ 34 w 134"/>
                <a:gd name="T71" fmla="*/ 35 h 307"/>
                <a:gd name="T72" fmla="*/ 34 w 134"/>
                <a:gd name="T73" fmla="*/ 32 h 307"/>
                <a:gd name="T74" fmla="*/ 34 w 134"/>
                <a:gd name="T75" fmla="*/ 30 h 307"/>
                <a:gd name="T76" fmla="*/ 34 w 134"/>
                <a:gd name="T77" fmla="*/ 28 h 307"/>
                <a:gd name="T78" fmla="*/ 34 w 134"/>
                <a:gd name="T79" fmla="*/ 25 h 307"/>
                <a:gd name="T80" fmla="*/ 34 w 134"/>
                <a:gd name="T81" fmla="*/ 23 h 307"/>
                <a:gd name="T82" fmla="*/ 34 w 134"/>
                <a:gd name="T83" fmla="*/ 21 h 307"/>
                <a:gd name="T84" fmla="*/ 34 w 134"/>
                <a:gd name="T85" fmla="*/ 19 h 307"/>
                <a:gd name="T86" fmla="*/ 34 w 134"/>
                <a:gd name="T87" fmla="*/ 17 h 307"/>
                <a:gd name="T88" fmla="*/ 34 w 134"/>
                <a:gd name="T89" fmla="*/ 17 h 307"/>
                <a:gd name="T90" fmla="*/ 34 w 134"/>
                <a:gd name="T91" fmla="*/ 17 h 307"/>
                <a:gd name="T92" fmla="*/ 34 w 134"/>
                <a:gd name="T93" fmla="*/ 16 h 307"/>
                <a:gd name="T94" fmla="*/ 34 w 134"/>
                <a:gd name="T95" fmla="*/ 16 h 307"/>
                <a:gd name="T96" fmla="*/ 30 w 134"/>
                <a:gd name="T97" fmla="*/ 16 h 307"/>
                <a:gd name="T98" fmla="*/ 30 w 134"/>
                <a:gd name="T99" fmla="*/ 3 h 307"/>
                <a:gd name="T100" fmla="*/ 30 w 134"/>
                <a:gd name="T101" fmla="*/ 0 h 3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307"/>
                <a:gd name="T155" fmla="*/ 134 w 134"/>
                <a:gd name="T156" fmla="*/ 307 h 3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307">
                  <a:moveTo>
                    <a:pt x="121" y="0"/>
                  </a:moveTo>
                  <a:lnTo>
                    <a:pt x="108" y="27"/>
                  </a:lnTo>
                  <a:lnTo>
                    <a:pt x="108" y="67"/>
                  </a:lnTo>
                  <a:lnTo>
                    <a:pt x="81" y="54"/>
                  </a:lnTo>
                  <a:lnTo>
                    <a:pt x="40" y="81"/>
                  </a:lnTo>
                  <a:lnTo>
                    <a:pt x="14" y="81"/>
                  </a:lnTo>
                  <a:lnTo>
                    <a:pt x="0" y="135"/>
                  </a:lnTo>
                  <a:lnTo>
                    <a:pt x="0" y="175"/>
                  </a:lnTo>
                  <a:lnTo>
                    <a:pt x="27" y="175"/>
                  </a:lnTo>
                  <a:lnTo>
                    <a:pt x="0" y="202"/>
                  </a:lnTo>
                  <a:lnTo>
                    <a:pt x="40" y="215"/>
                  </a:lnTo>
                  <a:lnTo>
                    <a:pt x="14" y="229"/>
                  </a:lnTo>
                  <a:lnTo>
                    <a:pt x="27" y="255"/>
                  </a:lnTo>
                  <a:lnTo>
                    <a:pt x="54" y="282"/>
                  </a:lnTo>
                  <a:lnTo>
                    <a:pt x="81" y="307"/>
                  </a:lnTo>
                  <a:lnTo>
                    <a:pt x="94" y="269"/>
                  </a:lnTo>
                  <a:lnTo>
                    <a:pt x="121" y="242"/>
                  </a:lnTo>
                  <a:lnTo>
                    <a:pt x="121" y="215"/>
                  </a:lnTo>
                  <a:lnTo>
                    <a:pt x="121" y="213"/>
                  </a:lnTo>
                  <a:lnTo>
                    <a:pt x="123" y="211"/>
                  </a:lnTo>
                  <a:lnTo>
                    <a:pt x="123" y="209"/>
                  </a:lnTo>
                  <a:lnTo>
                    <a:pt x="125" y="206"/>
                  </a:lnTo>
                  <a:lnTo>
                    <a:pt x="129" y="200"/>
                  </a:lnTo>
                  <a:lnTo>
                    <a:pt x="131" y="192"/>
                  </a:lnTo>
                  <a:lnTo>
                    <a:pt x="133" y="186"/>
                  </a:lnTo>
                  <a:lnTo>
                    <a:pt x="134" y="181"/>
                  </a:lnTo>
                  <a:lnTo>
                    <a:pt x="134" y="175"/>
                  </a:lnTo>
                  <a:lnTo>
                    <a:pt x="134" y="173"/>
                  </a:lnTo>
                  <a:lnTo>
                    <a:pt x="134" y="171"/>
                  </a:lnTo>
                  <a:lnTo>
                    <a:pt x="134" y="169"/>
                  </a:lnTo>
                  <a:lnTo>
                    <a:pt x="134" y="165"/>
                  </a:lnTo>
                  <a:lnTo>
                    <a:pt x="134" y="158"/>
                  </a:lnTo>
                  <a:lnTo>
                    <a:pt x="134" y="150"/>
                  </a:lnTo>
                  <a:lnTo>
                    <a:pt x="134" y="140"/>
                  </a:lnTo>
                  <a:lnTo>
                    <a:pt x="134" y="131"/>
                  </a:lnTo>
                  <a:lnTo>
                    <a:pt x="134" y="121"/>
                  </a:lnTo>
                  <a:lnTo>
                    <a:pt x="134" y="112"/>
                  </a:lnTo>
                  <a:lnTo>
                    <a:pt x="134" y="102"/>
                  </a:lnTo>
                  <a:lnTo>
                    <a:pt x="134" y="92"/>
                  </a:lnTo>
                  <a:lnTo>
                    <a:pt x="134" y="85"/>
                  </a:lnTo>
                  <a:lnTo>
                    <a:pt x="134" y="77"/>
                  </a:lnTo>
                  <a:lnTo>
                    <a:pt x="134" y="71"/>
                  </a:lnTo>
                  <a:lnTo>
                    <a:pt x="134" y="69"/>
                  </a:lnTo>
                  <a:lnTo>
                    <a:pt x="134" y="67"/>
                  </a:lnTo>
                  <a:lnTo>
                    <a:pt x="121" y="67"/>
                  </a:lnTo>
                  <a:lnTo>
                    <a:pt x="121" y="14"/>
                  </a:lnTo>
                  <a:lnTo>
                    <a:pt x="121"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0" name="Freeform 144"/>
            <p:cNvSpPr>
              <a:spLocks/>
            </p:cNvSpPr>
            <p:nvPr/>
          </p:nvSpPr>
          <p:spPr bwMode="gray">
            <a:xfrm>
              <a:off x="2312" y="3076"/>
              <a:ext cx="849" cy="849"/>
            </a:xfrm>
            <a:custGeom>
              <a:avLst/>
              <a:gdLst>
                <a:gd name="T0" fmla="*/ 51 w 1697"/>
                <a:gd name="T1" fmla="*/ 147 h 1699"/>
                <a:gd name="T2" fmla="*/ 97 w 1697"/>
                <a:gd name="T3" fmla="*/ 134 h 1699"/>
                <a:gd name="T4" fmla="*/ 134 w 1697"/>
                <a:gd name="T5" fmla="*/ 197 h 1699"/>
                <a:gd name="T6" fmla="*/ 171 w 1697"/>
                <a:gd name="T7" fmla="*/ 227 h 1699"/>
                <a:gd name="T8" fmla="*/ 221 w 1697"/>
                <a:gd name="T9" fmla="*/ 270 h 1699"/>
                <a:gd name="T10" fmla="*/ 274 w 1697"/>
                <a:gd name="T11" fmla="*/ 290 h 1699"/>
                <a:gd name="T12" fmla="*/ 294 w 1697"/>
                <a:gd name="T13" fmla="*/ 317 h 1699"/>
                <a:gd name="T14" fmla="*/ 334 w 1697"/>
                <a:gd name="T15" fmla="*/ 350 h 1699"/>
                <a:gd name="T16" fmla="*/ 334 w 1697"/>
                <a:gd name="T17" fmla="*/ 387 h 1699"/>
                <a:gd name="T18" fmla="*/ 331 w 1697"/>
                <a:gd name="T19" fmla="*/ 424 h 1699"/>
                <a:gd name="T20" fmla="*/ 358 w 1697"/>
                <a:gd name="T21" fmla="*/ 401 h 1699"/>
                <a:gd name="T22" fmla="*/ 381 w 1697"/>
                <a:gd name="T23" fmla="*/ 374 h 1699"/>
                <a:gd name="T24" fmla="*/ 354 w 1697"/>
                <a:gd name="T25" fmla="*/ 341 h 1699"/>
                <a:gd name="T26" fmla="*/ 371 w 1697"/>
                <a:gd name="T27" fmla="*/ 301 h 1699"/>
                <a:gd name="T28" fmla="*/ 412 w 1697"/>
                <a:gd name="T29" fmla="*/ 324 h 1699"/>
                <a:gd name="T30" fmla="*/ 405 w 1697"/>
                <a:gd name="T31" fmla="*/ 290 h 1699"/>
                <a:gd name="T32" fmla="*/ 354 w 1697"/>
                <a:gd name="T33" fmla="*/ 264 h 1699"/>
                <a:gd name="T34" fmla="*/ 325 w 1697"/>
                <a:gd name="T35" fmla="*/ 247 h 1699"/>
                <a:gd name="T36" fmla="*/ 305 w 1697"/>
                <a:gd name="T37" fmla="*/ 234 h 1699"/>
                <a:gd name="T38" fmla="*/ 251 w 1697"/>
                <a:gd name="T39" fmla="*/ 194 h 1699"/>
                <a:gd name="T40" fmla="*/ 201 w 1697"/>
                <a:gd name="T41" fmla="*/ 140 h 1699"/>
                <a:gd name="T42" fmla="*/ 201 w 1697"/>
                <a:gd name="T43" fmla="*/ 93 h 1699"/>
                <a:gd name="T44" fmla="*/ 191 w 1697"/>
                <a:gd name="T45" fmla="*/ 73 h 1699"/>
                <a:gd name="T46" fmla="*/ 238 w 1697"/>
                <a:gd name="T47" fmla="*/ 64 h 1699"/>
                <a:gd name="T48" fmla="*/ 234 w 1697"/>
                <a:gd name="T49" fmla="*/ 50 h 1699"/>
                <a:gd name="T50" fmla="*/ 228 w 1697"/>
                <a:gd name="T51" fmla="*/ 37 h 1699"/>
                <a:gd name="T52" fmla="*/ 228 w 1697"/>
                <a:gd name="T53" fmla="*/ 20 h 1699"/>
                <a:gd name="T54" fmla="*/ 191 w 1697"/>
                <a:gd name="T55" fmla="*/ 16 h 1699"/>
                <a:gd name="T56" fmla="*/ 177 w 1697"/>
                <a:gd name="T57" fmla="*/ 0 h 1699"/>
                <a:gd name="T58" fmla="*/ 148 w 1697"/>
                <a:gd name="T59" fmla="*/ 13 h 1699"/>
                <a:gd name="T60" fmla="*/ 127 w 1697"/>
                <a:gd name="T61" fmla="*/ 13 h 1699"/>
                <a:gd name="T62" fmla="*/ 124 w 1697"/>
                <a:gd name="T63" fmla="*/ 23 h 1699"/>
                <a:gd name="T64" fmla="*/ 124 w 1697"/>
                <a:gd name="T65" fmla="*/ 40 h 1699"/>
                <a:gd name="T66" fmla="*/ 97 w 1697"/>
                <a:gd name="T67" fmla="*/ 37 h 1699"/>
                <a:gd name="T68" fmla="*/ 91 w 1697"/>
                <a:gd name="T69" fmla="*/ 33 h 1699"/>
                <a:gd name="T70" fmla="*/ 84 w 1697"/>
                <a:gd name="T71" fmla="*/ 57 h 1699"/>
                <a:gd name="T72" fmla="*/ 64 w 1697"/>
                <a:gd name="T73" fmla="*/ 30 h 1699"/>
                <a:gd name="T74" fmla="*/ 54 w 1697"/>
                <a:gd name="T75" fmla="*/ 40 h 1699"/>
                <a:gd name="T76" fmla="*/ 43 w 1697"/>
                <a:gd name="T77" fmla="*/ 53 h 1699"/>
                <a:gd name="T78" fmla="*/ 41 w 1697"/>
                <a:gd name="T79" fmla="*/ 53 h 1699"/>
                <a:gd name="T80" fmla="*/ 35 w 1697"/>
                <a:gd name="T81" fmla="*/ 53 h 1699"/>
                <a:gd name="T82" fmla="*/ 31 w 1697"/>
                <a:gd name="T83" fmla="*/ 53 h 1699"/>
                <a:gd name="T84" fmla="*/ 31 w 1697"/>
                <a:gd name="T85" fmla="*/ 53 h 1699"/>
                <a:gd name="T86" fmla="*/ 17 w 1697"/>
                <a:gd name="T87" fmla="*/ 67 h 1699"/>
                <a:gd name="T88" fmla="*/ 0 w 1697"/>
                <a:gd name="T89" fmla="*/ 87 h 1699"/>
                <a:gd name="T90" fmla="*/ 14 w 1697"/>
                <a:gd name="T91" fmla="*/ 110 h 1699"/>
                <a:gd name="T92" fmla="*/ 27 w 1697"/>
                <a:gd name="T93" fmla="*/ 137 h 1699"/>
                <a:gd name="T94" fmla="*/ 31 w 1697"/>
                <a:gd name="T95" fmla="*/ 147 h 1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7"/>
                <a:gd name="T145" fmla="*/ 0 h 1699"/>
                <a:gd name="T146" fmla="*/ 1697 w 1697"/>
                <a:gd name="T147" fmla="*/ 1699 h 1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7" h="1699">
                  <a:moveTo>
                    <a:pt x="121" y="616"/>
                  </a:moveTo>
                  <a:lnTo>
                    <a:pt x="134" y="616"/>
                  </a:lnTo>
                  <a:lnTo>
                    <a:pt x="201" y="589"/>
                  </a:lnTo>
                  <a:lnTo>
                    <a:pt x="253" y="536"/>
                  </a:lnTo>
                  <a:lnTo>
                    <a:pt x="280" y="495"/>
                  </a:lnTo>
                  <a:lnTo>
                    <a:pt x="387" y="536"/>
                  </a:lnTo>
                  <a:lnTo>
                    <a:pt x="495" y="603"/>
                  </a:lnTo>
                  <a:lnTo>
                    <a:pt x="508" y="682"/>
                  </a:lnTo>
                  <a:lnTo>
                    <a:pt x="535" y="789"/>
                  </a:lnTo>
                  <a:lnTo>
                    <a:pt x="601" y="829"/>
                  </a:lnTo>
                  <a:lnTo>
                    <a:pt x="614" y="897"/>
                  </a:lnTo>
                  <a:lnTo>
                    <a:pt x="681" y="910"/>
                  </a:lnTo>
                  <a:lnTo>
                    <a:pt x="708" y="964"/>
                  </a:lnTo>
                  <a:lnTo>
                    <a:pt x="775" y="977"/>
                  </a:lnTo>
                  <a:lnTo>
                    <a:pt x="883" y="1083"/>
                  </a:lnTo>
                  <a:lnTo>
                    <a:pt x="988" y="1096"/>
                  </a:lnTo>
                  <a:lnTo>
                    <a:pt x="1042" y="1177"/>
                  </a:lnTo>
                  <a:lnTo>
                    <a:pt x="1096" y="1163"/>
                  </a:lnTo>
                  <a:lnTo>
                    <a:pt x="1082" y="1204"/>
                  </a:lnTo>
                  <a:lnTo>
                    <a:pt x="1150" y="1190"/>
                  </a:lnTo>
                  <a:lnTo>
                    <a:pt x="1176" y="1271"/>
                  </a:lnTo>
                  <a:lnTo>
                    <a:pt x="1257" y="1311"/>
                  </a:lnTo>
                  <a:lnTo>
                    <a:pt x="1284" y="1298"/>
                  </a:lnTo>
                  <a:lnTo>
                    <a:pt x="1336" y="1403"/>
                  </a:lnTo>
                  <a:lnTo>
                    <a:pt x="1363" y="1497"/>
                  </a:lnTo>
                  <a:lnTo>
                    <a:pt x="1376" y="1551"/>
                  </a:lnTo>
                  <a:lnTo>
                    <a:pt x="1336" y="1551"/>
                  </a:lnTo>
                  <a:lnTo>
                    <a:pt x="1336" y="1618"/>
                  </a:lnTo>
                  <a:lnTo>
                    <a:pt x="1311" y="1645"/>
                  </a:lnTo>
                  <a:lnTo>
                    <a:pt x="1324" y="1699"/>
                  </a:lnTo>
                  <a:lnTo>
                    <a:pt x="1376" y="1699"/>
                  </a:lnTo>
                  <a:lnTo>
                    <a:pt x="1390" y="1645"/>
                  </a:lnTo>
                  <a:lnTo>
                    <a:pt x="1430" y="1605"/>
                  </a:lnTo>
                  <a:lnTo>
                    <a:pt x="1430" y="1538"/>
                  </a:lnTo>
                  <a:lnTo>
                    <a:pt x="1497" y="1497"/>
                  </a:lnTo>
                  <a:lnTo>
                    <a:pt x="1524" y="1497"/>
                  </a:lnTo>
                  <a:lnTo>
                    <a:pt x="1510" y="1390"/>
                  </a:lnTo>
                  <a:lnTo>
                    <a:pt x="1457" y="1365"/>
                  </a:lnTo>
                  <a:lnTo>
                    <a:pt x="1416" y="1365"/>
                  </a:lnTo>
                  <a:lnTo>
                    <a:pt x="1416" y="1324"/>
                  </a:lnTo>
                  <a:lnTo>
                    <a:pt x="1430" y="1244"/>
                  </a:lnTo>
                  <a:lnTo>
                    <a:pt x="1484" y="1204"/>
                  </a:lnTo>
                  <a:lnTo>
                    <a:pt x="1537" y="1217"/>
                  </a:lnTo>
                  <a:lnTo>
                    <a:pt x="1605" y="1230"/>
                  </a:lnTo>
                  <a:lnTo>
                    <a:pt x="1645" y="1298"/>
                  </a:lnTo>
                  <a:lnTo>
                    <a:pt x="1685" y="1311"/>
                  </a:lnTo>
                  <a:lnTo>
                    <a:pt x="1697" y="1244"/>
                  </a:lnTo>
                  <a:lnTo>
                    <a:pt x="1618" y="1163"/>
                  </a:lnTo>
                  <a:lnTo>
                    <a:pt x="1564" y="1123"/>
                  </a:lnTo>
                  <a:lnTo>
                    <a:pt x="1484" y="1083"/>
                  </a:lnTo>
                  <a:lnTo>
                    <a:pt x="1416" y="1056"/>
                  </a:lnTo>
                  <a:lnTo>
                    <a:pt x="1363" y="1042"/>
                  </a:lnTo>
                  <a:lnTo>
                    <a:pt x="1297" y="1017"/>
                  </a:lnTo>
                  <a:lnTo>
                    <a:pt x="1297" y="991"/>
                  </a:lnTo>
                  <a:lnTo>
                    <a:pt x="1336" y="977"/>
                  </a:lnTo>
                  <a:lnTo>
                    <a:pt x="1324" y="923"/>
                  </a:lnTo>
                  <a:lnTo>
                    <a:pt x="1217" y="937"/>
                  </a:lnTo>
                  <a:lnTo>
                    <a:pt x="1176" y="937"/>
                  </a:lnTo>
                  <a:lnTo>
                    <a:pt x="1082" y="870"/>
                  </a:lnTo>
                  <a:lnTo>
                    <a:pt x="1002" y="776"/>
                  </a:lnTo>
                  <a:lnTo>
                    <a:pt x="975" y="682"/>
                  </a:lnTo>
                  <a:lnTo>
                    <a:pt x="923" y="630"/>
                  </a:lnTo>
                  <a:lnTo>
                    <a:pt x="802" y="563"/>
                  </a:lnTo>
                  <a:lnTo>
                    <a:pt x="775" y="469"/>
                  </a:lnTo>
                  <a:lnTo>
                    <a:pt x="762" y="415"/>
                  </a:lnTo>
                  <a:lnTo>
                    <a:pt x="802" y="375"/>
                  </a:lnTo>
                  <a:lnTo>
                    <a:pt x="775" y="348"/>
                  </a:lnTo>
                  <a:lnTo>
                    <a:pt x="762" y="334"/>
                  </a:lnTo>
                  <a:lnTo>
                    <a:pt x="762" y="294"/>
                  </a:lnTo>
                  <a:lnTo>
                    <a:pt x="856" y="269"/>
                  </a:lnTo>
                  <a:lnTo>
                    <a:pt x="923" y="242"/>
                  </a:lnTo>
                  <a:lnTo>
                    <a:pt x="950" y="256"/>
                  </a:lnTo>
                  <a:lnTo>
                    <a:pt x="961" y="242"/>
                  </a:lnTo>
                  <a:lnTo>
                    <a:pt x="923" y="215"/>
                  </a:lnTo>
                  <a:lnTo>
                    <a:pt x="936" y="202"/>
                  </a:lnTo>
                  <a:lnTo>
                    <a:pt x="923" y="188"/>
                  </a:lnTo>
                  <a:lnTo>
                    <a:pt x="936" y="162"/>
                  </a:lnTo>
                  <a:lnTo>
                    <a:pt x="910" y="148"/>
                  </a:lnTo>
                  <a:lnTo>
                    <a:pt x="910" y="121"/>
                  </a:lnTo>
                  <a:lnTo>
                    <a:pt x="936" y="108"/>
                  </a:lnTo>
                  <a:lnTo>
                    <a:pt x="910" y="81"/>
                  </a:lnTo>
                  <a:lnTo>
                    <a:pt x="869" y="94"/>
                  </a:lnTo>
                  <a:lnTo>
                    <a:pt x="829" y="81"/>
                  </a:lnTo>
                  <a:lnTo>
                    <a:pt x="762" y="67"/>
                  </a:lnTo>
                  <a:lnTo>
                    <a:pt x="735" y="27"/>
                  </a:lnTo>
                  <a:lnTo>
                    <a:pt x="735" y="0"/>
                  </a:lnTo>
                  <a:lnTo>
                    <a:pt x="708" y="0"/>
                  </a:lnTo>
                  <a:lnTo>
                    <a:pt x="641" y="14"/>
                  </a:lnTo>
                  <a:lnTo>
                    <a:pt x="601" y="27"/>
                  </a:lnTo>
                  <a:lnTo>
                    <a:pt x="589" y="54"/>
                  </a:lnTo>
                  <a:lnTo>
                    <a:pt x="562" y="67"/>
                  </a:lnTo>
                  <a:lnTo>
                    <a:pt x="549" y="41"/>
                  </a:lnTo>
                  <a:lnTo>
                    <a:pt x="508" y="54"/>
                  </a:lnTo>
                  <a:lnTo>
                    <a:pt x="522" y="81"/>
                  </a:lnTo>
                  <a:lnTo>
                    <a:pt x="522" y="108"/>
                  </a:lnTo>
                  <a:lnTo>
                    <a:pt x="495" y="94"/>
                  </a:lnTo>
                  <a:lnTo>
                    <a:pt x="468" y="81"/>
                  </a:lnTo>
                  <a:lnTo>
                    <a:pt x="468" y="135"/>
                  </a:lnTo>
                  <a:lnTo>
                    <a:pt x="495" y="162"/>
                  </a:lnTo>
                  <a:lnTo>
                    <a:pt x="468" y="162"/>
                  </a:lnTo>
                  <a:lnTo>
                    <a:pt x="441" y="135"/>
                  </a:lnTo>
                  <a:lnTo>
                    <a:pt x="387" y="148"/>
                  </a:lnTo>
                  <a:lnTo>
                    <a:pt x="387" y="121"/>
                  </a:lnTo>
                  <a:lnTo>
                    <a:pt x="361" y="108"/>
                  </a:lnTo>
                  <a:lnTo>
                    <a:pt x="361" y="135"/>
                  </a:lnTo>
                  <a:lnTo>
                    <a:pt x="347" y="175"/>
                  </a:lnTo>
                  <a:lnTo>
                    <a:pt x="320" y="188"/>
                  </a:lnTo>
                  <a:lnTo>
                    <a:pt x="334" y="229"/>
                  </a:lnTo>
                  <a:lnTo>
                    <a:pt x="320" y="229"/>
                  </a:lnTo>
                  <a:lnTo>
                    <a:pt x="267" y="175"/>
                  </a:lnTo>
                  <a:lnTo>
                    <a:pt x="253" y="121"/>
                  </a:lnTo>
                  <a:lnTo>
                    <a:pt x="240" y="108"/>
                  </a:lnTo>
                  <a:lnTo>
                    <a:pt x="226" y="148"/>
                  </a:lnTo>
                  <a:lnTo>
                    <a:pt x="215" y="162"/>
                  </a:lnTo>
                  <a:lnTo>
                    <a:pt x="174" y="215"/>
                  </a:lnTo>
                  <a:lnTo>
                    <a:pt x="172" y="215"/>
                  </a:lnTo>
                  <a:lnTo>
                    <a:pt x="171" y="215"/>
                  </a:lnTo>
                  <a:lnTo>
                    <a:pt x="169" y="215"/>
                  </a:lnTo>
                  <a:lnTo>
                    <a:pt x="165" y="215"/>
                  </a:lnTo>
                  <a:lnTo>
                    <a:pt x="161" y="215"/>
                  </a:lnTo>
                  <a:lnTo>
                    <a:pt x="157" y="215"/>
                  </a:lnTo>
                  <a:lnTo>
                    <a:pt x="147" y="215"/>
                  </a:lnTo>
                  <a:lnTo>
                    <a:pt x="138" y="215"/>
                  </a:lnTo>
                  <a:lnTo>
                    <a:pt x="132" y="215"/>
                  </a:lnTo>
                  <a:lnTo>
                    <a:pt x="128" y="215"/>
                  </a:lnTo>
                  <a:lnTo>
                    <a:pt x="124" y="215"/>
                  </a:lnTo>
                  <a:lnTo>
                    <a:pt x="123" y="215"/>
                  </a:lnTo>
                  <a:lnTo>
                    <a:pt x="121" y="215"/>
                  </a:lnTo>
                  <a:lnTo>
                    <a:pt x="67" y="215"/>
                  </a:lnTo>
                  <a:lnTo>
                    <a:pt x="40" y="229"/>
                  </a:lnTo>
                  <a:lnTo>
                    <a:pt x="67" y="269"/>
                  </a:lnTo>
                  <a:lnTo>
                    <a:pt x="80" y="307"/>
                  </a:lnTo>
                  <a:lnTo>
                    <a:pt x="67" y="334"/>
                  </a:lnTo>
                  <a:lnTo>
                    <a:pt x="0" y="348"/>
                  </a:lnTo>
                  <a:lnTo>
                    <a:pt x="27" y="401"/>
                  </a:lnTo>
                  <a:lnTo>
                    <a:pt x="53" y="415"/>
                  </a:lnTo>
                  <a:lnTo>
                    <a:pt x="53" y="442"/>
                  </a:lnTo>
                  <a:lnTo>
                    <a:pt x="27" y="495"/>
                  </a:lnTo>
                  <a:lnTo>
                    <a:pt x="53" y="522"/>
                  </a:lnTo>
                  <a:lnTo>
                    <a:pt x="107" y="549"/>
                  </a:lnTo>
                  <a:lnTo>
                    <a:pt x="121" y="549"/>
                  </a:lnTo>
                  <a:lnTo>
                    <a:pt x="147" y="549"/>
                  </a:lnTo>
                  <a:lnTo>
                    <a:pt x="121" y="589"/>
                  </a:lnTo>
                  <a:lnTo>
                    <a:pt x="121" y="616"/>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1" name="Freeform 145"/>
            <p:cNvSpPr>
              <a:spLocks/>
            </p:cNvSpPr>
            <p:nvPr/>
          </p:nvSpPr>
          <p:spPr bwMode="gray">
            <a:xfrm>
              <a:off x="2406" y="3630"/>
              <a:ext cx="127" cy="220"/>
            </a:xfrm>
            <a:custGeom>
              <a:avLst/>
              <a:gdLst>
                <a:gd name="T0" fmla="*/ 4 w 253"/>
                <a:gd name="T1" fmla="*/ 14 h 439"/>
                <a:gd name="T2" fmla="*/ 17 w 253"/>
                <a:gd name="T3" fmla="*/ 17 h 439"/>
                <a:gd name="T4" fmla="*/ 31 w 253"/>
                <a:gd name="T5" fmla="*/ 10 h 439"/>
                <a:gd name="T6" fmla="*/ 40 w 253"/>
                <a:gd name="T7" fmla="*/ 0 h 439"/>
                <a:gd name="T8" fmla="*/ 47 w 253"/>
                <a:gd name="T9" fmla="*/ 0 h 439"/>
                <a:gd name="T10" fmla="*/ 54 w 253"/>
                <a:gd name="T11" fmla="*/ 10 h 439"/>
                <a:gd name="T12" fmla="*/ 57 w 253"/>
                <a:gd name="T13" fmla="*/ 17 h 439"/>
                <a:gd name="T14" fmla="*/ 57 w 253"/>
                <a:gd name="T15" fmla="*/ 27 h 439"/>
                <a:gd name="T16" fmla="*/ 64 w 253"/>
                <a:gd name="T17" fmla="*/ 34 h 439"/>
                <a:gd name="T18" fmla="*/ 57 w 253"/>
                <a:gd name="T19" fmla="*/ 41 h 439"/>
                <a:gd name="T20" fmla="*/ 54 w 253"/>
                <a:gd name="T21" fmla="*/ 50 h 439"/>
                <a:gd name="T22" fmla="*/ 57 w 253"/>
                <a:gd name="T23" fmla="*/ 54 h 439"/>
                <a:gd name="T24" fmla="*/ 57 w 253"/>
                <a:gd name="T25" fmla="*/ 67 h 439"/>
                <a:gd name="T26" fmla="*/ 54 w 253"/>
                <a:gd name="T27" fmla="*/ 67 h 439"/>
                <a:gd name="T28" fmla="*/ 54 w 253"/>
                <a:gd name="T29" fmla="*/ 87 h 439"/>
                <a:gd name="T30" fmla="*/ 50 w 253"/>
                <a:gd name="T31" fmla="*/ 90 h 439"/>
                <a:gd name="T32" fmla="*/ 50 w 253"/>
                <a:gd name="T33" fmla="*/ 101 h 439"/>
                <a:gd name="T34" fmla="*/ 44 w 253"/>
                <a:gd name="T35" fmla="*/ 101 h 439"/>
                <a:gd name="T36" fmla="*/ 40 w 253"/>
                <a:gd name="T37" fmla="*/ 94 h 439"/>
                <a:gd name="T38" fmla="*/ 34 w 253"/>
                <a:gd name="T39" fmla="*/ 97 h 439"/>
                <a:gd name="T40" fmla="*/ 34 w 253"/>
                <a:gd name="T41" fmla="*/ 107 h 439"/>
                <a:gd name="T42" fmla="*/ 24 w 253"/>
                <a:gd name="T43" fmla="*/ 110 h 439"/>
                <a:gd name="T44" fmla="*/ 17 w 253"/>
                <a:gd name="T45" fmla="*/ 110 h 439"/>
                <a:gd name="T46" fmla="*/ 10 w 253"/>
                <a:gd name="T47" fmla="*/ 104 h 439"/>
                <a:gd name="T48" fmla="*/ 7 w 253"/>
                <a:gd name="T49" fmla="*/ 90 h 439"/>
                <a:gd name="T50" fmla="*/ 7 w 253"/>
                <a:gd name="T51" fmla="*/ 77 h 439"/>
                <a:gd name="T52" fmla="*/ 10 w 253"/>
                <a:gd name="T53" fmla="*/ 70 h 439"/>
                <a:gd name="T54" fmla="*/ 14 w 253"/>
                <a:gd name="T55" fmla="*/ 67 h 439"/>
                <a:gd name="T56" fmla="*/ 10 w 253"/>
                <a:gd name="T57" fmla="*/ 60 h 439"/>
                <a:gd name="T58" fmla="*/ 7 w 253"/>
                <a:gd name="T59" fmla="*/ 54 h 439"/>
                <a:gd name="T60" fmla="*/ 14 w 253"/>
                <a:gd name="T61" fmla="*/ 50 h 439"/>
                <a:gd name="T62" fmla="*/ 10 w 253"/>
                <a:gd name="T63" fmla="*/ 44 h 439"/>
                <a:gd name="T64" fmla="*/ 7 w 253"/>
                <a:gd name="T65" fmla="*/ 41 h 439"/>
                <a:gd name="T66" fmla="*/ 7 w 253"/>
                <a:gd name="T67" fmla="*/ 30 h 439"/>
                <a:gd name="T68" fmla="*/ 0 w 253"/>
                <a:gd name="T69" fmla="*/ 30 h 439"/>
                <a:gd name="T70" fmla="*/ 0 w 253"/>
                <a:gd name="T71" fmla="*/ 20 h 439"/>
                <a:gd name="T72" fmla="*/ 4 w 253"/>
                <a:gd name="T73" fmla="*/ 14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439"/>
                <a:gd name="T113" fmla="*/ 253 w 253"/>
                <a:gd name="T114" fmla="*/ 439 h 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439">
                  <a:moveTo>
                    <a:pt x="13" y="53"/>
                  </a:moveTo>
                  <a:lnTo>
                    <a:pt x="67" y="67"/>
                  </a:lnTo>
                  <a:lnTo>
                    <a:pt x="121" y="40"/>
                  </a:lnTo>
                  <a:lnTo>
                    <a:pt x="159" y="0"/>
                  </a:lnTo>
                  <a:lnTo>
                    <a:pt x="186" y="0"/>
                  </a:lnTo>
                  <a:lnTo>
                    <a:pt x="213" y="40"/>
                  </a:lnTo>
                  <a:lnTo>
                    <a:pt x="226" y="67"/>
                  </a:lnTo>
                  <a:lnTo>
                    <a:pt x="226" y="107"/>
                  </a:lnTo>
                  <a:lnTo>
                    <a:pt x="253" y="134"/>
                  </a:lnTo>
                  <a:lnTo>
                    <a:pt x="226" y="161"/>
                  </a:lnTo>
                  <a:lnTo>
                    <a:pt x="213" y="199"/>
                  </a:lnTo>
                  <a:lnTo>
                    <a:pt x="226" y="213"/>
                  </a:lnTo>
                  <a:lnTo>
                    <a:pt x="226" y="266"/>
                  </a:lnTo>
                  <a:lnTo>
                    <a:pt x="213" y="266"/>
                  </a:lnTo>
                  <a:lnTo>
                    <a:pt x="213" y="347"/>
                  </a:lnTo>
                  <a:lnTo>
                    <a:pt x="199" y="360"/>
                  </a:lnTo>
                  <a:lnTo>
                    <a:pt x="199" y="401"/>
                  </a:lnTo>
                  <a:lnTo>
                    <a:pt x="173" y="401"/>
                  </a:lnTo>
                  <a:lnTo>
                    <a:pt x="159" y="374"/>
                  </a:lnTo>
                  <a:lnTo>
                    <a:pt x="134" y="387"/>
                  </a:lnTo>
                  <a:lnTo>
                    <a:pt x="134" y="428"/>
                  </a:lnTo>
                  <a:lnTo>
                    <a:pt x="94" y="439"/>
                  </a:lnTo>
                  <a:lnTo>
                    <a:pt x="67" y="439"/>
                  </a:lnTo>
                  <a:lnTo>
                    <a:pt x="40" y="414"/>
                  </a:lnTo>
                  <a:lnTo>
                    <a:pt x="27" y="360"/>
                  </a:lnTo>
                  <a:lnTo>
                    <a:pt x="27" y="307"/>
                  </a:lnTo>
                  <a:lnTo>
                    <a:pt x="40" y="280"/>
                  </a:lnTo>
                  <a:lnTo>
                    <a:pt x="54" y="266"/>
                  </a:lnTo>
                  <a:lnTo>
                    <a:pt x="40" y="239"/>
                  </a:lnTo>
                  <a:lnTo>
                    <a:pt x="27" y="213"/>
                  </a:lnTo>
                  <a:lnTo>
                    <a:pt x="54" y="199"/>
                  </a:lnTo>
                  <a:lnTo>
                    <a:pt x="40" y="174"/>
                  </a:lnTo>
                  <a:lnTo>
                    <a:pt x="27" y="161"/>
                  </a:lnTo>
                  <a:lnTo>
                    <a:pt x="27" y="120"/>
                  </a:lnTo>
                  <a:lnTo>
                    <a:pt x="0" y="120"/>
                  </a:lnTo>
                  <a:lnTo>
                    <a:pt x="0" y="80"/>
                  </a:lnTo>
                  <a:lnTo>
                    <a:pt x="13" y="5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2" name="Freeform 146"/>
            <p:cNvSpPr>
              <a:spLocks/>
            </p:cNvSpPr>
            <p:nvPr/>
          </p:nvSpPr>
          <p:spPr bwMode="gray">
            <a:xfrm>
              <a:off x="2720" y="3891"/>
              <a:ext cx="240" cy="161"/>
            </a:xfrm>
            <a:custGeom>
              <a:avLst/>
              <a:gdLst>
                <a:gd name="T0" fmla="*/ 120 w 479"/>
                <a:gd name="T1" fmla="*/ 0 h 320"/>
                <a:gd name="T2" fmla="*/ 120 w 479"/>
                <a:gd name="T3" fmla="*/ 10 h 320"/>
                <a:gd name="T4" fmla="*/ 117 w 479"/>
                <a:gd name="T5" fmla="*/ 14 h 320"/>
                <a:gd name="T6" fmla="*/ 110 w 479"/>
                <a:gd name="T7" fmla="*/ 24 h 320"/>
                <a:gd name="T8" fmla="*/ 107 w 479"/>
                <a:gd name="T9" fmla="*/ 34 h 320"/>
                <a:gd name="T10" fmla="*/ 107 w 479"/>
                <a:gd name="T11" fmla="*/ 44 h 320"/>
                <a:gd name="T12" fmla="*/ 107 w 479"/>
                <a:gd name="T13" fmla="*/ 50 h 320"/>
                <a:gd name="T14" fmla="*/ 110 w 479"/>
                <a:gd name="T15" fmla="*/ 54 h 320"/>
                <a:gd name="T16" fmla="*/ 114 w 479"/>
                <a:gd name="T17" fmla="*/ 64 h 320"/>
                <a:gd name="T18" fmla="*/ 110 w 479"/>
                <a:gd name="T19" fmla="*/ 71 h 320"/>
                <a:gd name="T20" fmla="*/ 107 w 479"/>
                <a:gd name="T21" fmla="*/ 77 h 320"/>
                <a:gd name="T22" fmla="*/ 110 w 479"/>
                <a:gd name="T23" fmla="*/ 81 h 320"/>
                <a:gd name="T24" fmla="*/ 100 w 479"/>
                <a:gd name="T25" fmla="*/ 77 h 320"/>
                <a:gd name="T26" fmla="*/ 90 w 479"/>
                <a:gd name="T27" fmla="*/ 81 h 320"/>
                <a:gd name="T28" fmla="*/ 84 w 479"/>
                <a:gd name="T29" fmla="*/ 74 h 320"/>
                <a:gd name="T30" fmla="*/ 80 w 479"/>
                <a:gd name="T31" fmla="*/ 67 h 320"/>
                <a:gd name="T32" fmla="*/ 70 w 479"/>
                <a:gd name="T33" fmla="*/ 64 h 320"/>
                <a:gd name="T34" fmla="*/ 57 w 479"/>
                <a:gd name="T35" fmla="*/ 60 h 320"/>
                <a:gd name="T36" fmla="*/ 50 w 479"/>
                <a:gd name="T37" fmla="*/ 57 h 320"/>
                <a:gd name="T38" fmla="*/ 43 w 479"/>
                <a:gd name="T39" fmla="*/ 54 h 320"/>
                <a:gd name="T40" fmla="*/ 37 w 479"/>
                <a:gd name="T41" fmla="*/ 50 h 320"/>
                <a:gd name="T42" fmla="*/ 30 w 479"/>
                <a:gd name="T43" fmla="*/ 44 h 320"/>
                <a:gd name="T44" fmla="*/ 24 w 479"/>
                <a:gd name="T45" fmla="*/ 44 h 320"/>
                <a:gd name="T46" fmla="*/ 10 w 479"/>
                <a:gd name="T47" fmla="*/ 44 h 320"/>
                <a:gd name="T48" fmla="*/ 4 w 479"/>
                <a:gd name="T49" fmla="*/ 34 h 320"/>
                <a:gd name="T50" fmla="*/ 0 w 479"/>
                <a:gd name="T51" fmla="*/ 27 h 320"/>
                <a:gd name="T52" fmla="*/ 4 w 479"/>
                <a:gd name="T53" fmla="*/ 20 h 320"/>
                <a:gd name="T54" fmla="*/ 10 w 479"/>
                <a:gd name="T55" fmla="*/ 17 h 320"/>
                <a:gd name="T56" fmla="*/ 14 w 479"/>
                <a:gd name="T57" fmla="*/ 10 h 320"/>
                <a:gd name="T58" fmla="*/ 17 w 479"/>
                <a:gd name="T59" fmla="*/ 20 h 320"/>
                <a:gd name="T60" fmla="*/ 24 w 479"/>
                <a:gd name="T61" fmla="*/ 20 h 320"/>
                <a:gd name="T62" fmla="*/ 30 w 479"/>
                <a:gd name="T63" fmla="*/ 14 h 320"/>
                <a:gd name="T64" fmla="*/ 37 w 479"/>
                <a:gd name="T65" fmla="*/ 10 h 320"/>
                <a:gd name="T66" fmla="*/ 47 w 479"/>
                <a:gd name="T67" fmla="*/ 17 h 320"/>
                <a:gd name="T68" fmla="*/ 57 w 479"/>
                <a:gd name="T69" fmla="*/ 20 h 320"/>
                <a:gd name="T70" fmla="*/ 60 w 479"/>
                <a:gd name="T71" fmla="*/ 17 h 320"/>
                <a:gd name="T72" fmla="*/ 77 w 479"/>
                <a:gd name="T73" fmla="*/ 17 h 320"/>
                <a:gd name="T74" fmla="*/ 84 w 479"/>
                <a:gd name="T75" fmla="*/ 14 h 320"/>
                <a:gd name="T76" fmla="*/ 90 w 479"/>
                <a:gd name="T77" fmla="*/ 10 h 320"/>
                <a:gd name="T78" fmla="*/ 100 w 479"/>
                <a:gd name="T79" fmla="*/ 10 h 320"/>
                <a:gd name="T80" fmla="*/ 107 w 479"/>
                <a:gd name="T81" fmla="*/ 7 h 320"/>
                <a:gd name="T82" fmla="*/ 114 w 479"/>
                <a:gd name="T83" fmla="*/ 4 h 320"/>
                <a:gd name="T84" fmla="*/ 120 w 479"/>
                <a:gd name="T85" fmla="*/ 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320"/>
                <a:gd name="T131" fmla="*/ 479 w 479"/>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320">
                  <a:moveTo>
                    <a:pt x="479" y="0"/>
                  </a:moveTo>
                  <a:lnTo>
                    <a:pt x="479" y="40"/>
                  </a:lnTo>
                  <a:lnTo>
                    <a:pt x="466" y="53"/>
                  </a:lnTo>
                  <a:lnTo>
                    <a:pt x="439" y="94"/>
                  </a:lnTo>
                  <a:lnTo>
                    <a:pt x="426" y="134"/>
                  </a:lnTo>
                  <a:lnTo>
                    <a:pt x="426" y="174"/>
                  </a:lnTo>
                  <a:lnTo>
                    <a:pt x="426" y="199"/>
                  </a:lnTo>
                  <a:lnTo>
                    <a:pt x="439" y="213"/>
                  </a:lnTo>
                  <a:lnTo>
                    <a:pt x="453" y="253"/>
                  </a:lnTo>
                  <a:lnTo>
                    <a:pt x="439" y="280"/>
                  </a:lnTo>
                  <a:lnTo>
                    <a:pt x="426" y="307"/>
                  </a:lnTo>
                  <a:lnTo>
                    <a:pt x="439" y="320"/>
                  </a:lnTo>
                  <a:lnTo>
                    <a:pt x="399" y="307"/>
                  </a:lnTo>
                  <a:lnTo>
                    <a:pt x="360" y="320"/>
                  </a:lnTo>
                  <a:lnTo>
                    <a:pt x="334" y="293"/>
                  </a:lnTo>
                  <a:lnTo>
                    <a:pt x="320" y="266"/>
                  </a:lnTo>
                  <a:lnTo>
                    <a:pt x="280" y="253"/>
                  </a:lnTo>
                  <a:lnTo>
                    <a:pt x="226" y="239"/>
                  </a:lnTo>
                  <a:lnTo>
                    <a:pt x="199" y="226"/>
                  </a:lnTo>
                  <a:lnTo>
                    <a:pt x="172" y="213"/>
                  </a:lnTo>
                  <a:lnTo>
                    <a:pt x="147" y="199"/>
                  </a:lnTo>
                  <a:lnTo>
                    <a:pt x="120" y="174"/>
                  </a:lnTo>
                  <a:lnTo>
                    <a:pt x="94" y="174"/>
                  </a:lnTo>
                  <a:lnTo>
                    <a:pt x="40" y="174"/>
                  </a:lnTo>
                  <a:lnTo>
                    <a:pt x="13" y="134"/>
                  </a:lnTo>
                  <a:lnTo>
                    <a:pt x="0" y="107"/>
                  </a:lnTo>
                  <a:lnTo>
                    <a:pt x="13" y="80"/>
                  </a:lnTo>
                  <a:lnTo>
                    <a:pt x="40" y="67"/>
                  </a:lnTo>
                  <a:lnTo>
                    <a:pt x="53" y="40"/>
                  </a:lnTo>
                  <a:lnTo>
                    <a:pt x="67" y="80"/>
                  </a:lnTo>
                  <a:lnTo>
                    <a:pt x="94" y="80"/>
                  </a:lnTo>
                  <a:lnTo>
                    <a:pt x="120" y="53"/>
                  </a:lnTo>
                  <a:lnTo>
                    <a:pt x="147" y="40"/>
                  </a:lnTo>
                  <a:lnTo>
                    <a:pt x="186" y="67"/>
                  </a:lnTo>
                  <a:lnTo>
                    <a:pt x="226" y="80"/>
                  </a:lnTo>
                  <a:lnTo>
                    <a:pt x="239" y="67"/>
                  </a:lnTo>
                  <a:lnTo>
                    <a:pt x="307" y="67"/>
                  </a:lnTo>
                  <a:lnTo>
                    <a:pt x="334" y="53"/>
                  </a:lnTo>
                  <a:lnTo>
                    <a:pt x="360" y="40"/>
                  </a:lnTo>
                  <a:lnTo>
                    <a:pt x="399" y="40"/>
                  </a:lnTo>
                  <a:lnTo>
                    <a:pt x="426" y="26"/>
                  </a:lnTo>
                  <a:lnTo>
                    <a:pt x="453" y="13"/>
                  </a:lnTo>
                  <a:lnTo>
                    <a:pt x="479"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3" name="Freeform 147"/>
            <p:cNvSpPr>
              <a:spLocks/>
            </p:cNvSpPr>
            <p:nvPr/>
          </p:nvSpPr>
          <p:spPr bwMode="gray">
            <a:xfrm>
              <a:off x="2104" y="2655"/>
              <a:ext cx="222" cy="187"/>
            </a:xfrm>
            <a:custGeom>
              <a:avLst/>
              <a:gdLst>
                <a:gd name="T0" fmla="*/ 24 w 444"/>
                <a:gd name="T1" fmla="*/ 0 h 374"/>
                <a:gd name="T2" fmla="*/ 27 w 444"/>
                <a:gd name="T3" fmla="*/ 6 h 374"/>
                <a:gd name="T4" fmla="*/ 34 w 444"/>
                <a:gd name="T5" fmla="*/ 6 h 374"/>
                <a:gd name="T6" fmla="*/ 41 w 444"/>
                <a:gd name="T7" fmla="*/ 10 h 374"/>
                <a:gd name="T8" fmla="*/ 51 w 444"/>
                <a:gd name="T9" fmla="*/ 6 h 374"/>
                <a:gd name="T10" fmla="*/ 57 w 444"/>
                <a:gd name="T11" fmla="*/ 0 h 374"/>
                <a:gd name="T12" fmla="*/ 71 w 444"/>
                <a:gd name="T13" fmla="*/ 0 h 374"/>
                <a:gd name="T14" fmla="*/ 78 w 444"/>
                <a:gd name="T15" fmla="*/ 6 h 374"/>
                <a:gd name="T16" fmla="*/ 81 w 444"/>
                <a:gd name="T17" fmla="*/ 10 h 374"/>
                <a:gd name="T18" fmla="*/ 91 w 444"/>
                <a:gd name="T19" fmla="*/ 10 h 374"/>
                <a:gd name="T20" fmla="*/ 98 w 444"/>
                <a:gd name="T21" fmla="*/ 17 h 374"/>
                <a:gd name="T22" fmla="*/ 91 w 444"/>
                <a:gd name="T23" fmla="*/ 23 h 374"/>
                <a:gd name="T24" fmla="*/ 91 w 444"/>
                <a:gd name="T25" fmla="*/ 34 h 374"/>
                <a:gd name="T26" fmla="*/ 98 w 444"/>
                <a:gd name="T27" fmla="*/ 37 h 374"/>
                <a:gd name="T28" fmla="*/ 108 w 444"/>
                <a:gd name="T29" fmla="*/ 37 h 374"/>
                <a:gd name="T30" fmla="*/ 108 w 444"/>
                <a:gd name="T31" fmla="*/ 47 h 374"/>
                <a:gd name="T32" fmla="*/ 111 w 444"/>
                <a:gd name="T33" fmla="*/ 53 h 374"/>
                <a:gd name="T34" fmla="*/ 105 w 444"/>
                <a:gd name="T35" fmla="*/ 63 h 374"/>
                <a:gd name="T36" fmla="*/ 98 w 444"/>
                <a:gd name="T37" fmla="*/ 63 h 374"/>
                <a:gd name="T38" fmla="*/ 94 w 444"/>
                <a:gd name="T39" fmla="*/ 74 h 374"/>
                <a:gd name="T40" fmla="*/ 91 w 444"/>
                <a:gd name="T41" fmla="*/ 80 h 374"/>
                <a:gd name="T42" fmla="*/ 94 w 444"/>
                <a:gd name="T43" fmla="*/ 87 h 374"/>
                <a:gd name="T44" fmla="*/ 91 w 444"/>
                <a:gd name="T45" fmla="*/ 94 h 374"/>
                <a:gd name="T46" fmla="*/ 91 w 444"/>
                <a:gd name="T47" fmla="*/ 91 h 374"/>
                <a:gd name="T48" fmla="*/ 84 w 444"/>
                <a:gd name="T49" fmla="*/ 91 h 374"/>
                <a:gd name="T50" fmla="*/ 78 w 444"/>
                <a:gd name="T51" fmla="*/ 87 h 374"/>
                <a:gd name="T52" fmla="*/ 74 w 444"/>
                <a:gd name="T53" fmla="*/ 84 h 374"/>
                <a:gd name="T54" fmla="*/ 68 w 444"/>
                <a:gd name="T55" fmla="*/ 80 h 374"/>
                <a:gd name="T56" fmla="*/ 60 w 444"/>
                <a:gd name="T57" fmla="*/ 77 h 374"/>
                <a:gd name="T58" fmla="*/ 63 w 444"/>
                <a:gd name="T59" fmla="*/ 70 h 374"/>
                <a:gd name="T60" fmla="*/ 68 w 444"/>
                <a:gd name="T61" fmla="*/ 60 h 374"/>
                <a:gd name="T62" fmla="*/ 60 w 444"/>
                <a:gd name="T63" fmla="*/ 60 h 374"/>
                <a:gd name="T64" fmla="*/ 60 w 444"/>
                <a:gd name="T65" fmla="*/ 63 h 374"/>
                <a:gd name="T66" fmla="*/ 57 w 444"/>
                <a:gd name="T67" fmla="*/ 67 h 374"/>
                <a:gd name="T68" fmla="*/ 51 w 444"/>
                <a:gd name="T69" fmla="*/ 70 h 374"/>
                <a:gd name="T70" fmla="*/ 41 w 444"/>
                <a:gd name="T71" fmla="*/ 67 h 374"/>
                <a:gd name="T72" fmla="*/ 44 w 444"/>
                <a:gd name="T73" fmla="*/ 53 h 374"/>
                <a:gd name="T74" fmla="*/ 41 w 444"/>
                <a:gd name="T75" fmla="*/ 50 h 374"/>
                <a:gd name="T76" fmla="*/ 30 w 444"/>
                <a:gd name="T77" fmla="*/ 50 h 374"/>
                <a:gd name="T78" fmla="*/ 27 w 444"/>
                <a:gd name="T79" fmla="*/ 41 h 374"/>
                <a:gd name="T80" fmla="*/ 21 w 444"/>
                <a:gd name="T81" fmla="*/ 41 h 374"/>
                <a:gd name="T82" fmla="*/ 17 w 444"/>
                <a:gd name="T83" fmla="*/ 37 h 374"/>
                <a:gd name="T84" fmla="*/ 17 w 444"/>
                <a:gd name="T85" fmla="*/ 30 h 374"/>
                <a:gd name="T86" fmla="*/ 14 w 444"/>
                <a:gd name="T87" fmla="*/ 26 h 374"/>
                <a:gd name="T88" fmla="*/ 10 w 444"/>
                <a:gd name="T89" fmla="*/ 26 h 374"/>
                <a:gd name="T90" fmla="*/ 10 w 444"/>
                <a:gd name="T91" fmla="*/ 30 h 374"/>
                <a:gd name="T92" fmla="*/ 3 w 444"/>
                <a:gd name="T93" fmla="*/ 30 h 374"/>
                <a:gd name="T94" fmla="*/ 0 w 444"/>
                <a:gd name="T95" fmla="*/ 23 h 374"/>
                <a:gd name="T96" fmla="*/ 3 w 444"/>
                <a:gd name="T97" fmla="*/ 13 h 374"/>
                <a:gd name="T98" fmla="*/ 3 w 444"/>
                <a:gd name="T99" fmla="*/ 10 h 374"/>
                <a:gd name="T100" fmla="*/ 7 w 444"/>
                <a:gd name="T101" fmla="*/ 6 h 374"/>
                <a:gd name="T102" fmla="*/ 10 w 444"/>
                <a:gd name="T103" fmla="*/ 6 h 374"/>
                <a:gd name="T104" fmla="*/ 17 w 444"/>
                <a:gd name="T105" fmla="*/ 0 h 374"/>
                <a:gd name="T106" fmla="*/ 24 w 444"/>
                <a:gd name="T107" fmla="*/ 0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374"/>
                <a:gd name="T164" fmla="*/ 444 w 444"/>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374">
                  <a:moveTo>
                    <a:pt x="94" y="0"/>
                  </a:moveTo>
                  <a:lnTo>
                    <a:pt x="108" y="27"/>
                  </a:lnTo>
                  <a:lnTo>
                    <a:pt x="134" y="27"/>
                  </a:lnTo>
                  <a:lnTo>
                    <a:pt x="161" y="40"/>
                  </a:lnTo>
                  <a:lnTo>
                    <a:pt x="202" y="27"/>
                  </a:lnTo>
                  <a:lnTo>
                    <a:pt x="229" y="0"/>
                  </a:lnTo>
                  <a:lnTo>
                    <a:pt x="282" y="0"/>
                  </a:lnTo>
                  <a:lnTo>
                    <a:pt x="309" y="27"/>
                  </a:lnTo>
                  <a:lnTo>
                    <a:pt x="323" y="40"/>
                  </a:lnTo>
                  <a:lnTo>
                    <a:pt x="363" y="40"/>
                  </a:lnTo>
                  <a:lnTo>
                    <a:pt x="390" y="67"/>
                  </a:lnTo>
                  <a:lnTo>
                    <a:pt x="363" y="94"/>
                  </a:lnTo>
                  <a:lnTo>
                    <a:pt x="363" y="134"/>
                  </a:lnTo>
                  <a:lnTo>
                    <a:pt x="390" y="148"/>
                  </a:lnTo>
                  <a:lnTo>
                    <a:pt x="430" y="148"/>
                  </a:lnTo>
                  <a:lnTo>
                    <a:pt x="430" y="188"/>
                  </a:lnTo>
                  <a:lnTo>
                    <a:pt x="444" y="215"/>
                  </a:lnTo>
                  <a:lnTo>
                    <a:pt x="417" y="255"/>
                  </a:lnTo>
                  <a:lnTo>
                    <a:pt x="390" y="255"/>
                  </a:lnTo>
                  <a:lnTo>
                    <a:pt x="376" y="293"/>
                  </a:lnTo>
                  <a:lnTo>
                    <a:pt x="363" y="320"/>
                  </a:lnTo>
                  <a:lnTo>
                    <a:pt x="376" y="347"/>
                  </a:lnTo>
                  <a:lnTo>
                    <a:pt x="363" y="374"/>
                  </a:lnTo>
                  <a:lnTo>
                    <a:pt x="363" y="361"/>
                  </a:lnTo>
                  <a:lnTo>
                    <a:pt x="336" y="361"/>
                  </a:lnTo>
                  <a:lnTo>
                    <a:pt x="309" y="347"/>
                  </a:lnTo>
                  <a:lnTo>
                    <a:pt x="296" y="334"/>
                  </a:lnTo>
                  <a:lnTo>
                    <a:pt x="269" y="320"/>
                  </a:lnTo>
                  <a:lnTo>
                    <a:pt x="242" y="307"/>
                  </a:lnTo>
                  <a:lnTo>
                    <a:pt x="255" y="280"/>
                  </a:lnTo>
                  <a:lnTo>
                    <a:pt x="269" y="242"/>
                  </a:lnTo>
                  <a:lnTo>
                    <a:pt x="242" y="242"/>
                  </a:lnTo>
                  <a:lnTo>
                    <a:pt x="242" y="255"/>
                  </a:lnTo>
                  <a:lnTo>
                    <a:pt x="229" y="268"/>
                  </a:lnTo>
                  <a:lnTo>
                    <a:pt x="202" y="280"/>
                  </a:lnTo>
                  <a:lnTo>
                    <a:pt x="161" y="268"/>
                  </a:lnTo>
                  <a:lnTo>
                    <a:pt x="175" y="215"/>
                  </a:lnTo>
                  <a:lnTo>
                    <a:pt x="161" y="201"/>
                  </a:lnTo>
                  <a:lnTo>
                    <a:pt x="121" y="201"/>
                  </a:lnTo>
                  <a:lnTo>
                    <a:pt x="108" y="161"/>
                  </a:lnTo>
                  <a:lnTo>
                    <a:pt x="81" y="161"/>
                  </a:lnTo>
                  <a:lnTo>
                    <a:pt x="67" y="148"/>
                  </a:lnTo>
                  <a:lnTo>
                    <a:pt x="67" y="121"/>
                  </a:lnTo>
                  <a:lnTo>
                    <a:pt x="54" y="107"/>
                  </a:lnTo>
                  <a:lnTo>
                    <a:pt x="40" y="107"/>
                  </a:lnTo>
                  <a:lnTo>
                    <a:pt x="40" y="121"/>
                  </a:lnTo>
                  <a:lnTo>
                    <a:pt x="14" y="121"/>
                  </a:lnTo>
                  <a:lnTo>
                    <a:pt x="0" y="94"/>
                  </a:lnTo>
                  <a:lnTo>
                    <a:pt x="14" y="54"/>
                  </a:lnTo>
                  <a:lnTo>
                    <a:pt x="14" y="40"/>
                  </a:lnTo>
                  <a:lnTo>
                    <a:pt x="27" y="27"/>
                  </a:lnTo>
                  <a:lnTo>
                    <a:pt x="40" y="27"/>
                  </a:lnTo>
                  <a:lnTo>
                    <a:pt x="67" y="0"/>
                  </a:lnTo>
                  <a:lnTo>
                    <a:pt x="9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4" name="Freeform 148"/>
            <p:cNvSpPr>
              <a:spLocks/>
            </p:cNvSpPr>
            <p:nvPr/>
          </p:nvSpPr>
          <p:spPr bwMode="gray">
            <a:xfrm>
              <a:off x="2151" y="2468"/>
              <a:ext cx="234" cy="261"/>
            </a:xfrm>
            <a:custGeom>
              <a:avLst/>
              <a:gdLst>
                <a:gd name="T0" fmla="*/ 110 w 469"/>
                <a:gd name="T1" fmla="*/ 3 h 522"/>
                <a:gd name="T2" fmla="*/ 117 w 469"/>
                <a:gd name="T3" fmla="*/ 13 h 522"/>
                <a:gd name="T4" fmla="*/ 113 w 469"/>
                <a:gd name="T5" fmla="*/ 30 h 522"/>
                <a:gd name="T6" fmla="*/ 110 w 469"/>
                <a:gd name="T7" fmla="*/ 33 h 522"/>
                <a:gd name="T8" fmla="*/ 110 w 469"/>
                <a:gd name="T9" fmla="*/ 39 h 522"/>
                <a:gd name="T10" fmla="*/ 103 w 469"/>
                <a:gd name="T11" fmla="*/ 43 h 522"/>
                <a:gd name="T12" fmla="*/ 100 w 469"/>
                <a:gd name="T13" fmla="*/ 46 h 522"/>
                <a:gd name="T14" fmla="*/ 107 w 469"/>
                <a:gd name="T15" fmla="*/ 49 h 522"/>
                <a:gd name="T16" fmla="*/ 110 w 469"/>
                <a:gd name="T17" fmla="*/ 59 h 522"/>
                <a:gd name="T18" fmla="*/ 107 w 469"/>
                <a:gd name="T19" fmla="*/ 66 h 522"/>
                <a:gd name="T20" fmla="*/ 100 w 469"/>
                <a:gd name="T21" fmla="*/ 66 h 522"/>
                <a:gd name="T22" fmla="*/ 103 w 469"/>
                <a:gd name="T23" fmla="*/ 76 h 522"/>
                <a:gd name="T24" fmla="*/ 97 w 469"/>
                <a:gd name="T25" fmla="*/ 76 h 522"/>
                <a:gd name="T26" fmla="*/ 90 w 469"/>
                <a:gd name="T27" fmla="*/ 76 h 522"/>
                <a:gd name="T28" fmla="*/ 80 w 469"/>
                <a:gd name="T29" fmla="*/ 76 h 522"/>
                <a:gd name="T30" fmla="*/ 76 w 469"/>
                <a:gd name="T31" fmla="*/ 80 h 522"/>
                <a:gd name="T32" fmla="*/ 80 w 469"/>
                <a:gd name="T33" fmla="*/ 86 h 522"/>
                <a:gd name="T34" fmla="*/ 87 w 469"/>
                <a:gd name="T35" fmla="*/ 93 h 522"/>
                <a:gd name="T36" fmla="*/ 83 w 469"/>
                <a:gd name="T37" fmla="*/ 100 h 522"/>
                <a:gd name="T38" fmla="*/ 80 w 469"/>
                <a:gd name="T39" fmla="*/ 110 h 522"/>
                <a:gd name="T40" fmla="*/ 76 w 469"/>
                <a:gd name="T41" fmla="*/ 117 h 522"/>
                <a:gd name="T42" fmla="*/ 80 w 469"/>
                <a:gd name="T43" fmla="*/ 123 h 522"/>
                <a:gd name="T44" fmla="*/ 76 w 469"/>
                <a:gd name="T45" fmla="*/ 131 h 522"/>
                <a:gd name="T46" fmla="*/ 74 w 469"/>
                <a:gd name="T47" fmla="*/ 131 h 522"/>
                <a:gd name="T48" fmla="*/ 67 w 469"/>
                <a:gd name="T49" fmla="*/ 127 h 522"/>
                <a:gd name="T50" fmla="*/ 67 w 469"/>
                <a:gd name="T51" fmla="*/ 117 h 522"/>
                <a:gd name="T52" fmla="*/ 74 w 469"/>
                <a:gd name="T53" fmla="*/ 110 h 522"/>
                <a:gd name="T54" fmla="*/ 67 w 469"/>
                <a:gd name="T55" fmla="*/ 103 h 522"/>
                <a:gd name="T56" fmla="*/ 57 w 469"/>
                <a:gd name="T57" fmla="*/ 103 h 522"/>
                <a:gd name="T58" fmla="*/ 53 w 469"/>
                <a:gd name="T59" fmla="*/ 100 h 522"/>
                <a:gd name="T60" fmla="*/ 47 w 469"/>
                <a:gd name="T61" fmla="*/ 93 h 522"/>
                <a:gd name="T62" fmla="*/ 33 w 469"/>
                <a:gd name="T63" fmla="*/ 93 h 522"/>
                <a:gd name="T64" fmla="*/ 27 w 469"/>
                <a:gd name="T65" fmla="*/ 100 h 522"/>
                <a:gd name="T66" fmla="*/ 16 w 469"/>
                <a:gd name="T67" fmla="*/ 103 h 522"/>
                <a:gd name="T68" fmla="*/ 10 w 469"/>
                <a:gd name="T69" fmla="*/ 100 h 522"/>
                <a:gd name="T70" fmla="*/ 3 w 469"/>
                <a:gd name="T71" fmla="*/ 100 h 522"/>
                <a:gd name="T72" fmla="*/ 0 w 469"/>
                <a:gd name="T73" fmla="*/ 93 h 522"/>
                <a:gd name="T74" fmla="*/ 3 w 469"/>
                <a:gd name="T75" fmla="*/ 93 h 522"/>
                <a:gd name="T76" fmla="*/ 10 w 469"/>
                <a:gd name="T77" fmla="*/ 93 h 522"/>
                <a:gd name="T78" fmla="*/ 23 w 469"/>
                <a:gd name="T79" fmla="*/ 96 h 522"/>
                <a:gd name="T80" fmla="*/ 27 w 469"/>
                <a:gd name="T81" fmla="*/ 93 h 522"/>
                <a:gd name="T82" fmla="*/ 20 w 469"/>
                <a:gd name="T83" fmla="*/ 90 h 522"/>
                <a:gd name="T84" fmla="*/ 6 w 469"/>
                <a:gd name="T85" fmla="*/ 90 h 522"/>
                <a:gd name="T86" fmla="*/ 6 w 469"/>
                <a:gd name="T87" fmla="*/ 86 h 522"/>
                <a:gd name="T88" fmla="*/ 10 w 469"/>
                <a:gd name="T89" fmla="*/ 80 h 522"/>
                <a:gd name="T90" fmla="*/ 27 w 469"/>
                <a:gd name="T91" fmla="*/ 63 h 522"/>
                <a:gd name="T92" fmla="*/ 30 w 469"/>
                <a:gd name="T93" fmla="*/ 59 h 522"/>
                <a:gd name="T94" fmla="*/ 40 w 469"/>
                <a:gd name="T95" fmla="*/ 49 h 522"/>
                <a:gd name="T96" fmla="*/ 53 w 469"/>
                <a:gd name="T97" fmla="*/ 49 h 522"/>
                <a:gd name="T98" fmla="*/ 40 w 469"/>
                <a:gd name="T99" fmla="*/ 46 h 522"/>
                <a:gd name="T100" fmla="*/ 43 w 469"/>
                <a:gd name="T101" fmla="*/ 36 h 522"/>
                <a:gd name="T102" fmla="*/ 47 w 469"/>
                <a:gd name="T103" fmla="*/ 26 h 522"/>
                <a:gd name="T104" fmla="*/ 50 w 469"/>
                <a:gd name="T105" fmla="*/ 26 h 522"/>
                <a:gd name="T106" fmla="*/ 60 w 469"/>
                <a:gd name="T107" fmla="*/ 23 h 522"/>
                <a:gd name="T108" fmla="*/ 67 w 469"/>
                <a:gd name="T109" fmla="*/ 13 h 522"/>
                <a:gd name="T110" fmla="*/ 80 w 469"/>
                <a:gd name="T111" fmla="*/ 3 h 522"/>
                <a:gd name="T112" fmla="*/ 100 w 469"/>
                <a:gd name="T113" fmla="*/ 0 h 522"/>
                <a:gd name="T114" fmla="*/ 103 w 469"/>
                <a:gd name="T115" fmla="*/ 3 h 522"/>
                <a:gd name="T116" fmla="*/ 110 w 469"/>
                <a:gd name="T117" fmla="*/ 10 h 522"/>
                <a:gd name="T118" fmla="*/ 110 w 469"/>
                <a:gd name="T119" fmla="*/ 3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522"/>
                <a:gd name="T182" fmla="*/ 469 w 469"/>
                <a:gd name="T183" fmla="*/ 522 h 5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522">
                  <a:moveTo>
                    <a:pt x="442" y="13"/>
                  </a:moveTo>
                  <a:lnTo>
                    <a:pt x="469" y="53"/>
                  </a:lnTo>
                  <a:lnTo>
                    <a:pt x="455" y="120"/>
                  </a:lnTo>
                  <a:lnTo>
                    <a:pt x="442" y="134"/>
                  </a:lnTo>
                  <a:lnTo>
                    <a:pt x="442" y="159"/>
                  </a:lnTo>
                  <a:lnTo>
                    <a:pt x="415" y="172"/>
                  </a:lnTo>
                  <a:lnTo>
                    <a:pt x="401" y="186"/>
                  </a:lnTo>
                  <a:lnTo>
                    <a:pt x="428" y="199"/>
                  </a:lnTo>
                  <a:lnTo>
                    <a:pt x="442" y="239"/>
                  </a:lnTo>
                  <a:lnTo>
                    <a:pt x="428" y="266"/>
                  </a:lnTo>
                  <a:lnTo>
                    <a:pt x="401" y="266"/>
                  </a:lnTo>
                  <a:lnTo>
                    <a:pt x="415" y="307"/>
                  </a:lnTo>
                  <a:lnTo>
                    <a:pt x="388" y="307"/>
                  </a:lnTo>
                  <a:lnTo>
                    <a:pt x="361" y="307"/>
                  </a:lnTo>
                  <a:lnTo>
                    <a:pt x="321" y="307"/>
                  </a:lnTo>
                  <a:lnTo>
                    <a:pt x="307" y="320"/>
                  </a:lnTo>
                  <a:lnTo>
                    <a:pt x="321" y="347"/>
                  </a:lnTo>
                  <a:lnTo>
                    <a:pt x="348" y="374"/>
                  </a:lnTo>
                  <a:lnTo>
                    <a:pt x="334" y="401"/>
                  </a:lnTo>
                  <a:lnTo>
                    <a:pt x="321" y="441"/>
                  </a:lnTo>
                  <a:lnTo>
                    <a:pt x="307" y="468"/>
                  </a:lnTo>
                  <a:lnTo>
                    <a:pt x="321" y="495"/>
                  </a:lnTo>
                  <a:lnTo>
                    <a:pt x="307" y="522"/>
                  </a:lnTo>
                  <a:lnTo>
                    <a:pt x="296" y="522"/>
                  </a:lnTo>
                  <a:lnTo>
                    <a:pt x="269" y="508"/>
                  </a:lnTo>
                  <a:lnTo>
                    <a:pt x="269" y="468"/>
                  </a:lnTo>
                  <a:lnTo>
                    <a:pt x="296" y="441"/>
                  </a:lnTo>
                  <a:lnTo>
                    <a:pt x="269" y="414"/>
                  </a:lnTo>
                  <a:lnTo>
                    <a:pt x="229" y="414"/>
                  </a:lnTo>
                  <a:lnTo>
                    <a:pt x="215" y="401"/>
                  </a:lnTo>
                  <a:lnTo>
                    <a:pt x="188" y="374"/>
                  </a:lnTo>
                  <a:lnTo>
                    <a:pt x="135" y="374"/>
                  </a:lnTo>
                  <a:lnTo>
                    <a:pt x="108" y="401"/>
                  </a:lnTo>
                  <a:lnTo>
                    <a:pt x="67" y="414"/>
                  </a:lnTo>
                  <a:lnTo>
                    <a:pt x="40" y="401"/>
                  </a:lnTo>
                  <a:lnTo>
                    <a:pt x="14" y="401"/>
                  </a:lnTo>
                  <a:lnTo>
                    <a:pt x="0" y="374"/>
                  </a:lnTo>
                  <a:lnTo>
                    <a:pt x="14" y="374"/>
                  </a:lnTo>
                  <a:lnTo>
                    <a:pt x="40" y="374"/>
                  </a:lnTo>
                  <a:lnTo>
                    <a:pt x="94" y="387"/>
                  </a:lnTo>
                  <a:lnTo>
                    <a:pt x="108" y="374"/>
                  </a:lnTo>
                  <a:lnTo>
                    <a:pt x="81" y="360"/>
                  </a:lnTo>
                  <a:lnTo>
                    <a:pt x="27" y="360"/>
                  </a:lnTo>
                  <a:lnTo>
                    <a:pt x="27" y="347"/>
                  </a:lnTo>
                  <a:lnTo>
                    <a:pt x="40" y="320"/>
                  </a:lnTo>
                  <a:lnTo>
                    <a:pt x="108" y="253"/>
                  </a:lnTo>
                  <a:lnTo>
                    <a:pt x="121" y="239"/>
                  </a:lnTo>
                  <a:lnTo>
                    <a:pt x="161" y="199"/>
                  </a:lnTo>
                  <a:lnTo>
                    <a:pt x="215" y="199"/>
                  </a:lnTo>
                  <a:lnTo>
                    <a:pt x="161" y="186"/>
                  </a:lnTo>
                  <a:lnTo>
                    <a:pt x="175" y="147"/>
                  </a:lnTo>
                  <a:lnTo>
                    <a:pt x="188" y="107"/>
                  </a:lnTo>
                  <a:lnTo>
                    <a:pt x="202" y="107"/>
                  </a:lnTo>
                  <a:lnTo>
                    <a:pt x="242" y="94"/>
                  </a:lnTo>
                  <a:lnTo>
                    <a:pt x="269" y="53"/>
                  </a:lnTo>
                  <a:lnTo>
                    <a:pt x="321" y="13"/>
                  </a:lnTo>
                  <a:lnTo>
                    <a:pt x="401" y="0"/>
                  </a:lnTo>
                  <a:lnTo>
                    <a:pt x="415" y="13"/>
                  </a:lnTo>
                  <a:lnTo>
                    <a:pt x="442" y="40"/>
                  </a:lnTo>
                  <a:lnTo>
                    <a:pt x="442" y="1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5" name="Freeform 149"/>
            <p:cNvSpPr>
              <a:spLocks/>
            </p:cNvSpPr>
            <p:nvPr/>
          </p:nvSpPr>
          <p:spPr bwMode="gray">
            <a:xfrm>
              <a:off x="1215" y="3244"/>
              <a:ext cx="863" cy="755"/>
            </a:xfrm>
            <a:custGeom>
              <a:avLst/>
              <a:gdLst>
                <a:gd name="T0" fmla="*/ 44 w 1725"/>
                <a:gd name="T1" fmla="*/ 10 h 1510"/>
                <a:gd name="T2" fmla="*/ 4 w 1725"/>
                <a:gd name="T3" fmla="*/ 24 h 1510"/>
                <a:gd name="T4" fmla="*/ 7 w 1725"/>
                <a:gd name="T5" fmla="*/ 44 h 1510"/>
                <a:gd name="T6" fmla="*/ 4 w 1725"/>
                <a:gd name="T7" fmla="*/ 74 h 1510"/>
                <a:gd name="T8" fmla="*/ 34 w 1725"/>
                <a:gd name="T9" fmla="*/ 74 h 1510"/>
                <a:gd name="T10" fmla="*/ 44 w 1725"/>
                <a:gd name="T11" fmla="*/ 84 h 1510"/>
                <a:gd name="T12" fmla="*/ 64 w 1725"/>
                <a:gd name="T13" fmla="*/ 84 h 1510"/>
                <a:gd name="T14" fmla="*/ 81 w 1725"/>
                <a:gd name="T15" fmla="*/ 107 h 1510"/>
                <a:gd name="T16" fmla="*/ 84 w 1725"/>
                <a:gd name="T17" fmla="*/ 120 h 1510"/>
                <a:gd name="T18" fmla="*/ 61 w 1725"/>
                <a:gd name="T19" fmla="*/ 134 h 1510"/>
                <a:gd name="T20" fmla="*/ 47 w 1725"/>
                <a:gd name="T21" fmla="*/ 164 h 1510"/>
                <a:gd name="T22" fmla="*/ 41 w 1725"/>
                <a:gd name="T23" fmla="*/ 190 h 1510"/>
                <a:gd name="T24" fmla="*/ 27 w 1725"/>
                <a:gd name="T25" fmla="*/ 200 h 1510"/>
                <a:gd name="T26" fmla="*/ 30 w 1725"/>
                <a:gd name="T27" fmla="*/ 230 h 1510"/>
                <a:gd name="T28" fmla="*/ 20 w 1725"/>
                <a:gd name="T29" fmla="*/ 261 h 1510"/>
                <a:gd name="T30" fmla="*/ 17 w 1725"/>
                <a:gd name="T31" fmla="*/ 268 h 1510"/>
                <a:gd name="T32" fmla="*/ 0 w 1725"/>
                <a:gd name="T33" fmla="*/ 284 h 1510"/>
                <a:gd name="T34" fmla="*/ 34 w 1725"/>
                <a:gd name="T35" fmla="*/ 331 h 1510"/>
                <a:gd name="T36" fmla="*/ 54 w 1725"/>
                <a:gd name="T37" fmla="*/ 378 h 1510"/>
                <a:gd name="T38" fmla="*/ 107 w 1725"/>
                <a:gd name="T39" fmla="*/ 354 h 1510"/>
                <a:gd name="T40" fmla="*/ 171 w 1725"/>
                <a:gd name="T41" fmla="*/ 365 h 1510"/>
                <a:gd name="T42" fmla="*/ 204 w 1725"/>
                <a:gd name="T43" fmla="*/ 358 h 1510"/>
                <a:gd name="T44" fmla="*/ 258 w 1725"/>
                <a:gd name="T45" fmla="*/ 338 h 1510"/>
                <a:gd name="T46" fmla="*/ 295 w 1725"/>
                <a:gd name="T47" fmla="*/ 288 h 1510"/>
                <a:gd name="T48" fmla="*/ 302 w 1725"/>
                <a:gd name="T49" fmla="*/ 224 h 1510"/>
                <a:gd name="T50" fmla="*/ 328 w 1725"/>
                <a:gd name="T51" fmla="*/ 188 h 1510"/>
                <a:gd name="T52" fmla="*/ 392 w 1725"/>
                <a:gd name="T53" fmla="*/ 164 h 1510"/>
                <a:gd name="T54" fmla="*/ 422 w 1725"/>
                <a:gd name="T55" fmla="*/ 134 h 1510"/>
                <a:gd name="T56" fmla="*/ 412 w 1725"/>
                <a:gd name="T57" fmla="*/ 120 h 1510"/>
                <a:gd name="T58" fmla="*/ 395 w 1725"/>
                <a:gd name="T59" fmla="*/ 120 h 1510"/>
                <a:gd name="T60" fmla="*/ 382 w 1725"/>
                <a:gd name="T61" fmla="*/ 123 h 1510"/>
                <a:gd name="T62" fmla="*/ 372 w 1725"/>
                <a:gd name="T63" fmla="*/ 117 h 1510"/>
                <a:gd name="T64" fmla="*/ 365 w 1725"/>
                <a:gd name="T65" fmla="*/ 103 h 1510"/>
                <a:gd name="T66" fmla="*/ 338 w 1725"/>
                <a:gd name="T67" fmla="*/ 94 h 1510"/>
                <a:gd name="T68" fmla="*/ 315 w 1725"/>
                <a:gd name="T69" fmla="*/ 100 h 1510"/>
                <a:gd name="T70" fmla="*/ 292 w 1725"/>
                <a:gd name="T71" fmla="*/ 81 h 1510"/>
                <a:gd name="T72" fmla="*/ 268 w 1725"/>
                <a:gd name="T73" fmla="*/ 74 h 1510"/>
                <a:gd name="T74" fmla="*/ 261 w 1725"/>
                <a:gd name="T75" fmla="*/ 57 h 1510"/>
                <a:gd name="T76" fmla="*/ 257 w 1725"/>
                <a:gd name="T77" fmla="*/ 60 h 1510"/>
                <a:gd name="T78" fmla="*/ 254 w 1725"/>
                <a:gd name="T79" fmla="*/ 60 h 1510"/>
                <a:gd name="T80" fmla="*/ 248 w 1725"/>
                <a:gd name="T81" fmla="*/ 60 h 1510"/>
                <a:gd name="T82" fmla="*/ 244 w 1725"/>
                <a:gd name="T83" fmla="*/ 59 h 1510"/>
                <a:gd name="T84" fmla="*/ 238 w 1725"/>
                <a:gd name="T85" fmla="*/ 55 h 1510"/>
                <a:gd name="T86" fmla="*/ 235 w 1725"/>
                <a:gd name="T87" fmla="*/ 53 h 1510"/>
                <a:gd name="T88" fmla="*/ 232 w 1725"/>
                <a:gd name="T89" fmla="*/ 52 h 1510"/>
                <a:gd name="T90" fmla="*/ 227 w 1725"/>
                <a:gd name="T91" fmla="*/ 51 h 1510"/>
                <a:gd name="T92" fmla="*/ 225 w 1725"/>
                <a:gd name="T93" fmla="*/ 50 h 1510"/>
                <a:gd name="T94" fmla="*/ 214 w 1725"/>
                <a:gd name="T95" fmla="*/ 50 h 1510"/>
                <a:gd name="T96" fmla="*/ 168 w 1725"/>
                <a:gd name="T97" fmla="*/ 41 h 1510"/>
                <a:gd name="T98" fmla="*/ 131 w 1725"/>
                <a:gd name="T99" fmla="*/ 24 h 1510"/>
                <a:gd name="T100" fmla="*/ 91 w 1725"/>
                <a:gd name="T101" fmla="*/ 13 h 1510"/>
                <a:gd name="T102" fmla="*/ 64 w 1725"/>
                <a:gd name="T103" fmla="*/ 0 h 1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510"/>
                <a:gd name="T158" fmla="*/ 1725 w 1725"/>
                <a:gd name="T159" fmla="*/ 1510 h 1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510">
                  <a:moveTo>
                    <a:pt x="215" y="0"/>
                  </a:moveTo>
                  <a:lnTo>
                    <a:pt x="161" y="14"/>
                  </a:lnTo>
                  <a:lnTo>
                    <a:pt x="174" y="40"/>
                  </a:lnTo>
                  <a:lnTo>
                    <a:pt x="107" y="40"/>
                  </a:lnTo>
                  <a:lnTo>
                    <a:pt x="67" y="40"/>
                  </a:lnTo>
                  <a:lnTo>
                    <a:pt x="13" y="94"/>
                  </a:lnTo>
                  <a:lnTo>
                    <a:pt x="26" y="148"/>
                  </a:lnTo>
                  <a:lnTo>
                    <a:pt x="53" y="161"/>
                  </a:lnTo>
                  <a:lnTo>
                    <a:pt x="26" y="175"/>
                  </a:lnTo>
                  <a:lnTo>
                    <a:pt x="53" y="229"/>
                  </a:lnTo>
                  <a:lnTo>
                    <a:pt x="13" y="242"/>
                  </a:lnTo>
                  <a:lnTo>
                    <a:pt x="13" y="294"/>
                  </a:lnTo>
                  <a:lnTo>
                    <a:pt x="53" y="280"/>
                  </a:lnTo>
                  <a:lnTo>
                    <a:pt x="120" y="280"/>
                  </a:lnTo>
                  <a:lnTo>
                    <a:pt x="134" y="294"/>
                  </a:lnTo>
                  <a:lnTo>
                    <a:pt x="107" y="307"/>
                  </a:lnTo>
                  <a:lnTo>
                    <a:pt x="107" y="334"/>
                  </a:lnTo>
                  <a:lnTo>
                    <a:pt x="174" y="334"/>
                  </a:lnTo>
                  <a:lnTo>
                    <a:pt x="188" y="361"/>
                  </a:lnTo>
                  <a:lnTo>
                    <a:pt x="228" y="361"/>
                  </a:lnTo>
                  <a:lnTo>
                    <a:pt x="255" y="334"/>
                  </a:lnTo>
                  <a:lnTo>
                    <a:pt x="309" y="348"/>
                  </a:lnTo>
                  <a:lnTo>
                    <a:pt x="335" y="388"/>
                  </a:lnTo>
                  <a:lnTo>
                    <a:pt x="322" y="428"/>
                  </a:lnTo>
                  <a:lnTo>
                    <a:pt x="349" y="428"/>
                  </a:lnTo>
                  <a:lnTo>
                    <a:pt x="376" y="442"/>
                  </a:lnTo>
                  <a:lnTo>
                    <a:pt x="335" y="482"/>
                  </a:lnTo>
                  <a:lnTo>
                    <a:pt x="295" y="495"/>
                  </a:lnTo>
                  <a:lnTo>
                    <a:pt x="268" y="495"/>
                  </a:lnTo>
                  <a:lnTo>
                    <a:pt x="241" y="536"/>
                  </a:lnTo>
                  <a:lnTo>
                    <a:pt x="241" y="576"/>
                  </a:lnTo>
                  <a:lnTo>
                    <a:pt x="241" y="655"/>
                  </a:lnTo>
                  <a:lnTo>
                    <a:pt x="188" y="655"/>
                  </a:lnTo>
                  <a:lnTo>
                    <a:pt x="188" y="695"/>
                  </a:lnTo>
                  <a:lnTo>
                    <a:pt x="201" y="722"/>
                  </a:lnTo>
                  <a:lnTo>
                    <a:pt x="161" y="762"/>
                  </a:lnTo>
                  <a:lnTo>
                    <a:pt x="120" y="762"/>
                  </a:lnTo>
                  <a:lnTo>
                    <a:pt x="94" y="762"/>
                  </a:lnTo>
                  <a:lnTo>
                    <a:pt x="107" y="802"/>
                  </a:lnTo>
                  <a:lnTo>
                    <a:pt x="120" y="843"/>
                  </a:lnTo>
                  <a:lnTo>
                    <a:pt x="147" y="883"/>
                  </a:lnTo>
                  <a:lnTo>
                    <a:pt x="120" y="923"/>
                  </a:lnTo>
                  <a:lnTo>
                    <a:pt x="80" y="935"/>
                  </a:lnTo>
                  <a:lnTo>
                    <a:pt x="67" y="975"/>
                  </a:lnTo>
                  <a:lnTo>
                    <a:pt x="80" y="1042"/>
                  </a:lnTo>
                  <a:lnTo>
                    <a:pt x="120" y="1042"/>
                  </a:lnTo>
                  <a:lnTo>
                    <a:pt x="94" y="1083"/>
                  </a:lnTo>
                  <a:lnTo>
                    <a:pt x="67" y="1069"/>
                  </a:lnTo>
                  <a:lnTo>
                    <a:pt x="40" y="1083"/>
                  </a:lnTo>
                  <a:lnTo>
                    <a:pt x="13" y="1109"/>
                  </a:lnTo>
                  <a:lnTo>
                    <a:pt x="0" y="1136"/>
                  </a:lnTo>
                  <a:lnTo>
                    <a:pt x="0" y="1217"/>
                  </a:lnTo>
                  <a:lnTo>
                    <a:pt x="67" y="1230"/>
                  </a:lnTo>
                  <a:lnTo>
                    <a:pt x="134" y="1322"/>
                  </a:lnTo>
                  <a:lnTo>
                    <a:pt x="147" y="1430"/>
                  </a:lnTo>
                  <a:lnTo>
                    <a:pt x="161" y="1457"/>
                  </a:lnTo>
                  <a:lnTo>
                    <a:pt x="215" y="1510"/>
                  </a:lnTo>
                  <a:lnTo>
                    <a:pt x="282" y="1457"/>
                  </a:lnTo>
                  <a:lnTo>
                    <a:pt x="376" y="1443"/>
                  </a:lnTo>
                  <a:lnTo>
                    <a:pt x="428" y="1416"/>
                  </a:lnTo>
                  <a:lnTo>
                    <a:pt x="549" y="1430"/>
                  </a:lnTo>
                  <a:lnTo>
                    <a:pt x="629" y="1430"/>
                  </a:lnTo>
                  <a:lnTo>
                    <a:pt x="683" y="1457"/>
                  </a:lnTo>
                  <a:lnTo>
                    <a:pt x="737" y="1443"/>
                  </a:lnTo>
                  <a:lnTo>
                    <a:pt x="764" y="1457"/>
                  </a:lnTo>
                  <a:lnTo>
                    <a:pt x="815" y="1430"/>
                  </a:lnTo>
                  <a:lnTo>
                    <a:pt x="869" y="1363"/>
                  </a:lnTo>
                  <a:lnTo>
                    <a:pt x="923" y="1336"/>
                  </a:lnTo>
                  <a:lnTo>
                    <a:pt x="1030" y="1349"/>
                  </a:lnTo>
                  <a:lnTo>
                    <a:pt x="1017" y="1282"/>
                  </a:lnTo>
                  <a:lnTo>
                    <a:pt x="1071" y="1217"/>
                  </a:lnTo>
                  <a:lnTo>
                    <a:pt x="1178" y="1150"/>
                  </a:lnTo>
                  <a:lnTo>
                    <a:pt x="1138" y="1109"/>
                  </a:lnTo>
                  <a:lnTo>
                    <a:pt x="1138" y="1002"/>
                  </a:lnTo>
                  <a:lnTo>
                    <a:pt x="1205" y="896"/>
                  </a:lnTo>
                  <a:lnTo>
                    <a:pt x="1270" y="816"/>
                  </a:lnTo>
                  <a:lnTo>
                    <a:pt x="1338" y="789"/>
                  </a:lnTo>
                  <a:lnTo>
                    <a:pt x="1311" y="749"/>
                  </a:lnTo>
                  <a:lnTo>
                    <a:pt x="1364" y="708"/>
                  </a:lnTo>
                  <a:lnTo>
                    <a:pt x="1526" y="695"/>
                  </a:lnTo>
                  <a:lnTo>
                    <a:pt x="1566" y="655"/>
                  </a:lnTo>
                  <a:lnTo>
                    <a:pt x="1672" y="628"/>
                  </a:lnTo>
                  <a:lnTo>
                    <a:pt x="1698" y="601"/>
                  </a:lnTo>
                  <a:lnTo>
                    <a:pt x="1685" y="536"/>
                  </a:lnTo>
                  <a:lnTo>
                    <a:pt x="1725" y="522"/>
                  </a:lnTo>
                  <a:lnTo>
                    <a:pt x="1685" y="482"/>
                  </a:lnTo>
                  <a:lnTo>
                    <a:pt x="1647" y="482"/>
                  </a:lnTo>
                  <a:lnTo>
                    <a:pt x="1633" y="509"/>
                  </a:lnTo>
                  <a:lnTo>
                    <a:pt x="1606" y="509"/>
                  </a:lnTo>
                  <a:lnTo>
                    <a:pt x="1579" y="482"/>
                  </a:lnTo>
                  <a:lnTo>
                    <a:pt x="1553" y="482"/>
                  </a:lnTo>
                  <a:lnTo>
                    <a:pt x="1553" y="495"/>
                  </a:lnTo>
                  <a:lnTo>
                    <a:pt x="1526" y="495"/>
                  </a:lnTo>
                  <a:lnTo>
                    <a:pt x="1526" y="468"/>
                  </a:lnTo>
                  <a:lnTo>
                    <a:pt x="1499" y="455"/>
                  </a:lnTo>
                  <a:lnTo>
                    <a:pt x="1485" y="468"/>
                  </a:lnTo>
                  <a:lnTo>
                    <a:pt x="1458" y="482"/>
                  </a:lnTo>
                  <a:lnTo>
                    <a:pt x="1458" y="455"/>
                  </a:lnTo>
                  <a:lnTo>
                    <a:pt x="1458" y="415"/>
                  </a:lnTo>
                  <a:lnTo>
                    <a:pt x="1432" y="415"/>
                  </a:lnTo>
                  <a:lnTo>
                    <a:pt x="1391" y="388"/>
                  </a:lnTo>
                  <a:lnTo>
                    <a:pt x="1351" y="374"/>
                  </a:lnTo>
                  <a:lnTo>
                    <a:pt x="1364" y="401"/>
                  </a:lnTo>
                  <a:lnTo>
                    <a:pt x="1338" y="401"/>
                  </a:lnTo>
                  <a:lnTo>
                    <a:pt x="1257" y="401"/>
                  </a:lnTo>
                  <a:lnTo>
                    <a:pt x="1232" y="361"/>
                  </a:lnTo>
                  <a:lnTo>
                    <a:pt x="1192" y="374"/>
                  </a:lnTo>
                  <a:lnTo>
                    <a:pt x="1165" y="321"/>
                  </a:lnTo>
                  <a:lnTo>
                    <a:pt x="1151" y="334"/>
                  </a:lnTo>
                  <a:lnTo>
                    <a:pt x="1098" y="294"/>
                  </a:lnTo>
                  <a:lnTo>
                    <a:pt x="1071" y="294"/>
                  </a:lnTo>
                  <a:lnTo>
                    <a:pt x="1084" y="255"/>
                  </a:lnTo>
                  <a:lnTo>
                    <a:pt x="1057" y="255"/>
                  </a:lnTo>
                  <a:lnTo>
                    <a:pt x="1044" y="229"/>
                  </a:lnTo>
                  <a:lnTo>
                    <a:pt x="1030" y="242"/>
                  </a:lnTo>
                  <a:lnTo>
                    <a:pt x="1028" y="242"/>
                  </a:lnTo>
                  <a:lnTo>
                    <a:pt x="1027" y="242"/>
                  </a:lnTo>
                  <a:lnTo>
                    <a:pt x="1025" y="242"/>
                  </a:lnTo>
                  <a:lnTo>
                    <a:pt x="1021" y="242"/>
                  </a:lnTo>
                  <a:lnTo>
                    <a:pt x="1015" y="242"/>
                  </a:lnTo>
                  <a:lnTo>
                    <a:pt x="1007" y="242"/>
                  </a:lnTo>
                  <a:lnTo>
                    <a:pt x="1000" y="242"/>
                  </a:lnTo>
                  <a:lnTo>
                    <a:pt x="990" y="242"/>
                  </a:lnTo>
                  <a:lnTo>
                    <a:pt x="984" y="240"/>
                  </a:lnTo>
                  <a:lnTo>
                    <a:pt x="980" y="240"/>
                  </a:lnTo>
                  <a:lnTo>
                    <a:pt x="973" y="236"/>
                  </a:lnTo>
                  <a:lnTo>
                    <a:pt x="965" y="232"/>
                  </a:lnTo>
                  <a:lnTo>
                    <a:pt x="957" y="229"/>
                  </a:lnTo>
                  <a:lnTo>
                    <a:pt x="952" y="223"/>
                  </a:lnTo>
                  <a:lnTo>
                    <a:pt x="946" y="219"/>
                  </a:lnTo>
                  <a:lnTo>
                    <a:pt x="942" y="215"/>
                  </a:lnTo>
                  <a:lnTo>
                    <a:pt x="938" y="215"/>
                  </a:lnTo>
                  <a:lnTo>
                    <a:pt x="936" y="215"/>
                  </a:lnTo>
                  <a:lnTo>
                    <a:pt x="931" y="213"/>
                  </a:lnTo>
                  <a:lnTo>
                    <a:pt x="925" y="211"/>
                  </a:lnTo>
                  <a:lnTo>
                    <a:pt x="917" y="209"/>
                  </a:lnTo>
                  <a:lnTo>
                    <a:pt x="911" y="207"/>
                  </a:lnTo>
                  <a:lnTo>
                    <a:pt x="906" y="206"/>
                  </a:lnTo>
                  <a:lnTo>
                    <a:pt x="902" y="204"/>
                  </a:lnTo>
                  <a:lnTo>
                    <a:pt x="900" y="202"/>
                  </a:lnTo>
                  <a:lnTo>
                    <a:pt x="898" y="202"/>
                  </a:lnTo>
                  <a:lnTo>
                    <a:pt x="896" y="202"/>
                  </a:lnTo>
                  <a:lnTo>
                    <a:pt x="856" y="202"/>
                  </a:lnTo>
                  <a:lnTo>
                    <a:pt x="804" y="161"/>
                  </a:lnTo>
                  <a:lnTo>
                    <a:pt x="737" y="161"/>
                  </a:lnTo>
                  <a:lnTo>
                    <a:pt x="669" y="161"/>
                  </a:lnTo>
                  <a:lnTo>
                    <a:pt x="629" y="135"/>
                  </a:lnTo>
                  <a:lnTo>
                    <a:pt x="575" y="121"/>
                  </a:lnTo>
                  <a:lnTo>
                    <a:pt x="522" y="94"/>
                  </a:lnTo>
                  <a:lnTo>
                    <a:pt x="481" y="67"/>
                  </a:lnTo>
                  <a:lnTo>
                    <a:pt x="414" y="67"/>
                  </a:lnTo>
                  <a:lnTo>
                    <a:pt x="362" y="54"/>
                  </a:lnTo>
                  <a:lnTo>
                    <a:pt x="309" y="54"/>
                  </a:lnTo>
                  <a:lnTo>
                    <a:pt x="295" y="14"/>
                  </a:lnTo>
                  <a:lnTo>
                    <a:pt x="255" y="0"/>
                  </a:lnTo>
                  <a:lnTo>
                    <a:pt x="215"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6" name="Freeform 150"/>
            <p:cNvSpPr>
              <a:spLocks/>
            </p:cNvSpPr>
            <p:nvPr/>
          </p:nvSpPr>
          <p:spPr bwMode="gray">
            <a:xfrm>
              <a:off x="1884" y="3791"/>
              <a:ext cx="27" cy="27"/>
            </a:xfrm>
            <a:custGeom>
              <a:avLst/>
              <a:gdLst>
                <a:gd name="T0" fmla="*/ 4 w 53"/>
                <a:gd name="T1" fmla="*/ 0 h 54"/>
                <a:gd name="T2" fmla="*/ 0 w 53"/>
                <a:gd name="T3" fmla="*/ 10 h 54"/>
                <a:gd name="T4" fmla="*/ 7 w 53"/>
                <a:gd name="T5" fmla="*/ 14 h 54"/>
                <a:gd name="T6" fmla="*/ 10 w 53"/>
                <a:gd name="T7" fmla="*/ 7 h 54"/>
                <a:gd name="T8" fmla="*/ 14 w 53"/>
                <a:gd name="T9" fmla="*/ 3 h 54"/>
                <a:gd name="T10" fmla="*/ 4 w 53"/>
                <a:gd name="T11" fmla="*/ 0 h 54"/>
                <a:gd name="T12" fmla="*/ 0 60000 65536"/>
                <a:gd name="T13" fmla="*/ 0 60000 65536"/>
                <a:gd name="T14" fmla="*/ 0 60000 65536"/>
                <a:gd name="T15" fmla="*/ 0 60000 65536"/>
                <a:gd name="T16" fmla="*/ 0 60000 65536"/>
                <a:gd name="T17" fmla="*/ 0 60000 65536"/>
                <a:gd name="T18" fmla="*/ 0 w 53"/>
                <a:gd name="T19" fmla="*/ 0 h 54"/>
                <a:gd name="T20" fmla="*/ 53 w 5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3" h="54">
                  <a:moveTo>
                    <a:pt x="13" y="0"/>
                  </a:moveTo>
                  <a:lnTo>
                    <a:pt x="0" y="40"/>
                  </a:lnTo>
                  <a:lnTo>
                    <a:pt x="26" y="54"/>
                  </a:lnTo>
                  <a:lnTo>
                    <a:pt x="40" y="27"/>
                  </a:lnTo>
                  <a:lnTo>
                    <a:pt x="53" y="13"/>
                  </a:lnTo>
                  <a:lnTo>
                    <a:pt x="13"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7" name="Freeform 151"/>
            <p:cNvSpPr>
              <a:spLocks/>
            </p:cNvSpPr>
            <p:nvPr/>
          </p:nvSpPr>
          <p:spPr bwMode="gray">
            <a:xfrm>
              <a:off x="1978" y="3724"/>
              <a:ext cx="73" cy="61"/>
            </a:xfrm>
            <a:custGeom>
              <a:avLst/>
              <a:gdLst>
                <a:gd name="T0" fmla="*/ 0 w 146"/>
                <a:gd name="T1" fmla="*/ 14 h 121"/>
                <a:gd name="T2" fmla="*/ 0 w 146"/>
                <a:gd name="T3" fmla="*/ 20 h 121"/>
                <a:gd name="T4" fmla="*/ 6 w 146"/>
                <a:gd name="T5" fmla="*/ 17 h 121"/>
                <a:gd name="T6" fmla="*/ 13 w 146"/>
                <a:gd name="T7" fmla="*/ 20 h 121"/>
                <a:gd name="T8" fmla="*/ 10 w 146"/>
                <a:gd name="T9" fmla="*/ 24 h 121"/>
                <a:gd name="T10" fmla="*/ 23 w 146"/>
                <a:gd name="T11" fmla="*/ 31 h 121"/>
                <a:gd name="T12" fmla="*/ 29 w 146"/>
                <a:gd name="T13" fmla="*/ 31 h 121"/>
                <a:gd name="T14" fmla="*/ 37 w 146"/>
                <a:gd name="T15" fmla="*/ 17 h 121"/>
                <a:gd name="T16" fmla="*/ 37 w 146"/>
                <a:gd name="T17" fmla="*/ 10 h 121"/>
                <a:gd name="T18" fmla="*/ 26 w 146"/>
                <a:gd name="T19" fmla="*/ 7 h 121"/>
                <a:gd name="T20" fmla="*/ 26 w 146"/>
                <a:gd name="T21" fmla="*/ 0 h 121"/>
                <a:gd name="T22" fmla="*/ 17 w 146"/>
                <a:gd name="T23" fmla="*/ 4 h 121"/>
                <a:gd name="T24" fmla="*/ 10 w 146"/>
                <a:gd name="T25" fmla="*/ 7 h 121"/>
                <a:gd name="T26" fmla="*/ 6 w 146"/>
                <a:gd name="T27" fmla="*/ 10 h 121"/>
                <a:gd name="T28" fmla="*/ 0 w 146"/>
                <a:gd name="T29" fmla="*/ 14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21"/>
                <a:gd name="T47" fmla="*/ 146 w 146"/>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21">
                  <a:moveTo>
                    <a:pt x="0" y="53"/>
                  </a:moveTo>
                  <a:lnTo>
                    <a:pt x="0" y="80"/>
                  </a:lnTo>
                  <a:lnTo>
                    <a:pt x="27" y="67"/>
                  </a:lnTo>
                  <a:lnTo>
                    <a:pt x="53" y="80"/>
                  </a:lnTo>
                  <a:lnTo>
                    <a:pt x="40" y="94"/>
                  </a:lnTo>
                  <a:lnTo>
                    <a:pt x="92" y="121"/>
                  </a:lnTo>
                  <a:lnTo>
                    <a:pt x="119" y="121"/>
                  </a:lnTo>
                  <a:lnTo>
                    <a:pt x="146" y="67"/>
                  </a:lnTo>
                  <a:lnTo>
                    <a:pt x="146" y="40"/>
                  </a:lnTo>
                  <a:lnTo>
                    <a:pt x="105" y="26"/>
                  </a:lnTo>
                  <a:lnTo>
                    <a:pt x="105" y="0"/>
                  </a:lnTo>
                  <a:lnTo>
                    <a:pt x="67" y="13"/>
                  </a:lnTo>
                  <a:lnTo>
                    <a:pt x="40" y="26"/>
                  </a:lnTo>
                  <a:lnTo>
                    <a:pt x="27" y="40"/>
                  </a:lnTo>
                  <a:lnTo>
                    <a:pt x="0" y="5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8" name="Freeform 152"/>
            <p:cNvSpPr>
              <a:spLocks/>
            </p:cNvSpPr>
            <p:nvPr/>
          </p:nvSpPr>
          <p:spPr bwMode="gray">
            <a:xfrm>
              <a:off x="2086" y="3718"/>
              <a:ext cx="32" cy="26"/>
            </a:xfrm>
            <a:custGeom>
              <a:avLst/>
              <a:gdLst>
                <a:gd name="T0" fmla="*/ 0 w 65"/>
                <a:gd name="T1" fmla="*/ 0 h 54"/>
                <a:gd name="T2" fmla="*/ 0 w 65"/>
                <a:gd name="T3" fmla="*/ 9 h 54"/>
                <a:gd name="T4" fmla="*/ 6 w 65"/>
                <a:gd name="T5" fmla="*/ 9 h 54"/>
                <a:gd name="T6" fmla="*/ 16 w 65"/>
                <a:gd name="T7" fmla="*/ 13 h 54"/>
                <a:gd name="T8" fmla="*/ 16 w 65"/>
                <a:gd name="T9" fmla="*/ 3 h 54"/>
                <a:gd name="T10" fmla="*/ 9 w 65"/>
                <a:gd name="T11" fmla="*/ 0 h 54"/>
                <a:gd name="T12" fmla="*/ 0 w 65"/>
                <a:gd name="T13" fmla="*/ 0 h 54"/>
                <a:gd name="T14" fmla="*/ 0 60000 65536"/>
                <a:gd name="T15" fmla="*/ 0 60000 65536"/>
                <a:gd name="T16" fmla="*/ 0 60000 65536"/>
                <a:gd name="T17" fmla="*/ 0 60000 65536"/>
                <a:gd name="T18" fmla="*/ 0 60000 65536"/>
                <a:gd name="T19" fmla="*/ 0 60000 65536"/>
                <a:gd name="T20" fmla="*/ 0 60000 65536"/>
                <a:gd name="T21" fmla="*/ 0 w 65"/>
                <a:gd name="T22" fmla="*/ 0 h 54"/>
                <a:gd name="T23" fmla="*/ 65 w 6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4">
                  <a:moveTo>
                    <a:pt x="0" y="0"/>
                  </a:moveTo>
                  <a:lnTo>
                    <a:pt x="0" y="40"/>
                  </a:lnTo>
                  <a:lnTo>
                    <a:pt x="25" y="40"/>
                  </a:lnTo>
                  <a:lnTo>
                    <a:pt x="65" y="54"/>
                  </a:lnTo>
                  <a:lnTo>
                    <a:pt x="65" y="14"/>
                  </a:lnTo>
                  <a:lnTo>
                    <a:pt x="38" y="0"/>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59" name="Freeform 153"/>
            <p:cNvSpPr>
              <a:spLocks/>
            </p:cNvSpPr>
            <p:nvPr/>
          </p:nvSpPr>
          <p:spPr bwMode="gray">
            <a:xfrm>
              <a:off x="1945" y="3451"/>
              <a:ext cx="27" cy="32"/>
            </a:xfrm>
            <a:custGeom>
              <a:avLst/>
              <a:gdLst>
                <a:gd name="T0" fmla="*/ 0 w 54"/>
                <a:gd name="T1" fmla="*/ 3 h 65"/>
                <a:gd name="T2" fmla="*/ 0 w 54"/>
                <a:gd name="T3" fmla="*/ 9 h 65"/>
                <a:gd name="T4" fmla="*/ 0 w 54"/>
                <a:gd name="T5" fmla="*/ 16 h 65"/>
                <a:gd name="T6" fmla="*/ 7 w 54"/>
                <a:gd name="T7" fmla="*/ 13 h 65"/>
                <a:gd name="T8" fmla="*/ 11 w 54"/>
                <a:gd name="T9" fmla="*/ 9 h 65"/>
                <a:gd name="T10" fmla="*/ 14 w 54"/>
                <a:gd name="T11" fmla="*/ 9 h 65"/>
                <a:gd name="T12" fmla="*/ 14 w 54"/>
                <a:gd name="T13" fmla="*/ 6 h 65"/>
                <a:gd name="T14" fmla="*/ 7 w 54"/>
                <a:gd name="T15" fmla="*/ 0 h 65"/>
                <a:gd name="T16" fmla="*/ 0 w 54"/>
                <a:gd name="T17" fmla="*/ 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65"/>
                <a:gd name="T29" fmla="*/ 54 w 5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65">
                  <a:moveTo>
                    <a:pt x="0" y="13"/>
                  </a:moveTo>
                  <a:lnTo>
                    <a:pt x="0" y="38"/>
                  </a:lnTo>
                  <a:lnTo>
                    <a:pt x="0" y="65"/>
                  </a:lnTo>
                  <a:lnTo>
                    <a:pt x="27" y="52"/>
                  </a:lnTo>
                  <a:lnTo>
                    <a:pt x="41" y="38"/>
                  </a:lnTo>
                  <a:lnTo>
                    <a:pt x="54" y="38"/>
                  </a:lnTo>
                  <a:lnTo>
                    <a:pt x="54" y="27"/>
                  </a:lnTo>
                  <a:lnTo>
                    <a:pt x="27" y="0"/>
                  </a:lnTo>
                  <a:lnTo>
                    <a:pt x="0" y="1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0" name="Freeform 154"/>
            <p:cNvSpPr>
              <a:spLocks/>
            </p:cNvSpPr>
            <p:nvPr/>
          </p:nvSpPr>
          <p:spPr bwMode="gray">
            <a:xfrm>
              <a:off x="2279" y="3003"/>
              <a:ext cx="293" cy="187"/>
            </a:xfrm>
            <a:custGeom>
              <a:avLst/>
              <a:gdLst>
                <a:gd name="T0" fmla="*/ 46 w 588"/>
                <a:gd name="T1" fmla="*/ 90 h 375"/>
                <a:gd name="T2" fmla="*/ 47 w 588"/>
                <a:gd name="T3" fmla="*/ 90 h 375"/>
                <a:gd name="T4" fmla="*/ 48 w 588"/>
                <a:gd name="T5" fmla="*/ 90 h 375"/>
                <a:gd name="T6" fmla="*/ 51 w 588"/>
                <a:gd name="T7" fmla="*/ 90 h 375"/>
                <a:gd name="T8" fmla="*/ 53 w 588"/>
                <a:gd name="T9" fmla="*/ 90 h 375"/>
                <a:gd name="T10" fmla="*/ 56 w 588"/>
                <a:gd name="T11" fmla="*/ 90 h 375"/>
                <a:gd name="T12" fmla="*/ 58 w 588"/>
                <a:gd name="T13" fmla="*/ 90 h 375"/>
                <a:gd name="T14" fmla="*/ 59 w 588"/>
                <a:gd name="T15" fmla="*/ 90 h 375"/>
                <a:gd name="T16" fmla="*/ 70 w 588"/>
                <a:gd name="T17" fmla="*/ 77 h 375"/>
                <a:gd name="T18" fmla="*/ 73 w 588"/>
                <a:gd name="T19" fmla="*/ 70 h 375"/>
                <a:gd name="T20" fmla="*/ 80 w 588"/>
                <a:gd name="T21" fmla="*/ 63 h 375"/>
                <a:gd name="T22" fmla="*/ 83 w 588"/>
                <a:gd name="T23" fmla="*/ 80 h 375"/>
                <a:gd name="T24" fmla="*/ 99 w 588"/>
                <a:gd name="T25" fmla="*/ 93 h 375"/>
                <a:gd name="T26" fmla="*/ 103 w 588"/>
                <a:gd name="T27" fmla="*/ 80 h 375"/>
                <a:gd name="T28" fmla="*/ 106 w 588"/>
                <a:gd name="T29" fmla="*/ 63 h 375"/>
                <a:gd name="T30" fmla="*/ 113 w 588"/>
                <a:gd name="T31" fmla="*/ 73 h 375"/>
                <a:gd name="T32" fmla="*/ 133 w 588"/>
                <a:gd name="T33" fmla="*/ 77 h 375"/>
                <a:gd name="T34" fmla="*/ 133 w 588"/>
                <a:gd name="T35" fmla="*/ 70 h 375"/>
                <a:gd name="T36" fmla="*/ 140 w 588"/>
                <a:gd name="T37" fmla="*/ 60 h 375"/>
                <a:gd name="T38" fmla="*/ 146 w 588"/>
                <a:gd name="T39" fmla="*/ 56 h 375"/>
                <a:gd name="T40" fmla="*/ 146 w 588"/>
                <a:gd name="T41" fmla="*/ 47 h 375"/>
                <a:gd name="T42" fmla="*/ 136 w 588"/>
                <a:gd name="T43" fmla="*/ 43 h 375"/>
                <a:gd name="T44" fmla="*/ 123 w 588"/>
                <a:gd name="T45" fmla="*/ 43 h 375"/>
                <a:gd name="T46" fmla="*/ 119 w 588"/>
                <a:gd name="T47" fmla="*/ 27 h 375"/>
                <a:gd name="T48" fmla="*/ 119 w 588"/>
                <a:gd name="T49" fmla="*/ 17 h 375"/>
                <a:gd name="T50" fmla="*/ 106 w 588"/>
                <a:gd name="T51" fmla="*/ 6 h 375"/>
                <a:gd name="T52" fmla="*/ 93 w 588"/>
                <a:gd name="T53" fmla="*/ 6 h 375"/>
                <a:gd name="T54" fmla="*/ 83 w 588"/>
                <a:gd name="T55" fmla="*/ 0 h 375"/>
                <a:gd name="T56" fmla="*/ 86 w 588"/>
                <a:gd name="T57" fmla="*/ 10 h 375"/>
                <a:gd name="T58" fmla="*/ 76 w 588"/>
                <a:gd name="T59" fmla="*/ 10 h 375"/>
                <a:gd name="T60" fmla="*/ 63 w 588"/>
                <a:gd name="T61" fmla="*/ 10 h 375"/>
                <a:gd name="T62" fmla="*/ 53 w 588"/>
                <a:gd name="T63" fmla="*/ 17 h 375"/>
                <a:gd name="T64" fmla="*/ 40 w 588"/>
                <a:gd name="T65" fmla="*/ 13 h 375"/>
                <a:gd name="T66" fmla="*/ 33 w 588"/>
                <a:gd name="T67" fmla="*/ 20 h 375"/>
                <a:gd name="T68" fmla="*/ 26 w 588"/>
                <a:gd name="T69" fmla="*/ 30 h 375"/>
                <a:gd name="T70" fmla="*/ 19 w 588"/>
                <a:gd name="T71" fmla="*/ 43 h 375"/>
                <a:gd name="T72" fmla="*/ 6 w 588"/>
                <a:gd name="T73" fmla="*/ 53 h 375"/>
                <a:gd name="T74" fmla="*/ 6 w 588"/>
                <a:gd name="T75" fmla="*/ 66 h 375"/>
                <a:gd name="T76" fmla="*/ 0 w 588"/>
                <a:gd name="T77" fmla="*/ 77 h 375"/>
                <a:gd name="T78" fmla="*/ 9 w 588"/>
                <a:gd name="T79" fmla="*/ 70 h 375"/>
                <a:gd name="T80" fmla="*/ 26 w 588"/>
                <a:gd name="T81" fmla="*/ 66 h 375"/>
                <a:gd name="T82" fmla="*/ 33 w 588"/>
                <a:gd name="T83" fmla="*/ 83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8"/>
                <a:gd name="T127" fmla="*/ 0 h 375"/>
                <a:gd name="T128" fmla="*/ 588 w 588"/>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8" h="375">
                  <a:moveTo>
                    <a:pt x="133" y="361"/>
                  </a:moveTo>
                  <a:lnTo>
                    <a:pt x="187" y="361"/>
                  </a:lnTo>
                  <a:lnTo>
                    <a:pt x="189" y="361"/>
                  </a:lnTo>
                  <a:lnTo>
                    <a:pt x="192" y="361"/>
                  </a:lnTo>
                  <a:lnTo>
                    <a:pt x="194" y="361"/>
                  </a:lnTo>
                  <a:lnTo>
                    <a:pt x="198" y="361"/>
                  </a:lnTo>
                  <a:lnTo>
                    <a:pt x="204" y="361"/>
                  </a:lnTo>
                  <a:lnTo>
                    <a:pt x="214" y="361"/>
                  </a:lnTo>
                  <a:lnTo>
                    <a:pt x="223" y="361"/>
                  </a:lnTo>
                  <a:lnTo>
                    <a:pt x="227" y="361"/>
                  </a:lnTo>
                  <a:lnTo>
                    <a:pt x="231" y="361"/>
                  </a:lnTo>
                  <a:lnTo>
                    <a:pt x="235" y="361"/>
                  </a:lnTo>
                  <a:lnTo>
                    <a:pt x="239" y="361"/>
                  </a:lnTo>
                  <a:lnTo>
                    <a:pt x="240" y="361"/>
                  </a:lnTo>
                  <a:lnTo>
                    <a:pt x="281" y="308"/>
                  </a:lnTo>
                  <a:lnTo>
                    <a:pt x="294" y="294"/>
                  </a:lnTo>
                  <a:lnTo>
                    <a:pt x="294" y="281"/>
                  </a:lnTo>
                  <a:lnTo>
                    <a:pt x="308" y="254"/>
                  </a:lnTo>
                  <a:lnTo>
                    <a:pt x="321" y="254"/>
                  </a:lnTo>
                  <a:lnTo>
                    <a:pt x="321" y="267"/>
                  </a:lnTo>
                  <a:lnTo>
                    <a:pt x="335" y="321"/>
                  </a:lnTo>
                  <a:lnTo>
                    <a:pt x="386" y="375"/>
                  </a:lnTo>
                  <a:lnTo>
                    <a:pt x="400" y="375"/>
                  </a:lnTo>
                  <a:lnTo>
                    <a:pt x="386" y="334"/>
                  </a:lnTo>
                  <a:lnTo>
                    <a:pt x="413" y="321"/>
                  </a:lnTo>
                  <a:lnTo>
                    <a:pt x="427" y="281"/>
                  </a:lnTo>
                  <a:lnTo>
                    <a:pt x="427" y="254"/>
                  </a:lnTo>
                  <a:lnTo>
                    <a:pt x="454" y="267"/>
                  </a:lnTo>
                  <a:lnTo>
                    <a:pt x="454" y="294"/>
                  </a:lnTo>
                  <a:lnTo>
                    <a:pt x="507" y="281"/>
                  </a:lnTo>
                  <a:lnTo>
                    <a:pt x="534" y="308"/>
                  </a:lnTo>
                  <a:lnTo>
                    <a:pt x="561" y="308"/>
                  </a:lnTo>
                  <a:lnTo>
                    <a:pt x="534" y="281"/>
                  </a:lnTo>
                  <a:lnTo>
                    <a:pt x="534" y="227"/>
                  </a:lnTo>
                  <a:lnTo>
                    <a:pt x="561" y="240"/>
                  </a:lnTo>
                  <a:lnTo>
                    <a:pt x="588" y="254"/>
                  </a:lnTo>
                  <a:lnTo>
                    <a:pt x="588" y="227"/>
                  </a:lnTo>
                  <a:lnTo>
                    <a:pt x="574" y="200"/>
                  </a:lnTo>
                  <a:lnTo>
                    <a:pt x="588" y="189"/>
                  </a:lnTo>
                  <a:lnTo>
                    <a:pt x="588" y="162"/>
                  </a:lnTo>
                  <a:lnTo>
                    <a:pt x="548" y="175"/>
                  </a:lnTo>
                  <a:lnTo>
                    <a:pt x="534" y="200"/>
                  </a:lnTo>
                  <a:lnTo>
                    <a:pt x="494" y="175"/>
                  </a:lnTo>
                  <a:lnTo>
                    <a:pt x="480" y="135"/>
                  </a:lnTo>
                  <a:lnTo>
                    <a:pt x="480" y="108"/>
                  </a:lnTo>
                  <a:lnTo>
                    <a:pt x="480" y="95"/>
                  </a:lnTo>
                  <a:lnTo>
                    <a:pt x="480" y="68"/>
                  </a:lnTo>
                  <a:lnTo>
                    <a:pt x="454" y="54"/>
                  </a:lnTo>
                  <a:lnTo>
                    <a:pt x="427" y="27"/>
                  </a:lnTo>
                  <a:lnTo>
                    <a:pt x="413" y="41"/>
                  </a:lnTo>
                  <a:lnTo>
                    <a:pt x="373" y="27"/>
                  </a:lnTo>
                  <a:lnTo>
                    <a:pt x="361" y="14"/>
                  </a:lnTo>
                  <a:lnTo>
                    <a:pt x="335" y="0"/>
                  </a:lnTo>
                  <a:lnTo>
                    <a:pt x="321" y="27"/>
                  </a:lnTo>
                  <a:lnTo>
                    <a:pt x="348" y="41"/>
                  </a:lnTo>
                  <a:lnTo>
                    <a:pt x="335" y="54"/>
                  </a:lnTo>
                  <a:lnTo>
                    <a:pt x="308" y="41"/>
                  </a:lnTo>
                  <a:lnTo>
                    <a:pt x="281" y="54"/>
                  </a:lnTo>
                  <a:lnTo>
                    <a:pt x="254" y="41"/>
                  </a:lnTo>
                  <a:lnTo>
                    <a:pt x="240" y="41"/>
                  </a:lnTo>
                  <a:lnTo>
                    <a:pt x="214" y="68"/>
                  </a:lnTo>
                  <a:lnTo>
                    <a:pt x="187" y="81"/>
                  </a:lnTo>
                  <a:lnTo>
                    <a:pt x="160" y="54"/>
                  </a:lnTo>
                  <a:lnTo>
                    <a:pt x="146" y="54"/>
                  </a:lnTo>
                  <a:lnTo>
                    <a:pt x="133" y="81"/>
                  </a:lnTo>
                  <a:lnTo>
                    <a:pt x="146" y="108"/>
                  </a:lnTo>
                  <a:lnTo>
                    <a:pt x="106" y="121"/>
                  </a:lnTo>
                  <a:lnTo>
                    <a:pt x="66" y="162"/>
                  </a:lnTo>
                  <a:lnTo>
                    <a:pt x="79" y="175"/>
                  </a:lnTo>
                  <a:lnTo>
                    <a:pt x="66" y="200"/>
                  </a:lnTo>
                  <a:lnTo>
                    <a:pt x="25" y="213"/>
                  </a:lnTo>
                  <a:lnTo>
                    <a:pt x="14" y="240"/>
                  </a:lnTo>
                  <a:lnTo>
                    <a:pt x="25" y="267"/>
                  </a:lnTo>
                  <a:lnTo>
                    <a:pt x="0" y="281"/>
                  </a:lnTo>
                  <a:lnTo>
                    <a:pt x="0" y="308"/>
                  </a:lnTo>
                  <a:lnTo>
                    <a:pt x="39" y="308"/>
                  </a:lnTo>
                  <a:lnTo>
                    <a:pt x="39" y="281"/>
                  </a:lnTo>
                  <a:lnTo>
                    <a:pt x="66" y="254"/>
                  </a:lnTo>
                  <a:lnTo>
                    <a:pt x="106" y="267"/>
                  </a:lnTo>
                  <a:lnTo>
                    <a:pt x="106" y="321"/>
                  </a:lnTo>
                  <a:lnTo>
                    <a:pt x="133" y="334"/>
                  </a:lnTo>
                  <a:lnTo>
                    <a:pt x="133" y="361"/>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1" name="Freeform 155"/>
            <p:cNvSpPr>
              <a:spLocks/>
            </p:cNvSpPr>
            <p:nvPr/>
          </p:nvSpPr>
          <p:spPr bwMode="gray">
            <a:xfrm>
              <a:off x="2306" y="2342"/>
              <a:ext cx="528" cy="714"/>
            </a:xfrm>
            <a:custGeom>
              <a:avLst/>
              <a:gdLst>
                <a:gd name="T0" fmla="*/ 46 w 1056"/>
                <a:gd name="T1" fmla="*/ 341 h 1428"/>
                <a:gd name="T2" fmla="*/ 63 w 1056"/>
                <a:gd name="T3" fmla="*/ 341 h 1428"/>
                <a:gd name="T4" fmla="*/ 66 w 1056"/>
                <a:gd name="T5" fmla="*/ 338 h 1428"/>
                <a:gd name="T6" fmla="*/ 80 w 1056"/>
                <a:gd name="T7" fmla="*/ 338 h 1428"/>
                <a:gd name="T8" fmla="*/ 100 w 1056"/>
                <a:gd name="T9" fmla="*/ 344 h 1428"/>
                <a:gd name="T10" fmla="*/ 120 w 1056"/>
                <a:gd name="T11" fmla="*/ 351 h 1428"/>
                <a:gd name="T12" fmla="*/ 130 w 1056"/>
                <a:gd name="T13" fmla="*/ 344 h 1428"/>
                <a:gd name="T14" fmla="*/ 163 w 1056"/>
                <a:gd name="T15" fmla="*/ 351 h 1428"/>
                <a:gd name="T16" fmla="*/ 190 w 1056"/>
                <a:gd name="T17" fmla="*/ 334 h 1428"/>
                <a:gd name="T18" fmla="*/ 210 w 1056"/>
                <a:gd name="T19" fmla="*/ 347 h 1428"/>
                <a:gd name="T20" fmla="*/ 207 w 1056"/>
                <a:gd name="T21" fmla="*/ 334 h 1428"/>
                <a:gd name="T22" fmla="*/ 207 w 1056"/>
                <a:gd name="T23" fmla="*/ 311 h 1428"/>
                <a:gd name="T24" fmla="*/ 230 w 1056"/>
                <a:gd name="T25" fmla="*/ 294 h 1428"/>
                <a:gd name="T26" fmla="*/ 230 w 1056"/>
                <a:gd name="T27" fmla="*/ 277 h 1428"/>
                <a:gd name="T28" fmla="*/ 207 w 1056"/>
                <a:gd name="T29" fmla="*/ 260 h 1428"/>
                <a:gd name="T30" fmla="*/ 190 w 1056"/>
                <a:gd name="T31" fmla="*/ 240 h 1428"/>
                <a:gd name="T32" fmla="*/ 180 w 1056"/>
                <a:gd name="T33" fmla="*/ 223 h 1428"/>
                <a:gd name="T34" fmla="*/ 194 w 1056"/>
                <a:gd name="T35" fmla="*/ 210 h 1428"/>
                <a:gd name="T36" fmla="*/ 223 w 1056"/>
                <a:gd name="T37" fmla="*/ 193 h 1428"/>
                <a:gd name="T38" fmla="*/ 243 w 1056"/>
                <a:gd name="T39" fmla="*/ 177 h 1428"/>
                <a:gd name="T40" fmla="*/ 264 w 1056"/>
                <a:gd name="T41" fmla="*/ 177 h 1428"/>
                <a:gd name="T42" fmla="*/ 254 w 1056"/>
                <a:gd name="T43" fmla="*/ 157 h 1428"/>
                <a:gd name="T44" fmla="*/ 254 w 1056"/>
                <a:gd name="T45" fmla="*/ 134 h 1428"/>
                <a:gd name="T46" fmla="*/ 243 w 1056"/>
                <a:gd name="T47" fmla="*/ 113 h 1428"/>
                <a:gd name="T48" fmla="*/ 233 w 1056"/>
                <a:gd name="T49" fmla="*/ 93 h 1428"/>
                <a:gd name="T50" fmla="*/ 240 w 1056"/>
                <a:gd name="T51" fmla="*/ 67 h 1428"/>
                <a:gd name="T52" fmla="*/ 223 w 1056"/>
                <a:gd name="T53" fmla="*/ 50 h 1428"/>
                <a:gd name="T54" fmla="*/ 200 w 1056"/>
                <a:gd name="T55" fmla="*/ 23 h 1428"/>
                <a:gd name="T56" fmla="*/ 160 w 1056"/>
                <a:gd name="T57" fmla="*/ 37 h 1428"/>
                <a:gd name="T58" fmla="*/ 136 w 1056"/>
                <a:gd name="T59" fmla="*/ 40 h 1428"/>
                <a:gd name="T60" fmla="*/ 123 w 1056"/>
                <a:gd name="T61" fmla="*/ 20 h 1428"/>
                <a:gd name="T62" fmla="*/ 110 w 1056"/>
                <a:gd name="T63" fmla="*/ 6 h 1428"/>
                <a:gd name="T64" fmla="*/ 83 w 1056"/>
                <a:gd name="T65" fmla="*/ 0 h 1428"/>
                <a:gd name="T66" fmla="*/ 87 w 1056"/>
                <a:gd name="T67" fmla="*/ 34 h 1428"/>
                <a:gd name="T68" fmla="*/ 90 w 1056"/>
                <a:gd name="T69" fmla="*/ 53 h 1428"/>
                <a:gd name="T70" fmla="*/ 66 w 1056"/>
                <a:gd name="T71" fmla="*/ 70 h 1428"/>
                <a:gd name="T72" fmla="*/ 33 w 1056"/>
                <a:gd name="T73" fmla="*/ 63 h 1428"/>
                <a:gd name="T74" fmla="*/ 36 w 1056"/>
                <a:gd name="T75" fmla="*/ 93 h 1428"/>
                <a:gd name="T76" fmla="*/ 26 w 1056"/>
                <a:gd name="T77" fmla="*/ 106 h 1428"/>
                <a:gd name="T78" fmla="*/ 33 w 1056"/>
                <a:gd name="T79" fmla="*/ 123 h 1428"/>
                <a:gd name="T80" fmla="*/ 26 w 1056"/>
                <a:gd name="T81" fmla="*/ 141 h 1428"/>
                <a:gd name="T82" fmla="*/ 3 w 1056"/>
                <a:gd name="T83" fmla="*/ 141 h 1428"/>
                <a:gd name="T84" fmla="*/ 10 w 1056"/>
                <a:gd name="T85" fmla="*/ 157 h 1428"/>
                <a:gd name="T86" fmla="*/ 0 w 1056"/>
                <a:gd name="T87" fmla="*/ 180 h 1428"/>
                <a:gd name="T88" fmla="*/ 6 w 1056"/>
                <a:gd name="T89" fmla="*/ 193 h 1428"/>
                <a:gd name="T90" fmla="*/ 3 w 1056"/>
                <a:gd name="T91" fmla="*/ 220 h 1428"/>
                <a:gd name="T92" fmla="*/ 13 w 1056"/>
                <a:gd name="T93" fmla="*/ 240 h 1428"/>
                <a:gd name="T94" fmla="*/ 13 w 1056"/>
                <a:gd name="T95" fmla="*/ 260 h 1428"/>
                <a:gd name="T96" fmla="*/ 29 w 1056"/>
                <a:gd name="T97" fmla="*/ 271 h 1428"/>
                <a:gd name="T98" fmla="*/ 50 w 1056"/>
                <a:gd name="T99" fmla="*/ 274 h 1428"/>
                <a:gd name="T100" fmla="*/ 50 w 1056"/>
                <a:gd name="T101" fmla="*/ 291 h 1428"/>
                <a:gd name="T102" fmla="*/ 43 w 1056"/>
                <a:gd name="T103" fmla="*/ 314 h 1428"/>
                <a:gd name="T104" fmla="*/ 36 w 1056"/>
                <a:gd name="T105" fmla="*/ 341 h 1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6"/>
                <a:gd name="T160" fmla="*/ 0 h 1428"/>
                <a:gd name="T161" fmla="*/ 1056 w 1056"/>
                <a:gd name="T162" fmla="*/ 1428 h 14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6" h="1428">
                  <a:moveTo>
                    <a:pt x="160" y="1388"/>
                  </a:moveTo>
                  <a:lnTo>
                    <a:pt x="173" y="1374"/>
                  </a:lnTo>
                  <a:lnTo>
                    <a:pt x="186" y="1363"/>
                  </a:lnTo>
                  <a:lnTo>
                    <a:pt x="200" y="1363"/>
                  </a:lnTo>
                  <a:lnTo>
                    <a:pt x="227" y="1374"/>
                  </a:lnTo>
                  <a:lnTo>
                    <a:pt x="254" y="1363"/>
                  </a:lnTo>
                  <a:lnTo>
                    <a:pt x="281" y="1374"/>
                  </a:lnTo>
                  <a:lnTo>
                    <a:pt x="294" y="1363"/>
                  </a:lnTo>
                  <a:lnTo>
                    <a:pt x="267" y="1349"/>
                  </a:lnTo>
                  <a:lnTo>
                    <a:pt x="281" y="1322"/>
                  </a:lnTo>
                  <a:lnTo>
                    <a:pt x="307" y="1336"/>
                  </a:lnTo>
                  <a:lnTo>
                    <a:pt x="321" y="1349"/>
                  </a:lnTo>
                  <a:lnTo>
                    <a:pt x="361" y="1363"/>
                  </a:lnTo>
                  <a:lnTo>
                    <a:pt x="375" y="1349"/>
                  </a:lnTo>
                  <a:lnTo>
                    <a:pt x="401" y="1374"/>
                  </a:lnTo>
                  <a:lnTo>
                    <a:pt x="426" y="1388"/>
                  </a:lnTo>
                  <a:lnTo>
                    <a:pt x="440" y="1374"/>
                  </a:lnTo>
                  <a:lnTo>
                    <a:pt x="480" y="1401"/>
                  </a:lnTo>
                  <a:lnTo>
                    <a:pt x="494" y="1428"/>
                  </a:lnTo>
                  <a:lnTo>
                    <a:pt x="534" y="1415"/>
                  </a:lnTo>
                  <a:lnTo>
                    <a:pt x="520" y="1374"/>
                  </a:lnTo>
                  <a:lnTo>
                    <a:pt x="574" y="1374"/>
                  </a:lnTo>
                  <a:lnTo>
                    <a:pt x="601" y="1415"/>
                  </a:lnTo>
                  <a:lnTo>
                    <a:pt x="655" y="1401"/>
                  </a:lnTo>
                  <a:lnTo>
                    <a:pt x="682" y="1374"/>
                  </a:lnTo>
                  <a:lnTo>
                    <a:pt x="735" y="1363"/>
                  </a:lnTo>
                  <a:lnTo>
                    <a:pt x="762" y="1336"/>
                  </a:lnTo>
                  <a:lnTo>
                    <a:pt x="787" y="1349"/>
                  </a:lnTo>
                  <a:lnTo>
                    <a:pt x="814" y="1349"/>
                  </a:lnTo>
                  <a:lnTo>
                    <a:pt x="841" y="1388"/>
                  </a:lnTo>
                  <a:lnTo>
                    <a:pt x="854" y="1374"/>
                  </a:lnTo>
                  <a:lnTo>
                    <a:pt x="854" y="1349"/>
                  </a:lnTo>
                  <a:lnTo>
                    <a:pt x="828" y="1336"/>
                  </a:lnTo>
                  <a:lnTo>
                    <a:pt x="841" y="1309"/>
                  </a:lnTo>
                  <a:lnTo>
                    <a:pt x="801" y="1282"/>
                  </a:lnTo>
                  <a:lnTo>
                    <a:pt x="828" y="1242"/>
                  </a:lnTo>
                  <a:lnTo>
                    <a:pt x="881" y="1228"/>
                  </a:lnTo>
                  <a:lnTo>
                    <a:pt x="895" y="1175"/>
                  </a:lnTo>
                  <a:lnTo>
                    <a:pt x="922" y="1175"/>
                  </a:lnTo>
                  <a:lnTo>
                    <a:pt x="935" y="1188"/>
                  </a:lnTo>
                  <a:lnTo>
                    <a:pt x="935" y="1134"/>
                  </a:lnTo>
                  <a:lnTo>
                    <a:pt x="922" y="1108"/>
                  </a:lnTo>
                  <a:lnTo>
                    <a:pt x="895" y="1108"/>
                  </a:lnTo>
                  <a:lnTo>
                    <a:pt x="868" y="1081"/>
                  </a:lnTo>
                  <a:lnTo>
                    <a:pt x="828" y="1040"/>
                  </a:lnTo>
                  <a:lnTo>
                    <a:pt x="801" y="1040"/>
                  </a:lnTo>
                  <a:lnTo>
                    <a:pt x="787" y="989"/>
                  </a:lnTo>
                  <a:lnTo>
                    <a:pt x="762" y="962"/>
                  </a:lnTo>
                  <a:lnTo>
                    <a:pt x="776" y="935"/>
                  </a:lnTo>
                  <a:lnTo>
                    <a:pt x="749" y="908"/>
                  </a:lnTo>
                  <a:lnTo>
                    <a:pt x="722" y="895"/>
                  </a:lnTo>
                  <a:lnTo>
                    <a:pt x="735" y="868"/>
                  </a:lnTo>
                  <a:lnTo>
                    <a:pt x="749" y="868"/>
                  </a:lnTo>
                  <a:lnTo>
                    <a:pt x="776" y="841"/>
                  </a:lnTo>
                  <a:lnTo>
                    <a:pt x="814" y="841"/>
                  </a:lnTo>
                  <a:lnTo>
                    <a:pt x="854" y="800"/>
                  </a:lnTo>
                  <a:lnTo>
                    <a:pt x="895" y="774"/>
                  </a:lnTo>
                  <a:lnTo>
                    <a:pt x="935" y="760"/>
                  </a:lnTo>
                  <a:lnTo>
                    <a:pt x="975" y="733"/>
                  </a:lnTo>
                  <a:lnTo>
                    <a:pt x="975" y="706"/>
                  </a:lnTo>
                  <a:lnTo>
                    <a:pt x="1002" y="706"/>
                  </a:lnTo>
                  <a:lnTo>
                    <a:pt x="1029" y="747"/>
                  </a:lnTo>
                  <a:lnTo>
                    <a:pt x="1056" y="706"/>
                  </a:lnTo>
                  <a:lnTo>
                    <a:pt x="1056" y="668"/>
                  </a:lnTo>
                  <a:lnTo>
                    <a:pt x="1043" y="628"/>
                  </a:lnTo>
                  <a:lnTo>
                    <a:pt x="1016" y="628"/>
                  </a:lnTo>
                  <a:lnTo>
                    <a:pt x="1029" y="601"/>
                  </a:lnTo>
                  <a:lnTo>
                    <a:pt x="1002" y="574"/>
                  </a:lnTo>
                  <a:lnTo>
                    <a:pt x="1016" y="534"/>
                  </a:lnTo>
                  <a:lnTo>
                    <a:pt x="1016" y="507"/>
                  </a:lnTo>
                  <a:lnTo>
                    <a:pt x="1002" y="507"/>
                  </a:lnTo>
                  <a:lnTo>
                    <a:pt x="975" y="453"/>
                  </a:lnTo>
                  <a:lnTo>
                    <a:pt x="989" y="426"/>
                  </a:lnTo>
                  <a:lnTo>
                    <a:pt x="949" y="386"/>
                  </a:lnTo>
                  <a:lnTo>
                    <a:pt x="935" y="373"/>
                  </a:lnTo>
                  <a:lnTo>
                    <a:pt x="935" y="334"/>
                  </a:lnTo>
                  <a:lnTo>
                    <a:pt x="962" y="307"/>
                  </a:lnTo>
                  <a:lnTo>
                    <a:pt x="962" y="267"/>
                  </a:lnTo>
                  <a:lnTo>
                    <a:pt x="935" y="227"/>
                  </a:lnTo>
                  <a:lnTo>
                    <a:pt x="935" y="213"/>
                  </a:lnTo>
                  <a:lnTo>
                    <a:pt x="895" y="200"/>
                  </a:lnTo>
                  <a:lnTo>
                    <a:pt x="881" y="146"/>
                  </a:lnTo>
                  <a:lnTo>
                    <a:pt x="841" y="146"/>
                  </a:lnTo>
                  <a:lnTo>
                    <a:pt x="801" y="92"/>
                  </a:lnTo>
                  <a:lnTo>
                    <a:pt x="749" y="92"/>
                  </a:lnTo>
                  <a:lnTo>
                    <a:pt x="709" y="119"/>
                  </a:lnTo>
                  <a:lnTo>
                    <a:pt x="641" y="146"/>
                  </a:lnTo>
                  <a:lnTo>
                    <a:pt x="615" y="173"/>
                  </a:lnTo>
                  <a:lnTo>
                    <a:pt x="561" y="173"/>
                  </a:lnTo>
                  <a:lnTo>
                    <a:pt x="547" y="160"/>
                  </a:lnTo>
                  <a:lnTo>
                    <a:pt x="588" y="106"/>
                  </a:lnTo>
                  <a:lnTo>
                    <a:pt x="534" y="106"/>
                  </a:lnTo>
                  <a:lnTo>
                    <a:pt x="494" y="79"/>
                  </a:lnTo>
                  <a:lnTo>
                    <a:pt x="453" y="79"/>
                  </a:lnTo>
                  <a:lnTo>
                    <a:pt x="467" y="52"/>
                  </a:lnTo>
                  <a:lnTo>
                    <a:pt x="440" y="25"/>
                  </a:lnTo>
                  <a:lnTo>
                    <a:pt x="415" y="25"/>
                  </a:lnTo>
                  <a:lnTo>
                    <a:pt x="375" y="12"/>
                  </a:lnTo>
                  <a:lnTo>
                    <a:pt x="334" y="0"/>
                  </a:lnTo>
                  <a:lnTo>
                    <a:pt x="321" y="25"/>
                  </a:lnTo>
                  <a:lnTo>
                    <a:pt x="361" y="79"/>
                  </a:lnTo>
                  <a:lnTo>
                    <a:pt x="348" y="133"/>
                  </a:lnTo>
                  <a:lnTo>
                    <a:pt x="361" y="186"/>
                  </a:lnTo>
                  <a:lnTo>
                    <a:pt x="415" y="213"/>
                  </a:lnTo>
                  <a:lnTo>
                    <a:pt x="361" y="213"/>
                  </a:lnTo>
                  <a:lnTo>
                    <a:pt x="321" y="200"/>
                  </a:lnTo>
                  <a:lnTo>
                    <a:pt x="294" y="254"/>
                  </a:lnTo>
                  <a:lnTo>
                    <a:pt x="267" y="280"/>
                  </a:lnTo>
                  <a:lnTo>
                    <a:pt x="240" y="227"/>
                  </a:lnTo>
                  <a:lnTo>
                    <a:pt x="186" y="240"/>
                  </a:lnTo>
                  <a:lnTo>
                    <a:pt x="133" y="254"/>
                  </a:lnTo>
                  <a:lnTo>
                    <a:pt x="133" y="267"/>
                  </a:lnTo>
                  <a:lnTo>
                    <a:pt x="160" y="307"/>
                  </a:lnTo>
                  <a:lnTo>
                    <a:pt x="146" y="373"/>
                  </a:lnTo>
                  <a:lnTo>
                    <a:pt x="133" y="386"/>
                  </a:lnTo>
                  <a:lnTo>
                    <a:pt x="133" y="413"/>
                  </a:lnTo>
                  <a:lnTo>
                    <a:pt x="106" y="426"/>
                  </a:lnTo>
                  <a:lnTo>
                    <a:pt x="92" y="440"/>
                  </a:lnTo>
                  <a:lnTo>
                    <a:pt x="119" y="453"/>
                  </a:lnTo>
                  <a:lnTo>
                    <a:pt x="133" y="493"/>
                  </a:lnTo>
                  <a:lnTo>
                    <a:pt x="119" y="520"/>
                  </a:lnTo>
                  <a:lnTo>
                    <a:pt x="92" y="520"/>
                  </a:lnTo>
                  <a:lnTo>
                    <a:pt x="106" y="561"/>
                  </a:lnTo>
                  <a:lnTo>
                    <a:pt x="79" y="561"/>
                  </a:lnTo>
                  <a:lnTo>
                    <a:pt x="54" y="561"/>
                  </a:lnTo>
                  <a:lnTo>
                    <a:pt x="14" y="561"/>
                  </a:lnTo>
                  <a:lnTo>
                    <a:pt x="0" y="574"/>
                  </a:lnTo>
                  <a:lnTo>
                    <a:pt x="14" y="601"/>
                  </a:lnTo>
                  <a:lnTo>
                    <a:pt x="41" y="628"/>
                  </a:lnTo>
                  <a:lnTo>
                    <a:pt x="27" y="655"/>
                  </a:lnTo>
                  <a:lnTo>
                    <a:pt x="14" y="693"/>
                  </a:lnTo>
                  <a:lnTo>
                    <a:pt x="0" y="720"/>
                  </a:lnTo>
                  <a:lnTo>
                    <a:pt x="14" y="747"/>
                  </a:lnTo>
                  <a:lnTo>
                    <a:pt x="0" y="774"/>
                  </a:lnTo>
                  <a:lnTo>
                    <a:pt x="27" y="774"/>
                  </a:lnTo>
                  <a:lnTo>
                    <a:pt x="27" y="814"/>
                  </a:lnTo>
                  <a:lnTo>
                    <a:pt x="41" y="841"/>
                  </a:lnTo>
                  <a:lnTo>
                    <a:pt x="14" y="881"/>
                  </a:lnTo>
                  <a:lnTo>
                    <a:pt x="14" y="908"/>
                  </a:lnTo>
                  <a:lnTo>
                    <a:pt x="27" y="935"/>
                  </a:lnTo>
                  <a:lnTo>
                    <a:pt x="54" y="962"/>
                  </a:lnTo>
                  <a:lnTo>
                    <a:pt x="41" y="989"/>
                  </a:lnTo>
                  <a:lnTo>
                    <a:pt x="27" y="1002"/>
                  </a:lnTo>
                  <a:lnTo>
                    <a:pt x="54" y="1040"/>
                  </a:lnTo>
                  <a:lnTo>
                    <a:pt x="54" y="1067"/>
                  </a:lnTo>
                  <a:lnTo>
                    <a:pt x="92" y="1067"/>
                  </a:lnTo>
                  <a:lnTo>
                    <a:pt x="119" y="1081"/>
                  </a:lnTo>
                  <a:lnTo>
                    <a:pt x="160" y="1067"/>
                  </a:lnTo>
                  <a:lnTo>
                    <a:pt x="173" y="1094"/>
                  </a:lnTo>
                  <a:lnTo>
                    <a:pt x="200" y="1094"/>
                  </a:lnTo>
                  <a:lnTo>
                    <a:pt x="240" y="1108"/>
                  </a:lnTo>
                  <a:lnTo>
                    <a:pt x="240" y="1134"/>
                  </a:lnTo>
                  <a:lnTo>
                    <a:pt x="200" y="1161"/>
                  </a:lnTo>
                  <a:lnTo>
                    <a:pt x="200" y="1188"/>
                  </a:lnTo>
                  <a:lnTo>
                    <a:pt x="186" y="1228"/>
                  </a:lnTo>
                  <a:lnTo>
                    <a:pt x="173" y="1255"/>
                  </a:lnTo>
                  <a:lnTo>
                    <a:pt x="160" y="1296"/>
                  </a:lnTo>
                  <a:lnTo>
                    <a:pt x="146" y="1322"/>
                  </a:lnTo>
                  <a:lnTo>
                    <a:pt x="146" y="1363"/>
                  </a:lnTo>
                  <a:lnTo>
                    <a:pt x="160" y="1388"/>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2" name="Freeform 156"/>
            <p:cNvSpPr>
              <a:spLocks/>
            </p:cNvSpPr>
            <p:nvPr/>
          </p:nvSpPr>
          <p:spPr bwMode="gray">
            <a:xfrm>
              <a:off x="3194" y="3443"/>
              <a:ext cx="147" cy="287"/>
            </a:xfrm>
            <a:custGeom>
              <a:avLst/>
              <a:gdLst>
                <a:gd name="T0" fmla="*/ 3 w 294"/>
                <a:gd name="T1" fmla="*/ 40 h 574"/>
                <a:gd name="T2" fmla="*/ 10 w 294"/>
                <a:gd name="T3" fmla="*/ 40 h 574"/>
                <a:gd name="T4" fmla="*/ 10 w 294"/>
                <a:gd name="T5" fmla="*/ 64 h 574"/>
                <a:gd name="T6" fmla="*/ 13 w 294"/>
                <a:gd name="T7" fmla="*/ 80 h 574"/>
                <a:gd name="T8" fmla="*/ 13 w 294"/>
                <a:gd name="T9" fmla="*/ 83 h 574"/>
                <a:gd name="T10" fmla="*/ 13 w 294"/>
                <a:gd name="T11" fmla="*/ 100 h 574"/>
                <a:gd name="T12" fmla="*/ 17 w 294"/>
                <a:gd name="T13" fmla="*/ 113 h 574"/>
                <a:gd name="T14" fmla="*/ 26 w 294"/>
                <a:gd name="T15" fmla="*/ 123 h 574"/>
                <a:gd name="T16" fmla="*/ 29 w 294"/>
                <a:gd name="T17" fmla="*/ 123 h 574"/>
                <a:gd name="T18" fmla="*/ 39 w 294"/>
                <a:gd name="T19" fmla="*/ 138 h 574"/>
                <a:gd name="T20" fmla="*/ 43 w 294"/>
                <a:gd name="T21" fmla="*/ 144 h 574"/>
                <a:gd name="T22" fmla="*/ 56 w 294"/>
                <a:gd name="T23" fmla="*/ 134 h 574"/>
                <a:gd name="T24" fmla="*/ 49 w 294"/>
                <a:gd name="T25" fmla="*/ 127 h 574"/>
                <a:gd name="T26" fmla="*/ 53 w 294"/>
                <a:gd name="T27" fmla="*/ 120 h 574"/>
                <a:gd name="T28" fmla="*/ 60 w 294"/>
                <a:gd name="T29" fmla="*/ 120 h 574"/>
                <a:gd name="T30" fmla="*/ 63 w 294"/>
                <a:gd name="T31" fmla="*/ 107 h 574"/>
                <a:gd name="T32" fmla="*/ 67 w 294"/>
                <a:gd name="T33" fmla="*/ 100 h 574"/>
                <a:gd name="T34" fmla="*/ 74 w 294"/>
                <a:gd name="T35" fmla="*/ 90 h 574"/>
                <a:gd name="T36" fmla="*/ 67 w 294"/>
                <a:gd name="T37" fmla="*/ 87 h 574"/>
                <a:gd name="T38" fmla="*/ 63 w 294"/>
                <a:gd name="T39" fmla="*/ 76 h 574"/>
                <a:gd name="T40" fmla="*/ 60 w 294"/>
                <a:gd name="T41" fmla="*/ 80 h 574"/>
                <a:gd name="T42" fmla="*/ 56 w 294"/>
                <a:gd name="T43" fmla="*/ 73 h 574"/>
                <a:gd name="T44" fmla="*/ 46 w 294"/>
                <a:gd name="T45" fmla="*/ 64 h 574"/>
                <a:gd name="T46" fmla="*/ 46 w 294"/>
                <a:gd name="T47" fmla="*/ 57 h 574"/>
                <a:gd name="T48" fmla="*/ 46 w 294"/>
                <a:gd name="T49" fmla="*/ 47 h 574"/>
                <a:gd name="T50" fmla="*/ 46 w 294"/>
                <a:gd name="T51" fmla="*/ 34 h 574"/>
                <a:gd name="T52" fmla="*/ 46 w 294"/>
                <a:gd name="T53" fmla="*/ 30 h 574"/>
                <a:gd name="T54" fmla="*/ 39 w 294"/>
                <a:gd name="T55" fmla="*/ 17 h 574"/>
                <a:gd name="T56" fmla="*/ 33 w 294"/>
                <a:gd name="T57" fmla="*/ 10 h 574"/>
                <a:gd name="T58" fmla="*/ 23 w 294"/>
                <a:gd name="T59" fmla="*/ 6 h 574"/>
                <a:gd name="T60" fmla="*/ 13 w 294"/>
                <a:gd name="T61" fmla="*/ 6 h 574"/>
                <a:gd name="T62" fmla="*/ 10 w 294"/>
                <a:gd name="T63" fmla="*/ 0 h 574"/>
                <a:gd name="T64" fmla="*/ 3 w 294"/>
                <a:gd name="T65" fmla="*/ 13 h 574"/>
                <a:gd name="T66" fmla="*/ 0 w 294"/>
                <a:gd name="T67" fmla="*/ 27 h 574"/>
                <a:gd name="T68" fmla="*/ 3 w 294"/>
                <a:gd name="T69" fmla="*/ 30 h 574"/>
                <a:gd name="T70" fmla="*/ 3 w 294"/>
                <a:gd name="T71" fmla="*/ 30 h 574"/>
                <a:gd name="T72" fmla="*/ 3 w 294"/>
                <a:gd name="T73" fmla="*/ 30 h 574"/>
                <a:gd name="T74" fmla="*/ 3 w 294"/>
                <a:gd name="T75" fmla="*/ 31 h 574"/>
                <a:gd name="T76" fmla="*/ 3 w 294"/>
                <a:gd name="T77" fmla="*/ 33 h 574"/>
                <a:gd name="T78" fmla="*/ 3 w 294"/>
                <a:gd name="T79" fmla="*/ 35 h 574"/>
                <a:gd name="T80" fmla="*/ 3 w 294"/>
                <a:gd name="T81" fmla="*/ 36 h 574"/>
                <a:gd name="T82" fmla="*/ 3 w 294"/>
                <a:gd name="T83" fmla="*/ 38 h 574"/>
                <a:gd name="T84" fmla="*/ 3 w 294"/>
                <a:gd name="T85" fmla="*/ 40 h 5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
                <a:gd name="T130" fmla="*/ 0 h 574"/>
                <a:gd name="T131" fmla="*/ 294 w 294"/>
                <a:gd name="T132" fmla="*/ 574 h 5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 h="574">
                  <a:moveTo>
                    <a:pt x="13" y="162"/>
                  </a:moveTo>
                  <a:lnTo>
                    <a:pt x="40" y="162"/>
                  </a:lnTo>
                  <a:lnTo>
                    <a:pt x="40" y="256"/>
                  </a:lnTo>
                  <a:lnTo>
                    <a:pt x="54" y="321"/>
                  </a:lnTo>
                  <a:lnTo>
                    <a:pt x="54" y="334"/>
                  </a:lnTo>
                  <a:lnTo>
                    <a:pt x="54" y="401"/>
                  </a:lnTo>
                  <a:lnTo>
                    <a:pt x="67" y="455"/>
                  </a:lnTo>
                  <a:lnTo>
                    <a:pt x="105" y="495"/>
                  </a:lnTo>
                  <a:lnTo>
                    <a:pt x="119" y="495"/>
                  </a:lnTo>
                  <a:lnTo>
                    <a:pt x="159" y="549"/>
                  </a:lnTo>
                  <a:lnTo>
                    <a:pt x="173" y="574"/>
                  </a:lnTo>
                  <a:lnTo>
                    <a:pt x="226" y="536"/>
                  </a:lnTo>
                  <a:lnTo>
                    <a:pt x="199" y="509"/>
                  </a:lnTo>
                  <a:lnTo>
                    <a:pt x="213" y="482"/>
                  </a:lnTo>
                  <a:lnTo>
                    <a:pt x="240" y="482"/>
                  </a:lnTo>
                  <a:lnTo>
                    <a:pt x="253" y="428"/>
                  </a:lnTo>
                  <a:lnTo>
                    <a:pt x="267" y="401"/>
                  </a:lnTo>
                  <a:lnTo>
                    <a:pt x="294" y="361"/>
                  </a:lnTo>
                  <a:lnTo>
                    <a:pt x="267" y="348"/>
                  </a:lnTo>
                  <a:lnTo>
                    <a:pt x="253" y="307"/>
                  </a:lnTo>
                  <a:lnTo>
                    <a:pt x="240" y="321"/>
                  </a:lnTo>
                  <a:lnTo>
                    <a:pt x="226" y="294"/>
                  </a:lnTo>
                  <a:lnTo>
                    <a:pt x="186" y="256"/>
                  </a:lnTo>
                  <a:lnTo>
                    <a:pt x="186" y="229"/>
                  </a:lnTo>
                  <a:lnTo>
                    <a:pt x="186" y="188"/>
                  </a:lnTo>
                  <a:lnTo>
                    <a:pt x="186" y="135"/>
                  </a:lnTo>
                  <a:lnTo>
                    <a:pt x="186" y="121"/>
                  </a:lnTo>
                  <a:lnTo>
                    <a:pt x="159" y="68"/>
                  </a:lnTo>
                  <a:lnTo>
                    <a:pt x="132" y="41"/>
                  </a:lnTo>
                  <a:lnTo>
                    <a:pt x="92" y="27"/>
                  </a:lnTo>
                  <a:lnTo>
                    <a:pt x="54" y="27"/>
                  </a:lnTo>
                  <a:lnTo>
                    <a:pt x="40" y="0"/>
                  </a:lnTo>
                  <a:lnTo>
                    <a:pt x="13" y="54"/>
                  </a:lnTo>
                  <a:lnTo>
                    <a:pt x="0" y="108"/>
                  </a:lnTo>
                  <a:lnTo>
                    <a:pt x="13" y="121"/>
                  </a:lnTo>
                  <a:lnTo>
                    <a:pt x="13" y="123"/>
                  </a:lnTo>
                  <a:lnTo>
                    <a:pt x="13" y="127"/>
                  </a:lnTo>
                  <a:lnTo>
                    <a:pt x="13" y="131"/>
                  </a:lnTo>
                  <a:lnTo>
                    <a:pt x="13" y="137"/>
                  </a:lnTo>
                  <a:lnTo>
                    <a:pt x="13" y="144"/>
                  </a:lnTo>
                  <a:lnTo>
                    <a:pt x="13" y="152"/>
                  </a:lnTo>
                  <a:lnTo>
                    <a:pt x="13" y="162"/>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3" name="Freeform 157"/>
            <p:cNvSpPr>
              <a:spLocks/>
            </p:cNvSpPr>
            <p:nvPr/>
          </p:nvSpPr>
          <p:spPr bwMode="gray">
            <a:xfrm>
              <a:off x="2766" y="3076"/>
              <a:ext cx="194" cy="146"/>
            </a:xfrm>
            <a:custGeom>
              <a:avLst/>
              <a:gdLst>
                <a:gd name="T0" fmla="*/ 7 w 387"/>
                <a:gd name="T1" fmla="*/ 23 h 294"/>
                <a:gd name="T2" fmla="*/ 7 w 387"/>
                <a:gd name="T3" fmla="*/ 27 h 294"/>
                <a:gd name="T4" fmla="*/ 0 w 387"/>
                <a:gd name="T5" fmla="*/ 30 h 294"/>
                <a:gd name="T6" fmla="*/ 0 w 387"/>
                <a:gd name="T7" fmla="*/ 36 h 294"/>
                <a:gd name="T8" fmla="*/ 7 w 387"/>
                <a:gd name="T9" fmla="*/ 40 h 294"/>
                <a:gd name="T10" fmla="*/ 4 w 387"/>
                <a:gd name="T11" fmla="*/ 46 h 294"/>
                <a:gd name="T12" fmla="*/ 7 w 387"/>
                <a:gd name="T13" fmla="*/ 50 h 294"/>
                <a:gd name="T14" fmla="*/ 4 w 387"/>
                <a:gd name="T15" fmla="*/ 53 h 294"/>
                <a:gd name="T16" fmla="*/ 14 w 387"/>
                <a:gd name="T17" fmla="*/ 59 h 294"/>
                <a:gd name="T18" fmla="*/ 10 w 387"/>
                <a:gd name="T19" fmla="*/ 63 h 294"/>
                <a:gd name="T20" fmla="*/ 14 w 387"/>
                <a:gd name="T21" fmla="*/ 66 h 294"/>
                <a:gd name="T22" fmla="*/ 4 w 387"/>
                <a:gd name="T23" fmla="*/ 73 h 294"/>
                <a:gd name="T24" fmla="*/ 7 w 387"/>
                <a:gd name="T25" fmla="*/ 73 h 294"/>
                <a:gd name="T26" fmla="*/ 17 w 387"/>
                <a:gd name="T27" fmla="*/ 73 h 294"/>
                <a:gd name="T28" fmla="*/ 17 w 387"/>
                <a:gd name="T29" fmla="*/ 66 h 294"/>
                <a:gd name="T30" fmla="*/ 27 w 387"/>
                <a:gd name="T31" fmla="*/ 73 h 294"/>
                <a:gd name="T32" fmla="*/ 31 w 387"/>
                <a:gd name="T33" fmla="*/ 70 h 294"/>
                <a:gd name="T34" fmla="*/ 37 w 387"/>
                <a:gd name="T35" fmla="*/ 63 h 294"/>
                <a:gd name="T36" fmla="*/ 44 w 387"/>
                <a:gd name="T37" fmla="*/ 66 h 294"/>
                <a:gd name="T38" fmla="*/ 54 w 387"/>
                <a:gd name="T39" fmla="*/ 70 h 294"/>
                <a:gd name="T40" fmla="*/ 64 w 387"/>
                <a:gd name="T41" fmla="*/ 70 h 294"/>
                <a:gd name="T42" fmla="*/ 60 w 387"/>
                <a:gd name="T43" fmla="*/ 59 h 294"/>
                <a:gd name="T44" fmla="*/ 67 w 387"/>
                <a:gd name="T45" fmla="*/ 53 h 294"/>
                <a:gd name="T46" fmla="*/ 74 w 387"/>
                <a:gd name="T47" fmla="*/ 50 h 294"/>
                <a:gd name="T48" fmla="*/ 77 w 387"/>
                <a:gd name="T49" fmla="*/ 43 h 294"/>
                <a:gd name="T50" fmla="*/ 70 w 387"/>
                <a:gd name="T51" fmla="*/ 40 h 294"/>
                <a:gd name="T52" fmla="*/ 70 w 387"/>
                <a:gd name="T53" fmla="*/ 33 h 294"/>
                <a:gd name="T54" fmla="*/ 77 w 387"/>
                <a:gd name="T55" fmla="*/ 30 h 294"/>
                <a:gd name="T56" fmla="*/ 84 w 387"/>
                <a:gd name="T57" fmla="*/ 30 h 294"/>
                <a:gd name="T58" fmla="*/ 84 w 387"/>
                <a:gd name="T59" fmla="*/ 27 h 294"/>
                <a:gd name="T60" fmla="*/ 94 w 387"/>
                <a:gd name="T61" fmla="*/ 27 h 294"/>
                <a:gd name="T62" fmla="*/ 91 w 387"/>
                <a:gd name="T63" fmla="*/ 20 h 294"/>
                <a:gd name="T64" fmla="*/ 97 w 387"/>
                <a:gd name="T65" fmla="*/ 13 h 294"/>
                <a:gd name="T66" fmla="*/ 91 w 387"/>
                <a:gd name="T67" fmla="*/ 3 h 294"/>
                <a:gd name="T68" fmla="*/ 84 w 387"/>
                <a:gd name="T69" fmla="*/ 0 h 294"/>
                <a:gd name="T70" fmla="*/ 80 w 387"/>
                <a:gd name="T71" fmla="*/ 13 h 294"/>
                <a:gd name="T72" fmla="*/ 77 w 387"/>
                <a:gd name="T73" fmla="*/ 6 h 294"/>
                <a:gd name="T74" fmla="*/ 67 w 387"/>
                <a:gd name="T75" fmla="*/ 13 h 294"/>
                <a:gd name="T76" fmla="*/ 50 w 387"/>
                <a:gd name="T77" fmla="*/ 13 h 294"/>
                <a:gd name="T78" fmla="*/ 41 w 387"/>
                <a:gd name="T79" fmla="*/ 23 h 294"/>
                <a:gd name="T80" fmla="*/ 31 w 387"/>
                <a:gd name="T81" fmla="*/ 27 h 294"/>
                <a:gd name="T82" fmla="*/ 17 w 387"/>
                <a:gd name="T83" fmla="*/ 23 h 294"/>
                <a:gd name="T84" fmla="*/ 7 w 387"/>
                <a:gd name="T85" fmla="*/ 23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294"/>
                <a:gd name="T131" fmla="*/ 387 w 387"/>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294">
                  <a:moveTo>
                    <a:pt x="27" y="94"/>
                  </a:moveTo>
                  <a:lnTo>
                    <a:pt x="27" y="108"/>
                  </a:lnTo>
                  <a:lnTo>
                    <a:pt x="0" y="121"/>
                  </a:lnTo>
                  <a:lnTo>
                    <a:pt x="0" y="148"/>
                  </a:lnTo>
                  <a:lnTo>
                    <a:pt x="27" y="162"/>
                  </a:lnTo>
                  <a:lnTo>
                    <a:pt x="13" y="188"/>
                  </a:lnTo>
                  <a:lnTo>
                    <a:pt x="27" y="202"/>
                  </a:lnTo>
                  <a:lnTo>
                    <a:pt x="13" y="215"/>
                  </a:lnTo>
                  <a:lnTo>
                    <a:pt x="53" y="240"/>
                  </a:lnTo>
                  <a:lnTo>
                    <a:pt x="40" y="254"/>
                  </a:lnTo>
                  <a:lnTo>
                    <a:pt x="53" y="267"/>
                  </a:lnTo>
                  <a:lnTo>
                    <a:pt x="13" y="294"/>
                  </a:lnTo>
                  <a:lnTo>
                    <a:pt x="27" y="294"/>
                  </a:lnTo>
                  <a:lnTo>
                    <a:pt x="67" y="294"/>
                  </a:lnTo>
                  <a:lnTo>
                    <a:pt x="67" y="267"/>
                  </a:lnTo>
                  <a:lnTo>
                    <a:pt x="107" y="294"/>
                  </a:lnTo>
                  <a:lnTo>
                    <a:pt x="121" y="281"/>
                  </a:lnTo>
                  <a:lnTo>
                    <a:pt x="147" y="254"/>
                  </a:lnTo>
                  <a:lnTo>
                    <a:pt x="174" y="267"/>
                  </a:lnTo>
                  <a:lnTo>
                    <a:pt x="213" y="281"/>
                  </a:lnTo>
                  <a:lnTo>
                    <a:pt x="253" y="281"/>
                  </a:lnTo>
                  <a:lnTo>
                    <a:pt x="240" y="240"/>
                  </a:lnTo>
                  <a:lnTo>
                    <a:pt x="267" y="215"/>
                  </a:lnTo>
                  <a:lnTo>
                    <a:pt x="293" y="202"/>
                  </a:lnTo>
                  <a:lnTo>
                    <a:pt x="307" y="175"/>
                  </a:lnTo>
                  <a:lnTo>
                    <a:pt x="280" y="162"/>
                  </a:lnTo>
                  <a:lnTo>
                    <a:pt x="280" y="135"/>
                  </a:lnTo>
                  <a:lnTo>
                    <a:pt x="307" y="121"/>
                  </a:lnTo>
                  <a:lnTo>
                    <a:pt x="334" y="121"/>
                  </a:lnTo>
                  <a:lnTo>
                    <a:pt x="334" y="108"/>
                  </a:lnTo>
                  <a:lnTo>
                    <a:pt x="374" y="108"/>
                  </a:lnTo>
                  <a:lnTo>
                    <a:pt x="361" y="81"/>
                  </a:lnTo>
                  <a:lnTo>
                    <a:pt x="387" y="54"/>
                  </a:lnTo>
                  <a:lnTo>
                    <a:pt x="361" y="14"/>
                  </a:lnTo>
                  <a:lnTo>
                    <a:pt x="334" y="0"/>
                  </a:lnTo>
                  <a:lnTo>
                    <a:pt x="320" y="54"/>
                  </a:lnTo>
                  <a:lnTo>
                    <a:pt x="307" y="27"/>
                  </a:lnTo>
                  <a:lnTo>
                    <a:pt x="267" y="54"/>
                  </a:lnTo>
                  <a:lnTo>
                    <a:pt x="199" y="54"/>
                  </a:lnTo>
                  <a:lnTo>
                    <a:pt x="161" y="94"/>
                  </a:lnTo>
                  <a:lnTo>
                    <a:pt x="121" y="108"/>
                  </a:lnTo>
                  <a:lnTo>
                    <a:pt x="67" y="94"/>
                  </a:lnTo>
                  <a:lnTo>
                    <a:pt x="27" y="94"/>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4" name="Freeform 158"/>
            <p:cNvSpPr>
              <a:spLocks/>
            </p:cNvSpPr>
            <p:nvPr/>
          </p:nvSpPr>
          <p:spPr bwMode="gray">
            <a:xfrm>
              <a:off x="2773" y="3110"/>
              <a:ext cx="388" cy="333"/>
            </a:xfrm>
            <a:custGeom>
              <a:avLst/>
              <a:gdLst>
                <a:gd name="T0" fmla="*/ 87 w 776"/>
                <a:gd name="T1" fmla="*/ 3 h 666"/>
                <a:gd name="T2" fmla="*/ 81 w 776"/>
                <a:gd name="T3" fmla="*/ 10 h 666"/>
                <a:gd name="T4" fmla="*/ 68 w 776"/>
                <a:gd name="T5" fmla="*/ 17 h 666"/>
                <a:gd name="T6" fmla="*/ 71 w 776"/>
                <a:gd name="T7" fmla="*/ 34 h 666"/>
                <a:gd name="T8" fmla="*/ 60 w 776"/>
                <a:gd name="T9" fmla="*/ 53 h 666"/>
                <a:gd name="T10" fmla="*/ 34 w 776"/>
                <a:gd name="T11" fmla="*/ 46 h 666"/>
                <a:gd name="T12" fmla="*/ 13 w 776"/>
                <a:gd name="T13" fmla="*/ 50 h 666"/>
                <a:gd name="T14" fmla="*/ 0 w 776"/>
                <a:gd name="T15" fmla="*/ 56 h 666"/>
                <a:gd name="T16" fmla="*/ 21 w 776"/>
                <a:gd name="T17" fmla="*/ 77 h 666"/>
                <a:gd name="T18" fmla="*/ 37 w 776"/>
                <a:gd name="T19" fmla="*/ 63 h 666"/>
                <a:gd name="T20" fmla="*/ 57 w 776"/>
                <a:gd name="T21" fmla="*/ 110 h 666"/>
                <a:gd name="T22" fmla="*/ 103 w 776"/>
                <a:gd name="T23" fmla="*/ 141 h 666"/>
                <a:gd name="T24" fmla="*/ 144 w 776"/>
                <a:gd name="T25" fmla="*/ 167 h 666"/>
                <a:gd name="T26" fmla="*/ 138 w 776"/>
                <a:gd name="T27" fmla="*/ 147 h 666"/>
                <a:gd name="T28" fmla="*/ 113 w 776"/>
                <a:gd name="T29" fmla="*/ 126 h 666"/>
                <a:gd name="T30" fmla="*/ 91 w 776"/>
                <a:gd name="T31" fmla="*/ 96 h 666"/>
                <a:gd name="T32" fmla="*/ 90 w 776"/>
                <a:gd name="T33" fmla="*/ 96 h 666"/>
                <a:gd name="T34" fmla="*/ 87 w 776"/>
                <a:gd name="T35" fmla="*/ 92 h 666"/>
                <a:gd name="T36" fmla="*/ 84 w 776"/>
                <a:gd name="T37" fmla="*/ 88 h 666"/>
                <a:gd name="T38" fmla="*/ 84 w 776"/>
                <a:gd name="T39" fmla="*/ 86 h 666"/>
                <a:gd name="T40" fmla="*/ 82 w 776"/>
                <a:gd name="T41" fmla="*/ 84 h 666"/>
                <a:gd name="T42" fmla="*/ 77 w 776"/>
                <a:gd name="T43" fmla="*/ 83 h 666"/>
                <a:gd name="T44" fmla="*/ 74 w 776"/>
                <a:gd name="T45" fmla="*/ 83 h 666"/>
                <a:gd name="T46" fmla="*/ 74 w 776"/>
                <a:gd name="T47" fmla="*/ 74 h 666"/>
                <a:gd name="T48" fmla="*/ 78 w 776"/>
                <a:gd name="T49" fmla="*/ 63 h 666"/>
                <a:gd name="T50" fmla="*/ 80 w 776"/>
                <a:gd name="T51" fmla="*/ 63 h 666"/>
                <a:gd name="T52" fmla="*/ 84 w 776"/>
                <a:gd name="T53" fmla="*/ 63 h 666"/>
                <a:gd name="T54" fmla="*/ 87 w 776"/>
                <a:gd name="T55" fmla="*/ 65 h 666"/>
                <a:gd name="T56" fmla="*/ 90 w 776"/>
                <a:gd name="T57" fmla="*/ 68 h 666"/>
                <a:gd name="T58" fmla="*/ 91 w 776"/>
                <a:gd name="T59" fmla="*/ 70 h 666"/>
                <a:gd name="T60" fmla="*/ 97 w 776"/>
                <a:gd name="T61" fmla="*/ 67 h 666"/>
                <a:gd name="T62" fmla="*/ 110 w 776"/>
                <a:gd name="T63" fmla="*/ 63 h 666"/>
                <a:gd name="T64" fmla="*/ 117 w 776"/>
                <a:gd name="T65" fmla="*/ 60 h 666"/>
                <a:gd name="T66" fmla="*/ 151 w 776"/>
                <a:gd name="T67" fmla="*/ 60 h 666"/>
                <a:gd name="T68" fmla="*/ 158 w 776"/>
                <a:gd name="T69" fmla="*/ 60 h 666"/>
                <a:gd name="T70" fmla="*/ 160 w 776"/>
                <a:gd name="T71" fmla="*/ 60 h 666"/>
                <a:gd name="T72" fmla="*/ 165 w 776"/>
                <a:gd name="T73" fmla="*/ 60 h 666"/>
                <a:gd name="T74" fmla="*/ 175 w 776"/>
                <a:gd name="T75" fmla="*/ 60 h 666"/>
                <a:gd name="T76" fmla="*/ 191 w 776"/>
                <a:gd name="T77" fmla="*/ 63 h 666"/>
                <a:gd name="T78" fmla="*/ 191 w 776"/>
                <a:gd name="T79" fmla="*/ 53 h 666"/>
                <a:gd name="T80" fmla="*/ 184 w 776"/>
                <a:gd name="T81" fmla="*/ 37 h 666"/>
                <a:gd name="T82" fmla="*/ 168 w 776"/>
                <a:gd name="T83" fmla="*/ 20 h 666"/>
                <a:gd name="T84" fmla="*/ 134 w 776"/>
                <a:gd name="T85" fmla="*/ 23 h 666"/>
                <a:gd name="T86" fmla="*/ 107 w 776"/>
                <a:gd name="T87" fmla="*/ 6 h 6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6"/>
                <a:gd name="T133" fmla="*/ 0 h 666"/>
                <a:gd name="T134" fmla="*/ 776 w 776"/>
                <a:gd name="T135" fmla="*/ 666 h 6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6" h="666">
                  <a:moveTo>
                    <a:pt x="361" y="0"/>
                  </a:moveTo>
                  <a:lnTo>
                    <a:pt x="348" y="0"/>
                  </a:lnTo>
                  <a:lnTo>
                    <a:pt x="348" y="14"/>
                  </a:lnTo>
                  <a:lnTo>
                    <a:pt x="361" y="25"/>
                  </a:lnTo>
                  <a:lnTo>
                    <a:pt x="361" y="39"/>
                  </a:lnTo>
                  <a:lnTo>
                    <a:pt x="321" y="39"/>
                  </a:lnTo>
                  <a:lnTo>
                    <a:pt x="321" y="52"/>
                  </a:lnTo>
                  <a:lnTo>
                    <a:pt x="296" y="52"/>
                  </a:lnTo>
                  <a:lnTo>
                    <a:pt x="269" y="66"/>
                  </a:lnTo>
                  <a:lnTo>
                    <a:pt x="269" y="93"/>
                  </a:lnTo>
                  <a:lnTo>
                    <a:pt x="296" y="106"/>
                  </a:lnTo>
                  <a:lnTo>
                    <a:pt x="282" y="133"/>
                  </a:lnTo>
                  <a:lnTo>
                    <a:pt x="255" y="146"/>
                  </a:lnTo>
                  <a:lnTo>
                    <a:pt x="229" y="173"/>
                  </a:lnTo>
                  <a:lnTo>
                    <a:pt x="242" y="213"/>
                  </a:lnTo>
                  <a:lnTo>
                    <a:pt x="202" y="213"/>
                  </a:lnTo>
                  <a:lnTo>
                    <a:pt x="161" y="200"/>
                  </a:lnTo>
                  <a:lnTo>
                    <a:pt x="134" y="187"/>
                  </a:lnTo>
                  <a:lnTo>
                    <a:pt x="108" y="213"/>
                  </a:lnTo>
                  <a:lnTo>
                    <a:pt x="94" y="227"/>
                  </a:lnTo>
                  <a:lnTo>
                    <a:pt x="54" y="200"/>
                  </a:lnTo>
                  <a:lnTo>
                    <a:pt x="54" y="227"/>
                  </a:lnTo>
                  <a:lnTo>
                    <a:pt x="14" y="227"/>
                  </a:lnTo>
                  <a:lnTo>
                    <a:pt x="0" y="227"/>
                  </a:lnTo>
                  <a:lnTo>
                    <a:pt x="14" y="294"/>
                  </a:lnTo>
                  <a:lnTo>
                    <a:pt x="67" y="346"/>
                  </a:lnTo>
                  <a:lnTo>
                    <a:pt x="81" y="307"/>
                  </a:lnTo>
                  <a:lnTo>
                    <a:pt x="94" y="281"/>
                  </a:lnTo>
                  <a:lnTo>
                    <a:pt x="108" y="240"/>
                  </a:lnTo>
                  <a:lnTo>
                    <a:pt x="148" y="254"/>
                  </a:lnTo>
                  <a:lnTo>
                    <a:pt x="188" y="307"/>
                  </a:lnTo>
                  <a:lnTo>
                    <a:pt x="188" y="386"/>
                  </a:lnTo>
                  <a:lnTo>
                    <a:pt x="229" y="440"/>
                  </a:lnTo>
                  <a:lnTo>
                    <a:pt x="296" y="520"/>
                  </a:lnTo>
                  <a:lnTo>
                    <a:pt x="374" y="588"/>
                  </a:lnTo>
                  <a:lnTo>
                    <a:pt x="415" y="561"/>
                  </a:lnTo>
                  <a:lnTo>
                    <a:pt x="495" y="601"/>
                  </a:lnTo>
                  <a:lnTo>
                    <a:pt x="509" y="615"/>
                  </a:lnTo>
                  <a:lnTo>
                    <a:pt x="576" y="666"/>
                  </a:lnTo>
                  <a:lnTo>
                    <a:pt x="603" y="641"/>
                  </a:lnTo>
                  <a:lnTo>
                    <a:pt x="576" y="615"/>
                  </a:lnTo>
                  <a:lnTo>
                    <a:pt x="549" y="588"/>
                  </a:lnTo>
                  <a:lnTo>
                    <a:pt x="509" y="547"/>
                  </a:lnTo>
                  <a:lnTo>
                    <a:pt x="469" y="520"/>
                  </a:lnTo>
                  <a:lnTo>
                    <a:pt x="455" y="507"/>
                  </a:lnTo>
                  <a:lnTo>
                    <a:pt x="415" y="467"/>
                  </a:lnTo>
                  <a:lnTo>
                    <a:pt x="374" y="440"/>
                  </a:lnTo>
                  <a:lnTo>
                    <a:pt x="361" y="386"/>
                  </a:lnTo>
                  <a:lnTo>
                    <a:pt x="359" y="384"/>
                  </a:lnTo>
                  <a:lnTo>
                    <a:pt x="357" y="382"/>
                  </a:lnTo>
                  <a:lnTo>
                    <a:pt x="353" y="378"/>
                  </a:lnTo>
                  <a:lnTo>
                    <a:pt x="348" y="371"/>
                  </a:lnTo>
                  <a:lnTo>
                    <a:pt x="344" y="365"/>
                  </a:lnTo>
                  <a:lnTo>
                    <a:pt x="340" y="359"/>
                  </a:lnTo>
                  <a:lnTo>
                    <a:pt x="336" y="352"/>
                  </a:lnTo>
                  <a:lnTo>
                    <a:pt x="336" y="350"/>
                  </a:lnTo>
                  <a:lnTo>
                    <a:pt x="334" y="346"/>
                  </a:lnTo>
                  <a:lnTo>
                    <a:pt x="334" y="344"/>
                  </a:lnTo>
                  <a:lnTo>
                    <a:pt x="332" y="342"/>
                  </a:lnTo>
                  <a:lnTo>
                    <a:pt x="330" y="340"/>
                  </a:lnTo>
                  <a:lnTo>
                    <a:pt x="328" y="338"/>
                  </a:lnTo>
                  <a:lnTo>
                    <a:pt x="323" y="336"/>
                  </a:lnTo>
                  <a:lnTo>
                    <a:pt x="315" y="334"/>
                  </a:lnTo>
                  <a:lnTo>
                    <a:pt x="307" y="334"/>
                  </a:lnTo>
                  <a:lnTo>
                    <a:pt x="302" y="334"/>
                  </a:lnTo>
                  <a:lnTo>
                    <a:pt x="298" y="334"/>
                  </a:lnTo>
                  <a:lnTo>
                    <a:pt x="296" y="334"/>
                  </a:lnTo>
                  <a:lnTo>
                    <a:pt x="296" y="294"/>
                  </a:lnTo>
                  <a:lnTo>
                    <a:pt x="296" y="267"/>
                  </a:lnTo>
                  <a:lnTo>
                    <a:pt x="307" y="254"/>
                  </a:lnTo>
                  <a:lnTo>
                    <a:pt x="309" y="254"/>
                  </a:lnTo>
                  <a:lnTo>
                    <a:pt x="311" y="254"/>
                  </a:lnTo>
                  <a:lnTo>
                    <a:pt x="313" y="254"/>
                  </a:lnTo>
                  <a:lnTo>
                    <a:pt x="317" y="254"/>
                  </a:lnTo>
                  <a:lnTo>
                    <a:pt x="321" y="254"/>
                  </a:lnTo>
                  <a:lnTo>
                    <a:pt x="325" y="254"/>
                  </a:lnTo>
                  <a:lnTo>
                    <a:pt x="334" y="254"/>
                  </a:lnTo>
                  <a:lnTo>
                    <a:pt x="338" y="254"/>
                  </a:lnTo>
                  <a:lnTo>
                    <a:pt x="340" y="254"/>
                  </a:lnTo>
                  <a:lnTo>
                    <a:pt x="346" y="258"/>
                  </a:lnTo>
                  <a:lnTo>
                    <a:pt x="350" y="261"/>
                  </a:lnTo>
                  <a:lnTo>
                    <a:pt x="353" y="267"/>
                  </a:lnTo>
                  <a:lnTo>
                    <a:pt x="357" y="271"/>
                  </a:lnTo>
                  <a:lnTo>
                    <a:pt x="359" y="275"/>
                  </a:lnTo>
                  <a:lnTo>
                    <a:pt x="361" y="279"/>
                  </a:lnTo>
                  <a:lnTo>
                    <a:pt x="361" y="281"/>
                  </a:lnTo>
                  <a:lnTo>
                    <a:pt x="374" y="294"/>
                  </a:lnTo>
                  <a:lnTo>
                    <a:pt x="388" y="267"/>
                  </a:lnTo>
                  <a:lnTo>
                    <a:pt x="401" y="240"/>
                  </a:lnTo>
                  <a:lnTo>
                    <a:pt x="415" y="240"/>
                  </a:lnTo>
                  <a:lnTo>
                    <a:pt x="442" y="254"/>
                  </a:lnTo>
                  <a:lnTo>
                    <a:pt x="442" y="240"/>
                  </a:lnTo>
                  <a:lnTo>
                    <a:pt x="455" y="227"/>
                  </a:lnTo>
                  <a:lnTo>
                    <a:pt x="469" y="240"/>
                  </a:lnTo>
                  <a:lnTo>
                    <a:pt x="522" y="254"/>
                  </a:lnTo>
                  <a:lnTo>
                    <a:pt x="549" y="254"/>
                  </a:lnTo>
                  <a:lnTo>
                    <a:pt x="603" y="240"/>
                  </a:lnTo>
                  <a:lnTo>
                    <a:pt x="630" y="240"/>
                  </a:lnTo>
                  <a:lnTo>
                    <a:pt x="632" y="240"/>
                  </a:lnTo>
                  <a:lnTo>
                    <a:pt x="634" y="240"/>
                  </a:lnTo>
                  <a:lnTo>
                    <a:pt x="637" y="240"/>
                  </a:lnTo>
                  <a:lnTo>
                    <a:pt x="645" y="240"/>
                  </a:lnTo>
                  <a:lnTo>
                    <a:pt x="651" y="240"/>
                  </a:lnTo>
                  <a:lnTo>
                    <a:pt x="657" y="240"/>
                  </a:lnTo>
                  <a:lnTo>
                    <a:pt x="664" y="240"/>
                  </a:lnTo>
                  <a:lnTo>
                    <a:pt x="670" y="240"/>
                  </a:lnTo>
                  <a:lnTo>
                    <a:pt x="697" y="240"/>
                  </a:lnTo>
                  <a:lnTo>
                    <a:pt x="710" y="267"/>
                  </a:lnTo>
                  <a:lnTo>
                    <a:pt x="735" y="267"/>
                  </a:lnTo>
                  <a:lnTo>
                    <a:pt x="762" y="254"/>
                  </a:lnTo>
                  <a:lnTo>
                    <a:pt x="749" y="240"/>
                  </a:lnTo>
                  <a:lnTo>
                    <a:pt x="749" y="227"/>
                  </a:lnTo>
                  <a:lnTo>
                    <a:pt x="762" y="213"/>
                  </a:lnTo>
                  <a:lnTo>
                    <a:pt x="776" y="200"/>
                  </a:lnTo>
                  <a:lnTo>
                    <a:pt x="735" y="187"/>
                  </a:lnTo>
                  <a:lnTo>
                    <a:pt x="735" y="146"/>
                  </a:lnTo>
                  <a:lnTo>
                    <a:pt x="710" y="133"/>
                  </a:lnTo>
                  <a:lnTo>
                    <a:pt x="710" y="106"/>
                  </a:lnTo>
                  <a:lnTo>
                    <a:pt x="670" y="79"/>
                  </a:lnTo>
                  <a:lnTo>
                    <a:pt x="643" y="119"/>
                  </a:lnTo>
                  <a:lnTo>
                    <a:pt x="549" y="119"/>
                  </a:lnTo>
                  <a:lnTo>
                    <a:pt x="536" y="93"/>
                  </a:lnTo>
                  <a:lnTo>
                    <a:pt x="495" y="93"/>
                  </a:lnTo>
                  <a:lnTo>
                    <a:pt x="455" y="52"/>
                  </a:lnTo>
                  <a:lnTo>
                    <a:pt x="428" y="25"/>
                  </a:lnTo>
                  <a:lnTo>
                    <a:pt x="401" y="25"/>
                  </a:lnTo>
                  <a:lnTo>
                    <a:pt x="361"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5" name="Freeform 159"/>
            <p:cNvSpPr>
              <a:spLocks/>
            </p:cNvSpPr>
            <p:nvPr/>
          </p:nvSpPr>
          <p:spPr bwMode="gray">
            <a:xfrm>
              <a:off x="2920" y="3222"/>
              <a:ext cx="274" cy="249"/>
            </a:xfrm>
            <a:custGeom>
              <a:avLst/>
              <a:gdLst>
                <a:gd name="T0" fmla="*/ 110 w 549"/>
                <a:gd name="T1" fmla="*/ 10 h 497"/>
                <a:gd name="T2" fmla="*/ 100 w 549"/>
                <a:gd name="T3" fmla="*/ 4 h 497"/>
                <a:gd name="T4" fmla="*/ 92 w 549"/>
                <a:gd name="T5" fmla="*/ 4 h 497"/>
                <a:gd name="T6" fmla="*/ 89 w 549"/>
                <a:gd name="T7" fmla="*/ 4 h 497"/>
                <a:gd name="T8" fmla="*/ 85 w 549"/>
                <a:gd name="T9" fmla="*/ 4 h 497"/>
                <a:gd name="T10" fmla="*/ 84 w 549"/>
                <a:gd name="T11" fmla="*/ 4 h 497"/>
                <a:gd name="T12" fmla="*/ 83 w 549"/>
                <a:gd name="T13" fmla="*/ 4 h 497"/>
                <a:gd name="T14" fmla="*/ 76 w 549"/>
                <a:gd name="T15" fmla="*/ 4 h 497"/>
                <a:gd name="T16" fmla="*/ 57 w 549"/>
                <a:gd name="T17" fmla="*/ 7 h 497"/>
                <a:gd name="T18" fmla="*/ 40 w 549"/>
                <a:gd name="T19" fmla="*/ 0 h 497"/>
                <a:gd name="T20" fmla="*/ 37 w 549"/>
                <a:gd name="T21" fmla="*/ 7 h 497"/>
                <a:gd name="T22" fmla="*/ 26 w 549"/>
                <a:gd name="T23" fmla="*/ 4 h 497"/>
                <a:gd name="T24" fmla="*/ 20 w 549"/>
                <a:gd name="T25" fmla="*/ 17 h 497"/>
                <a:gd name="T26" fmla="*/ 16 w 549"/>
                <a:gd name="T27" fmla="*/ 14 h 497"/>
                <a:gd name="T28" fmla="*/ 16 w 549"/>
                <a:gd name="T29" fmla="*/ 13 h 497"/>
                <a:gd name="T30" fmla="*/ 14 w 549"/>
                <a:gd name="T31" fmla="*/ 10 h 497"/>
                <a:gd name="T32" fmla="*/ 12 w 549"/>
                <a:gd name="T33" fmla="*/ 8 h 497"/>
                <a:gd name="T34" fmla="*/ 10 w 549"/>
                <a:gd name="T35" fmla="*/ 7 h 497"/>
                <a:gd name="T36" fmla="*/ 7 w 549"/>
                <a:gd name="T37" fmla="*/ 7 h 497"/>
                <a:gd name="T38" fmla="*/ 5 w 549"/>
                <a:gd name="T39" fmla="*/ 7 h 497"/>
                <a:gd name="T40" fmla="*/ 3 w 549"/>
                <a:gd name="T41" fmla="*/ 7 h 497"/>
                <a:gd name="T42" fmla="*/ 3 w 549"/>
                <a:gd name="T43" fmla="*/ 7 h 497"/>
                <a:gd name="T44" fmla="*/ 0 w 549"/>
                <a:gd name="T45" fmla="*/ 17 h 497"/>
                <a:gd name="T46" fmla="*/ 0 w 549"/>
                <a:gd name="T47" fmla="*/ 27 h 497"/>
                <a:gd name="T48" fmla="*/ 1 w 549"/>
                <a:gd name="T49" fmla="*/ 27 h 497"/>
                <a:gd name="T50" fmla="*/ 3 w 549"/>
                <a:gd name="T51" fmla="*/ 28 h 497"/>
                <a:gd name="T52" fmla="*/ 7 w 549"/>
                <a:gd name="T53" fmla="*/ 28 h 497"/>
                <a:gd name="T54" fmla="*/ 9 w 549"/>
                <a:gd name="T55" fmla="*/ 29 h 497"/>
                <a:gd name="T56" fmla="*/ 10 w 549"/>
                <a:gd name="T57" fmla="*/ 30 h 497"/>
                <a:gd name="T58" fmla="*/ 10 w 549"/>
                <a:gd name="T59" fmla="*/ 32 h 497"/>
                <a:gd name="T60" fmla="*/ 11 w 549"/>
                <a:gd name="T61" fmla="*/ 33 h 497"/>
                <a:gd name="T62" fmla="*/ 13 w 549"/>
                <a:gd name="T63" fmla="*/ 37 h 497"/>
                <a:gd name="T64" fmla="*/ 15 w 549"/>
                <a:gd name="T65" fmla="*/ 40 h 497"/>
                <a:gd name="T66" fmla="*/ 16 w 549"/>
                <a:gd name="T67" fmla="*/ 40 h 497"/>
                <a:gd name="T68" fmla="*/ 16 w 549"/>
                <a:gd name="T69" fmla="*/ 41 h 497"/>
                <a:gd name="T70" fmla="*/ 30 w 549"/>
                <a:gd name="T71" fmla="*/ 61 h 497"/>
                <a:gd name="T72" fmla="*/ 43 w 549"/>
                <a:gd name="T73" fmla="*/ 74 h 497"/>
                <a:gd name="T74" fmla="*/ 63 w 549"/>
                <a:gd name="T75" fmla="*/ 91 h 497"/>
                <a:gd name="T76" fmla="*/ 76 w 549"/>
                <a:gd name="T77" fmla="*/ 104 h 497"/>
                <a:gd name="T78" fmla="*/ 93 w 549"/>
                <a:gd name="T79" fmla="*/ 121 h 497"/>
                <a:gd name="T80" fmla="*/ 100 w 549"/>
                <a:gd name="T81" fmla="*/ 125 h 497"/>
                <a:gd name="T82" fmla="*/ 100 w 549"/>
                <a:gd name="T83" fmla="*/ 104 h 497"/>
                <a:gd name="T84" fmla="*/ 110 w 549"/>
                <a:gd name="T85" fmla="*/ 88 h 497"/>
                <a:gd name="T86" fmla="*/ 117 w 549"/>
                <a:gd name="T87" fmla="*/ 91 h 497"/>
                <a:gd name="T88" fmla="*/ 117 w 549"/>
                <a:gd name="T89" fmla="*/ 74 h 497"/>
                <a:gd name="T90" fmla="*/ 127 w 549"/>
                <a:gd name="T91" fmla="*/ 68 h 497"/>
                <a:gd name="T92" fmla="*/ 137 w 549"/>
                <a:gd name="T93" fmla="*/ 71 h 497"/>
                <a:gd name="T94" fmla="*/ 120 w 549"/>
                <a:gd name="T95" fmla="*/ 54 h 497"/>
                <a:gd name="T96" fmla="*/ 133 w 549"/>
                <a:gd name="T97" fmla="*/ 51 h 497"/>
                <a:gd name="T98" fmla="*/ 123 w 549"/>
                <a:gd name="T99" fmla="*/ 41 h 497"/>
                <a:gd name="T100" fmla="*/ 117 w 549"/>
                <a:gd name="T101" fmla="*/ 37 h 497"/>
                <a:gd name="T102" fmla="*/ 120 w 549"/>
                <a:gd name="T103" fmla="*/ 17 h 497"/>
                <a:gd name="T104" fmla="*/ 117 w 549"/>
                <a:gd name="T105" fmla="*/ 7 h 4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9"/>
                <a:gd name="T160" fmla="*/ 0 h 497"/>
                <a:gd name="T161" fmla="*/ 549 w 549"/>
                <a:gd name="T162" fmla="*/ 497 h 4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9" h="497">
                  <a:moveTo>
                    <a:pt x="468" y="27"/>
                  </a:moveTo>
                  <a:lnTo>
                    <a:pt x="441" y="40"/>
                  </a:lnTo>
                  <a:lnTo>
                    <a:pt x="414" y="40"/>
                  </a:lnTo>
                  <a:lnTo>
                    <a:pt x="401" y="13"/>
                  </a:lnTo>
                  <a:lnTo>
                    <a:pt x="374" y="13"/>
                  </a:lnTo>
                  <a:lnTo>
                    <a:pt x="368" y="13"/>
                  </a:lnTo>
                  <a:lnTo>
                    <a:pt x="363" y="13"/>
                  </a:lnTo>
                  <a:lnTo>
                    <a:pt x="357" y="13"/>
                  </a:lnTo>
                  <a:lnTo>
                    <a:pt x="349" y="13"/>
                  </a:lnTo>
                  <a:lnTo>
                    <a:pt x="343" y="13"/>
                  </a:lnTo>
                  <a:lnTo>
                    <a:pt x="340" y="13"/>
                  </a:lnTo>
                  <a:lnTo>
                    <a:pt x="338" y="13"/>
                  </a:lnTo>
                  <a:lnTo>
                    <a:pt x="336" y="13"/>
                  </a:lnTo>
                  <a:lnTo>
                    <a:pt x="334" y="13"/>
                  </a:lnTo>
                  <a:lnTo>
                    <a:pt x="307" y="13"/>
                  </a:lnTo>
                  <a:lnTo>
                    <a:pt x="255" y="27"/>
                  </a:lnTo>
                  <a:lnTo>
                    <a:pt x="228" y="27"/>
                  </a:lnTo>
                  <a:lnTo>
                    <a:pt x="175" y="13"/>
                  </a:lnTo>
                  <a:lnTo>
                    <a:pt x="161" y="0"/>
                  </a:lnTo>
                  <a:lnTo>
                    <a:pt x="148" y="13"/>
                  </a:lnTo>
                  <a:lnTo>
                    <a:pt x="148" y="27"/>
                  </a:lnTo>
                  <a:lnTo>
                    <a:pt x="121" y="13"/>
                  </a:lnTo>
                  <a:lnTo>
                    <a:pt x="107" y="13"/>
                  </a:lnTo>
                  <a:lnTo>
                    <a:pt x="94" y="40"/>
                  </a:lnTo>
                  <a:lnTo>
                    <a:pt x="80" y="67"/>
                  </a:lnTo>
                  <a:lnTo>
                    <a:pt x="67" y="54"/>
                  </a:lnTo>
                  <a:lnTo>
                    <a:pt x="65" y="50"/>
                  </a:lnTo>
                  <a:lnTo>
                    <a:pt x="63" y="46"/>
                  </a:lnTo>
                  <a:lnTo>
                    <a:pt x="59" y="40"/>
                  </a:lnTo>
                  <a:lnTo>
                    <a:pt x="56" y="36"/>
                  </a:lnTo>
                  <a:lnTo>
                    <a:pt x="50" y="31"/>
                  </a:lnTo>
                  <a:lnTo>
                    <a:pt x="46" y="29"/>
                  </a:lnTo>
                  <a:lnTo>
                    <a:pt x="42" y="27"/>
                  </a:lnTo>
                  <a:lnTo>
                    <a:pt x="40" y="27"/>
                  </a:lnTo>
                  <a:lnTo>
                    <a:pt x="31" y="27"/>
                  </a:lnTo>
                  <a:lnTo>
                    <a:pt x="27" y="27"/>
                  </a:lnTo>
                  <a:lnTo>
                    <a:pt x="23" y="27"/>
                  </a:lnTo>
                  <a:lnTo>
                    <a:pt x="19" y="27"/>
                  </a:lnTo>
                  <a:lnTo>
                    <a:pt x="15" y="27"/>
                  </a:lnTo>
                  <a:lnTo>
                    <a:pt x="13" y="27"/>
                  </a:lnTo>
                  <a:lnTo>
                    <a:pt x="0" y="40"/>
                  </a:lnTo>
                  <a:lnTo>
                    <a:pt x="0" y="67"/>
                  </a:lnTo>
                  <a:lnTo>
                    <a:pt x="0" y="107"/>
                  </a:lnTo>
                  <a:lnTo>
                    <a:pt x="2" y="107"/>
                  </a:lnTo>
                  <a:lnTo>
                    <a:pt x="4" y="107"/>
                  </a:lnTo>
                  <a:lnTo>
                    <a:pt x="8" y="107"/>
                  </a:lnTo>
                  <a:lnTo>
                    <a:pt x="13" y="109"/>
                  </a:lnTo>
                  <a:lnTo>
                    <a:pt x="21" y="109"/>
                  </a:lnTo>
                  <a:lnTo>
                    <a:pt x="29" y="111"/>
                  </a:lnTo>
                  <a:lnTo>
                    <a:pt x="34" y="113"/>
                  </a:lnTo>
                  <a:lnTo>
                    <a:pt x="36" y="115"/>
                  </a:lnTo>
                  <a:lnTo>
                    <a:pt x="38" y="117"/>
                  </a:lnTo>
                  <a:lnTo>
                    <a:pt x="40" y="119"/>
                  </a:lnTo>
                  <a:lnTo>
                    <a:pt x="40" y="121"/>
                  </a:lnTo>
                  <a:lnTo>
                    <a:pt x="40" y="125"/>
                  </a:lnTo>
                  <a:lnTo>
                    <a:pt x="42" y="127"/>
                  </a:lnTo>
                  <a:lnTo>
                    <a:pt x="44" y="132"/>
                  </a:lnTo>
                  <a:lnTo>
                    <a:pt x="50" y="140"/>
                  </a:lnTo>
                  <a:lnTo>
                    <a:pt x="54" y="146"/>
                  </a:lnTo>
                  <a:lnTo>
                    <a:pt x="59" y="152"/>
                  </a:lnTo>
                  <a:lnTo>
                    <a:pt x="63" y="157"/>
                  </a:lnTo>
                  <a:lnTo>
                    <a:pt x="65" y="159"/>
                  </a:lnTo>
                  <a:lnTo>
                    <a:pt x="67" y="159"/>
                  </a:lnTo>
                  <a:lnTo>
                    <a:pt x="67" y="161"/>
                  </a:lnTo>
                  <a:lnTo>
                    <a:pt x="80" y="215"/>
                  </a:lnTo>
                  <a:lnTo>
                    <a:pt x="121" y="242"/>
                  </a:lnTo>
                  <a:lnTo>
                    <a:pt x="161" y="282"/>
                  </a:lnTo>
                  <a:lnTo>
                    <a:pt x="175" y="295"/>
                  </a:lnTo>
                  <a:lnTo>
                    <a:pt x="215" y="322"/>
                  </a:lnTo>
                  <a:lnTo>
                    <a:pt x="255" y="363"/>
                  </a:lnTo>
                  <a:lnTo>
                    <a:pt x="282" y="390"/>
                  </a:lnTo>
                  <a:lnTo>
                    <a:pt x="307" y="416"/>
                  </a:lnTo>
                  <a:lnTo>
                    <a:pt x="282" y="443"/>
                  </a:lnTo>
                  <a:lnTo>
                    <a:pt x="374" y="484"/>
                  </a:lnTo>
                  <a:lnTo>
                    <a:pt x="388" y="497"/>
                  </a:lnTo>
                  <a:lnTo>
                    <a:pt x="401" y="497"/>
                  </a:lnTo>
                  <a:lnTo>
                    <a:pt x="428" y="470"/>
                  </a:lnTo>
                  <a:lnTo>
                    <a:pt x="401" y="416"/>
                  </a:lnTo>
                  <a:lnTo>
                    <a:pt x="428" y="403"/>
                  </a:lnTo>
                  <a:lnTo>
                    <a:pt x="441" y="349"/>
                  </a:lnTo>
                  <a:lnTo>
                    <a:pt x="468" y="336"/>
                  </a:lnTo>
                  <a:lnTo>
                    <a:pt x="468" y="363"/>
                  </a:lnTo>
                  <a:lnTo>
                    <a:pt x="495" y="336"/>
                  </a:lnTo>
                  <a:lnTo>
                    <a:pt x="468" y="295"/>
                  </a:lnTo>
                  <a:lnTo>
                    <a:pt x="495" y="295"/>
                  </a:lnTo>
                  <a:lnTo>
                    <a:pt x="509" y="269"/>
                  </a:lnTo>
                  <a:lnTo>
                    <a:pt x="535" y="282"/>
                  </a:lnTo>
                  <a:lnTo>
                    <a:pt x="549" y="282"/>
                  </a:lnTo>
                  <a:lnTo>
                    <a:pt x="535" y="255"/>
                  </a:lnTo>
                  <a:lnTo>
                    <a:pt x="482" y="215"/>
                  </a:lnTo>
                  <a:lnTo>
                    <a:pt x="482" y="201"/>
                  </a:lnTo>
                  <a:lnTo>
                    <a:pt x="535" y="201"/>
                  </a:lnTo>
                  <a:lnTo>
                    <a:pt x="535" y="175"/>
                  </a:lnTo>
                  <a:lnTo>
                    <a:pt x="495" y="161"/>
                  </a:lnTo>
                  <a:lnTo>
                    <a:pt x="482" y="148"/>
                  </a:lnTo>
                  <a:lnTo>
                    <a:pt x="468" y="148"/>
                  </a:lnTo>
                  <a:lnTo>
                    <a:pt x="468" y="94"/>
                  </a:lnTo>
                  <a:lnTo>
                    <a:pt x="482" y="67"/>
                  </a:lnTo>
                  <a:lnTo>
                    <a:pt x="482" y="40"/>
                  </a:lnTo>
                  <a:lnTo>
                    <a:pt x="468" y="27"/>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6" name="Freeform 160"/>
            <p:cNvSpPr>
              <a:spLocks/>
            </p:cNvSpPr>
            <p:nvPr/>
          </p:nvSpPr>
          <p:spPr bwMode="gray">
            <a:xfrm>
              <a:off x="3281" y="3451"/>
              <a:ext cx="436" cy="554"/>
            </a:xfrm>
            <a:custGeom>
              <a:avLst/>
              <a:gdLst>
                <a:gd name="T0" fmla="*/ 31 w 871"/>
                <a:gd name="T1" fmla="*/ 87 h 1107"/>
                <a:gd name="T2" fmla="*/ 20 w 871"/>
                <a:gd name="T3" fmla="*/ 103 h 1107"/>
                <a:gd name="T4" fmla="*/ 7 w 871"/>
                <a:gd name="T5" fmla="*/ 124 h 1107"/>
                <a:gd name="T6" fmla="*/ 10 w 871"/>
                <a:gd name="T7" fmla="*/ 150 h 1107"/>
                <a:gd name="T8" fmla="*/ 31 w 871"/>
                <a:gd name="T9" fmla="*/ 173 h 1107"/>
                <a:gd name="T10" fmla="*/ 81 w 871"/>
                <a:gd name="T11" fmla="*/ 187 h 1107"/>
                <a:gd name="T12" fmla="*/ 127 w 871"/>
                <a:gd name="T13" fmla="*/ 187 h 1107"/>
                <a:gd name="T14" fmla="*/ 104 w 871"/>
                <a:gd name="T15" fmla="*/ 197 h 1107"/>
                <a:gd name="T16" fmla="*/ 64 w 871"/>
                <a:gd name="T17" fmla="*/ 200 h 1107"/>
                <a:gd name="T18" fmla="*/ 54 w 871"/>
                <a:gd name="T19" fmla="*/ 217 h 1107"/>
                <a:gd name="T20" fmla="*/ 78 w 871"/>
                <a:gd name="T21" fmla="*/ 244 h 1107"/>
                <a:gd name="T22" fmla="*/ 94 w 871"/>
                <a:gd name="T23" fmla="*/ 264 h 1107"/>
                <a:gd name="T24" fmla="*/ 94 w 871"/>
                <a:gd name="T25" fmla="*/ 250 h 1107"/>
                <a:gd name="T26" fmla="*/ 115 w 871"/>
                <a:gd name="T27" fmla="*/ 277 h 1107"/>
                <a:gd name="T28" fmla="*/ 131 w 871"/>
                <a:gd name="T29" fmla="*/ 270 h 1107"/>
                <a:gd name="T30" fmla="*/ 117 w 871"/>
                <a:gd name="T31" fmla="*/ 231 h 1107"/>
                <a:gd name="T32" fmla="*/ 144 w 871"/>
                <a:gd name="T33" fmla="*/ 231 h 1107"/>
                <a:gd name="T34" fmla="*/ 131 w 871"/>
                <a:gd name="T35" fmla="*/ 197 h 1107"/>
                <a:gd name="T36" fmla="*/ 161 w 871"/>
                <a:gd name="T37" fmla="*/ 200 h 1107"/>
                <a:gd name="T38" fmla="*/ 141 w 871"/>
                <a:gd name="T39" fmla="*/ 177 h 1107"/>
                <a:gd name="T40" fmla="*/ 101 w 871"/>
                <a:gd name="T41" fmla="*/ 161 h 1107"/>
                <a:gd name="T42" fmla="*/ 111 w 871"/>
                <a:gd name="T43" fmla="*/ 137 h 1107"/>
                <a:gd name="T44" fmla="*/ 108 w 871"/>
                <a:gd name="T45" fmla="*/ 127 h 1107"/>
                <a:gd name="T46" fmla="*/ 88 w 871"/>
                <a:gd name="T47" fmla="*/ 84 h 1107"/>
                <a:gd name="T48" fmla="*/ 94 w 871"/>
                <a:gd name="T49" fmla="*/ 80 h 1107"/>
                <a:gd name="T50" fmla="*/ 111 w 871"/>
                <a:gd name="T51" fmla="*/ 94 h 1107"/>
                <a:gd name="T52" fmla="*/ 117 w 871"/>
                <a:gd name="T53" fmla="*/ 94 h 1107"/>
                <a:gd name="T54" fmla="*/ 127 w 871"/>
                <a:gd name="T55" fmla="*/ 94 h 1107"/>
                <a:gd name="T56" fmla="*/ 141 w 871"/>
                <a:gd name="T57" fmla="*/ 94 h 1107"/>
                <a:gd name="T58" fmla="*/ 127 w 871"/>
                <a:gd name="T59" fmla="*/ 80 h 1107"/>
                <a:gd name="T60" fmla="*/ 138 w 871"/>
                <a:gd name="T61" fmla="*/ 81 h 1107"/>
                <a:gd name="T62" fmla="*/ 140 w 871"/>
                <a:gd name="T63" fmla="*/ 82 h 1107"/>
                <a:gd name="T64" fmla="*/ 141 w 871"/>
                <a:gd name="T65" fmla="*/ 84 h 1107"/>
                <a:gd name="T66" fmla="*/ 142 w 871"/>
                <a:gd name="T67" fmla="*/ 85 h 1107"/>
                <a:gd name="T68" fmla="*/ 146 w 871"/>
                <a:gd name="T69" fmla="*/ 88 h 1107"/>
                <a:gd name="T70" fmla="*/ 148 w 871"/>
                <a:gd name="T71" fmla="*/ 90 h 1107"/>
                <a:gd name="T72" fmla="*/ 151 w 871"/>
                <a:gd name="T73" fmla="*/ 87 h 1107"/>
                <a:gd name="T74" fmla="*/ 131 w 871"/>
                <a:gd name="T75" fmla="*/ 77 h 1107"/>
                <a:gd name="T76" fmla="*/ 124 w 871"/>
                <a:gd name="T77" fmla="*/ 64 h 1107"/>
                <a:gd name="T78" fmla="*/ 141 w 871"/>
                <a:gd name="T79" fmla="*/ 57 h 1107"/>
                <a:gd name="T80" fmla="*/ 168 w 871"/>
                <a:gd name="T81" fmla="*/ 43 h 1107"/>
                <a:gd name="T82" fmla="*/ 208 w 871"/>
                <a:gd name="T83" fmla="*/ 50 h 1107"/>
                <a:gd name="T84" fmla="*/ 211 w 871"/>
                <a:gd name="T85" fmla="*/ 24 h 1107"/>
                <a:gd name="T86" fmla="*/ 208 w 871"/>
                <a:gd name="T87" fmla="*/ 0 h 1107"/>
                <a:gd name="T88" fmla="*/ 205 w 871"/>
                <a:gd name="T89" fmla="*/ 20 h 1107"/>
                <a:gd name="T90" fmla="*/ 158 w 871"/>
                <a:gd name="T91" fmla="*/ 24 h 1107"/>
                <a:gd name="T92" fmla="*/ 131 w 871"/>
                <a:gd name="T93" fmla="*/ 24 h 1107"/>
                <a:gd name="T94" fmla="*/ 98 w 871"/>
                <a:gd name="T95" fmla="*/ 37 h 1107"/>
                <a:gd name="T96" fmla="*/ 84 w 871"/>
                <a:gd name="T97" fmla="*/ 54 h 1107"/>
                <a:gd name="T98" fmla="*/ 67 w 871"/>
                <a:gd name="T99" fmla="*/ 54 h 1107"/>
                <a:gd name="T100" fmla="*/ 51 w 871"/>
                <a:gd name="T101" fmla="*/ 67 h 1107"/>
                <a:gd name="T102" fmla="*/ 50 w 871"/>
                <a:gd name="T103" fmla="*/ 68 h 1107"/>
                <a:gd name="T104" fmla="*/ 48 w 871"/>
                <a:gd name="T105" fmla="*/ 70 h 1107"/>
                <a:gd name="T106" fmla="*/ 44 w 871"/>
                <a:gd name="T107" fmla="*/ 70 h 1107"/>
                <a:gd name="T108" fmla="*/ 41 w 871"/>
                <a:gd name="T109" fmla="*/ 70 h 1107"/>
                <a:gd name="T110" fmla="*/ 34 w 871"/>
                <a:gd name="T111" fmla="*/ 74 h 1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1"/>
                <a:gd name="T169" fmla="*/ 0 h 1107"/>
                <a:gd name="T170" fmla="*/ 871 w 871"/>
                <a:gd name="T171" fmla="*/ 1107 h 1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1" h="1107">
                  <a:moveTo>
                    <a:pt x="94" y="320"/>
                  </a:moveTo>
                  <a:lnTo>
                    <a:pt x="94" y="334"/>
                  </a:lnTo>
                  <a:lnTo>
                    <a:pt x="121" y="347"/>
                  </a:lnTo>
                  <a:lnTo>
                    <a:pt x="107" y="360"/>
                  </a:lnTo>
                  <a:lnTo>
                    <a:pt x="94" y="387"/>
                  </a:lnTo>
                  <a:lnTo>
                    <a:pt x="80" y="412"/>
                  </a:lnTo>
                  <a:lnTo>
                    <a:pt x="67" y="466"/>
                  </a:lnTo>
                  <a:lnTo>
                    <a:pt x="40" y="466"/>
                  </a:lnTo>
                  <a:lnTo>
                    <a:pt x="26" y="493"/>
                  </a:lnTo>
                  <a:lnTo>
                    <a:pt x="53" y="520"/>
                  </a:lnTo>
                  <a:lnTo>
                    <a:pt x="0" y="560"/>
                  </a:lnTo>
                  <a:lnTo>
                    <a:pt x="40" y="600"/>
                  </a:lnTo>
                  <a:lnTo>
                    <a:pt x="107" y="654"/>
                  </a:lnTo>
                  <a:lnTo>
                    <a:pt x="161" y="654"/>
                  </a:lnTo>
                  <a:lnTo>
                    <a:pt x="121" y="692"/>
                  </a:lnTo>
                  <a:lnTo>
                    <a:pt x="188" y="760"/>
                  </a:lnTo>
                  <a:lnTo>
                    <a:pt x="242" y="760"/>
                  </a:lnTo>
                  <a:lnTo>
                    <a:pt x="322" y="746"/>
                  </a:lnTo>
                  <a:lnTo>
                    <a:pt x="403" y="733"/>
                  </a:lnTo>
                  <a:lnTo>
                    <a:pt x="457" y="746"/>
                  </a:lnTo>
                  <a:lnTo>
                    <a:pt x="508" y="746"/>
                  </a:lnTo>
                  <a:lnTo>
                    <a:pt x="468" y="773"/>
                  </a:lnTo>
                  <a:lnTo>
                    <a:pt x="481" y="813"/>
                  </a:lnTo>
                  <a:lnTo>
                    <a:pt x="416" y="787"/>
                  </a:lnTo>
                  <a:lnTo>
                    <a:pt x="362" y="773"/>
                  </a:lnTo>
                  <a:lnTo>
                    <a:pt x="295" y="773"/>
                  </a:lnTo>
                  <a:lnTo>
                    <a:pt x="255" y="800"/>
                  </a:lnTo>
                  <a:lnTo>
                    <a:pt x="228" y="800"/>
                  </a:lnTo>
                  <a:lnTo>
                    <a:pt x="228" y="827"/>
                  </a:lnTo>
                  <a:lnTo>
                    <a:pt x="215" y="867"/>
                  </a:lnTo>
                  <a:lnTo>
                    <a:pt x="255" y="907"/>
                  </a:lnTo>
                  <a:lnTo>
                    <a:pt x="282" y="921"/>
                  </a:lnTo>
                  <a:lnTo>
                    <a:pt x="309" y="973"/>
                  </a:lnTo>
                  <a:lnTo>
                    <a:pt x="295" y="1026"/>
                  </a:lnTo>
                  <a:lnTo>
                    <a:pt x="349" y="1067"/>
                  </a:lnTo>
                  <a:lnTo>
                    <a:pt x="376" y="1053"/>
                  </a:lnTo>
                  <a:lnTo>
                    <a:pt x="349" y="1026"/>
                  </a:lnTo>
                  <a:lnTo>
                    <a:pt x="362" y="1000"/>
                  </a:lnTo>
                  <a:lnTo>
                    <a:pt x="376" y="1000"/>
                  </a:lnTo>
                  <a:lnTo>
                    <a:pt x="416" y="1026"/>
                  </a:lnTo>
                  <a:lnTo>
                    <a:pt x="430" y="1094"/>
                  </a:lnTo>
                  <a:lnTo>
                    <a:pt x="457" y="1107"/>
                  </a:lnTo>
                  <a:lnTo>
                    <a:pt x="457" y="1053"/>
                  </a:lnTo>
                  <a:lnTo>
                    <a:pt x="481" y="1026"/>
                  </a:lnTo>
                  <a:lnTo>
                    <a:pt x="522" y="1080"/>
                  </a:lnTo>
                  <a:lnTo>
                    <a:pt x="562" y="1094"/>
                  </a:lnTo>
                  <a:lnTo>
                    <a:pt x="522" y="1000"/>
                  </a:lnTo>
                  <a:lnTo>
                    <a:pt x="468" y="921"/>
                  </a:lnTo>
                  <a:lnTo>
                    <a:pt x="457" y="881"/>
                  </a:lnTo>
                  <a:lnTo>
                    <a:pt x="522" y="894"/>
                  </a:lnTo>
                  <a:lnTo>
                    <a:pt x="576" y="921"/>
                  </a:lnTo>
                  <a:lnTo>
                    <a:pt x="576" y="867"/>
                  </a:lnTo>
                  <a:lnTo>
                    <a:pt x="495" y="827"/>
                  </a:lnTo>
                  <a:lnTo>
                    <a:pt x="522" y="787"/>
                  </a:lnTo>
                  <a:lnTo>
                    <a:pt x="602" y="800"/>
                  </a:lnTo>
                  <a:lnTo>
                    <a:pt x="643" y="827"/>
                  </a:lnTo>
                  <a:lnTo>
                    <a:pt x="643" y="800"/>
                  </a:lnTo>
                  <a:lnTo>
                    <a:pt x="643" y="760"/>
                  </a:lnTo>
                  <a:lnTo>
                    <a:pt x="616" y="706"/>
                  </a:lnTo>
                  <a:lnTo>
                    <a:pt x="562" y="706"/>
                  </a:lnTo>
                  <a:lnTo>
                    <a:pt x="495" y="681"/>
                  </a:lnTo>
                  <a:lnTo>
                    <a:pt x="443" y="654"/>
                  </a:lnTo>
                  <a:lnTo>
                    <a:pt x="403" y="641"/>
                  </a:lnTo>
                  <a:lnTo>
                    <a:pt x="443" y="600"/>
                  </a:lnTo>
                  <a:lnTo>
                    <a:pt x="416" y="560"/>
                  </a:lnTo>
                  <a:lnTo>
                    <a:pt x="443" y="547"/>
                  </a:lnTo>
                  <a:lnTo>
                    <a:pt x="481" y="573"/>
                  </a:lnTo>
                  <a:lnTo>
                    <a:pt x="495" y="560"/>
                  </a:lnTo>
                  <a:lnTo>
                    <a:pt x="430" y="506"/>
                  </a:lnTo>
                  <a:lnTo>
                    <a:pt x="376" y="426"/>
                  </a:lnTo>
                  <a:lnTo>
                    <a:pt x="349" y="387"/>
                  </a:lnTo>
                  <a:lnTo>
                    <a:pt x="349" y="334"/>
                  </a:lnTo>
                  <a:lnTo>
                    <a:pt x="362" y="320"/>
                  </a:lnTo>
                  <a:lnTo>
                    <a:pt x="376" y="307"/>
                  </a:lnTo>
                  <a:lnTo>
                    <a:pt x="376" y="320"/>
                  </a:lnTo>
                  <a:lnTo>
                    <a:pt x="376" y="334"/>
                  </a:lnTo>
                  <a:lnTo>
                    <a:pt x="416" y="360"/>
                  </a:lnTo>
                  <a:lnTo>
                    <a:pt x="443" y="374"/>
                  </a:lnTo>
                  <a:lnTo>
                    <a:pt x="481" y="426"/>
                  </a:lnTo>
                  <a:lnTo>
                    <a:pt x="522" y="412"/>
                  </a:lnTo>
                  <a:lnTo>
                    <a:pt x="468" y="374"/>
                  </a:lnTo>
                  <a:lnTo>
                    <a:pt x="457" y="347"/>
                  </a:lnTo>
                  <a:lnTo>
                    <a:pt x="481" y="360"/>
                  </a:lnTo>
                  <a:lnTo>
                    <a:pt x="508" y="374"/>
                  </a:lnTo>
                  <a:lnTo>
                    <a:pt x="522" y="387"/>
                  </a:lnTo>
                  <a:lnTo>
                    <a:pt x="549" y="399"/>
                  </a:lnTo>
                  <a:lnTo>
                    <a:pt x="562" y="374"/>
                  </a:lnTo>
                  <a:lnTo>
                    <a:pt x="522" y="360"/>
                  </a:lnTo>
                  <a:lnTo>
                    <a:pt x="495" y="347"/>
                  </a:lnTo>
                  <a:lnTo>
                    <a:pt x="508" y="320"/>
                  </a:lnTo>
                  <a:lnTo>
                    <a:pt x="549" y="320"/>
                  </a:lnTo>
                  <a:lnTo>
                    <a:pt x="551" y="320"/>
                  </a:lnTo>
                  <a:lnTo>
                    <a:pt x="551" y="322"/>
                  </a:lnTo>
                  <a:lnTo>
                    <a:pt x="552" y="324"/>
                  </a:lnTo>
                  <a:lnTo>
                    <a:pt x="556" y="326"/>
                  </a:lnTo>
                  <a:lnTo>
                    <a:pt x="558" y="328"/>
                  </a:lnTo>
                  <a:lnTo>
                    <a:pt x="560" y="330"/>
                  </a:lnTo>
                  <a:lnTo>
                    <a:pt x="562" y="332"/>
                  </a:lnTo>
                  <a:lnTo>
                    <a:pt x="562" y="334"/>
                  </a:lnTo>
                  <a:lnTo>
                    <a:pt x="564" y="334"/>
                  </a:lnTo>
                  <a:lnTo>
                    <a:pt x="566" y="337"/>
                  </a:lnTo>
                  <a:lnTo>
                    <a:pt x="572" y="341"/>
                  </a:lnTo>
                  <a:lnTo>
                    <a:pt x="576" y="347"/>
                  </a:lnTo>
                  <a:lnTo>
                    <a:pt x="581" y="351"/>
                  </a:lnTo>
                  <a:lnTo>
                    <a:pt x="585" y="355"/>
                  </a:lnTo>
                  <a:lnTo>
                    <a:pt x="587" y="359"/>
                  </a:lnTo>
                  <a:lnTo>
                    <a:pt x="589" y="359"/>
                  </a:lnTo>
                  <a:lnTo>
                    <a:pt x="589" y="360"/>
                  </a:lnTo>
                  <a:lnTo>
                    <a:pt x="602" y="360"/>
                  </a:lnTo>
                  <a:lnTo>
                    <a:pt x="602" y="347"/>
                  </a:lnTo>
                  <a:lnTo>
                    <a:pt x="576" y="320"/>
                  </a:lnTo>
                  <a:lnTo>
                    <a:pt x="562" y="307"/>
                  </a:lnTo>
                  <a:lnTo>
                    <a:pt x="522" y="307"/>
                  </a:lnTo>
                  <a:lnTo>
                    <a:pt x="508" y="293"/>
                  </a:lnTo>
                  <a:lnTo>
                    <a:pt x="508" y="280"/>
                  </a:lnTo>
                  <a:lnTo>
                    <a:pt x="495" y="253"/>
                  </a:lnTo>
                  <a:lnTo>
                    <a:pt x="508" y="253"/>
                  </a:lnTo>
                  <a:lnTo>
                    <a:pt x="535" y="253"/>
                  </a:lnTo>
                  <a:lnTo>
                    <a:pt x="562" y="226"/>
                  </a:lnTo>
                  <a:lnTo>
                    <a:pt x="602" y="186"/>
                  </a:lnTo>
                  <a:lnTo>
                    <a:pt x="629" y="213"/>
                  </a:lnTo>
                  <a:lnTo>
                    <a:pt x="670" y="172"/>
                  </a:lnTo>
                  <a:lnTo>
                    <a:pt x="710" y="186"/>
                  </a:lnTo>
                  <a:lnTo>
                    <a:pt x="791" y="172"/>
                  </a:lnTo>
                  <a:lnTo>
                    <a:pt x="831" y="199"/>
                  </a:lnTo>
                  <a:lnTo>
                    <a:pt x="844" y="159"/>
                  </a:lnTo>
                  <a:lnTo>
                    <a:pt x="858" y="132"/>
                  </a:lnTo>
                  <a:lnTo>
                    <a:pt x="844" y="94"/>
                  </a:lnTo>
                  <a:lnTo>
                    <a:pt x="871" y="53"/>
                  </a:lnTo>
                  <a:lnTo>
                    <a:pt x="871" y="13"/>
                  </a:lnTo>
                  <a:lnTo>
                    <a:pt x="831" y="0"/>
                  </a:lnTo>
                  <a:lnTo>
                    <a:pt x="791" y="0"/>
                  </a:lnTo>
                  <a:lnTo>
                    <a:pt x="804" y="40"/>
                  </a:lnTo>
                  <a:lnTo>
                    <a:pt x="817" y="80"/>
                  </a:lnTo>
                  <a:lnTo>
                    <a:pt x="777" y="94"/>
                  </a:lnTo>
                  <a:lnTo>
                    <a:pt x="696" y="119"/>
                  </a:lnTo>
                  <a:lnTo>
                    <a:pt x="629" y="94"/>
                  </a:lnTo>
                  <a:lnTo>
                    <a:pt x="616" y="107"/>
                  </a:lnTo>
                  <a:lnTo>
                    <a:pt x="576" y="80"/>
                  </a:lnTo>
                  <a:lnTo>
                    <a:pt x="522" y="94"/>
                  </a:lnTo>
                  <a:lnTo>
                    <a:pt x="468" y="132"/>
                  </a:lnTo>
                  <a:lnTo>
                    <a:pt x="430" y="146"/>
                  </a:lnTo>
                  <a:lnTo>
                    <a:pt x="389" y="146"/>
                  </a:lnTo>
                  <a:lnTo>
                    <a:pt x="403" y="159"/>
                  </a:lnTo>
                  <a:lnTo>
                    <a:pt x="336" y="172"/>
                  </a:lnTo>
                  <a:lnTo>
                    <a:pt x="336" y="213"/>
                  </a:lnTo>
                  <a:lnTo>
                    <a:pt x="309" y="199"/>
                  </a:lnTo>
                  <a:lnTo>
                    <a:pt x="295" y="226"/>
                  </a:lnTo>
                  <a:lnTo>
                    <a:pt x="268" y="213"/>
                  </a:lnTo>
                  <a:lnTo>
                    <a:pt x="228" y="226"/>
                  </a:lnTo>
                  <a:lnTo>
                    <a:pt x="201" y="266"/>
                  </a:lnTo>
                  <a:lnTo>
                    <a:pt x="201" y="268"/>
                  </a:lnTo>
                  <a:lnTo>
                    <a:pt x="201" y="270"/>
                  </a:lnTo>
                  <a:lnTo>
                    <a:pt x="199" y="272"/>
                  </a:lnTo>
                  <a:lnTo>
                    <a:pt x="197" y="276"/>
                  </a:lnTo>
                  <a:lnTo>
                    <a:pt x="195" y="278"/>
                  </a:lnTo>
                  <a:lnTo>
                    <a:pt x="192" y="278"/>
                  </a:lnTo>
                  <a:lnTo>
                    <a:pt x="188" y="280"/>
                  </a:lnTo>
                  <a:lnTo>
                    <a:pt x="178" y="280"/>
                  </a:lnTo>
                  <a:lnTo>
                    <a:pt x="174" y="280"/>
                  </a:lnTo>
                  <a:lnTo>
                    <a:pt x="169" y="280"/>
                  </a:lnTo>
                  <a:lnTo>
                    <a:pt x="167" y="280"/>
                  </a:lnTo>
                  <a:lnTo>
                    <a:pt x="163" y="280"/>
                  </a:lnTo>
                  <a:lnTo>
                    <a:pt x="161" y="280"/>
                  </a:lnTo>
                  <a:lnTo>
                    <a:pt x="134" y="293"/>
                  </a:lnTo>
                  <a:lnTo>
                    <a:pt x="94" y="32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7" name="Freeform 161"/>
            <p:cNvSpPr>
              <a:spLocks/>
            </p:cNvSpPr>
            <p:nvPr/>
          </p:nvSpPr>
          <p:spPr bwMode="gray">
            <a:xfrm>
              <a:off x="3322" y="3838"/>
              <a:ext cx="40" cy="33"/>
            </a:xfrm>
            <a:custGeom>
              <a:avLst/>
              <a:gdLst>
                <a:gd name="T0" fmla="*/ 13 w 81"/>
                <a:gd name="T1" fmla="*/ 0 h 67"/>
                <a:gd name="T2" fmla="*/ 6 w 81"/>
                <a:gd name="T3" fmla="*/ 0 h 67"/>
                <a:gd name="T4" fmla="*/ 0 w 81"/>
                <a:gd name="T5" fmla="*/ 3 h 67"/>
                <a:gd name="T6" fmla="*/ 0 w 81"/>
                <a:gd name="T7" fmla="*/ 13 h 67"/>
                <a:gd name="T8" fmla="*/ 16 w 81"/>
                <a:gd name="T9" fmla="*/ 16 h 67"/>
                <a:gd name="T10" fmla="*/ 20 w 81"/>
                <a:gd name="T11" fmla="*/ 13 h 67"/>
                <a:gd name="T12" fmla="*/ 10 w 81"/>
                <a:gd name="T13" fmla="*/ 10 h 67"/>
                <a:gd name="T14" fmla="*/ 13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54" y="0"/>
                  </a:moveTo>
                  <a:lnTo>
                    <a:pt x="27" y="0"/>
                  </a:lnTo>
                  <a:lnTo>
                    <a:pt x="0" y="14"/>
                  </a:lnTo>
                  <a:lnTo>
                    <a:pt x="0" y="54"/>
                  </a:lnTo>
                  <a:lnTo>
                    <a:pt x="67" y="67"/>
                  </a:lnTo>
                  <a:lnTo>
                    <a:pt x="81" y="54"/>
                  </a:lnTo>
                  <a:lnTo>
                    <a:pt x="40" y="40"/>
                  </a:lnTo>
                  <a:lnTo>
                    <a:pt x="5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8" name="Freeform 162"/>
            <p:cNvSpPr>
              <a:spLocks/>
            </p:cNvSpPr>
            <p:nvPr/>
          </p:nvSpPr>
          <p:spPr bwMode="gray">
            <a:xfrm>
              <a:off x="3348" y="3885"/>
              <a:ext cx="27" cy="26"/>
            </a:xfrm>
            <a:custGeom>
              <a:avLst/>
              <a:gdLst>
                <a:gd name="T0" fmla="*/ 3 w 54"/>
                <a:gd name="T1" fmla="*/ 0 h 54"/>
                <a:gd name="T2" fmla="*/ 14 w 54"/>
                <a:gd name="T3" fmla="*/ 6 h 54"/>
                <a:gd name="T4" fmla="*/ 7 w 54"/>
                <a:gd name="T5" fmla="*/ 13 h 54"/>
                <a:gd name="T6" fmla="*/ 0 w 54"/>
                <a:gd name="T7" fmla="*/ 6 h 54"/>
                <a:gd name="T8" fmla="*/ 3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13" y="0"/>
                  </a:moveTo>
                  <a:lnTo>
                    <a:pt x="54" y="27"/>
                  </a:lnTo>
                  <a:lnTo>
                    <a:pt x="27" y="54"/>
                  </a:lnTo>
                  <a:lnTo>
                    <a:pt x="0" y="27"/>
                  </a:lnTo>
                  <a:lnTo>
                    <a:pt x="13"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69" name="Freeform 163"/>
            <p:cNvSpPr>
              <a:spLocks/>
            </p:cNvSpPr>
            <p:nvPr/>
          </p:nvSpPr>
          <p:spPr bwMode="gray">
            <a:xfrm>
              <a:off x="3248" y="3718"/>
              <a:ext cx="40" cy="33"/>
            </a:xfrm>
            <a:custGeom>
              <a:avLst/>
              <a:gdLst>
                <a:gd name="T0" fmla="*/ 0 w 81"/>
                <a:gd name="T1" fmla="*/ 0 h 67"/>
                <a:gd name="T2" fmla="*/ 10 w 81"/>
                <a:gd name="T3" fmla="*/ 3 h 67"/>
                <a:gd name="T4" fmla="*/ 13 w 81"/>
                <a:gd name="T5" fmla="*/ 10 h 67"/>
                <a:gd name="T6" fmla="*/ 20 w 81"/>
                <a:gd name="T7" fmla="*/ 16 h 67"/>
                <a:gd name="T8" fmla="*/ 6 w 81"/>
                <a:gd name="T9" fmla="*/ 16 h 67"/>
                <a:gd name="T10" fmla="*/ 6 w 81"/>
                <a:gd name="T11" fmla="*/ 10 h 67"/>
                <a:gd name="T12" fmla="*/ 0 w 81"/>
                <a:gd name="T13" fmla="*/ 6 h 67"/>
                <a:gd name="T14" fmla="*/ 0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0" y="0"/>
                  </a:moveTo>
                  <a:lnTo>
                    <a:pt x="41" y="14"/>
                  </a:lnTo>
                  <a:lnTo>
                    <a:pt x="54" y="40"/>
                  </a:lnTo>
                  <a:lnTo>
                    <a:pt x="81" y="67"/>
                  </a:lnTo>
                  <a:lnTo>
                    <a:pt x="27" y="67"/>
                  </a:lnTo>
                  <a:lnTo>
                    <a:pt x="27" y="40"/>
                  </a:lnTo>
                  <a:lnTo>
                    <a:pt x="0" y="27"/>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0" name="Freeform 164"/>
            <p:cNvSpPr>
              <a:spLocks/>
            </p:cNvSpPr>
            <p:nvPr/>
          </p:nvSpPr>
          <p:spPr bwMode="gray">
            <a:xfrm>
              <a:off x="2285" y="2782"/>
              <a:ext cx="47" cy="60"/>
            </a:xfrm>
            <a:custGeom>
              <a:avLst/>
              <a:gdLst>
                <a:gd name="T0" fmla="*/ 13 w 94"/>
                <a:gd name="T1" fmla="*/ 0 h 121"/>
                <a:gd name="T2" fmla="*/ 13 w 94"/>
                <a:gd name="T3" fmla="*/ 6 h 121"/>
                <a:gd name="T4" fmla="*/ 17 w 94"/>
                <a:gd name="T5" fmla="*/ 13 h 121"/>
                <a:gd name="T6" fmla="*/ 24 w 94"/>
                <a:gd name="T7" fmla="*/ 20 h 121"/>
                <a:gd name="T8" fmla="*/ 21 w 94"/>
                <a:gd name="T9" fmla="*/ 27 h 121"/>
                <a:gd name="T10" fmla="*/ 17 w 94"/>
                <a:gd name="T11" fmla="*/ 30 h 121"/>
                <a:gd name="T12" fmla="*/ 13 w 94"/>
                <a:gd name="T13" fmla="*/ 30 h 121"/>
                <a:gd name="T14" fmla="*/ 3 w 94"/>
                <a:gd name="T15" fmla="*/ 30 h 121"/>
                <a:gd name="T16" fmla="*/ 0 w 94"/>
                <a:gd name="T17" fmla="*/ 30 h 121"/>
                <a:gd name="T18" fmla="*/ 3 w 94"/>
                <a:gd name="T19" fmla="*/ 23 h 121"/>
                <a:gd name="T20" fmla="*/ 0 w 94"/>
                <a:gd name="T21" fmla="*/ 16 h 121"/>
                <a:gd name="T22" fmla="*/ 3 w 94"/>
                <a:gd name="T23" fmla="*/ 10 h 121"/>
                <a:gd name="T24" fmla="*/ 6 w 94"/>
                <a:gd name="T25" fmla="*/ 0 h 121"/>
                <a:gd name="T26" fmla="*/ 13 w 9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21"/>
                <a:gd name="T44" fmla="*/ 94 w 9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21">
                  <a:moveTo>
                    <a:pt x="54" y="0"/>
                  </a:moveTo>
                  <a:lnTo>
                    <a:pt x="54" y="27"/>
                  </a:lnTo>
                  <a:lnTo>
                    <a:pt x="67" y="54"/>
                  </a:lnTo>
                  <a:lnTo>
                    <a:pt x="94" y="81"/>
                  </a:lnTo>
                  <a:lnTo>
                    <a:pt x="81" y="108"/>
                  </a:lnTo>
                  <a:lnTo>
                    <a:pt x="67" y="121"/>
                  </a:lnTo>
                  <a:lnTo>
                    <a:pt x="54" y="121"/>
                  </a:lnTo>
                  <a:lnTo>
                    <a:pt x="13" y="121"/>
                  </a:lnTo>
                  <a:lnTo>
                    <a:pt x="0" y="121"/>
                  </a:lnTo>
                  <a:lnTo>
                    <a:pt x="13" y="94"/>
                  </a:lnTo>
                  <a:lnTo>
                    <a:pt x="0" y="67"/>
                  </a:lnTo>
                  <a:lnTo>
                    <a:pt x="13" y="40"/>
                  </a:lnTo>
                  <a:lnTo>
                    <a:pt x="27" y="0"/>
                  </a:lnTo>
                  <a:lnTo>
                    <a:pt x="5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1" name="Freeform 165"/>
            <p:cNvSpPr>
              <a:spLocks/>
            </p:cNvSpPr>
            <p:nvPr/>
          </p:nvSpPr>
          <p:spPr bwMode="gray">
            <a:xfrm>
              <a:off x="2520" y="2883"/>
              <a:ext cx="467" cy="246"/>
            </a:xfrm>
            <a:custGeom>
              <a:avLst/>
              <a:gdLst>
                <a:gd name="T0" fmla="*/ 33 w 935"/>
                <a:gd name="T1" fmla="*/ 107 h 493"/>
                <a:gd name="T2" fmla="*/ 36 w 935"/>
                <a:gd name="T3" fmla="*/ 113 h 493"/>
                <a:gd name="T4" fmla="*/ 46 w 935"/>
                <a:gd name="T5" fmla="*/ 107 h 493"/>
                <a:gd name="T6" fmla="*/ 56 w 935"/>
                <a:gd name="T7" fmla="*/ 100 h 493"/>
                <a:gd name="T8" fmla="*/ 73 w 935"/>
                <a:gd name="T9" fmla="*/ 96 h 493"/>
                <a:gd name="T10" fmla="*/ 80 w 935"/>
                <a:gd name="T11" fmla="*/ 103 h 493"/>
                <a:gd name="T12" fmla="*/ 103 w 935"/>
                <a:gd name="T13" fmla="*/ 117 h 493"/>
                <a:gd name="T14" fmla="*/ 123 w 935"/>
                <a:gd name="T15" fmla="*/ 117 h 493"/>
                <a:gd name="T16" fmla="*/ 140 w 935"/>
                <a:gd name="T17" fmla="*/ 119 h 493"/>
                <a:gd name="T18" fmla="*/ 163 w 935"/>
                <a:gd name="T19" fmla="*/ 119 h 493"/>
                <a:gd name="T20" fmla="*/ 190 w 935"/>
                <a:gd name="T21" fmla="*/ 110 h 493"/>
                <a:gd name="T22" fmla="*/ 203 w 935"/>
                <a:gd name="T23" fmla="*/ 110 h 493"/>
                <a:gd name="T24" fmla="*/ 210 w 935"/>
                <a:gd name="T25" fmla="*/ 100 h 493"/>
                <a:gd name="T26" fmla="*/ 217 w 935"/>
                <a:gd name="T27" fmla="*/ 93 h 493"/>
                <a:gd name="T28" fmla="*/ 217 w 935"/>
                <a:gd name="T29" fmla="*/ 80 h 493"/>
                <a:gd name="T30" fmla="*/ 220 w 935"/>
                <a:gd name="T31" fmla="*/ 70 h 493"/>
                <a:gd name="T32" fmla="*/ 217 w 935"/>
                <a:gd name="T33" fmla="*/ 59 h 493"/>
                <a:gd name="T34" fmla="*/ 223 w 935"/>
                <a:gd name="T35" fmla="*/ 53 h 493"/>
                <a:gd name="T36" fmla="*/ 233 w 935"/>
                <a:gd name="T37" fmla="*/ 56 h 493"/>
                <a:gd name="T38" fmla="*/ 233 w 935"/>
                <a:gd name="T39" fmla="*/ 36 h 493"/>
                <a:gd name="T40" fmla="*/ 223 w 935"/>
                <a:gd name="T41" fmla="*/ 26 h 493"/>
                <a:gd name="T42" fmla="*/ 223 w 935"/>
                <a:gd name="T43" fmla="*/ 16 h 493"/>
                <a:gd name="T44" fmla="*/ 210 w 935"/>
                <a:gd name="T45" fmla="*/ 6 h 493"/>
                <a:gd name="T46" fmla="*/ 197 w 935"/>
                <a:gd name="T47" fmla="*/ 6 h 493"/>
                <a:gd name="T48" fmla="*/ 173 w 935"/>
                <a:gd name="T49" fmla="*/ 3 h 493"/>
                <a:gd name="T50" fmla="*/ 163 w 935"/>
                <a:gd name="T51" fmla="*/ 10 h 493"/>
                <a:gd name="T52" fmla="*/ 153 w 935"/>
                <a:gd name="T53" fmla="*/ 20 h 493"/>
                <a:gd name="T54" fmla="*/ 143 w 935"/>
                <a:gd name="T55" fmla="*/ 23 h 493"/>
                <a:gd name="T56" fmla="*/ 133 w 935"/>
                <a:gd name="T57" fmla="*/ 13 h 493"/>
                <a:gd name="T58" fmla="*/ 126 w 935"/>
                <a:gd name="T59" fmla="*/ 26 h 493"/>
                <a:gd name="T60" fmla="*/ 116 w 935"/>
                <a:gd name="T61" fmla="*/ 23 h 493"/>
                <a:gd name="T62" fmla="*/ 100 w 935"/>
                <a:gd name="T63" fmla="*/ 40 h 493"/>
                <a:gd name="T64" fmla="*/ 103 w 935"/>
                <a:gd name="T65" fmla="*/ 56 h 493"/>
                <a:gd name="T66" fmla="*/ 106 w 935"/>
                <a:gd name="T67" fmla="*/ 66 h 493"/>
                <a:gd name="T68" fmla="*/ 103 w 935"/>
                <a:gd name="T69" fmla="*/ 76 h 493"/>
                <a:gd name="T70" fmla="*/ 90 w 935"/>
                <a:gd name="T71" fmla="*/ 66 h 493"/>
                <a:gd name="T72" fmla="*/ 76 w 935"/>
                <a:gd name="T73" fmla="*/ 70 h 493"/>
                <a:gd name="T74" fmla="*/ 56 w 935"/>
                <a:gd name="T75" fmla="*/ 80 h 493"/>
                <a:gd name="T76" fmla="*/ 36 w 935"/>
                <a:gd name="T77" fmla="*/ 73 h 493"/>
                <a:gd name="T78" fmla="*/ 26 w 935"/>
                <a:gd name="T79" fmla="*/ 83 h 493"/>
                <a:gd name="T80" fmla="*/ 13 w 935"/>
                <a:gd name="T81" fmla="*/ 80 h 493"/>
                <a:gd name="T82" fmla="*/ 0 w 935"/>
                <a:gd name="T83" fmla="*/ 83 h 493"/>
                <a:gd name="T84" fmla="*/ 3 w 935"/>
                <a:gd name="T85" fmla="*/ 103 h 493"/>
                <a:gd name="T86" fmla="*/ 16 w 935"/>
                <a:gd name="T87" fmla="*/ 103 h 493"/>
                <a:gd name="T88" fmla="*/ 26 w 935"/>
                <a:gd name="T89" fmla="*/ 107 h 4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5"/>
                <a:gd name="T136" fmla="*/ 0 h 493"/>
                <a:gd name="T137" fmla="*/ 935 w 935"/>
                <a:gd name="T138" fmla="*/ 493 h 4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5" h="493">
                  <a:moveTo>
                    <a:pt x="106" y="428"/>
                  </a:moveTo>
                  <a:lnTo>
                    <a:pt x="133" y="428"/>
                  </a:lnTo>
                  <a:lnTo>
                    <a:pt x="146" y="441"/>
                  </a:lnTo>
                  <a:lnTo>
                    <a:pt x="146" y="454"/>
                  </a:lnTo>
                  <a:lnTo>
                    <a:pt x="173" y="441"/>
                  </a:lnTo>
                  <a:lnTo>
                    <a:pt x="187" y="428"/>
                  </a:lnTo>
                  <a:lnTo>
                    <a:pt x="187" y="414"/>
                  </a:lnTo>
                  <a:lnTo>
                    <a:pt x="227" y="401"/>
                  </a:lnTo>
                  <a:lnTo>
                    <a:pt x="240" y="401"/>
                  </a:lnTo>
                  <a:lnTo>
                    <a:pt x="294" y="387"/>
                  </a:lnTo>
                  <a:lnTo>
                    <a:pt x="321" y="387"/>
                  </a:lnTo>
                  <a:lnTo>
                    <a:pt x="321" y="414"/>
                  </a:lnTo>
                  <a:lnTo>
                    <a:pt x="348" y="454"/>
                  </a:lnTo>
                  <a:lnTo>
                    <a:pt x="415" y="468"/>
                  </a:lnTo>
                  <a:lnTo>
                    <a:pt x="453" y="479"/>
                  </a:lnTo>
                  <a:lnTo>
                    <a:pt x="494" y="468"/>
                  </a:lnTo>
                  <a:lnTo>
                    <a:pt x="521" y="479"/>
                  </a:lnTo>
                  <a:lnTo>
                    <a:pt x="561" y="479"/>
                  </a:lnTo>
                  <a:lnTo>
                    <a:pt x="615" y="493"/>
                  </a:lnTo>
                  <a:lnTo>
                    <a:pt x="655" y="479"/>
                  </a:lnTo>
                  <a:lnTo>
                    <a:pt x="695" y="441"/>
                  </a:lnTo>
                  <a:lnTo>
                    <a:pt x="762" y="441"/>
                  </a:lnTo>
                  <a:lnTo>
                    <a:pt x="801" y="414"/>
                  </a:lnTo>
                  <a:lnTo>
                    <a:pt x="814" y="441"/>
                  </a:lnTo>
                  <a:lnTo>
                    <a:pt x="828" y="387"/>
                  </a:lnTo>
                  <a:lnTo>
                    <a:pt x="841" y="401"/>
                  </a:lnTo>
                  <a:lnTo>
                    <a:pt x="841" y="374"/>
                  </a:lnTo>
                  <a:lnTo>
                    <a:pt x="868" y="374"/>
                  </a:lnTo>
                  <a:lnTo>
                    <a:pt x="868" y="347"/>
                  </a:lnTo>
                  <a:lnTo>
                    <a:pt x="868" y="320"/>
                  </a:lnTo>
                  <a:lnTo>
                    <a:pt x="855" y="293"/>
                  </a:lnTo>
                  <a:lnTo>
                    <a:pt x="881" y="280"/>
                  </a:lnTo>
                  <a:lnTo>
                    <a:pt x="895" y="266"/>
                  </a:lnTo>
                  <a:lnTo>
                    <a:pt x="868" y="239"/>
                  </a:lnTo>
                  <a:lnTo>
                    <a:pt x="868" y="226"/>
                  </a:lnTo>
                  <a:lnTo>
                    <a:pt x="895" y="213"/>
                  </a:lnTo>
                  <a:lnTo>
                    <a:pt x="895" y="226"/>
                  </a:lnTo>
                  <a:lnTo>
                    <a:pt x="935" y="226"/>
                  </a:lnTo>
                  <a:lnTo>
                    <a:pt x="935" y="174"/>
                  </a:lnTo>
                  <a:lnTo>
                    <a:pt x="935" y="147"/>
                  </a:lnTo>
                  <a:lnTo>
                    <a:pt x="908" y="120"/>
                  </a:lnTo>
                  <a:lnTo>
                    <a:pt x="895" y="107"/>
                  </a:lnTo>
                  <a:lnTo>
                    <a:pt x="895" y="94"/>
                  </a:lnTo>
                  <a:lnTo>
                    <a:pt x="895" y="67"/>
                  </a:lnTo>
                  <a:lnTo>
                    <a:pt x="868" y="40"/>
                  </a:lnTo>
                  <a:lnTo>
                    <a:pt x="841" y="26"/>
                  </a:lnTo>
                  <a:lnTo>
                    <a:pt x="828" y="40"/>
                  </a:lnTo>
                  <a:lnTo>
                    <a:pt x="789" y="26"/>
                  </a:lnTo>
                  <a:lnTo>
                    <a:pt x="762" y="26"/>
                  </a:lnTo>
                  <a:lnTo>
                    <a:pt x="695" y="13"/>
                  </a:lnTo>
                  <a:lnTo>
                    <a:pt x="668" y="0"/>
                  </a:lnTo>
                  <a:lnTo>
                    <a:pt x="655" y="40"/>
                  </a:lnTo>
                  <a:lnTo>
                    <a:pt x="641" y="53"/>
                  </a:lnTo>
                  <a:lnTo>
                    <a:pt x="615" y="80"/>
                  </a:lnTo>
                  <a:lnTo>
                    <a:pt x="601" y="80"/>
                  </a:lnTo>
                  <a:lnTo>
                    <a:pt x="574" y="94"/>
                  </a:lnTo>
                  <a:lnTo>
                    <a:pt x="561" y="94"/>
                  </a:lnTo>
                  <a:lnTo>
                    <a:pt x="534" y="53"/>
                  </a:lnTo>
                  <a:lnTo>
                    <a:pt x="507" y="53"/>
                  </a:lnTo>
                  <a:lnTo>
                    <a:pt x="507" y="107"/>
                  </a:lnTo>
                  <a:lnTo>
                    <a:pt x="494" y="94"/>
                  </a:lnTo>
                  <a:lnTo>
                    <a:pt x="467" y="94"/>
                  </a:lnTo>
                  <a:lnTo>
                    <a:pt x="453" y="147"/>
                  </a:lnTo>
                  <a:lnTo>
                    <a:pt x="402" y="161"/>
                  </a:lnTo>
                  <a:lnTo>
                    <a:pt x="375" y="199"/>
                  </a:lnTo>
                  <a:lnTo>
                    <a:pt x="415" y="226"/>
                  </a:lnTo>
                  <a:lnTo>
                    <a:pt x="402" y="253"/>
                  </a:lnTo>
                  <a:lnTo>
                    <a:pt x="426" y="266"/>
                  </a:lnTo>
                  <a:lnTo>
                    <a:pt x="426" y="293"/>
                  </a:lnTo>
                  <a:lnTo>
                    <a:pt x="415" y="307"/>
                  </a:lnTo>
                  <a:lnTo>
                    <a:pt x="388" y="266"/>
                  </a:lnTo>
                  <a:lnTo>
                    <a:pt x="361" y="266"/>
                  </a:lnTo>
                  <a:lnTo>
                    <a:pt x="334" y="253"/>
                  </a:lnTo>
                  <a:lnTo>
                    <a:pt x="307" y="280"/>
                  </a:lnTo>
                  <a:lnTo>
                    <a:pt x="254" y="293"/>
                  </a:lnTo>
                  <a:lnTo>
                    <a:pt x="227" y="320"/>
                  </a:lnTo>
                  <a:lnTo>
                    <a:pt x="173" y="334"/>
                  </a:lnTo>
                  <a:lnTo>
                    <a:pt x="146" y="293"/>
                  </a:lnTo>
                  <a:lnTo>
                    <a:pt x="92" y="293"/>
                  </a:lnTo>
                  <a:lnTo>
                    <a:pt x="106" y="334"/>
                  </a:lnTo>
                  <a:lnTo>
                    <a:pt x="66" y="347"/>
                  </a:lnTo>
                  <a:lnTo>
                    <a:pt x="52" y="320"/>
                  </a:lnTo>
                  <a:lnTo>
                    <a:pt x="14" y="293"/>
                  </a:lnTo>
                  <a:lnTo>
                    <a:pt x="0" y="334"/>
                  </a:lnTo>
                  <a:lnTo>
                    <a:pt x="0" y="374"/>
                  </a:lnTo>
                  <a:lnTo>
                    <a:pt x="14" y="414"/>
                  </a:lnTo>
                  <a:lnTo>
                    <a:pt x="52" y="441"/>
                  </a:lnTo>
                  <a:lnTo>
                    <a:pt x="66" y="414"/>
                  </a:lnTo>
                  <a:lnTo>
                    <a:pt x="106" y="401"/>
                  </a:lnTo>
                  <a:lnTo>
                    <a:pt x="106" y="428"/>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2" name="Freeform 166"/>
            <p:cNvSpPr>
              <a:spLocks/>
            </p:cNvSpPr>
            <p:nvPr/>
          </p:nvSpPr>
          <p:spPr bwMode="gray">
            <a:xfrm>
              <a:off x="2667" y="2696"/>
              <a:ext cx="407" cy="233"/>
            </a:xfrm>
            <a:custGeom>
              <a:avLst/>
              <a:gdLst>
                <a:gd name="T0" fmla="*/ 53 w 816"/>
                <a:gd name="T1" fmla="*/ 106 h 467"/>
                <a:gd name="T2" fmla="*/ 60 w 816"/>
                <a:gd name="T3" fmla="*/ 110 h 467"/>
                <a:gd name="T4" fmla="*/ 70 w 816"/>
                <a:gd name="T5" fmla="*/ 116 h 467"/>
                <a:gd name="T6" fmla="*/ 80 w 816"/>
                <a:gd name="T7" fmla="*/ 113 h 467"/>
                <a:gd name="T8" fmla="*/ 90 w 816"/>
                <a:gd name="T9" fmla="*/ 103 h 467"/>
                <a:gd name="T10" fmla="*/ 100 w 816"/>
                <a:gd name="T11" fmla="*/ 96 h 467"/>
                <a:gd name="T12" fmla="*/ 123 w 816"/>
                <a:gd name="T13" fmla="*/ 100 h 467"/>
                <a:gd name="T14" fmla="*/ 136 w 816"/>
                <a:gd name="T15" fmla="*/ 100 h 467"/>
                <a:gd name="T16" fmla="*/ 150 w 816"/>
                <a:gd name="T17" fmla="*/ 110 h 467"/>
                <a:gd name="T18" fmla="*/ 156 w 816"/>
                <a:gd name="T19" fmla="*/ 93 h 467"/>
                <a:gd name="T20" fmla="*/ 173 w 816"/>
                <a:gd name="T21" fmla="*/ 93 h 467"/>
                <a:gd name="T22" fmla="*/ 187 w 816"/>
                <a:gd name="T23" fmla="*/ 83 h 467"/>
                <a:gd name="T24" fmla="*/ 190 w 816"/>
                <a:gd name="T25" fmla="*/ 70 h 467"/>
                <a:gd name="T26" fmla="*/ 197 w 816"/>
                <a:gd name="T27" fmla="*/ 60 h 467"/>
                <a:gd name="T28" fmla="*/ 203 w 816"/>
                <a:gd name="T29" fmla="*/ 53 h 467"/>
                <a:gd name="T30" fmla="*/ 197 w 816"/>
                <a:gd name="T31" fmla="*/ 43 h 467"/>
                <a:gd name="T32" fmla="*/ 180 w 816"/>
                <a:gd name="T33" fmla="*/ 37 h 467"/>
                <a:gd name="T34" fmla="*/ 170 w 816"/>
                <a:gd name="T35" fmla="*/ 37 h 467"/>
                <a:gd name="T36" fmla="*/ 170 w 816"/>
                <a:gd name="T37" fmla="*/ 30 h 467"/>
                <a:gd name="T38" fmla="*/ 160 w 816"/>
                <a:gd name="T39" fmla="*/ 30 h 467"/>
                <a:gd name="T40" fmla="*/ 150 w 816"/>
                <a:gd name="T41" fmla="*/ 27 h 467"/>
                <a:gd name="T42" fmla="*/ 146 w 816"/>
                <a:gd name="T43" fmla="*/ 33 h 467"/>
                <a:gd name="T44" fmla="*/ 136 w 816"/>
                <a:gd name="T45" fmla="*/ 43 h 467"/>
                <a:gd name="T46" fmla="*/ 123 w 816"/>
                <a:gd name="T47" fmla="*/ 27 h 467"/>
                <a:gd name="T48" fmla="*/ 123 w 816"/>
                <a:gd name="T49" fmla="*/ 17 h 467"/>
                <a:gd name="T50" fmla="*/ 93 w 816"/>
                <a:gd name="T51" fmla="*/ 10 h 467"/>
                <a:gd name="T52" fmla="*/ 86 w 816"/>
                <a:gd name="T53" fmla="*/ 0 h 467"/>
                <a:gd name="T54" fmla="*/ 76 w 816"/>
                <a:gd name="T55" fmla="*/ 6 h 467"/>
                <a:gd name="T56" fmla="*/ 70 w 816"/>
                <a:gd name="T57" fmla="*/ 0 h 467"/>
                <a:gd name="T58" fmla="*/ 63 w 816"/>
                <a:gd name="T59" fmla="*/ 6 h 467"/>
                <a:gd name="T60" fmla="*/ 43 w 816"/>
                <a:gd name="T61" fmla="*/ 17 h 467"/>
                <a:gd name="T62" fmla="*/ 23 w 816"/>
                <a:gd name="T63" fmla="*/ 33 h 467"/>
                <a:gd name="T64" fmla="*/ 6 w 816"/>
                <a:gd name="T65" fmla="*/ 40 h 467"/>
                <a:gd name="T66" fmla="*/ 0 w 816"/>
                <a:gd name="T67" fmla="*/ 46 h 467"/>
                <a:gd name="T68" fmla="*/ 13 w 816"/>
                <a:gd name="T69" fmla="*/ 56 h 467"/>
                <a:gd name="T70" fmla="*/ 16 w 816"/>
                <a:gd name="T71" fmla="*/ 70 h 467"/>
                <a:gd name="T72" fmla="*/ 26 w 816"/>
                <a:gd name="T73" fmla="*/ 83 h 467"/>
                <a:gd name="T74" fmla="*/ 43 w 816"/>
                <a:gd name="T75" fmla="*/ 100 h 467"/>
                <a:gd name="T76" fmla="*/ 53 w 816"/>
                <a:gd name="T77" fmla="*/ 106 h 4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6"/>
                <a:gd name="T118" fmla="*/ 0 h 467"/>
                <a:gd name="T119" fmla="*/ 816 w 816"/>
                <a:gd name="T120" fmla="*/ 467 h 4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6" h="467">
                  <a:moveTo>
                    <a:pt x="213" y="426"/>
                  </a:moveTo>
                  <a:lnTo>
                    <a:pt x="213" y="426"/>
                  </a:lnTo>
                  <a:lnTo>
                    <a:pt x="240" y="426"/>
                  </a:lnTo>
                  <a:lnTo>
                    <a:pt x="240" y="440"/>
                  </a:lnTo>
                  <a:lnTo>
                    <a:pt x="267" y="467"/>
                  </a:lnTo>
                  <a:lnTo>
                    <a:pt x="280" y="467"/>
                  </a:lnTo>
                  <a:lnTo>
                    <a:pt x="307" y="453"/>
                  </a:lnTo>
                  <a:lnTo>
                    <a:pt x="321" y="453"/>
                  </a:lnTo>
                  <a:lnTo>
                    <a:pt x="347" y="426"/>
                  </a:lnTo>
                  <a:lnTo>
                    <a:pt x="361" y="413"/>
                  </a:lnTo>
                  <a:lnTo>
                    <a:pt x="374" y="373"/>
                  </a:lnTo>
                  <a:lnTo>
                    <a:pt x="401" y="386"/>
                  </a:lnTo>
                  <a:lnTo>
                    <a:pt x="468" y="400"/>
                  </a:lnTo>
                  <a:lnTo>
                    <a:pt x="495" y="400"/>
                  </a:lnTo>
                  <a:lnTo>
                    <a:pt x="534" y="413"/>
                  </a:lnTo>
                  <a:lnTo>
                    <a:pt x="547" y="400"/>
                  </a:lnTo>
                  <a:lnTo>
                    <a:pt x="574" y="413"/>
                  </a:lnTo>
                  <a:lnTo>
                    <a:pt x="601" y="440"/>
                  </a:lnTo>
                  <a:lnTo>
                    <a:pt x="614" y="426"/>
                  </a:lnTo>
                  <a:lnTo>
                    <a:pt x="628" y="373"/>
                  </a:lnTo>
                  <a:lnTo>
                    <a:pt x="655" y="386"/>
                  </a:lnTo>
                  <a:lnTo>
                    <a:pt x="695" y="373"/>
                  </a:lnTo>
                  <a:lnTo>
                    <a:pt x="722" y="348"/>
                  </a:lnTo>
                  <a:lnTo>
                    <a:pt x="749" y="334"/>
                  </a:lnTo>
                  <a:lnTo>
                    <a:pt x="735" y="321"/>
                  </a:lnTo>
                  <a:lnTo>
                    <a:pt x="762" y="281"/>
                  </a:lnTo>
                  <a:lnTo>
                    <a:pt x="776" y="240"/>
                  </a:lnTo>
                  <a:lnTo>
                    <a:pt x="789" y="240"/>
                  </a:lnTo>
                  <a:lnTo>
                    <a:pt x="816" y="227"/>
                  </a:lnTo>
                  <a:lnTo>
                    <a:pt x="816" y="213"/>
                  </a:lnTo>
                  <a:lnTo>
                    <a:pt x="789" y="200"/>
                  </a:lnTo>
                  <a:lnTo>
                    <a:pt x="789" y="173"/>
                  </a:lnTo>
                  <a:lnTo>
                    <a:pt x="749" y="162"/>
                  </a:lnTo>
                  <a:lnTo>
                    <a:pt x="722" y="148"/>
                  </a:lnTo>
                  <a:lnTo>
                    <a:pt x="682" y="173"/>
                  </a:lnTo>
                  <a:lnTo>
                    <a:pt x="682" y="148"/>
                  </a:lnTo>
                  <a:lnTo>
                    <a:pt x="655" y="135"/>
                  </a:lnTo>
                  <a:lnTo>
                    <a:pt x="682" y="121"/>
                  </a:lnTo>
                  <a:lnTo>
                    <a:pt x="668" y="108"/>
                  </a:lnTo>
                  <a:lnTo>
                    <a:pt x="641" y="121"/>
                  </a:lnTo>
                  <a:lnTo>
                    <a:pt x="628" y="108"/>
                  </a:lnTo>
                  <a:lnTo>
                    <a:pt x="601" y="108"/>
                  </a:lnTo>
                  <a:lnTo>
                    <a:pt x="561" y="94"/>
                  </a:lnTo>
                  <a:lnTo>
                    <a:pt x="587" y="135"/>
                  </a:lnTo>
                  <a:lnTo>
                    <a:pt x="561" y="135"/>
                  </a:lnTo>
                  <a:lnTo>
                    <a:pt x="547" y="173"/>
                  </a:lnTo>
                  <a:lnTo>
                    <a:pt x="520" y="135"/>
                  </a:lnTo>
                  <a:lnTo>
                    <a:pt x="495" y="108"/>
                  </a:lnTo>
                  <a:lnTo>
                    <a:pt x="509" y="81"/>
                  </a:lnTo>
                  <a:lnTo>
                    <a:pt x="495" y="68"/>
                  </a:lnTo>
                  <a:lnTo>
                    <a:pt x="428" y="54"/>
                  </a:lnTo>
                  <a:lnTo>
                    <a:pt x="374" y="41"/>
                  </a:lnTo>
                  <a:lnTo>
                    <a:pt x="374" y="0"/>
                  </a:lnTo>
                  <a:lnTo>
                    <a:pt x="347" y="0"/>
                  </a:lnTo>
                  <a:lnTo>
                    <a:pt x="334" y="41"/>
                  </a:lnTo>
                  <a:lnTo>
                    <a:pt x="307" y="27"/>
                  </a:lnTo>
                  <a:lnTo>
                    <a:pt x="307" y="41"/>
                  </a:lnTo>
                  <a:lnTo>
                    <a:pt x="280" y="0"/>
                  </a:lnTo>
                  <a:lnTo>
                    <a:pt x="253" y="0"/>
                  </a:lnTo>
                  <a:lnTo>
                    <a:pt x="253" y="27"/>
                  </a:lnTo>
                  <a:lnTo>
                    <a:pt x="213" y="54"/>
                  </a:lnTo>
                  <a:lnTo>
                    <a:pt x="173" y="68"/>
                  </a:lnTo>
                  <a:lnTo>
                    <a:pt x="132" y="94"/>
                  </a:lnTo>
                  <a:lnTo>
                    <a:pt x="94" y="135"/>
                  </a:lnTo>
                  <a:lnTo>
                    <a:pt x="54" y="135"/>
                  </a:lnTo>
                  <a:lnTo>
                    <a:pt x="27" y="162"/>
                  </a:lnTo>
                  <a:lnTo>
                    <a:pt x="13" y="162"/>
                  </a:lnTo>
                  <a:lnTo>
                    <a:pt x="0" y="187"/>
                  </a:lnTo>
                  <a:lnTo>
                    <a:pt x="27" y="200"/>
                  </a:lnTo>
                  <a:lnTo>
                    <a:pt x="54" y="227"/>
                  </a:lnTo>
                  <a:lnTo>
                    <a:pt x="40" y="254"/>
                  </a:lnTo>
                  <a:lnTo>
                    <a:pt x="67" y="281"/>
                  </a:lnTo>
                  <a:lnTo>
                    <a:pt x="81" y="334"/>
                  </a:lnTo>
                  <a:lnTo>
                    <a:pt x="106" y="334"/>
                  </a:lnTo>
                  <a:lnTo>
                    <a:pt x="146" y="373"/>
                  </a:lnTo>
                  <a:lnTo>
                    <a:pt x="173" y="400"/>
                  </a:lnTo>
                  <a:lnTo>
                    <a:pt x="200" y="400"/>
                  </a:lnTo>
                  <a:lnTo>
                    <a:pt x="213" y="426"/>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3" name="Freeform 167"/>
            <p:cNvSpPr>
              <a:spLocks/>
            </p:cNvSpPr>
            <p:nvPr/>
          </p:nvSpPr>
          <p:spPr bwMode="gray">
            <a:xfrm>
              <a:off x="3503" y="3744"/>
              <a:ext cx="133" cy="94"/>
            </a:xfrm>
            <a:custGeom>
              <a:avLst/>
              <a:gdLst>
                <a:gd name="T0" fmla="*/ 13 w 267"/>
                <a:gd name="T1" fmla="*/ 0 h 186"/>
                <a:gd name="T2" fmla="*/ 6 w 267"/>
                <a:gd name="T3" fmla="*/ 4 h 186"/>
                <a:gd name="T4" fmla="*/ 3 w 267"/>
                <a:gd name="T5" fmla="*/ 7 h 186"/>
                <a:gd name="T6" fmla="*/ 0 w 267"/>
                <a:gd name="T7" fmla="*/ 10 h 186"/>
                <a:gd name="T8" fmla="*/ 0 w 267"/>
                <a:gd name="T9" fmla="*/ 14 h 186"/>
                <a:gd name="T10" fmla="*/ 6 w 267"/>
                <a:gd name="T11" fmla="*/ 10 h 186"/>
                <a:gd name="T12" fmla="*/ 13 w 267"/>
                <a:gd name="T13" fmla="*/ 10 h 186"/>
                <a:gd name="T14" fmla="*/ 13 w 267"/>
                <a:gd name="T15" fmla="*/ 14 h 186"/>
                <a:gd name="T16" fmla="*/ 19 w 267"/>
                <a:gd name="T17" fmla="*/ 17 h 186"/>
                <a:gd name="T18" fmla="*/ 23 w 267"/>
                <a:gd name="T19" fmla="*/ 21 h 186"/>
                <a:gd name="T20" fmla="*/ 26 w 267"/>
                <a:gd name="T21" fmla="*/ 21 h 186"/>
                <a:gd name="T22" fmla="*/ 29 w 267"/>
                <a:gd name="T23" fmla="*/ 23 h 186"/>
                <a:gd name="T24" fmla="*/ 29 w 267"/>
                <a:gd name="T25" fmla="*/ 27 h 186"/>
                <a:gd name="T26" fmla="*/ 39 w 267"/>
                <a:gd name="T27" fmla="*/ 27 h 186"/>
                <a:gd name="T28" fmla="*/ 43 w 267"/>
                <a:gd name="T29" fmla="*/ 27 h 186"/>
                <a:gd name="T30" fmla="*/ 50 w 267"/>
                <a:gd name="T31" fmla="*/ 30 h 186"/>
                <a:gd name="T32" fmla="*/ 50 w 267"/>
                <a:gd name="T33" fmla="*/ 34 h 186"/>
                <a:gd name="T34" fmla="*/ 53 w 267"/>
                <a:gd name="T35" fmla="*/ 37 h 186"/>
                <a:gd name="T36" fmla="*/ 53 w 267"/>
                <a:gd name="T37" fmla="*/ 40 h 186"/>
                <a:gd name="T38" fmla="*/ 60 w 267"/>
                <a:gd name="T39" fmla="*/ 40 h 186"/>
                <a:gd name="T40" fmla="*/ 56 w 267"/>
                <a:gd name="T41" fmla="*/ 44 h 186"/>
                <a:gd name="T42" fmla="*/ 60 w 267"/>
                <a:gd name="T43" fmla="*/ 48 h 186"/>
                <a:gd name="T44" fmla="*/ 63 w 267"/>
                <a:gd name="T45" fmla="*/ 40 h 186"/>
                <a:gd name="T46" fmla="*/ 66 w 267"/>
                <a:gd name="T47" fmla="*/ 40 h 186"/>
                <a:gd name="T48" fmla="*/ 66 w 267"/>
                <a:gd name="T49" fmla="*/ 34 h 186"/>
                <a:gd name="T50" fmla="*/ 60 w 267"/>
                <a:gd name="T51" fmla="*/ 30 h 186"/>
                <a:gd name="T52" fmla="*/ 56 w 267"/>
                <a:gd name="T53" fmla="*/ 30 h 186"/>
                <a:gd name="T54" fmla="*/ 53 w 267"/>
                <a:gd name="T55" fmla="*/ 27 h 186"/>
                <a:gd name="T56" fmla="*/ 50 w 267"/>
                <a:gd name="T57" fmla="*/ 27 h 186"/>
                <a:gd name="T58" fmla="*/ 46 w 267"/>
                <a:gd name="T59" fmla="*/ 21 h 186"/>
                <a:gd name="T60" fmla="*/ 50 w 267"/>
                <a:gd name="T61" fmla="*/ 17 h 186"/>
                <a:gd name="T62" fmla="*/ 43 w 267"/>
                <a:gd name="T63" fmla="*/ 10 h 186"/>
                <a:gd name="T64" fmla="*/ 43 w 267"/>
                <a:gd name="T65" fmla="*/ 14 h 186"/>
                <a:gd name="T66" fmla="*/ 29 w 267"/>
                <a:gd name="T67" fmla="*/ 14 h 186"/>
                <a:gd name="T68" fmla="*/ 26 w 267"/>
                <a:gd name="T69" fmla="*/ 10 h 186"/>
                <a:gd name="T70" fmla="*/ 23 w 267"/>
                <a:gd name="T71" fmla="*/ 10 h 186"/>
                <a:gd name="T72" fmla="*/ 19 w 267"/>
                <a:gd name="T73" fmla="*/ 7 h 186"/>
                <a:gd name="T74" fmla="*/ 16 w 267"/>
                <a:gd name="T75" fmla="*/ 7 h 186"/>
                <a:gd name="T76" fmla="*/ 16 w 267"/>
                <a:gd name="T77" fmla="*/ 4 h 186"/>
                <a:gd name="T78" fmla="*/ 13 w 267"/>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186"/>
                <a:gd name="T122" fmla="*/ 267 w 267"/>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186">
                  <a:moveTo>
                    <a:pt x="52" y="0"/>
                  </a:moveTo>
                  <a:lnTo>
                    <a:pt x="27" y="13"/>
                  </a:lnTo>
                  <a:lnTo>
                    <a:pt x="14" y="27"/>
                  </a:lnTo>
                  <a:lnTo>
                    <a:pt x="0" y="40"/>
                  </a:lnTo>
                  <a:lnTo>
                    <a:pt x="0" y="54"/>
                  </a:lnTo>
                  <a:lnTo>
                    <a:pt x="27" y="40"/>
                  </a:lnTo>
                  <a:lnTo>
                    <a:pt x="52" y="40"/>
                  </a:lnTo>
                  <a:lnTo>
                    <a:pt x="52" y="54"/>
                  </a:lnTo>
                  <a:lnTo>
                    <a:pt x="79" y="67"/>
                  </a:lnTo>
                  <a:lnTo>
                    <a:pt x="92" y="81"/>
                  </a:lnTo>
                  <a:lnTo>
                    <a:pt x="106" y="81"/>
                  </a:lnTo>
                  <a:lnTo>
                    <a:pt x="119" y="92"/>
                  </a:lnTo>
                  <a:lnTo>
                    <a:pt x="119" y="105"/>
                  </a:lnTo>
                  <a:lnTo>
                    <a:pt x="159" y="105"/>
                  </a:lnTo>
                  <a:lnTo>
                    <a:pt x="173" y="105"/>
                  </a:lnTo>
                  <a:lnTo>
                    <a:pt x="200" y="119"/>
                  </a:lnTo>
                  <a:lnTo>
                    <a:pt x="200" y="132"/>
                  </a:lnTo>
                  <a:lnTo>
                    <a:pt x="213" y="146"/>
                  </a:lnTo>
                  <a:lnTo>
                    <a:pt x="213" y="159"/>
                  </a:lnTo>
                  <a:lnTo>
                    <a:pt x="240" y="159"/>
                  </a:lnTo>
                  <a:lnTo>
                    <a:pt x="227" y="173"/>
                  </a:lnTo>
                  <a:lnTo>
                    <a:pt x="240" y="186"/>
                  </a:lnTo>
                  <a:lnTo>
                    <a:pt x="253" y="159"/>
                  </a:lnTo>
                  <a:lnTo>
                    <a:pt x="267" y="159"/>
                  </a:lnTo>
                  <a:lnTo>
                    <a:pt x="267" y="132"/>
                  </a:lnTo>
                  <a:lnTo>
                    <a:pt x="240" y="119"/>
                  </a:lnTo>
                  <a:lnTo>
                    <a:pt x="227" y="119"/>
                  </a:lnTo>
                  <a:lnTo>
                    <a:pt x="213" y="105"/>
                  </a:lnTo>
                  <a:lnTo>
                    <a:pt x="200" y="105"/>
                  </a:lnTo>
                  <a:lnTo>
                    <a:pt x="186" y="81"/>
                  </a:lnTo>
                  <a:lnTo>
                    <a:pt x="200" y="67"/>
                  </a:lnTo>
                  <a:lnTo>
                    <a:pt x="173" y="40"/>
                  </a:lnTo>
                  <a:lnTo>
                    <a:pt x="173" y="54"/>
                  </a:lnTo>
                  <a:lnTo>
                    <a:pt x="119" y="54"/>
                  </a:lnTo>
                  <a:lnTo>
                    <a:pt x="106" y="40"/>
                  </a:lnTo>
                  <a:lnTo>
                    <a:pt x="92" y="40"/>
                  </a:lnTo>
                  <a:lnTo>
                    <a:pt x="79" y="27"/>
                  </a:lnTo>
                  <a:lnTo>
                    <a:pt x="65" y="27"/>
                  </a:lnTo>
                  <a:lnTo>
                    <a:pt x="65" y="13"/>
                  </a:lnTo>
                  <a:lnTo>
                    <a:pt x="52"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6" name="Freeform 168"/>
            <p:cNvSpPr>
              <a:spLocks/>
            </p:cNvSpPr>
            <p:nvPr/>
          </p:nvSpPr>
          <p:spPr bwMode="gray">
            <a:xfrm>
              <a:off x="3689" y="3899"/>
              <a:ext cx="13" cy="19"/>
            </a:xfrm>
            <a:custGeom>
              <a:avLst/>
              <a:gdLst>
                <a:gd name="T0" fmla="*/ 6 w 27"/>
                <a:gd name="T1" fmla="*/ 0 h 38"/>
                <a:gd name="T2" fmla="*/ 0 w 27"/>
                <a:gd name="T3" fmla="*/ 10 h 38"/>
                <a:gd name="T4" fmla="*/ 6 w 27"/>
                <a:gd name="T5" fmla="*/ 6 h 38"/>
                <a:gd name="T6" fmla="*/ 6 w 27"/>
                <a:gd name="T7" fmla="*/ 0 h 38"/>
                <a:gd name="T8" fmla="*/ 0 60000 65536"/>
                <a:gd name="T9" fmla="*/ 0 60000 65536"/>
                <a:gd name="T10" fmla="*/ 0 60000 65536"/>
                <a:gd name="T11" fmla="*/ 0 60000 65536"/>
                <a:gd name="T12" fmla="*/ 0 w 27"/>
                <a:gd name="T13" fmla="*/ 0 h 38"/>
                <a:gd name="T14" fmla="*/ 27 w 27"/>
                <a:gd name="T15" fmla="*/ 38 h 38"/>
              </a:gdLst>
              <a:ahLst/>
              <a:cxnLst>
                <a:cxn ang="T8">
                  <a:pos x="T0" y="T1"/>
                </a:cxn>
                <a:cxn ang="T9">
                  <a:pos x="T2" y="T3"/>
                </a:cxn>
                <a:cxn ang="T10">
                  <a:pos x="T4" y="T5"/>
                </a:cxn>
                <a:cxn ang="T11">
                  <a:pos x="T6" y="T7"/>
                </a:cxn>
              </a:cxnLst>
              <a:rect l="T12" t="T13" r="T14" b="T15"/>
              <a:pathLst>
                <a:path w="27" h="38">
                  <a:moveTo>
                    <a:pt x="27" y="0"/>
                  </a:moveTo>
                  <a:lnTo>
                    <a:pt x="0" y="38"/>
                  </a:lnTo>
                  <a:lnTo>
                    <a:pt x="27" y="25"/>
                  </a:lnTo>
                  <a:lnTo>
                    <a:pt x="2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7" name="Freeform 169"/>
            <p:cNvSpPr>
              <a:spLocks/>
            </p:cNvSpPr>
            <p:nvPr/>
          </p:nvSpPr>
          <p:spPr bwMode="gray">
            <a:xfrm>
              <a:off x="3717" y="3885"/>
              <a:ext cx="26" cy="33"/>
            </a:xfrm>
            <a:custGeom>
              <a:avLst/>
              <a:gdLst>
                <a:gd name="T0" fmla="*/ 6 w 54"/>
                <a:gd name="T1" fmla="*/ 0 h 67"/>
                <a:gd name="T2" fmla="*/ 0 w 54"/>
                <a:gd name="T3" fmla="*/ 6 h 67"/>
                <a:gd name="T4" fmla="*/ 6 w 54"/>
                <a:gd name="T5" fmla="*/ 16 h 67"/>
                <a:gd name="T6" fmla="*/ 13 w 54"/>
                <a:gd name="T7" fmla="*/ 10 h 67"/>
                <a:gd name="T8" fmla="*/ 12 w 54"/>
                <a:gd name="T9" fmla="*/ 10 h 67"/>
                <a:gd name="T10" fmla="*/ 12 w 54"/>
                <a:gd name="T11" fmla="*/ 9 h 67"/>
                <a:gd name="T12" fmla="*/ 12 w 54"/>
                <a:gd name="T13" fmla="*/ 9 h 67"/>
                <a:gd name="T14" fmla="*/ 11 w 54"/>
                <a:gd name="T15" fmla="*/ 9 h 67"/>
                <a:gd name="T16" fmla="*/ 9 w 54"/>
                <a:gd name="T17" fmla="*/ 7 h 67"/>
                <a:gd name="T18" fmla="*/ 8 w 54"/>
                <a:gd name="T19" fmla="*/ 6 h 67"/>
                <a:gd name="T20" fmla="*/ 7 w 54"/>
                <a:gd name="T21" fmla="*/ 4 h 67"/>
                <a:gd name="T22" fmla="*/ 6 w 54"/>
                <a:gd name="T23" fmla="*/ 3 h 67"/>
                <a:gd name="T24" fmla="*/ 6 w 54"/>
                <a:gd name="T25" fmla="*/ 3 h 67"/>
                <a:gd name="T26" fmla="*/ 5 w 54"/>
                <a:gd name="T27" fmla="*/ 2 h 67"/>
                <a:gd name="T28" fmla="*/ 5 w 54"/>
                <a:gd name="T29" fmla="*/ 1 h 67"/>
                <a:gd name="T30" fmla="*/ 6 w 54"/>
                <a:gd name="T31" fmla="*/ 0 h 67"/>
                <a:gd name="T32" fmla="*/ 6 w 5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7"/>
                <a:gd name="T53" fmla="*/ 54 w 5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7">
                  <a:moveTo>
                    <a:pt x="27" y="0"/>
                  </a:moveTo>
                  <a:lnTo>
                    <a:pt x="0" y="27"/>
                  </a:lnTo>
                  <a:lnTo>
                    <a:pt x="27" y="67"/>
                  </a:lnTo>
                  <a:lnTo>
                    <a:pt x="54" y="40"/>
                  </a:lnTo>
                  <a:lnTo>
                    <a:pt x="52" y="40"/>
                  </a:lnTo>
                  <a:lnTo>
                    <a:pt x="52" y="39"/>
                  </a:lnTo>
                  <a:lnTo>
                    <a:pt x="50" y="39"/>
                  </a:lnTo>
                  <a:lnTo>
                    <a:pt x="46" y="37"/>
                  </a:lnTo>
                  <a:lnTo>
                    <a:pt x="40" y="31"/>
                  </a:lnTo>
                  <a:lnTo>
                    <a:pt x="35" y="25"/>
                  </a:lnTo>
                  <a:lnTo>
                    <a:pt x="29" y="19"/>
                  </a:lnTo>
                  <a:lnTo>
                    <a:pt x="27" y="15"/>
                  </a:lnTo>
                  <a:lnTo>
                    <a:pt x="25" y="12"/>
                  </a:lnTo>
                  <a:lnTo>
                    <a:pt x="23" y="8"/>
                  </a:lnTo>
                  <a:lnTo>
                    <a:pt x="23" y="6"/>
                  </a:lnTo>
                  <a:lnTo>
                    <a:pt x="25" y="2"/>
                  </a:lnTo>
                  <a:lnTo>
                    <a:pt x="2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78" name="Freeform 170"/>
            <p:cNvSpPr>
              <a:spLocks/>
            </p:cNvSpPr>
            <p:nvPr/>
          </p:nvSpPr>
          <p:spPr bwMode="gray">
            <a:xfrm>
              <a:off x="3649" y="3824"/>
              <a:ext cx="27" cy="27"/>
            </a:xfrm>
            <a:custGeom>
              <a:avLst/>
              <a:gdLst>
                <a:gd name="T0" fmla="*/ 0 w 54"/>
                <a:gd name="T1" fmla="*/ 0 h 54"/>
                <a:gd name="T2" fmla="*/ 3 w 54"/>
                <a:gd name="T3" fmla="*/ 7 h 54"/>
                <a:gd name="T4" fmla="*/ 10 w 54"/>
                <a:gd name="T5" fmla="*/ 14 h 54"/>
                <a:gd name="T6" fmla="*/ 14 w 54"/>
                <a:gd name="T7" fmla="*/ 7 h 54"/>
                <a:gd name="T8" fmla="*/ 0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0" y="0"/>
                  </a:moveTo>
                  <a:lnTo>
                    <a:pt x="13" y="27"/>
                  </a:lnTo>
                  <a:lnTo>
                    <a:pt x="40" y="54"/>
                  </a:lnTo>
                  <a:lnTo>
                    <a:pt x="54" y="27"/>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80" name="Freeform 171"/>
            <p:cNvSpPr>
              <a:spLocks/>
            </p:cNvSpPr>
            <p:nvPr/>
          </p:nvSpPr>
          <p:spPr bwMode="gray">
            <a:xfrm>
              <a:off x="3682" y="3851"/>
              <a:ext cx="14" cy="13"/>
            </a:xfrm>
            <a:custGeom>
              <a:avLst/>
              <a:gdLst>
                <a:gd name="T0" fmla="*/ 0 w 29"/>
                <a:gd name="T1" fmla="*/ 0 h 27"/>
                <a:gd name="T2" fmla="*/ 7 w 29"/>
                <a:gd name="T3" fmla="*/ 0 h 27"/>
                <a:gd name="T4" fmla="*/ 7 w 29"/>
                <a:gd name="T5" fmla="*/ 6 h 27"/>
                <a:gd name="T6" fmla="*/ 3 w 29"/>
                <a:gd name="T7" fmla="*/ 6 h 27"/>
                <a:gd name="T8" fmla="*/ 0 w 29"/>
                <a:gd name="T9" fmla="*/ 0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0" y="0"/>
                  </a:moveTo>
                  <a:lnTo>
                    <a:pt x="29" y="0"/>
                  </a:lnTo>
                  <a:lnTo>
                    <a:pt x="29" y="27"/>
                  </a:lnTo>
                  <a:lnTo>
                    <a:pt x="13" y="27"/>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82" name="Freeform 172"/>
            <p:cNvSpPr>
              <a:spLocks/>
            </p:cNvSpPr>
            <p:nvPr/>
          </p:nvSpPr>
          <p:spPr bwMode="gray">
            <a:xfrm>
              <a:off x="3575" y="3565"/>
              <a:ext cx="27" cy="19"/>
            </a:xfrm>
            <a:custGeom>
              <a:avLst/>
              <a:gdLst>
                <a:gd name="T0" fmla="*/ 7 w 54"/>
                <a:gd name="T1" fmla="*/ 0 h 38"/>
                <a:gd name="T2" fmla="*/ 0 w 54"/>
                <a:gd name="T3" fmla="*/ 3 h 38"/>
                <a:gd name="T4" fmla="*/ 3 w 54"/>
                <a:gd name="T5" fmla="*/ 10 h 38"/>
                <a:gd name="T6" fmla="*/ 14 w 54"/>
                <a:gd name="T7" fmla="*/ 10 h 38"/>
                <a:gd name="T8" fmla="*/ 14 w 54"/>
                <a:gd name="T9" fmla="*/ 0 h 38"/>
                <a:gd name="T10" fmla="*/ 7 w 54"/>
                <a:gd name="T11" fmla="*/ 0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27" y="0"/>
                  </a:moveTo>
                  <a:lnTo>
                    <a:pt x="0" y="12"/>
                  </a:lnTo>
                  <a:lnTo>
                    <a:pt x="13" y="38"/>
                  </a:lnTo>
                  <a:lnTo>
                    <a:pt x="54" y="38"/>
                  </a:lnTo>
                  <a:lnTo>
                    <a:pt x="54" y="0"/>
                  </a:lnTo>
                  <a:lnTo>
                    <a:pt x="2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85" name="Freeform 173"/>
            <p:cNvSpPr>
              <a:spLocks/>
            </p:cNvSpPr>
            <p:nvPr/>
          </p:nvSpPr>
          <p:spPr bwMode="gray">
            <a:xfrm>
              <a:off x="3689" y="3397"/>
              <a:ext cx="207" cy="213"/>
            </a:xfrm>
            <a:custGeom>
              <a:avLst/>
              <a:gdLst>
                <a:gd name="T0" fmla="*/ 0 w 415"/>
                <a:gd name="T1" fmla="*/ 27 h 426"/>
                <a:gd name="T2" fmla="*/ 3 w 415"/>
                <a:gd name="T3" fmla="*/ 27 h 426"/>
                <a:gd name="T4" fmla="*/ 10 w 415"/>
                <a:gd name="T5" fmla="*/ 29 h 426"/>
                <a:gd name="T6" fmla="*/ 13 w 415"/>
                <a:gd name="T7" fmla="*/ 29 h 426"/>
                <a:gd name="T8" fmla="*/ 13 w 415"/>
                <a:gd name="T9" fmla="*/ 40 h 426"/>
                <a:gd name="T10" fmla="*/ 6 w 415"/>
                <a:gd name="T11" fmla="*/ 50 h 426"/>
                <a:gd name="T12" fmla="*/ 10 w 415"/>
                <a:gd name="T13" fmla="*/ 60 h 426"/>
                <a:gd name="T14" fmla="*/ 6 w 415"/>
                <a:gd name="T15" fmla="*/ 67 h 426"/>
                <a:gd name="T16" fmla="*/ 3 w 415"/>
                <a:gd name="T17" fmla="*/ 77 h 426"/>
                <a:gd name="T18" fmla="*/ 10 w 415"/>
                <a:gd name="T19" fmla="*/ 81 h 426"/>
                <a:gd name="T20" fmla="*/ 27 w 415"/>
                <a:gd name="T21" fmla="*/ 74 h 426"/>
                <a:gd name="T22" fmla="*/ 30 w 415"/>
                <a:gd name="T23" fmla="*/ 77 h 426"/>
                <a:gd name="T24" fmla="*/ 17 w 415"/>
                <a:gd name="T25" fmla="*/ 87 h 426"/>
                <a:gd name="T26" fmla="*/ 13 w 415"/>
                <a:gd name="T27" fmla="*/ 94 h 426"/>
                <a:gd name="T28" fmla="*/ 13 w 415"/>
                <a:gd name="T29" fmla="*/ 107 h 426"/>
                <a:gd name="T30" fmla="*/ 27 w 415"/>
                <a:gd name="T31" fmla="*/ 91 h 426"/>
                <a:gd name="T32" fmla="*/ 33 w 415"/>
                <a:gd name="T33" fmla="*/ 74 h 426"/>
                <a:gd name="T34" fmla="*/ 47 w 415"/>
                <a:gd name="T35" fmla="*/ 67 h 426"/>
                <a:gd name="T36" fmla="*/ 50 w 415"/>
                <a:gd name="T37" fmla="*/ 50 h 426"/>
                <a:gd name="T38" fmla="*/ 57 w 415"/>
                <a:gd name="T39" fmla="*/ 50 h 426"/>
                <a:gd name="T40" fmla="*/ 64 w 415"/>
                <a:gd name="T41" fmla="*/ 50 h 426"/>
                <a:gd name="T42" fmla="*/ 70 w 415"/>
                <a:gd name="T43" fmla="*/ 40 h 426"/>
                <a:gd name="T44" fmla="*/ 87 w 415"/>
                <a:gd name="T45" fmla="*/ 40 h 426"/>
                <a:gd name="T46" fmla="*/ 90 w 415"/>
                <a:gd name="T47" fmla="*/ 40 h 426"/>
                <a:gd name="T48" fmla="*/ 100 w 415"/>
                <a:gd name="T49" fmla="*/ 37 h 426"/>
                <a:gd name="T50" fmla="*/ 103 w 415"/>
                <a:gd name="T51" fmla="*/ 23 h 426"/>
                <a:gd name="T52" fmla="*/ 97 w 415"/>
                <a:gd name="T53" fmla="*/ 27 h 426"/>
                <a:gd name="T54" fmla="*/ 77 w 415"/>
                <a:gd name="T55" fmla="*/ 23 h 426"/>
                <a:gd name="T56" fmla="*/ 60 w 415"/>
                <a:gd name="T57" fmla="*/ 13 h 426"/>
                <a:gd name="T58" fmla="*/ 57 w 415"/>
                <a:gd name="T59" fmla="*/ 3 h 426"/>
                <a:gd name="T60" fmla="*/ 57 w 415"/>
                <a:gd name="T61" fmla="*/ 0 h 426"/>
                <a:gd name="T62" fmla="*/ 50 w 415"/>
                <a:gd name="T63" fmla="*/ 0 h 426"/>
                <a:gd name="T64" fmla="*/ 40 w 415"/>
                <a:gd name="T65" fmla="*/ 7 h 426"/>
                <a:gd name="T66" fmla="*/ 33 w 415"/>
                <a:gd name="T67" fmla="*/ 0 h 426"/>
                <a:gd name="T68" fmla="*/ 23 w 415"/>
                <a:gd name="T69" fmla="*/ 3 h 426"/>
                <a:gd name="T70" fmla="*/ 20 w 415"/>
                <a:gd name="T71" fmla="*/ 10 h 426"/>
                <a:gd name="T72" fmla="*/ 10 w 415"/>
                <a:gd name="T73" fmla="*/ 13 h 426"/>
                <a:gd name="T74" fmla="*/ 0 w 415"/>
                <a:gd name="T75" fmla="*/ 20 h 426"/>
                <a:gd name="T76" fmla="*/ 0 w 415"/>
                <a:gd name="T77" fmla="*/ 27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426"/>
                <a:gd name="T119" fmla="*/ 415 w 415"/>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426">
                  <a:moveTo>
                    <a:pt x="0" y="106"/>
                  </a:moveTo>
                  <a:lnTo>
                    <a:pt x="14" y="106"/>
                  </a:lnTo>
                  <a:lnTo>
                    <a:pt x="41" y="119"/>
                  </a:lnTo>
                  <a:lnTo>
                    <a:pt x="54" y="119"/>
                  </a:lnTo>
                  <a:lnTo>
                    <a:pt x="54" y="160"/>
                  </a:lnTo>
                  <a:lnTo>
                    <a:pt x="27" y="200"/>
                  </a:lnTo>
                  <a:lnTo>
                    <a:pt x="41" y="240"/>
                  </a:lnTo>
                  <a:lnTo>
                    <a:pt x="27" y="267"/>
                  </a:lnTo>
                  <a:lnTo>
                    <a:pt x="14" y="307"/>
                  </a:lnTo>
                  <a:lnTo>
                    <a:pt x="41" y="321"/>
                  </a:lnTo>
                  <a:lnTo>
                    <a:pt x="108" y="294"/>
                  </a:lnTo>
                  <a:lnTo>
                    <a:pt x="121" y="307"/>
                  </a:lnTo>
                  <a:lnTo>
                    <a:pt x="68" y="348"/>
                  </a:lnTo>
                  <a:lnTo>
                    <a:pt x="54" y="374"/>
                  </a:lnTo>
                  <a:lnTo>
                    <a:pt x="54" y="426"/>
                  </a:lnTo>
                  <a:lnTo>
                    <a:pt x="108" y="361"/>
                  </a:lnTo>
                  <a:lnTo>
                    <a:pt x="135" y="294"/>
                  </a:lnTo>
                  <a:lnTo>
                    <a:pt x="189" y="267"/>
                  </a:lnTo>
                  <a:lnTo>
                    <a:pt x="202" y="200"/>
                  </a:lnTo>
                  <a:lnTo>
                    <a:pt x="229" y="200"/>
                  </a:lnTo>
                  <a:lnTo>
                    <a:pt x="256" y="200"/>
                  </a:lnTo>
                  <a:lnTo>
                    <a:pt x="281" y="160"/>
                  </a:lnTo>
                  <a:lnTo>
                    <a:pt x="348" y="160"/>
                  </a:lnTo>
                  <a:lnTo>
                    <a:pt x="361" y="160"/>
                  </a:lnTo>
                  <a:lnTo>
                    <a:pt x="402" y="146"/>
                  </a:lnTo>
                  <a:lnTo>
                    <a:pt x="415" y="92"/>
                  </a:lnTo>
                  <a:lnTo>
                    <a:pt x="388" y="106"/>
                  </a:lnTo>
                  <a:lnTo>
                    <a:pt x="308" y="92"/>
                  </a:lnTo>
                  <a:lnTo>
                    <a:pt x="242" y="52"/>
                  </a:lnTo>
                  <a:lnTo>
                    <a:pt x="229" y="14"/>
                  </a:lnTo>
                  <a:lnTo>
                    <a:pt x="229" y="0"/>
                  </a:lnTo>
                  <a:lnTo>
                    <a:pt x="202" y="0"/>
                  </a:lnTo>
                  <a:lnTo>
                    <a:pt x="162" y="25"/>
                  </a:lnTo>
                  <a:lnTo>
                    <a:pt x="135" y="0"/>
                  </a:lnTo>
                  <a:lnTo>
                    <a:pt x="95" y="14"/>
                  </a:lnTo>
                  <a:lnTo>
                    <a:pt x="81" y="39"/>
                  </a:lnTo>
                  <a:lnTo>
                    <a:pt x="41" y="52"/>
                  </a:lnTo>
                  <a:lnTo>
                    <a:pt x="0" y="79"/>
                  </a:lnTo>
                  <a:lnTo>
                    <a:pt x="0" y="106"/>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88" name="Freeform 174"/>
            <p:cNvSpPr>
              <a:spLocks/>
            </p:cNvSpPr>
            <p:nvPr/>
          </p:nvSpPr>
          <p:spPr bwMode="gray">
            <a:xfrm>
              <a:off x="3375" y="3210"/>
              <a:ext cx="428" cy="320"/>
            </a:xfrm>
            <a:custGeom>
              <a:avLst/>
              <a:gdLst>
                <a:gd name="T0" fmla="*/ 20 w 856"/>
                <a:gd name="T1" fmla="*/ 33 h 641"/>
                <a:gd name="T2" fmla="*/ 17 w 856"/>
                <a:gd name="T3" fmla="*/ 43 h 641"/>
                <a:gd name="T4" fmla="*/ 34 w 856"/>
                <a:gd name="T5" fmla="*/ 43 h 641"/>
                <a:gd name="T6" fmla="*/ 63 w 856"/>
                <a:gd name="T7" fmla="*/ 46 h 641"/>
                <a:gd name="T8" fmla="*/ 87 w 856"/>
                <a:gd name="T9" fmla="*/ 39 h 641"/>
                <a:gd name="T10" fmla="*/ 104 w 856"/>
                <a:gd name="T11" fmla="*/ 39 h 641"/>
                <a:gd name="T12" fmla="*/ 120 w 856"/>
                <a:gd name="T13" fmla="*/ 26 h 641"/>
                <a:gd name="T14" fmla="*/ 134 w 856"/>
                <a:gd name="T15" fmla="*/ 13 h 641"/>
                <a:gd name="T16" fmla="*/ 158 w 856"/>
                <a:gd name="T17" fmla="*/ 3 h 641"/>
                <a:gd name="T18" fmla="*/ 177 w 856"/>
                <a:gd name="T19" fmla="*/ 0 h 641"/>
                <a:gd name="T20" fmla="*/ 184 w 856"/>
                <a:gd name="T21" fmla="*/ 3 h 641"/>
                <a:gd name="T22" fmla="*/ 211 w 856"/>
                <a:gd name="T23" fmla="*/ 10 h 641"/>
                <a:gd name="T24" fmla="*/ 201 w 856"/>
                <a:gd name="T25" fmla="*/ 26 h 641"/>
                <a:gd name="T26" fmla="*/ 201 w 856"/>
                <a:gd name="T27" fmla="*/ 60 h 641"/>
                <a:gd name="T28" fmla="*/ 194 w 856"/>
                <a:gd name="T29" fmla="*/ 76 h 641"/>
                <a:gd name="T30" fmla="*/ 208 w 856"/>
                <a:gd name="T31" fmla="*/ 93 h 641"/>
                <a:gd name="T32" fmla="*/ 191 w 856"/>
                <a:gd name="T33" fmla="*/ 93 h 641"/>
                <a:gd name="T34" fmla="*/ 177 w 856"/>
                <a:gd name="T35" fmla="*/ 103 h 641"/>
                <a:gd name="T36" fmla="*/ 158 w 856"/>
                <a:gd name="T37" fmla="*/ 113 h 641"/>
                <a:gd name="T38" fmla="*/ 151 w 856"/>
                <a:gd name="T39" fmla="*/ 120 h 641"/>
                <a:gd name="T40" fmla="*/ 158 w 856"/>
                <a:gd name="T41" fmla="*/ 140 h 641"/>
                <a:gd name="T42" fmla="*/ 127 w 856"/>
                <a:gd name="T43" fmla="*/ 150 h 641"/>
                <a:gd name="T44" fmla="*/ 107 w 856"/>
                <a:gd name="T45" fmla="*/ 146 h 641"/>
                <a:gd name="T46" fmla="*/ 84 w 856"/>
                <a:gd name="T47" fmla="*/ 143 h 641"/>
                <a:gd name="T48" fmla="*/ 60 w 856"/>
                <a:gd name="T49" fmla="*/ 157 h 641"/>
                <a:gd name="T50" fmla="*/ 54 w 856"/>
                <a:gd name="T51" fmla="*/ 160 h 641"/>
                <a:gd name="T52" fmla="*/ 44 w 856"/>
                <a:gd name="T53" fmla="*/ 157 h 641"/>
                <a:gd name="T54" fmla="*/ 37 w 856"/>
                <a:gd name="T55" fmla="*/ 143 h 641"/>
                <a:gd name="T56" fmla="*/ 30 w 856"/>
                <a:gd name="T57" fmla="*/ 130 h 641"/>
                <a:gd name="T58" fmla="*/ 13 w 856"/>
                <a:gd name="T59" fmla="*/ 120 h 641"/>
                <a:gd name="T60" fmla="*/ 17 w 856"/>
                <a:gd name="T61" fmla="*/ 107 h 641"/>
                <a:gd name="T62" fmla="*/ 17 w 856"/>
                <a:gd name="T63" fmla="*/ 93 h 641"/>
                <a:gd name="T64" fmla="*/ 24 w 856"/>
                <a:gd name="T65" fmla="*/ 90 h 641"/>
                <a:gd name="T66" fmla="*/ 30 w 856"/>
                <a:gd name="T67" fmla="*/ 76 h 641"/>
                <a:gd name="T68" fmla="*/ 24 w 856"/>
                <a:gd name="T69" fmla="*/ 70 h 641"/>
                <a:gd name="T70" fmla="*/ 7 w 856"/>
                <a:gd name="T71" fmla="*/ 60 h 641"/>
                <a:gd name="T72" fmla="*/ 0 w 856"/>
                <a:gd name="T73" fmla="*/ 43 h 641"/>
                <a:gd name="T74" fmla="*/ 10 w 856"/>
                <a:gd name="T75" fmla="*/ 33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6"/>
                <a:gd name="T115" fmla="*/ 0 h 641"/>
                <a:gd name="T116" fmla="*/ 856 w 856"/>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6" h="641">
                  <a:moveTo>
                    <a:pt x="40" y="132"/>
                  </a:moveTo>
                  <a:lnTo>
                    <a:pt x="80" y="132"/>
                  </a:lnTo>
                  <a:lnTo>
                    <a:pt x="94" y="159"/>
                  </a:lnTo>
                  <a:lnTo>
                    <a:pt x="67" y="173"/>
                  </a:lnTo>
                  <a:lnTo>
                    <a:pt x="107" y="186"/>
                  </a:lnTo>
                  <a:lnTo>
                    <a:pt x="134" y="173"/>
                  </a:lnTo>
                  <a:lnTo>
                    <a:pt x="228" y="173"/>
                  </a:lnTo>
                  <a:lnTo>
                    <a:pt x="255" y="186"/>
                  </a:lnTo>
                  <a:lnTo>
                    <a:pt x="309" y="159"/>
                  </a:lnTo>
                  <a:lnTo>
                    <a:pt x="347" y="159"/>
                  </a:lnTo>
                  <a:lnTo>
                    <a:pt x="361" y="146"/>
                  </a:lnTo>
                  <a:lnTo>
                    <a:pt x="414" y="159"/>
                  </a:lnTo>
                  <a:lnTo>
                    <a:pt x="455" y="146"/>
                  </a:lnTo>
                  <a:lnTo>
                    <a:pt x="482" y="106"/>
                  </a:lnTo>
                  <a:lnTo>
                    <a:pt x="495" y="81"/>
                  </a:lnTo>
                  <a:lnTo>
                    <a:pt x="535" y="54"/>
                  </a:lnTo>
                  <a:lnTo>
                    <a:pt x="589" y="27"/>
                  </a:lnTo>
                  <a:lnTo>
                    <a:pt x="629" y="13"/>
                  </a:lnTo>
                  <a:lnTo>
                    <a:pt x="683" y="27"/>
                  </a:lnTo>
                  <a:lnTo>
                    <a:pt x="708" y="0"/>
                  </a:lnTo>
                  <a:lnTo>
                    <a:pt x="722" y="27"/>
                  </a:lnTo>
                  <a:lnTo>
                    <a:pt x="735" y="13"/>
                  </a:lnTo>
                  <a:lnTo>
                    <a:pt x="748" y="40"/>
                  </a:lnTo>
                  <a:lnTo>
                    <a:pt x="842" y="40"/>
                  </a:lnTo>
                  <a:lnTo>
                    <a:pt x="856" y="94"/>
                  </a:lnTo>
                  <a:lnTo>
                    <a:pt x="802" y="106"/>
                  </a:lnTo>
                  <a:lnTo>
                    <a:pt x="789" y="159"/>
                  </a:lnTo>
                  <a:lnTo>
                    <a:pt x="802" y="240"/>
                  </a:lnTo>
                  <a:lnTo>
                    <a:pt x="748" y="294"/>
                  </a:lnTo>
                  <a:lnTo>
                    <a:pt x="775" y="307"/>
                  </a:lnTo>
                  <a:lnTo>
                    <a:pt x="856" y="374"/>
                  </a:lnTo>
                  <a:lnTo>
                    <a:pt x="829" y="374"/>
                  </a:lnTo>
                  <a:lnTo>
                    <a:pt x="789" y="401"/>
                  </a:lnTo>
                  <a:lnTo>
                    <a:pt x="762" y="374"/>
                  </a:lnTo>
                  <a:lnTo>
                    <a:pt x="722" y="388"/>
                  </a:lnTo>
                  <a:lnTo>
                    <a:pt x="708" y="415"/>
                  </a:lnTo>
                  <a:lnTo>
                    <a:pt x="670" y="428"/>
                  </a:lnTo>
                  <a:lnTo>
                    <a:pt x="629" y="455"/>
                  </a:lnTo>
                  <a:lnTo>
                    <a:pt x="629" y="482"/>
                  </a:lnTo>
                  <a:lnTo>
                    <a:pt x="603" y="482"/>
                  </a:lnTo>
                  <a:lnTo>
                    <a:pt x="616" y="520"/>
                  </a:lnTo>
                  <a:lnTo>
                    <a:pt x="629" y="560"/>
                  </a:lnTo>
                  <a:lnTo>
                    <a:pt x="589" y="574"/>
                  </a:lnTo>
                  <a:lnTo>
                    <a:pt x="508" y="601"/>
                  </a:lnTo>
                  <a:lnTo>
                    <a:pt x="441" y="574"/>
                  </a:lnTo>
                  <a:lnTo>
                    <a:pt x="428" y="587"/>
                  </a:lnTo>
                  <a:lnTo>
                    <a:pt x="388" y="560"/>
                  </a:lnTo>
                  <a:lnTo>
                    <a:pt x="334" y="574"/>
                  </a:lnTo>
                  <a:lnTo>
                    <a:pt x="282" y="614"/>
                  </a:lnTo>
                  <a:lnTo>
                    <a:pt x="242" y="628"/>
                  </a:lnTo>
                  <a:lnTo>
                    <a:pt x="201" y="628"/>
                  </a:lnTo>
                  <a:lnTo>
                    <a:pt x="215" y="641"/>
                  </a:lnTo>
                  <a:lnTo>
                    <a:pt x="174" y="641"/>
                  </a:lnTo>
                  <a:lnTo>
                    <a:pt x="174" y="628"/>
                  </a:lnTo>
                  <a:lnTo>
                    <a:pt x="174" y="574"/>
                  </a:lnTo>
                  <a:lnTo>
                    <a:pt x="148" y="574"/>
                  </a:lnTo>
                  <a:lnTo>
                    <a:pt x="148" y="547"/>
                  </a:lnTo>
                  <a:lnTo>
                    <a:pt x="121" y="520"/>
                  </a:lnTo>
                  <a:lnTo>
                    <a:pt x="94" y="520"/>
                  </a:lnTo>
                  <a:lnTo>
                    <a:pt x="54" y="482"/>
                  </a:lnTo>
                  <a:lnTo>
                    <a:pt x="80" y="468"/>
                  </a:lnTo>
                  <a:lnTo>
                    <a:pt x="67" y="428"/>
                  </a:lnTo>
                  <a:lnTo>
                    <a:pt x="54" y="388"/>
                  </a:lnTo>
                  <a:lnTo>
                    <a:pt x="67" y="374"/>
                  </a:lnTo>
                  <a:lnTo>
                    <a:pt x="80" y="374"/>
                  </a:lnTo>
                  <a:lnTo>
                    <a:pt x="94" y="361"/>
                  </a:lnTo>
                  <a:lnTo>
                    <a:pt x="107" y="334"/>
                  </a:lnTo>
                  <a:lnTo>
                    <a:pt x="121" y="307"/>
                  </a:lnTo>
                  <a:lnTo>
                    <a:pt x="107" y="307"/>
                  </a:lnTo>
                  <a:lnTo>
                    <a:pt x="94" y="280"/>
                  </a:lnTo>
                  <a:lnTo>
                    <a:pt x="67" y="267"/>
                  </a:lnTo>
                  <a:lnTo>
                    <a:pt x="27" y="240"/>
                  </a:lnTo>
                  <a:lnTo>
                    <a:pt x="13" y="200"/>
                  </a:lnTo>
                  <a:lnTo>
                    <a:pt x="0" y="173"/>
                  </a:lnTo>
                  <a:lnTo>
                    <a:pt x="27" y="159"/>
                  </a:lnTo>
                  <a:lnTo>
                    <a:pt x="40" y="132"/>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89" name="Freeform 175"/>
            <p:cNvSpPr>
              <a:spLocks/>
            </p:cNvSpPr>
            <p:nvPr/>
          </p:nvSpPr>
          <p:spPr bwMode="gray">
            <a:xfrm>
              <a:off x="3709" y="3070"/>
              <a:ext cx="1406" cy="835"/>
            </a:xfrm>
            <a:custGeom>
              <a:avLst/>
              <a:gdLst>
                <a:gd name="T0" fmla="*/ 127 w 2812"/>
                <a:gd name="T1" fmla="*/ 204 h 1669"/>
                <a:gd name="T2" fmla="*/ 94 w 2812"/>
                <a:gd name="T3" fmla="*/ 224 h 1669"/>
                <a:gd name="T4" fmla="*/ 68 w 2812"/>
                <a:gd name="T5" fmla="*/ 237 h 1669"/>
                <a:gd name="T6" fmla="*/ 53 w 2812"/>
                <a:gd name="T7" fmla="*/ 244 h 1669"/>
                <a:gd name="T8" fmla="*/ 23 w 2812"/>
                <a:gd name="T9" fmla="*/ 247 h 1669"/>
                <a:gd name="T10" fmla="*/ 13 w 2812"/>
                <a:gd name="T11" fmla="*/ 297 h 1669"/>
                <a:gd name="T12" fmla="*/ 37 w 2812"/>
                <a:gd name="T13" fmla="*/ 311 h 1669"/>
                <a:gd name="T14" fmla="*/ 37 w 2812"/>
                <a:gd name="T15" fmla="*/ 324 h 1669"/>
                <a:gd name="T16" fmla="*/ 34 w 2812"/>
                <a:gd name="T17" fmla="*/ 338 h 1669"/>
                <a:gd name="T18" fmla="*/ 23 w 2812"/>
                <a:gd name="T19" fmla="*/ 348 h 1669"/>
                <a:gd name="T20" fmla="*/ 68 w 2812"/>
                <a:gd name="T21" fmla="*/ 361 h 1669"/>
                <a:gd name="T22" fmla="*/ 74 w 2812"/>
                <a:gd name="T23" fmla="*/ 388 h 1669"/>
                <a:gd name="T24" fmla="*/ 104 w 2812"/>
                <a:gd name="T25" fmla="*/ 394 h 1669"/>
                <a:gd name="T26" fmla="*/ 104 w 2812"/>
                <a:gd name="T27" fmla="*/ 408 h 1669"/>
                <a:gd name="T28" fmla="*/ 141 w 2812"/>
                <a:gd name="T29" fmla="*/ 404 h 1669"/>
                <a:gd name="T30" fmla="*/ 181 w 2812"/>
                <a:gd name="T31" fmla="*/ 418 h 1669"/>
                <a:gd name="T32" fmla="*/ 201 w 2812"/>
                <a:gd name="T33" fmla="*/ 381 h 1669"/>
                <a:gd name="T34" fmla="*/ 275 w 2812"/>
                <a:gd name="T35" fmla="*/ 381 h 1669"/>
                <a:gd name="T36" fmla="*/ 325 w 2812"/>
                <a:gd name="T37" fmla="*/ 374 h 1669"/>
                <a:gd name="T38" fmla="*/ 368 w 2812"/>
                <a:gd name="T39" fmla="*/ 328 h 1669"/>
                <a:gd name="T40" fmla="*/ 401 w 2812"/>
                <a:gd name="T41" fmla="*/ 307 h 1669"/>
                <a:gd name="T42" fmla="*/ 401 w 2812"/>
                <a:gd name="T43" fmla="*/ 334 h 1669"/>
                <a:gd name="T44" fmla="*/ 428 w 2812"/>
                <a:gd name="T45" fmla="*/ 341 h 1669"/>
                <a:gd name="T46" fmla="*/ 428 w 2812"/>
                <a:gd name="T47" fmla="*/ 301 h 1669"/>
                <a:gd name="T48" fmla="*/ 482 w 2812"/>
                <a:gd name="T49" fmla="*/ 274 h 1669"/>
                <a:gd name="T50" fmla="*/ 553 w 2812"/>
                <a:gd name="T51" fmla="*/ 244 h 1669"/>
                <a:gd name="T52" fmla="*/ 613 w 2812"/>
                <a:gd name="T53" fmla="*/ 201 h 1669"/>
                <a:gd name="T54" fmla="*/ 646 w 2812"/>
                <a:gd name="T55" fmla="*/ 177 h 1669"/>
                <a:gd name="T56" fmla="*/ 687 w 2812"/>
                <a:gd name="T57" fmla="*/ 171 h 1669"/>
                <a:gd name="T58" fmla="*/ 700 w 2812"/>
                <a:gd name="T59" fmla="*/ 147 h 1669"/>
                <a:gd name="T60" fmla="*/ 670 w 2812"/>
                <a:gd name="T61" fmla="*/ 137 h 1669"/>
                <a:gd name="T62" fmla="*/ 660 w 2812"/>
                <a:gd name="T63" fmla="*/ 103 h 1669"/>
                <a:gd name="T64" fmla="*/ 655 w 2812"/>
                <a:gd name="T65" fmla="*/ 95 h 1669"/>
                <a:gd name="T66" fmla="*/ 650 w 2812"/>
                <a:gd name="T67" fmla="*/ 94 h 1669"/>
                <a:gd name="T68" fmla="*/ 643 w 2812"/>
                <a:gd name="T69" fmla="*/ 84 h 1669"/>
                <a:gd name="T70" fmla="*/ 640 w 2812"/>
                <a:gd name="T71" fmla="*/ 50 h 1669"/>
                <a:gd name="T72" fmla="*/ 606 w 2812"/>
                <a:gd name="T73" fmla="*/ 50 h 1669"/>
                <a:gd name="T74" fmla="*/ 593 w 2812"/>
                <a:gd name="T75" fmla="*/ 27 h 1669"/>
                <a:gd name="T76" fmla="*/ 553 w 2812"/>
                <a:gd name="T77" fmla="*/ 4 h 1669"/>
                <a:gd name="T78" fmla="*/ 516 w 2812"/>
                <a:gd name="T79" fmla="*/ 20 h 1669"/>
                <a:gd name="T80" fmla="*/ 482 w 2812"/>
                <a:gd name="T81" fmla="*/ 60 h 1669"/>
                <a:gd name="T82" fmla="*/ 435 w 2812"/>
                <a:gd name="T83" fmla="*/ 77 h 1669"/>
                <a:gd name="T84" fmla="*/ 398 w 2812"/>
                <a:gd name="T85" fmla="*/ 97 h 1669"/>
                <a:gd name="T86" fmla="*/ 381 w 2812"/>
                <a:gd name="T87" fmla="*/ 101 h 1669"/>
                <a:gd name="T88" fmla="*/ 373 w 2812"/>
                <a:gd name="T89" fmla="*/ 101 h 1669"/>
                <a:gd name="T90" fmla="*/ 365 w 2812"/>
                <a:gd name="T91" fmla="*/ 103 h 1669"/>
                <a:gd name="T92" fmla="*/ 352 w 2812"/>
                <a:gd name="T93" fmla="*/ 97 h 1669"/>
                <a:gd name="T94" fmla="*/ 340 w 2812"/>
                <a:gd name="T95" fmla="*/ 107 h 1669"/>
                <a:gd name="T96" fmla="*/ 331 w 2812"/>
                <a:gd name="T97" fmla="*/ 103 h 1669"/>
                <a:gd name="T98" fmla="*/ 325 w 2812"/>
                <a:gd name="T99" fmla="*/ 97 h 1669"/>
                <a:gd name="T100" fmla="*/ 288 w 2812"/>
                <a:gd name="T101" fmla="*/ 91 h 1669"/>
                <a:gd name="T102" fmla="*/ 228 w 2812"/>
                <a:gd name="T103" fmla="*/ 107 h 1669"/>
                <a:gd name="T104" fmla="*/ 168 w 2812"/>
                <a:gd name="T105" fmla="*/ 164 h 1669"/>
                <a:gd name="T106" fmla="*/ 120 w 2812"/>
                <a:gd name="T107" fmla="*/ 187 h 16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2"/>
                <a:gd name="T163" fmla="*/ 0 h 1669"/>
                <a:gd name="T164" fmla="*/ 2812 w 2812"/>
                <a:gd name="T165" fmla="*/ 1669 h 16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2" h="1669">
                  <a:moveTo>
                    <a:pt x="389" y="748"/>
                  </a:moveTo>
                  <a:lnTo>
                    <a:pt x="376" y="775"/>
                  </a:lnTo>
                  <a:lnTo>
                    <a:pt x="376" y="802"/>
                  </a:lnTo>
                  <a:lnTo>
                    <a:pt x="416" y="827"/>
                  </a:lnTo>
                  <a:lnTo>
                    <a:pt x="455" y="814"/>
                  </a:lnTo>
                  <a:lnTo>
                    <a:pt x="509" y="814"/>
                  </a:lnTo>
                  <a:lnTo>
                    <a:pt x="468" y="840"/>
                  </a:lnTo>
                  <a:lnTo>
                    <a:pt x="441" y="840"/>
                  </a:lnTo>
                  <a:lnTo>
                    <a:pt x="416" y="854"/>
                  </a:lnTo>
                  <a:lnTo>
                    <a:pt x="389" y="854"/>
                  </a:lnTo>
                  <a:lnTo>
                    <a:pt x="363" y="881"/>
                  </a:lnTo>
                  <a:lnTo>
                    <a:pt x="376" y="894"/>
                  </a:lnTo>
                  <a:lnTo>
                    <a:pt x="416" y="894"/>
                  </a:lnTo>
                  <a:lnTo>
                    <a:pt x="403" y="908"/>
                  </a:lnTo>
                  <a:lnTo>
                    <a:pt x="363" y="921"/>
                  </a:lnTo>
                  <a:lnTo>
                    <a:pt x="349" y="934"/>
                  </a:lnTo>
                  <a:lnTo>
                    <a:pt x="309" y="948"/>
                  </a:lnTo>
                  <a:lnTo>
                    <a:pt x="269" y="948"/>
                  </a:lnTo>
                  <a:lnTo>
                    <a:pt x="242" y="961"/>
                  </a:lnTo>
                  <a:lnTo>
                    <a:pt x="255" y="921"/>
                  </a:lnTo>
                  <a:lnTo>
                    <a:pt x="201" y="921"/>
                  </a:lnTo>
                  <a:lnTo>
                    <a:pt x="201" y="948"/>
                  </a:lnTo>
                  <a:lnTo>
                    <a:pt x="228" y="961"/>
                  </a:lnTo>
                  <a:lnTo>
                    <a:pt x="215" y="975"/>
                  </a:lnTo>
                  <a:lnTo>
                    <a:pt x="188" y="988"/>
                  </a:lnTo>
                  <a:lnTo>
                    <a:pt x="161" y="975"/>
                  </a:lnTo>
                  <a:lnTo>
                    <a:pt x="148" y="961"/>
                  </a:lnTo>
                  <a:lnTo>
                    <a:pt x="134" y="961"/>
                  </a:lnTo>
                  <a:lnTo>
                    <a:pt x="121" y="975"/>
                  </a:lnTo>
                  <a:lnTo>
                    <a:pt x="94" y="988"/>
                  </a:lnTo>
                  <a:lnTo>
                    <a:pt x="67" y="1028"/>
                  </a:lnTo>
                  <a:lnTo>
                    <a:pt x="40" y="1069"/>
                  </a:lnTo>
                  <a:lnTo>
                    <a:pt x="0" y="1096"/>
                  </a:lnTo>
                  <a:lnTo>
                    <a:pt x="13" y="1134"/>
                  </a:lnTo>
                  <a:lnTo>
                    <a:pt x="13" y="1188"/>
                  </a:lnTo>
                  <a:lnTo>
                    <a:pt x="54" y="1188"/>
                  </a:lnTo>
                  <a:lnTo>
                    <a:pt x="94" y="1147"/>
                  </a:lnTo>
                  <a:lnTo>
                    <a:pt x="121" y="1134"/>
                  </a:lnTo>
                  <a:lnTo>
                    <a:pt x="148" y="1161"/>
                  </a:lnTo>
                  <a:lnTo>
                    <a:pt x="121" y="1188"/>
                  </a:lnTo>
                  <a:lnTo>
                    <a:pt x="121" y="1201"/>
                  </a:lnTo>
                  <a:lnTo>
                    <a:pt x="148" y="1241"/>
                  </a:lnTo>
                  <a:lnTo>
                    <a:pt x="134" y="1255"/>
                  </a:lnTo>
                  <a:lnTo>
                    <a:pt x="161" y="1268"/>
                  </a:lnTo>
                  <a:lnTo>
                    <a:pt x="201" y="1255"/>
                  </a:lnTo>
                  <a:lnTo>
                    <a:pt x="188" y="1282"/>
                  </a:lnTo>
                  <a:lnTo>
                    <a:pt x="174" y="1309"/>
                  </a:lnTo>
                  <a:lnTo>
                    <a:pt x="148" y="1295"/>
                  </a:lnTo>
                  <a:lnTo>
                    <a:pt x="148" y="1309"/>
                  </a:lnTo>
                  <a:lnTo>
                    <a:pt x="174" y="1335"/>
                  </a:lnTo>
                  <a:lnTo>
                    <a:pt x="201" y="1349"/>
                  </a:lnTo>
                  <a:lnTo>
                    <a:pt x="174" y="1376"/>
                  </a:lnTo>
                  <a:lnTo>
                    <a:pt x="148" y="1362"/>
                  </a:lnTo>
                  <a:lnTo>
                    <a:pt x="134" y="1349"/>
                  </a:lnTo>
                  <a:lnTo>
                    <a:pt x="121" y="1322"/>
                  </a:lnTo>
                  <a:lnTo>
                    <a:pt x="94" y="1322"/>
                  </a:lnTo>
                  <a:lnTo>
                    <a:pt x="107" y="1349"/>
                  </a:lnTo>
                  <a:lnTo>
                    <a:pt x="121" y="1376"/>
                  </a:lnTo>
                  <a:lnTo>
                    <a:pt x="121" y="1389"/>
                  </a:lnTo>
                  <a:lnTo>
                    <a:pt x="94" y="1389"/>
                  </a:lnTo>
                  <a:lnTo>
                    <a:pt x="107" y="1416"/>
                  </a:lnTo>
                  <a:lnTo>
                    <a:pt x="161" y="1430"/>
                  </a:lnTo>
                  <a:lnTo>
                    <a:pt x="174" y="1403"/>
                  </a:lnTo>
                  <a:lnTo>
                    <a:pt x="201" y="1430"/>
                  </a:lnTo>
                  <a:lnTo>
                    <a:pt x="228" y="1416"/>
                  </a:lnTo>
                  <a:lnTo>
                    <a:pt x="269" y="1443"/>
                  </a:lnTo>
                  <a:lnTo>
                    <a:pt x="269" y="1468"/>
                  </a:lnTo>
                  <a:lnTo>
                    <a:pt x="215" y="1481"/>
                  </a:lnTo>
                  <a:lnTo>
                    <a:pt x="215" y="1508"/>
                  </a:lnTo>
                  <a:lnTo>
                    <a:pt x="255" y="1495"/>
                  </a:lnTo>
                  <a:lnTo>
                    <a:pt x="269" y="1522"/>
                  </a:lnTo>
                  <a:lnTo>
                    <a:pt x="295" y="1549"/>
                  </a:lnTo>
                  <a:lnTo>
                    <a:pt x="322" y="1549"/>
                  </a:lnTo>
                  <a:lnTo>
                    <a:pt x="336" y="1575"/>
                  </a:lnTo>
                  <a:lnTo>
                    <a:pt x="309" y="1589"/>
                  </a:lnTo>
                  <a:lnTo>
                    <a:pt x="309" y="1616"/>
                  </a:lnTo>
                  <a:lnTo>
                    <a:pt x="363" y="1602"/>
                  </a:lnTo>
                  <a:lnTo>
                    <a:pt x="416" y="1575"/>
                  </a:lnTo>
                  <a:lnTo>
                    <a:pt x="455" y="1562"/>
                  </a:lnTo>
                  <a:lnTo>
                    <a:pt x="430" y="1616"/>
                  </a:lnTo>
                  <a:lnTo>
                    <a:pt x="376" y="1616"/>
                  </a:lnTo>
                  <a:lnTo>
                    <a:pt x="349" y="1656"/>
                  </a:lnTo>
                  <a:lnTo>
                    <a:pt x="376" y="1669"/>
                  </a:lnTo>
                  <a:lnTo>
                    <a:pt x="416" y="1629"/>
                  </a:lnTo>
                  <a:lnTo>
                    <a:pt x="441" y="1629"/>
                  </a:lnTo>
                  <a:lnTo>
                    <a:pt x="468" y="1629"/>
                  </a:lnTo>
                  <a:lnTo>
                    <a:pt x="455" y="1602"/>
                  </a:lnTo>
                  <a:lnTo>
                    <a:pt x="495" y="1589"/>
                  </a:lnTo>
                  <a:lnTo>
                    <a:pt x="535" y="1616"/>
                  </a:lnTo>
                  <a:lnTo>
                    <a:pt x="562" y="1616"/>
                  </a:lnTo>
                  <a:lnTo>
                    <a:pt x="576" y="1602"/>
                  </a:lnTo>
                  <a:lnTo>
                    <a:pt x="603" y="1602"/>
                  </a:lnTo>
                  <a:lnTo>
                    <a:pt x="603" y="1629"/>
                  </a:lnTo>
                  <a:lnTo>
                    <a:pt x="629" y="1656"/>
                  </a:lnTo>
                  <a:lnTo>
                    <a:pt x="670" y="1669"/>
                  </a:lnTo>
                  <a:lnTo>
                    <a:pt x="724" y="1669"/>
                  </a:lnTo>
                  <a:lnTo>
                    <a:pt x="764" y="1643"/>
                  </a:lnTo>
                  <a:lnTo>
                    <a:pt x="791" y="1616"/>
                  </a:lnTo>
                  <a:lnTo>
                    <a:pt x="831" y="1629"/>
                  </a:lnTo>
                  <a:lnTo>
                    <a:pt x="831" y="1589"/>
                  </a:lnTo>
                  <a:lnTo>
                    <a:pt x="818" y="1549"/>
                  </a:lnTo>
                  <a:lnTo>
                    <a:pt x="804" y="1522"/>
                  </a:lnTo>
                  <a:lnTo>
                    <a:pt x="818" y="1495"/>
                  </a:lnTo>
                  <a:lnTo>
                    <a:pt x="858" y="1495"/>
                  </a:lnTo>
                  <a:lnTo>
                    <a:pt x="871" y="1481"/>
                  </a:lnTo>
                  <a:lnTo>
                    <a:pt x="963" y="1481"/>
                  </a:lnTo>
                  <a:lnTo>
                    <a:pt x="1044" y="1495"/>
                  </a:lnTo>
                  <a:lnTo>
                    <a:pt x="1098" y="1522"/>
                  </a:lnTo>
                  <a:lnTo>
                    <a:pt x="1125" y="1549"/>
                  </a:lnTo>
                  <a:lnTo>
                    <a:pt x="1152" y="1549"/>
                  </a:lnTo>
                  <a:lnTo>
                    <a:pt x="1178" y="1562"/>
                  </a:lnTo>
                  <a:lnTo>
                    <a:pt x="1219" y="1522"/>
                  </a:lnTo>
                  <a:lnTo>
                    <a:pt x="1259" y="1508"/>
                  </a:lnTo>
                  <a:lnTo>
                    <a:pt x="1299" y="1495"/>
                  </a:lnTo>
                  <a:lnTo>
                    <a:pt x="1326" y="1468"/>
                  </a:lnTo>
                  <a:lnTo>
                    <a:pt x="1353" y="1443"/>
                  </a:lnTo>
                  <a:lnTo>
                    <a:pt x="1367" y="1403"/>
                  </a:lnTo>
                  <a:lnTo>
                    <a:pt x="1380" y="1349"/>
                  </a:lnTo>
                  <a:lnTo>
                    <a:pt x="1407" y="1322"/>
                  </a:lnTo>
                  <a:lnTo>
                    <a:pt x="1472" y="1309"/>
                  </a:lnTo>
                  <a:lnTo>
                    <a:pt x="1499" y="1322"/>
                  </a:lnTo>
                  <a:lnTo>
                    <a:pt x="1539" y="1322"/>
                  </a:lnTo>
                  <a:lnTo>
                    <a:pt x="1566" y="1295"/>
                  </a:lnTo>
                  <a:lnTo>
                    <a:pt x="1553" y="1268"/>
                  </a:lnTo>
                  <a:lnTo>
                    <a:pt x="1580" y="1255"/>
                  </a:lnTo>
                  <a:lnTo>
                    <a:pt x="1607" y="1228"/>
                  </a:lnTo>
                  <a:lnTo>
                    <a:pt x="1620" y="1228"/>
                  </a:lnTo>
                  <a:lnTo>
                    <a:pt x="1647" y="1255"/>
                  </a:lnTo>
                  <a:lnTo>
                    <a:pt x="1647" y="1282"/>
                  </a:lnTo>
                  <a:lnTo>
                    <a:pt x="1633" y="1309"/>
                  </a:lnTo>
                  <a:lnTo>
                    <a:pt x="1633" y="1322"/>
                  </a:lnTo>
                  <a:lnTo>
                    <a:pt x="1607" y="1335"/>
                  </a:lnTo>
                  <a:lnTo>
                    <a:pt x="1633" y="1362"/>
                  </a:lnTo>
                  <a:lnTo>
                    <a:pt x="1660" y="1389"/>
                  </a:lnTo>
                  <a:lnTo>
                    <a:pt x="1674" y="1416"/>
                  </a:lnTo>
                  <a:lnTo>
                    <a:pt x="1701" y="1416"/>
                  </a:lnTo>
                  <a:lnTo>
                    <a:pt x="1687" y="1376"/>
                  </a:lnTo>
                  <a:lnTo>
                    <a:pt x="1714" y="1362"/>
                  </a:lnTo>
                  <a:lnTo>
                    <a:pt x="1714" y="1335"/>
                  </a:lnTo>
                  <a:lnTo>
                    <a:pt x="1701" y="1322"/>
                  </a:lnTo>
                  <a:lnTo>
                    <a:pt x="1754" y="1309"/>
                  </a:lnTo>
                  <a:lnTo>
                    <a:pt x="1727" y="1282"/>
                  </a:lnTo>
                  <a:lnTo>
                    <a:pt x="1714" y="1255"/>
                  </a:lnTo>
                  <a:lnTo>
                    <a:pt x="1714" y="1201"/>
                  </a:lnTo>
                  <a:lnTo>
                    <a:pt x="1768" y="1201"/>
                  </a:lnTo>
                  <a:lnTo>
                    <a:pt x="1795" y="1228"/>
                  </a:lnTo>
                  <a:lnTo>
                    <a:pt x="1822" y="1201"/>
                  </a:lnTo>
                  <a:lnTo>
                    <a:pt x="1848" y="1161"/>
                  </a:lnTo>
                  <a:lnTo>
                    <a:pt x="1902" y="1134"/>
                  </a:lnTo>
                  <a:lnTo>
                    <a:pt x="1929" y="1096"/>
                  </a:lnTo>
                  <a:lnTo>
                    <a:pt x="1942" y="1082"/>
                  </a:lnTo>
                  <a:lnTo>
                    <a:pt x="2008" y="1122"/>
                  </a:lnTo>
                  <a:lnTo>
                    <a:pt x="2062" y="1082"/>
                  </a:lnTo>
                  <a:lnTo>
                    <a:pt x="2142" y="1042"/>
                  </a:lnTo>
                  <a:lnTo>
                    <a:pt x="2182" y="1015"/>
                  </a:lnTo>
                  <a:lnTo>
                    <a:pt x="2209" y="975"/>
                  </a:lnTo>
                  <a:lnTo>
                    <a:pt x="2236" y="934"/>
                  </a:lnTo>
                  <a:lnTo>
                    <a:pt x="2277" y="908"/>
                  </a:lnTo>
                  <a:lnTo>
                    <a:pt x="2317" y="881"/>
                  </a:lnTo>
                  <a:lnTo>
                    <a:pt x="2371" y="867"/>
                  </a:lnTo>
                  <a:lnTo>
                    <a:pt x="2411" y="827"/>
                  </a:lnTo>
                  <a:lnTo>
                    <a:pt x="2451" y="802"/>
                  </a:lnTo>
                  <a:lnTo>
                    <a:pt x="2478" y="789"/>
                  </a:lnTo>
                  <a:lnTo>
                    <a:pt x="2492" y="802"/>
                  </a:lnTo>
                  <a:lnTo>
                    <a:pt x="2530" y="789"/>
                  </a:lnTo>
                  <a:lnTo>
                    <a:pt x="2516" y="748"/>
                  </a:lnTo>
                  <a:lnTo>
                    <a:pt x="2570" y="721"/>
                  </a:lnTo>
                  <a:lnTo>
                    <a:pt x="2584" y="708"/>
                  </a:lnTo>
                  <a:lnTo>
                    <a:pt x="2651" y="708"/>
                  </a:lnTo>
                  <a:lnTo>
                    <a:pt x="2678" y="681"/>
                  </a:lnTo>
                  <a:lnTo>
                    <a:pt x="2705" y="681"/>
                  </a:lnTo>
                  <a:lnTo>
                    <a:pt x="2705" y="641"/>
                  </a:lnTo>
                  <a:lnTo>
                    <a:pt x="2745" y="641"/>
                  </a:lnTo>
                  <a:lnTo>
                    <a:pt x="2745" y="681"/>
                  </a:lnTo>
                  <a:lnTo>
                    <a:pt x="2772" y="695"/>
                  </a:lnTo>
                  <a:lnTo>
                    <a:pt x="2799" y="668"/>
                  </a:lnTo>
                  <a:lnTo>
                    <a:pt x="2785" y="641"/>
                  </a:lnTo>
                  <a:lnTo>
                    <a:pt x="2812" y="627"/>
                  </a:lnTo>
                  <a:lnTo>
                    <a:pt x="2812" y="600"/>
                  </a:lnTo>
                  <a:lnTo>
                    <a:pt x="2799" y="587"/>
                  </a:lnTo>
                  <a:lnTo>
                    <a:pt x="2785" y="600"/>
                  </a:lnTo>
                  <a:lnTo>
                    <a:pt x="2758" y="574"/>
                  </a:lnTo>
                  <a:lnTo>
                    <a:pt x="2745" y="533"/>
                  </a:lnTo>
                  <a:lnTo>
                    <a:pt x="2731" y="547"/>
                  </a:lnTo>
                  <a:lnTo>
                    <a:pt x="2691" y="533"/>
                  </a:lnTo>
                  <a:lnTo>
                    <a:pt x="2678" y="547"/>
                  </a:lnTo>
                  <a:lnTo>
                    <a:pt x="2678" y="482"/>
                  </a:lnTo>
                  <a:lnTo>
                    <a:pt x="2678" y="441"/>
                  </a:lnTo>
                  <a:lnTo>
                    <a:pt x="2637" y="455"/>
                  </a:lnTo>
                  <a:lnTo>
                    <a:pt x="2637" y="414"/>
                  </a:lnTo>
                  <a:lnTo>
                    <a:pt x="2637" y="412"/>
                  </a:lnTo>
                  <a:lnTo>
                    <a:pt x="2635" y="411"/>
                  </a:lnTo>
                  <a:lnTo>
                    <a:pt x="2635" y="407"/>
                  </a:lnTo>
                  <a:lnTo>
                    <a:pt x="2634" y="401"/>
                  </a:lnTo>
                  <a:lnTo>
                    <a:pt x="2630" y="393"/>
                  </a:lnTo>
                  <a:lnTo>
                    <a:pt x="2626" y="386"/>
                  </a:lnTo>
                  <a:lnTo>
                    <a:pt x="2620" y="380"/>
                  </a:lnTo>
                  <a:lnTo>
                    <a:pt x="2618" y="378"/>
                  </a:lnTo>
                  <a:lnTo>
                    <a:pt x="2616" y="376"/>
                  </a:lnTo>
                  <a:lnTo>
                    <a:pt x="2614" y="374"/>
                  </a:lnTo>
                  <a:lnTo>
                    <a:pt x="2611" y="374"/>
                  </a:lnTo>
                  <a:lnTo>
                    <a:pt x="2601" y="374"/>
                  </a:lnTo>
                  <a:lnTo>
                    <a:pt x="2597" y="374"/>
                  </a:lnTo>
                  <a:lnTo>
                    <a:pt x="2593" y="374"/>
                  </a:lnTo>
                  <a:lnTo>
                    <a:pt x="2589" y="374"/>
                  </a:lnTo>
                  <a:lnTo>
                    <a:pt x="2586" y="374"/>
                  </a:lnTo>
                  <a:lnTo>
                    <a:pt x="2584" y="374"/>
                  </a:lnTo>
                  <a:lnTo>
                    <a:pt x="2570" y="334"/>
                  </a:lnTo>
                  <a:lnTo>
                    <a:pt x="2543" y="320"/>
                  </a:lnTo>
                  <a:lnTo>
                    <a:pt x="2516" y="293"/>
                  </a:lnTo>
                  <a:lnTo>
                    <a:pt x="2557" y="280"/>
                  </a:lnTo>
                  <a:lnTo>
                    <a:pt x="2570" y="253"/>
                  </a:lnTo>
                  <a:lnTo>
                    <a:pt x="2557" y="240"/>
                  </a:lnTo>
                  <a:lnTo>
                    <a:pt x="2557" y="199"/>
                  </a:lnTo>
                  <a:lnTo>
                    <a:pt x="2584" y="186"/>
                  </a:lnTo>
                  <a:lnTo>
                    <a:pt x="2543" y="186"/>
                  </a:lnTo>
                  <a:lnTo>
                    <a:pt x="2543" y="173"/>
                  </a:lnTo>
                  <a:lnTo>
                    <a:pt x="2478" y="173"/>
                  </a:lnTo>
                  <a:lnTo>
                    <a:pt x="2465" y="199"/>
                  </a:lnTo>
                  <a:lnTo>
                    <a:pt x="2424" y="199"/>
                  </a:lnTo>
                  <a:lnTo>
                    <a:pt x="2424" y="213"/>
                  </a:lnTo>
                  <a:lnTo>
                    <a:pt x="2397" y="173"/>
                  </a:lnTo>
                  <a:lnTo>
                    <a:pt x="2384" y="148"/>
                  </a:lnTo>
                  <a:lnTo>
                    <a:pt x="2357" y="148"/>
                  </a:lnTo>
                  <a:lnTo>
                    <a:pt x="2371" y="134"/>
                  </a:lnTo>
                  <a:lnTo>
                    <a:pt x="2371" y="107"/>
                  </a:lnTo>
                  <a:lnTo>
                    <a:pt x="2371" y="80"/>
                  </a:lnTo>
                  <a:lnTo>
                    <a:pt x="2330" y="54"/>
                  </a:lnTo>
                  <a:lnTo>
                    <a:pt x="2290" y="40"/>
                  </a:lnTo>
                  <a:lnTo>
                    <a:pt x="2263" y="54"/>
                  </a:lnTo>
                  <a:lnTo>
                    <a:pt x="2250" y="27"/>
                  </a:lnTo>
                  <a:lnTo>
                    <a:pt x="2209" y="13"/>
                  </a:lnTo>
                  <a:lnTo>
                    <a:pt x="2182" y="0"/>
                  </a:lnTo>
                  <a:lnTo>
                    <a:pt x="2156" y="13"/>
                  </a:lnTo>
                  <a:lnTo>
                    <a:pt x="2142" y="40"/>
                  </a:lnTo>
                  <a:lnTo>
                    <a:pt x="2115" y="54"/>
                  </a:lnTo>
                  <a:lnTo>
                    <a:pt x="2088" y="67"/>
                  </a:lnTo>
                  <a:lnTo>
                    <a:pt x="2062" y="80"/>
                  </a:lnTo>
                  <a:lnTo>
                    <a:pt x="2048" y="94"/>
                  </a:lnTo>
                  <a:lnTo>
                    <a:pt x="1994" y="134"/>
                  </a:lnTo>
                  <a:lnTo>
                    <a:pt x="1983" y="161"/>
                  </a:lnTo>
                  <a:lnTo>
                    <a:pt x="1969" y="186"/>
                  </a:lnTo>
                  <a:lnTo>
                    <a:pt x="1942" y="213"/>
                  </a:lnTo>
                  <a:lnTo>
                    <a:pt x="1929" y="240"/>
                  </a:lnTo>
                  <a:lnTo>
                    <a:pt x="1889" y="267"/>
                  </a:lnTo>
                  <a:lnTo>
                    <a:pt x="1889" y="280"/>
                  </a:lnTo>
                  <a:lnTo>
                    <a:pt x="1822" y="280"/>
                  </a:lnTo>
                  <a:lnTo>
                    <a:pt x="1795" y="293"/>
                  </a:lnTo>
                  <a:lnTo>
                    <a:pt x="1781" y="293"/>
                  </a:lnTo>
                  <a:lnTo>
                    <a:pt x="1741" y="307"/>
                  </a:lnTo>
                  <a:lnTo>
                    <a:pt x="1714" y="334"/>
                  </a:lnTo>
                  <a:lnTo>
                    <a:pt x="1687" y="361"/>
                  </a:lnTo>
                  <a:lnTo>
                    <a:pt x="1660" y="374"/>
                  </a:lnTo>
                  <a:lnTo>
                    <a:pt x="1647" y="387"/>
                  </a:lnTo>
                  <a:lnTo>
                    <a:pt x="1620" y="387"/>
                  </a:lnTo>
                  <a:lnTo>
                    <a:pt x="1593" y="387"/>
                  </a:lnTo>
                  <a:lnTo>
                    <a:pt x="1580" y="401"/>
                  </a:lnTo>
                  <a:lnTo>
                    <a:pt x="1553" y="401"/>
                  </a:lnTo>
                  <a:lnTo>
                    <a:pt x="1539" y="374"/>
                  </a:lnTo>
                  <a:lnTo>
                    <a:pt x="1526" y="401"/>
                  </a:lnTo>
                  <a:lnTo>
                    <a:pt x="1524" y="401"/>
                  </a:lnTo>
                  <a:lnTo>
                    <a:pt x="1522" y="401"/>
                  </a:lnTo>
                  <a:lnTo>
                    <a:pt x="1518" y="401"/>
                  </a:lnTo>
                  <a:lnTo>
                    <a:pt x="1514" y="401"/>
                  </a:lnTo>
                  <a:lnTo>
                    <a:pt x="1509" y="401"/>
                  </a:lnTo>
                  <a:lnTo>
                    <a:pt x="1499" y="401"/>
                  </a:lnTo>
                  <a:lnTo>
                    <a:pt x="1493" y="401"/>
                  </a:lnTo>
                  <a:lnTo>
                    <a:pt x="1488" y="403"/>
                  </a:lnTo>
                  <a:lnTo>
                    <a:pt x="1482" y="405"/>
                  </a:lnTo>
                  <a:lnTo>
                    <a:pt x="1474" y="407"/>
                  </a:lnTo>
                  <a:lnTo>
                    <a:pt x="1468" y="409"/>
                  </a:lnTo>
                  <a:lnTo>
                    <a:pt x="1464" y="411"/>
                  </a:lnTo>
                  <a:lnTo>
                    <a:pt x="1463" y="412"/>
                  </a:lnTo>
                  <a:lnTo>
                    <a:pt x="1461" y="412"/>
                  </a:lnTo>
                  <a:lnTo>
                    <a:pt x="1461" y="414"/>
                  </a:lnTo>
                  <a:lnTo>
                    <a:pt x="1447" y="414"/>
                  </a:lnTo>
                  <a:lnTo>
                    <a:pt x="1434" y="387"/>
                  </a:lnTo>
                  <a:lnTo>
                    <a:pt x="1407" y="387"/>
                  </a:lnTo>
                  <a:lnTo>
                    <a:pt x="1380" y="401"/>
                  </a:lnTo>
                  <a:lnTo>
                    <a:pt x="1367" y="428"/>
                  </a:lnTo>
                  <a:lnTo>
                    <a:pt x="1365" y="428"/>
                  </a:lnTo>
                  <a:lnTo>
                    <a:pt x="1363" y="428"/>
                  </a:lnTo>
                  <a:lnTo>
                    <a:pt x="1361" y="428"/>
                  </a:lnTo>
                  <a:lnTo>
                    <a:pt x="1357" y="428"/>
                  </a:lnTo>
                  <a:lnTo>
                    <a:pt x="1353" y="428"/>
                  </a:lnTo>
                  <a:lnTo>
                    <a:pt x="1349" y="428"/>
                  </a:lnTo>
                  <a:lnTo>
                    <a:pt x="1340" y="428"/>
                  </a:lnTo>
                  <a:lnTo>
                    <a:pt x="1334" y="422"/>
                  </a:lnTo>
                  <a:lnTo>
                    <a:pt x="1326" y="414"/>
                  </a:lnTo>
                  <a:lnTo>
                    <a:pt x="1321" y="409"/>
                  </a:lnTo>
                  <a:lnTo>
                    <a:pt x="1315" y="403"/>
                  </a:lnTo>
                  <a:lnTo>
                    <a:pt x="1309" y="395"/>
                  </a:lnTo>
                  <a:lnTo>
                    <a:pt x="1303" y="391"/>
                  </a:lnTo>
                  <a:lnTo>
                    <a:pt x="1301" y="389"/>
                  </a:lnTo>
                  <a:lnTo>
                    <a:pt x="1299" y="387"/>
                  </a:lnTo>
                  <a:lnTo>
                    <a:pt x="1273" y="361"/>
                  </a:lnTo>
                  <a:lnTo>
                    <a:pt x="1246" y="387"/>
                  </a:lnTo>
                  <a:lnTo>
                    <a:pt x="1219" y="401"/>
                  </a:lnTo>
                  <a:lnTo>
                    <a:pt x="1165" y="401"/>
                  </a:lnTo>
                  <a:lnTo>
                    <a:pt x="1152" y="361"/>
                  </a:lnTo>
                  <a:lnTo>
                    <a:pt x="1111" y="347"/>
                  </a:lnTo>
                  <a:lnTo>
                    <a:pt x="1098" y="387"/>
                  </a:lnTo>
                  <a:lnTo>
                    <a:pt x="1044" y="401"/>
                  </a:lnTo>
                  <a:lnTo>
                    <a:pt x="1004" y="414"/>
                  </a:lnTo>
                  <a:lnTo>
                    <a:pt x="977" y="414"/>
                  </a:lnTo>
                  <a:lnTo>
                    <a:pt x="912" y="428"/>
                  </a:lnTo>
                  <a:lnTo>
                    <a:pt x="844" y="482"/>
                  </a:lnTo>
                  <a:lnTo>
                    <a:pt x="791" y="520"/>
                  </a:lnTo>
                  <a:lnTo>
                    <a:pt x="750" y="560"/>
                  </a:lnTo>
                  <a:lnTo>
                    <a:pt x="724" y="600"/>
                  </a:lnTo>
                  <a:lnTo>
                    <a:pt x="697" y="641"/>
                  </a:lnTo>
                  <a:lnTo>
                    <a:pt x="670" y="654"/>
                  </a:lnTo>
                  <a:lnTo>
                    <a:pt x="697" y="681"/>
                  </a:lnTo>
                  <a:lnTo>
                    <a:pt x="643" y="708"/>
                  </a:lnTo>
                  <a:lnTo>
                    <a:pt x="603" y="721"/>
                  </a:lnTo>
                  <a:lnTo>
                    <a:pt x="549" y="721"/>
                  </a:lnTo>
                  <a:lnTo>
                    <a:pt x="509" y="721"/>
                  </a:lnTo>
                  <a:lnTo>
                    <a:pt x="482" y="748"/>
                  </a:lnTo>
                  <a:lnTo>
                    <a:pt x="455" y="748"/>
                  </a:lnTo>
                  <a:lnTo>
                    <a:pt x="416" y="748"/>
                  </a:lnTo>
                  <a:lnTo>
                    <a:pt x="389" y="748"/>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90" name="Freeform 176"/>
            <p:cNvSpPr>
              <a:spLocks/>
            </p:cNvSpPr>
            <p:nvPr/>
          </p:nvSpPr>
          <p:spPr bwMode="gray">
            <a:xfrm>
              <a:off x="3288" y="3451"/>
              <a:ext cx="174" cy="159"/>
            </a:xfrm>
            <a:custGeom>
              <a:avLst/>
              <a:gdLst>
                <a:gd name="T0" fmla="*/ 57 w 347"/>
                <a:gd name="T1" fmla="*/ 0 h 318"/>
                <a:gd name="T2" fmla="*/ 57 w 347"/>
                <a:gd name="T3" fmla="*/ 0 h 318"/>
                <a:gd name="T4" fmla="*/ 50 w 347"/>
                <a:gd name="T5" fmla="*/ 3 h 318"/>
                <a:gd name="T6" fmla="*/ 40 w 347"/>
                <a:gd name="T7" fmla="*/ 3 h 318"/>
                <a:gd name="T8" fmla="*/ 40 w 347"/>
                <a:gd name="T9" fmla="*/ 6 h 318"/>
                <a:gd name="T10" fmla="*/ 37 w 347"/>
                <a:gd name="T11" fmla="*/ 6 h 318"/>
                <a:gd name="T12" fmla="*/ 27 w 347"/>
                <a:gd name="T13" fmla="*/ 10 h 318"/>
                <a:gd name="T14" fmla="*/ 23 w 347"/>
                <a:gd name="T15" fmla="*/ 17 h 318"/>
                <a:gd name="T16" fmla="*/ 20 w 347"/>
                <a:gd name="T17" fmla="*/ 17 h 318"/>
                <a:gd name="T18" fmla="*/ 17 w 347"/>
                <a:gd name="T19" fmla="*/ 13 h 318"/>
                <a:gd name="T20" fmla="*/ 10 w 347"/>
                <a:gd name="T21" fmla="*/ 17 h 318"/>
                <a:gd name="T22" fmla="*/ 4 w 347"/>
                <a:gd name="T23" fmla="*/ 20 h 318"/>
                <a:gd name="T24" fmla="*/ 4 w 347"/>
                <a:gd name="T25" fmla="*/ 23 h 318"/>
                <a:gd name="T26" fmla="*/ 7 w 347"/>
                <a:gd name="T27" fmla="*/ 29 h 318"/>
                <a:gd name="T28" fmla="*/ 0 w 347"/>
                <a:gd name="T29" fmla="*/ 33 h 318"/>
                <a:gd name="T30" fmla="*/ 0 w 347"/>
                <a:gd name="T31" fmla="*/ 43 h 318"/>
                <a:gd name="T32" fmla="*/ 0 w 347"/>
                <a:gd name="T33" fmla="*/ 53 h 318"/>
                <a:gd name="T34" fmla="*/ 0 w 347"/>
                <a:gd name="T35" fmla="*/ 60 h 318"/>
                <a:gd name="T36" fmla="*/ 10 w 347"/>
                <a:gd name="T37" fmla="*/ 70 h 318"/>
                <a:gd name="T38" fmla="*/ 14 w 347"/>
                <a:gd name="T39" fmla="*/ 77 h 318"/>
                <a:gd name="T40" fmla="*/ 17 w 347"/>
                <a:gd name="T41" fmla="*/ 74 h 318"/>
                <a:gd name="T42" fmla="*/ 20 w 347"/>
                <a:gd name="T43" fmla="*/ 80 h 318"/>
                <a:gd name="T44" fmla="*/ 30 w 347"/>
                <a:gd name="T45" fmla="*/ 74 h 318"/>
                <a:gd name="T46" fmla="*/ 37 w 347"/>
                <a:gd name="T47" fmla="*/ 70 h 318"/>
                <a:gd name="T48" fmla="*/ 37 w 347"/>
                <a:gd name="T49" fmla="*/ 70 h 318"/>
                <a:gd name="T50" fmla="*/ 37 w 347"/>
                <a:gd name="T51" fmla="*/ 70 h 318"/>
                <a:gd name="T52" fmla="*/ 38 w 347"/>
                <a:gd name="T53" fmla="*/ 70 h 318"/>
                <a:gd name="T54" fmla="*/ 39 w 347"/>
                <a:gd name="T55" fmla="*/ 70 h 318"/>
                <a:gd name="T56" fmla="*/ 40 w 347"/>
                <a:gd name="T57" fmla="*/ 70 h 318"/>
                <a:gd name="T58" fmla="*/ 41 w 347"/>
                <a:gd name="T59" fmla="*/ 70 h 318"/>
                <a:gd name="T60" fmla="*/ 44 w 347"/>
                <a:gd name="T61" fmla="*/ 70 h 318"/>
                <a:gd name="T62" fmla="*/ 45 w 347"/>
                <a:gd name="T63" fmla="*/ 70 h 318"/>
                <a:gd name="T64" fmla="*/ 45 w 347"/>
                <a:gd name="T65" fmla="*/ 69 h 318"/>
                <a:gd name="T66" fmla="*/ 46 w 347"/>
                <a:gd name="T67" fmla="*/ 69 h 318"/>
                <a:gd name="T68" fmla="*/ 46 w 347"/>
                <a:gd name="T69" fmla="*/ 68 h 318"/>
                <a:gd name="T70" fmla="*/ 47 w 347"/>
                <a:gd name="T71" fmla="*/ 68 h 318"/>
                <a:gd name="T72" fmla="*/ 47 w 347"/>
                <a:gd name="T73" fmla="*/ 67 h 318"/>
                <a:gd name="T74" fmla="*/ 47 w 347"/>
                <a:gd name="T75" fmla="*/ 67 h 318"/>
                <a:gd name="T76" fmla="*/ 47 w 347"/>
                <a:gd name="T77" fmla="*/ 67 h 318"/>
                <a:gd name="T78" fmla="*/ 54 w 347"/>
                <a:gd name="T79" fmla="*/ 56 h 318"/>
                <a:gd name="T80" fmla="*/ 64 w 347"/>
                <a:gd name="T81" fmla="*/ 53 h 318"/>
                <a:gd name="T82" fmla="*/ 70 w 347"/>
                <a:gd name="T83" fmla="*/ 56 h 318"/>
                <a:gd name="T84" fmla="*/ 74 w 347"/>
                <a:gd name="T85" fmla="*/ 49 h 318"/>
                <a:gd name="T86" fmla="*/ 81 w 347"/>
                <a:gd name="T87" fmla="*/ 53 h 318"/>
                <a:gd name="T88" fmla="*/ 81 w 347"/>
                <a:gd name="T89" fmla="*/ 43 h 318"/>
                <a:gd name="T90" fmla="*/ 84 w 347"/>
                <a:gd name="T91" fmla="*/ 40 h 318"/>
                <a:gd name="T92" fmla="*/ 87 w 347"/>
                <a:gd name="T93" fmla="*/ 40 h 318"/>
                <a:gd name="T94" fmla="*/ 87 w 347"/>
                <a:gd name="T95" fmla="*/ 37 h 318"/>
                <a:gd name="T96" fmla="*/ 87 w 347"/>
                <a:gd name="T97" fmla="*/ 23 h 318"/>
                <a:gd name="T98" fmla="*/ 81 w 347"/>
                <a:gd name="T99" fmla="*/ 23 h 318"/>
                <a:gd name="T100" fmla="*/ 81 w 347"/>
                <a:gd name="T101" fmla="*/ 17 h 318"/>
                <a:gd name="T102" fmla="*/ 74 w 347"/>
                <a:gd name="T103" fmla="*/ 10 h 318"/>
                <a:gd name="T104" fmla="*/ 67 w 347"/>
                <a:gd name="T105" fmla="*/ 10 h 318"/>
                <a:gd name="T106" fmla="*/ 57 w 347"/>
                <a:gd name="T107" fmla="*/ 0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318"/>
                <a:gd name="T164" fmla="*/ 347 w 347"/>
                <a:gd name="T165" fmla="*/ 318 h 3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318">
                  <a:moveTo>
                    <a:pt x="227" y="0"/>
                  </a:moveTo>
                  <a:lnTo>
                    <a:pt x="227" y="0"/>
                  </a:lnTo>
                  <a:lnTo>
                    <a:pt x="200" y="13"/>
                  </a:lnTo>
                  <a:lnTo>
                    <a:pt x="159" y="13"/>
                  </a:lnTo>
                  <a:lnTo>
                    <a:pt x="159" y="27"/>
                  </a:lnTo>
                  <a:lnTo>
                    <a:pt x="146" y="27"/>
                  </a:lnTo>
                  <a:lnTo>
                    <a:pt x="106" y="40"/>
                  </a:lnTo>
                  <a:lnTo>
                    <a:pt x="92" y="67"/>
                  </a:lnTo>
                  <a:lnTo>
                    <a:pt x="79" y="67"/>
                  </a:lnTo>
                  <a:lnTo>
                    <a:pt x="67" y="53"/>
                  </a:lnTo>
                  <a:lnTo>
                    <a:pt x="40" y="67"/>
                  </a:lnTo>
                  <a:lnTo>
                    <a:pt x="13" y="78"/>
                  </a:lnTo>
                  <a:lnTo>
                    <a:pt x="13" y="92"/>
                  </a:lnTo>
                  <a:lnTo>
                    <a:pt x="27" y="119"/>
                  </a:lnTo>
                  <a:lnTo>
                    <a:pt x="0" y="132"/>
                  </a:lnTo>
                  <a:lnTo>
                    <a:pt x="0" y="172"/>
                  </a:lnTo>
                  <a:lnTo>
                    <a:pt x="0" y="213"/>
                  </a:lnTo>
                  <a:lnTo>
                    <a:pt x="0" y="240"/>
                  </a:lnTo>
                  <a:lnTo>
                    <a:pt x="40" y="280"/>
                  </a:lnTo>
                  <a:lnTo>
                    <a:pt x="54" y="307"/>
                  </a:lnTo>
                  <a:lnTo>
                    <a:pt x="67" y="293"/>
                  </a:lnTo>
                  <a:lnTo>
                    <a:pt x="79" y="318"/>
                  </a:lnTo>
                  <a:lnTo>
                    <a:pt x="119" y="293"/>
                  </a:lnTo>
                  <a:lnTo>
                    <a:pt x="146" y="280"/>
                  </a:lnTo>
                  <a:lnTo>
                    <a:pt x="148" y="280"/>
                  </a:lnTo>
                  <a:lnTo>
                    <a:pt x="152" y="280"/>
                  </a:lnTo>
                  <a:lnTo>
                    <a:pt x="155" y="280"/>
                  </a:lnTo>
                  <a:lnTo>
                    <a:pt x="159" y="280"/>
                  </a:lnTo>
                  <a:lnTo>
                    <a:pt x="163" y="280"/>
                  </a:lnTo>
                  <a:lnTo>
                    <a:pt x="173" y="280"/>
                  </a:lnTo>
                  <a:lnTo>
                    <a:pt x="179" y="278"/>
                  </a:lnTo>
                  <a:lnTo>
                    <a:pt x="180" y="276"/>
                  </a:lnTo>
                  <a:lnTo>
                    <a:pt x="184" y="274"/>
                  </a:lnTo>
                  <a:lnTo>
                    <a:pt x="184" y="272"/>
                  </a:lnTo>
                  <a:lnTo>
                    <a:pt x="186" y="270"/>
                  </a:lnTo>
                  <a:lnTo>
                    <a:pt x="186" y="268"/>
                  </a:lnTo>
                  <a:lnTo>
                    <a:pt x="186" y="266"/>
                  </a:lnTo>
                  <a:lnTo>
                    <a:pt x="213" y="226"/>
                  </a:lnTo>
                  <a:lnTo>
                    <a:pt x="253" y="213"/>
                  </a:lnTo>
                  <a:lnTo>
                    <a:pt x="280" y="226"/>
                  </a:lnTo>
                  <a:lnTo>
                    <a:pt x="294" y="199"/>
                  </a:lnTo>
                  <a:lnTo>
                    <a:pt x="321" y="213"/>
                  </a:lnTo>
                  <a:lnTo>
                    <a:pt x="321" y="172"/>
                  </a:lnTo>
                  <a:lnTo>
                    <a:pt x="334" y="159"/>
                  </a:lnTo>
                  <a:lnTo>
                    <a:pt x="347" y="159"/>
                  </a:lnTo>
                  <a:lnTo>
                    <a:pt x="347" y="146"/>
                  </a:lnTo>
                  <a:lnTo>
                    <a:pt x="347" y="92"/>
                  </a:lnTo>
                  <a:lnTo>
                    <a:pt x="321" y="92"/>
                  </a:lnTo>
                  <a:lnTo>
                    <a:pt x="321" y="67"/>
                  </a:lnTo>
                  <a:lnTo>
                    <a:pt x="294" y="40"/>
                  </a:lnTo>
                  <a:lnTo>
                    <a:pt x="267" y="40"/>
                  </a:lnTo>
                  <a:lnTo>
                    <a:pt x="22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92" name="Freeform 177"/>
            <p:cNvSpPr>
              <a:spLocks/>
            </p:cNvSpPr>
            <p:nvPr/>
          </p:nvSpPr>
          <p:spPr bwMode="gray">
            <a:xfrm>
              <a:off x="3609" y="4052"/>
              <a:ext cx="220" cy="67"/>
            </a:xfrm>
            <a:custGeom>
              <a:avLst/>
              <a:gdLst>
                <a:gd name="T0" fmla="*/ 7 w 440"/>
                <a:gd name="T1" fmla="*/ 6 h 134"/>
                <a:gd name="T2" fmla="*/ 0 w 440"/>
                <a:gd name="T3" fmla="*/ 13 h 134"/>
                <a:gd name="T4" fmla="*/ 7 w 440"/>
                <a:gd name="T5" fmla="*/ 27 h 134"/>
                <a:gd name="T6" fmla="*/ 24 w 440"/>
                <a:gd name="T7" fmla="*/ 23 h 134"/>
                <a:gd name="T8" fmla="*/ 37 w 440"/>
                <a:gd name="T9" fmla="*/ 20 h 134"/>
                <a:gd name="T10" fmla="*/ 50 w 440"/>
                <a:gd name="T11" fmla="*/ 23 h 134"/>
                <a:gd name="T12" fmla="*/ 54 w 440"/>
                <a:gd name="T13" fmla="*/ 34 h 134"/>
                <a:gd name="T14" fmla="*/ 63 w 440"/>
                <a:gd name="T15" fmla="*/ 30 h 134"/>
                <a:gd name="T16" fmla="*/ 70 w 440"/>
                <a:gd name="T17" fmla="*/ 27 h 134"/>
                <a:gd name="T18" fmla="*/ 84 w 440"/>
                <a:gd name="T19" fmla="*/ 20 h 134"/>
                <a:gd name="T20" fmla="*/ 91 w 440"/>
                <a:gd name="T21" fmla="*/ 20 h 134"/>
                <a:gd name="T22" fmla="*/ 97 w 440"/>
                <a:gd name="T23" fmla="*/ 17 h 134"/>
                <a:gd name="T24" fmla="*/ 107 w 440"/>
                <a:gd name="T25" fmla="*/ 17 h 134"/>
                <a:gd name="T26" fmla="*/ 110 w 440"/>
                <a:gd name="T27" fmla="*/ 6 h 134"/>
                <a:gd name="T28" fmla="*/ 110 w 440"/>
                <a:gd name="T29" fmla="*/ 0 h 134"/>
                <a:gd name="T30" fmla="*/ 104 w 440"/>
                <a:gd name="T31" fmla="*/ 6 h 134"/>
                <a:gd name="T32" fmla="*/ 97 w 440"/>
                <a:gd name="T33" fmla="*/ 6 h 134"/>
                <a:gd name="T34" fmla="*/ 94 w 440"/>
                <a:gd name="T35" fmla="*/ 10 h 134"/>
                <a:gd name="T36" fmla="*/ 87 w 440"/>
                <a:gd name="T37" fmla="*/ 13 h 134"/>
                <a:gd name="T38" fmla="*/ 84 w 440"/>
                <a:gd name="T39" fmla="*/ 3 h 134"/>
                <a:gd name="T40" fmla="*/ 77 w 440"/>
                <a:gd name="T41" fmla="*/ 6 h 134"/>
                <a:gd name="T42" fmla="*/ 63 w 440"/>
                <a:gd name="T43" fmla="*/ 6 h 134"/>
                <a:gd name="T44" fmla="*/ 60 w 440"/>
                <a:gd name="T45" fmla="*/ 10 h 134"/>
                <a:gd name="T46" fmla="*/ 56 w 440"/>
                <a:gd name="T47" fmla="*/ 6 h 134"/>
                <a:gd name="T48" fmla="*/ 44 w 440"/>
                <a:gd name="T49" fmla="*/ 6 h 134"/>
                <a:gd name="T50" fmla="*/ 40 w 440"/>
                <a:gd name="T51" fmla="*/ 10 h 134"/>
                <a:gd name="T52" fmla="*/ 34 w 440"/>
                <a:gd name="T53" fmla="*/ 13 h 134"/>
                <a:gd name="T54" fmla="*/ 30 w 440"/>
                <a:gd name="T55" fmla="*/ 17 h 134"/>
                <a:gd name="T56" fmla="*/ 30 w 440"/>
                <a:gd name="T57" fmla="*/ 10 h 134"/>
                <a:gd name="T58" fmla="*/ 24 w 440"/>
                <a:gd name="T59" fmla="*/ 10 h 134"/>
                <a:gd name="T60" fmla="*/ 24 w 440"/>
                <a:gd name="T61" fmla="*/ 3 h 134"/>
                <a:gd name="T62" fmla="*/ 21 w 440"/>
                <a:gd name="T63" fmla="*/ 6 h 134"/>
                <a:gd name="T64" fmla="*/ 14 w 440"/>
                <a:gd name="T65" fmla="*/ 13 h 134"/>
                <a:gd name="T66" fmla="*/ 7 w 440"/>
                <a:gd name="T67" fmla="*/ 10 h 134"/>
                <a:gd name="T68" fmla="*/ 7 w 440"/>
                <a:gd name="T69" fmla="*/ 6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0"/>
                <a:gd name="T106" fmla="*/ 0 h 134"/>
                <a:gd name="T107" fmla="*/ 440 w 440"/>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0" h="134">
                  <a:moveTo>
                    <a:pt x="27" y="27"/>
                  </a:moveTo>
                  <a:lnTo>
                    <a:pt x="0" y="54"/>
                  </a:lnTo>
                  <a:lnTo>
                    <a:pt x="27" y="108"/>
                  </a:lnTo>
                  <a:lnTo>
                    <a:pt x="94" y="94"/>
                  </a:lnTo>
                  <a:lnTo>
                    <a:pt x="148" y="81"/>
                  </a:lnTo>
                  <a:lnTo>
                    <a:pt x="200" y="94"/>
                  </a:lnTo>
                  <a:lnTo>
                    <a:pt x="213" y="134"/>
                  </a:lnTo>
                  <a:lnTo>
                    <a:pt x="254" y="121"/>
                  </a:lnTo>
                  <a:lnTo>
                    <a:pt x="280" y="108"/>
                  </a:lnTo>
                  <a:lnTo>
                    <a:pt x="334" y="81"/>
                  </a:lnTo>
                  <a:lnTo>
                    <a:pt x="361" y="81"/>
                  </a:lnTo>
                  <a:lnTo>
                    <a:pt x="388" y="67"/>
                  </a:lnTo>
                  <a:lnTo>
                    <a:pt x="426" y="67"/>
                  </a:lnTo>
                  <a:lnTo>
                    <a:pt x="440" y="27"/>
                  </a:lnTo>
                  <a:lnTo>
                    <a:pt x="440" y="0"/>
                  </a:lnTo>
                  <a:lnTo>
                    <a:pt x="413" y="27"/>
                  </a:lnTo>
                  <a:lnTo>
                    <a:pt x="388" y="27"/>
                  </a:lnTo>
                  <a:lnTo>
                    <a:pt x="374" y="40"/>
                  </a:lnTo>
                  <a:lnTo>
                    <a:pt x="348" y="54"/>
                  </a:lnTo>
                  <a:lnTo>
                    <a:pt x="334" y="13"/>
                  </a:lnTo>
                  <a:lnTo>
                    <a:pt x="307" y="27"/>
                  </a:lnTo>
                  <a:lnTo>
                    <a:pt x="254" y="27"/>
                  </a:lnTo>
                  <a:lnTo>
                    <a:pt x="240" y="40"/>
                  </a:lnTo>
                  <a:lnTo>
                    <a:pt x="227" y="27"/>
                  </a:lnTo>
                  <a:lnTo>
                    <a:pt x="173" y="27"/>
                  </a:lnTo>
                  <a:lnTo>
                    <a:pt x="159" y="40"/>
                  </a:lnTo>
                  <a:lnTo>
                    <a:pt x="135" y="54"/>
                  </a:lnTo>
                  <a:lnTo>
                    <a:pt x="121" y="67"/>
                  </a:lnTo>
                  <a:lnTo>
                    <a:pt x="121" y="40"/>
                  </a:lnTo>
                  <a:lnTo>
                    <a:pt x="94" y="40"/>
                  </a:lnTo>
                  <a:lnTo>
                    <a:pt x="94" y="13"/>
                  </a:lnTo>
                  <a:lnTo>
                    <a:pt x="81" y="27"/>
                  </a:lnTo>
                  <a:lnTo>
                    <a:pt x="54" y="54"/>
                  </a:lnTo>
                  <a:lnTo>
                    <a:pt x="27" y="40"/>
                  </a:lnTo>
                  <a:lnTo>
                    <a:pt x="27" y="27"/>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95" name="Freeform 178"/>
            <p:cNvSpPr>
              <a:spLocks/>
            </p:cNvSpPr>
            <p:nvPr/>
          </p:nvSpPr>
          <p:spPr bwMode="gray">
            <a:xfrm>
              <a:off x="3916" y="3911"/>
              <a:ext cx="27" cy="53"/>
            </a:xfrm>
            <a:custGeom>
              <a:avLst/>
              <a:gdLst>
                <a:gd name="T0" fmla="*/ 14 w 54"/>
                <a:gd name="T1" fmla="*/ 0 h 105"/>
                <a:gd name="T2" fmla="*/ 3 w 54"/>
                <a:gd name="T3" fmla="*/ 7 h 105"/>
                <a:gd name="T4" fmla="*/ 0 w 54"/>
                <a:gd name="T5" fmla="*/ 17 h 105"/>
                <a:gd name="T6" fmla="*/ 7 w 54"/>
                <a:gd name="T7" fmla="*/ 27 h 105"/>
                <a:gd name="T8" fmla="*/ 11 w 54"/>
                <a:gd name="T9" fmla="*/ 20 h 105"/>
                <a:gd name="T10" fmla="*/ 14 w 54"/>
                <a:gd name="T11" fmla="*/ 7 h 105"/>
                <a:gd name="T12" fmla="*/ 14 w 54"/>
                <a:gd name="T13" fmla="*/ 0 h 105"/>
                <a:gd name="T14" fmla="*/ 0 60000 65536"/>
                <a:gd name="T15" fmla="*/ 0 60000 65536"/>
                <a:gd name="T16" fmla="*/ 0 60000 65536"/>
                <a:gd name="T17" fmla="*/ 0 60000 65536"/>
                <a:gd name="T18" fmla="*/ 0 60000 65536"/>
                <a:gd name="T19" fmla="*/ 0 60000 65536"/>
                <a:gd name="T20" fmla="*/ 0 60000 65536"/>
                <a:gd name="T21" fmla="*/ 0 w 54"/>
                <a:gd name="T22" fmla="*/ 0 h 105"/>
                <a:gd name="T23" fmla="*/ 54 w 5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05">
                  <a:moveTo>
                    <a:pt x="54" y="0"/>
                  </a:moveTo>
                  <a:lnTo>
                    <a:pt x="14" y="27"/>
                  </a:lnTo>
                  <a:lnTo>
                    <a:pt x="0" y="67"/>
                  </a:lnTo>
                  <a:lnTo>
                    <a:pt x="27" y="105"/>
                  </a:lnTo>
                  <a:lnTo>
                    <a:pt x="41" y="80"/>
                  </a:lnTo>
                  <a:lnTo>
                    <a:pt x="54" y="27"/>
                  </a:lnTo>
                  <a:lnTo>
                    <a:pt x="5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96" name="Freeform 179"/>
            <p:cNvSpPr>
              <a:spLocks/>
            </p:cNvSpPr>
            <p:nvPr/>
          </p:nvSpPr>
          <p:spPr bwMode="gray">
            <a:xfrm>
              <a:off x="4292" y="3838"/>
              <a:ext cx="154" cy="134"/>
            </a:xfrm>
            <a:custGeom>
              <a:avLst/>
              <a:gdLst>
                <a:gd name="T0" fmla="*/ 77 w 307"/>
                <a:gd name="T1" fmla="*/ 0 h 269"/>
                <a:gd name="T2" fmla="*/ 70 w 307"/>
                <a:gd name="T3" fmla="*/ 0 h 269"/>
                <a:gd name="T4" fmla="*/ 64 w 307"/>
                <a:gd name="T5" fmla="*/ 13 h 269"/>
                <a:gd name="T6" fmla="*/ 64 w 307"/>
                <a:gd name="T7" fmla="*/ 13 h 269"/>
                <a:gd name="T8" fmla="*/ 63 w 307"/>
                <a:gd name="T9" fmla="*/ 13 h 269"/>
                <a:gd name="T10" fmla="*/ 63 w 307"/>
                <a:gd name="T11" fmla="*/ 14 h 269"/>
                <a:gd name="T12" fmla="*/ 62 w 307"/>
                <a:gd name="T13" fmla="*/ 14 h 269"/>
                <a:gd name="T14" fmla="*/ 60 w 307"/>
                <a:gd name="T15" fmla="*/ 15 h 269"/>
                <a:gd name="T16" fmla="*/ 59 w 307"/>
                <a:gd name="T17" fmla="*/ 16 h 269"/>
                <a:gd name="T18" fmla="*/ 58 w 307"/>
                <a:gd name="T19" fmla="*/ 17 h 269"/>
                <a:gd name="T20" fmla="*/ 57 w 307"/>
                <a:gd name="T21" fmla="*/ 18 h 269"/>
                <a:gd name="T22" fmla="*/ 57 w 307"/>
                <a:gd name="T23" fmla="*/ 19 h 269"/>
                <a:gd name="T24" fmla="*/ 57 w 307"/>
                <a:gd name="T25" fmla="*/ 20 h 269"/>
                <a:gd name="T26" fmla="*/ 57 w 307"/>
                <a:gd name="T27" fmla="*/ 20 h 269"/>
                <a:gd name="T28" fmla="*/ 57 w 307"/>
                <a:gd name="T29" fmla="*/ 20 h 269"/>
                <a:gd name="T30" fmla="*/ 56 w 307"/>
                <a:gd name="T31" fmla="*/ 21 h 269"/>
                <a:gd name="T32" fmla="*/ 56 w 307"/>
                <a:gd name="T33" fmla="*/ 21 h 269"/>
                <a:gd name="T34" fmla="*/ 55 w 307"/>
                <a:gd name="T35" fmla="*/ 22 h 269"/>
                <a:gd name="T36" fmla="*/ 54 w 307"/>
                <a:gd name="T37" fmla="*/ 23 h 269"/>
                <a:gd name="T38" fmla="*/ 54 w 307"/>
                <a:gd name="T39" fmla="*/ 23 h 269"/>
                <a:gd name="T40" fmla="*/ 54 w 307"/>
                <a:gd name="T41" fmla="*/ 23 h 269"/>
                <a:gd name="T42" fmla="*/ 44 w 307"/>
                <a:gd name="T43" fmla="*/ 27 h 269"/>
                <a:gd name="T44" fmla="*/ 30 w 307"/>
                <a:gd name="T45" fmla="*/ 30 h 269"/>
                <a:gd name="T46" fmla="*/ 20 w 307"/>
                <a:gd name="T47" fmla="*/ 33 h 269"/>
                <a:gd name="T48" fmla="*/ 20 w 307"/>
                <a:gd name="T49" fmla="*/ 37 h 269"/>
                <a:gd name="T50" fmla="*/ 20 w 307"/>
                <a:gd name="T51" fmla="*/ 43 h 269"/>
                <a:gd name="T52" fmla="*/ 17 w 307"/>
                <a:gd name="T53" fmla="*/ 47 h 269"/>
                <a:gd name="T54" fmla="*/ 14 w 307"/>
                <a:gd name="T55" fmla="*/ 47 h 269"/>
                <a:gd name="T56" fmla="*/ 7 w 307"/>
                <a:gd name="T57" fmla="*/ 47 h 269"/>
                <a:gd name="T58" fmla="*/ 7 w 307"/>
                <a:gd name="T59" fmla="*/ 53 h 269"/>
                <a:gd name="T60" fmla="*/ 0 w 307"/>
                <a:gd name="T61" fmla="*/ 53 h 269"/>
                <a:gd name="T62" fmla="*/ 0 w 307"/>
                <a:gd name="T63" fmla="*/ 60 h 269"/>
                <a:gd name="T64" fmla="*/ 7 w 307"/>
                <a:gd name="T65" fmla="*/ 63 h 269"/>
                <a:gd name="T66" fmla="*/ 14 w 307"/>
                <a:gd name="T67" fmla="*/ 67 h 269"/>
                <a:gd name="T68" fmla="*/ 23 w 307"/>
                <a:gd name="T69" fmla="*/ 67 h 269"/>
                <a:gd name="T70" fmla="*/ 27 w 307"/>
                <a:gd name="T71" fmla="*/ 67 h 269"/>
                <a:gd name="T72" fmla="*/ 30 w 307"/>
                <a:gd name="T73" fmla="*/ 67 h 269"/>
                <a:gd name="T74" fmla="*/ 33 w 307"/>
                <a:gd name="T75" fmla="*/ 67 h 269"/>
                <a:gd name="T76" fmla="*/ 37 w 307"/>
                <a:gd name="T77" fmla="*/ 67 h 269"/>
                <a:gd name="T78" fmla="*/ 37 w 307"/>
                <a:gd name="T79" fmla="*/ 63 h 269"/>
                <a:gd name="T80" fmla="*/ 37 w 307"/>
                <a:gd name="T81" fmla="*/ 60 h 269"/>
                <a:gd name="T82" fmla="*/ 44 w 307"/>
                <a:gd name="T83" fmla="*/ 60 h 269"/>
                <a:gd name="T84" fmla="*/ 44 w 307"/>
                <a:gd name="T85" fmla="*/ 57 h 269"/>
                <a:gd name="T86" fmla="*/ 47 w 307"/>
                <a:gd name="T87" fmla="*/ 57 h 269"/>
                <a:gd name="T88" fmla="*/ 50 w 307"/>
                <a:gd name="T89" fmla="*/ 53 h 269"/>
                <a:gd name="T90" fmla="*/ 50 w 307"/>
                <a:gd name="T91" fmla="*/ 50 h 269"/>
                <a:gd name="T92" fmla="*/ 54 w 307"/>
                <a:gd name="T93" fmla="*/ 50 h 269"/>
                <a:gd name="T94" fmla="*/ 57 w 307"/>
                <a:gd name="T95" fmla="*/ 40 h 269"/>
                <a:gd name="T96" fmla="*/ 64 w 307"/>
                <a:gd name="T97" fmla="*/ 40 h 269"/>
                <a:gd name="T98" fmla="*/ 64 w 307"/>
                <a:gd name="T99" fmla="*/ 37 h 269"/>
                <a:gd name="T100" fmla="*/ 70 w 307"/>
                <a:gd name="T101" fmla="*/ 37 h 269"/>
                <a:gd name="T102" fmla="*/ 64 w 307"/>
                <a:gd name="T103" fmla="*/ 30 h 269"/>
                <a:gd name="T104" fmla="*/ 60 w 307"/>
                <a:gd name="T105" fmla="*/ 30 h 269"/>
                <a:gd name="T106" fmla="*/ 57 w 307"/>
                <a:gd name="T107" fmla="*/ 27 h 269"/>
                <a:gd name="T108" fmla="*/ 57 w 307"/>
                <a:gd name="T109" fmla="*/ 23 h 269"/>
                <a:gd name="T110" fmla="*/ 60 w 307"/>
                <a:gd name="T111" fmla="*/ 20 h 269"/>
                <a:gd name="T112" fmla="*/ 64 w 307"/>
                <a:gd name="T113" fmla="*/ 16 h 269"/>
                <a:gd name="T114" fmla="*/ 67 w 307"/>
                <a:gd name="T115" fmla="*/ 13 h 269"/>
                <a:gd name="T116" fmla="*/ 70 w 307"/>
                <a:gd name="T117" fmla="*/ 6 h 269"/>
                <a:gd name="T118" fmla="*/ 70 w 307"/>
                <a:gd name="T119" fmla="*/ 3 h 269"/>
                <a:gd name="T120" fmla="*/ 77 w 307"/>
                <a:gd name="T121" fmla="*/ 0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69"/>
                <a:gd name="T185" fmla="*/ 307 w 307"/>
                <a:gd name="T186" fmla="*/ 269 h 2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69">
                  <a:moveTo>
                    <a:pt x="307" y="0"/>
                  </a:moveTo>
                  <a:lnTo>
                    <a:pt x="280" y="0"/>
                  </a:lnTo>
                  <a:lnTo>
                    <a:pt x="253" y="54"/>
                  </a:lnTo>
                  <a:lnTo>
                    <a:pt x="251" y="54"/>
                  </a:lnTo>
                  <a:lnTo>
                    <a:pt x="250" y="56"/>
                  </a:lnTo>
                  <a:lnTo>
                    <a:pt x="246" y="58"/>
                  </a:lnTo>
                  <a:lnTo>
                    <a:pt x="240" y="61"/>
                  </a:lnTo>
                  <a:lnTo>
                    <a:pt x="234" y="65"/>
                  </a:lnTo>
                  <a:lnTo>
                    <a:pt x="230" y="71"/>
                  </a:lnTo>
                  <a:lnTo>
                    <a:pt x="228" y="75"/>
                  </a:lnTo>
                  <a:lnTo>
                    <a:pt x="226" y="77"/>
                  </a:lnTo>
                  <a:lnTo>
                    <a:pt x="226" y="81"/>
                  </a:lnTo>
                  <a:lnTo>
                    <a:pt x="225" y="83"/>
                  </a:lnTo>
                  <a:lnTo>
                    <a:pt x="223" y="85"/>
                  </a:lnTo>
                  <a:lnTo>
                    <a:pt x="221" y="86"/>
                  </a:lnTo>
                  <a:lnTo>
                    <a:pt x="217" y="90"/>
                  </a:lnTo>
                  <a:lnTo>
                    <a:pt x="215" y="92"/>
                  </a:lnTo>
                  <a:lnTo>
                    <a:pt x="213" y="92"/>
                  </a:lnTo>
                  <a:lnTo>
                    <a:pt x="213" y="94"/>
                  </a:lnTo>
                  <a:lnTo>
                    <a:pt x="173" y="108"/>
                  </a:lnTo>
                  <a:lnTo>
                    <a:pt x="119" y="121"/>
                  </a:lnTo>
                  <a:lnTo>
                    <a:pt x="79" y="134"/>
                  </a:lnTo>
                  <a:lnTo>
                    <a:pt x="79" y="148"/>
                  </a:lnTo>
                  <a:lnTo>
                    <a:pt x="79" y="175"/>
                  </a:lnTo>
                  <a:lnTo>
                    <a:pt x="65" y="188"/>
                  </a:lnTo>
                  <a:lnTo>
                    <a:pt x="54" y="188"/>
                  </a:lnTo>
                  <a:lnTo>
                    <a:pt x="27" y="188"/>
                  </a:lnTo>
                  <a:lnTo>
                    <a:pt x="27" y="215"/>
                  </a:lnTo>
                  <a:lnTo>
                    <a:pt x="0" y="215"/>
                  </a:lnTo>
                  <a:lnTo>
                    <a:pt x="0" y="242"/>
                  </a:lnTo>
                  <a:lnTo>
                    <a:pt x="27" y="255"/>
                  </a:lnTo>
                  <a:lnTo>
                    <a:pt x="54" y="269"/>
                  </a:lnTo>
                  <a:lnTo>
                    <a:pt x="92" y="269"/>
                  </a:lnTo>
                  <a:lnTo>
                    <a:pt x="106" y="269"/>
                  </a:lnTo>
                  <a:lnTo>
                    <a:pt x="119" y="269"/>
                  </a:lnTo>
                  <a:lnTo>
                    <a:pt x="132" y="269"/>
                  </a:lnTo>
                  <a:lnTo>
                    <a:pt x="146" y="269"/>
                  </a:lnTo>
                  <a:lnTo>
                    <a:pt x="146" y="255"/>
                  </a:lnTo>
                  <a:lnTo>
                    <a:pt x="146" y="242"/>
                  </a:lnTo>
                  <a:lnTo>
                    <a:pt x="173" y="242"/>
                  </a:lnTo>
                  <a:lnTo>
                    <a:pt x="173" y="228"/>
                  </a:lnTo>
                  <a:lnTo>
                    <a:pt x="186" y="228"/>
                  </a:lnTo>
                  <a:lnTo>
                    <a:pt x="200" y="215"/>
                  </a:lnTo>
                  <a:lnTo>
                    <a:pt x="200" y="202"/>
                  </a:lnTo>
                  <a:lnTo>
                    <a:pt x="213" y="202"/>
                  </a:lnTo>
                  <a:lnTo>
                    <a:pt x="226" y="161"/>
                  </a:lnTo>
                  <a:lnTo>
                    <a:pt x="253" y="161"/>
                  </a:lnTo>
                  <a:lnTo>
                    <a:pt x="253" y="148"/>
                  </a:lnTo>
                  <a:lnTo>
                    <a:pt x="280" y="148"/>
                  </a:lnTo>
                  <a:lnTo>
                    <a:pt x="253" y="121"/>
                  </a:lnTo>
                  <a:lnTo>
                    <a:pt x="240" y="121"/>
                  </a:lnTo>
                  <a:lnTo>
                    <a:pt x="226" y="108"/>
                  </a:lnTo>
                  <a:lnTo>
                    <a:pt x="226" y="94"/>
                  </a:lnTo>
                  <a:lnTo>
                    <a:pt x="240" y="81"/>
                  </a:lnTo>
                  <a:lnTo>
                    <a:pt x="253" y="67"/>
                  </a:lnTo>
                  <a:lnTo>
                    <a:pt x="267" y="54"/>
                  </a:lnTo>
                  <a:lnTo>
                    <a:pt x="280" y="27"/>
                  </a:lnTo>
                  <a:lnTo>
                    <a:pt x="280" y="14"/>
                  </a:lnTo>
                  <a:lnTo>
                    <a:pt x="307"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197" name="Freeform 180"/>
            <p:cNvSpPr>
              <a:spLocks/>
            </p:cNvSpPr>
            <p:nvPr/>
          </p:nvSpPr>
          <p:spPr bwMode="gray">
            <a:xfrm>
              <a:off x="3208" y="2842"/>
              <a:ext cx="628" cy="462"/>
            </a:xfrm>
            <a:custGeom>
              <a:avLst/>
              <a:gdLst>
                <a:gd name="T0" fmla="*/ 7 w 1255"/>
                <a:gd name="T1" fmla="*/ 148 h 923"/>
                <a:gd name="T2" fmla="*/ 20 w 1255"/>
                <a:gd name="T3" fmla="*/ 151 h 923"/>
                <a:gd name="T4" fmla="*/ 24 w 1255"/>
                <a:gd name="T5" fmla="*/ 161 h 923"/>
                <a:gd name="T6" fmla="*/ 34 w 1255"/>
                <a:gd name="T7" fmla="*/ 171 h 923"/>
                <a:gd name="T8" fmla="*/ 44 w 1255"/>
                <a:gd name="T9" fmla="*/ 184 h 923"/>
                <a:gd name="T10" fmla="*/ 44 w 1255"/>
                <a:gd name="T11" fmla="*/ 191 h 923"/>
                <a:gd name="T12" fmla="*/ 54 w 1255"/>
                <a:gd name="T13" fmla="*/ 194 h 923"/>
                <a:gd name="T14" fmla="*/ 67 w 1255"/>
                <a:gd name="T15" fmla="*/ 201 h 923"/>
                <a:gd name="T16" fmla="*/ 77 w 1255"/>
                <a:gd name="T17" fmla="*/ 198 h 923"/>
                <a:gd name="T18" fmla="*/ 80 w 1255"/>
                <a:gd name="T19" fmla="*/ 194 h 923"/>
                <a:gd name="T20" fmla="*/ 94 w 1255"/>
                <a:gd name="T21" fmla="*/ 198 h 923"/>
                <a:gd name="T22" fmla="*/ 84 w 1255"/>
                <a:gd name="T23" fmla="*/ 208 h 923"/>
                <a:gd name="T24" fmla="*/ 94 w 1255"/>
                <a:gd name="T25" fmla="*/ 211 h 923"/>
                <a:gd name="T26" fmla="*/ 94 w 1255"/>
                <a:gd name="T27" fmla="*/ 218 h 923"/>
                <a:gd name="T28" fmla="*/ 107 w 1255"/>
                <a:gd name="T29" fmla="*/ 224 h 923"/>
                <a:gd name="T30" fmla="*/ 111 w 1255"/>
                <a:gd name="T31" fmla="*/ 231 h 923"/>
                <a:gd name="T32" fmla="*/ 141 w 1255"/>
                <a:gd name="T33" fmla="*/ 228 h 923"/>
                <a:gd name="T34" fmla="*/ 161 w 1255"/>
                <a:gd name="T35" fmla="*/ 224 h 923"/>
                <a:gd name="T36" fmla="*/ 174 w 1255"/>
                <a:gd name="T37" fmla="*/ 221 h 923"/>
                <a:gd name="T38" fmla="*/ 198 w 1255"/>
                <a:gd name="T39" fmla="*/ 221 h 923"/>
                <a:gd name="T40" fmla="*/ 208 w 1255"/>
                <a:gd name="T41" fmla="*/ 204 h 923"/>
                <a:gd name="T42" fmla="*/ 231 w 1255"/>
                <a:gd name="T43" fmla="*/ 191 h 923"/>
                <a:gd name="T44" fmla="*/ 254 w 1255"/>
                <a:gd name="T45" fmla="*/ 191 h 923"/>
                <a:gd name="T46" fmla="*/ 264 w 1255"/>
                <a:gd name="T47" fmla="*/ 191 h 923"/>
                <a:gd name="T48" fmla="*/ 271 w 1255"/>
                <a:gd name="T49" fmla="*/ 194 h 923"/>
                <a:gd name="T50" fmla="*/ 291 w 1255"/>
                <a:gd name="T51" fmla="*/ 184 h 923"/>
                <a:gd name="T52" fmla="*/ 288 w 1255"/>
                <a:gd name="T53" fmla="*/ 161 h 923"/>
                <a:gd name="T54" fmla="*/ 288 w 1255"/>
                <a:gd name="T55" fmla="*/ 131 h 923"/>
                <a:gd name="T56" fmla="*/ 298 w 1255"/>
                <a:gd name="T57" fmla="*/ 138 h 923"/>
                <a:gd name="T58" fmla="*/ 311 w 1255"/>
                <a:gd name="T59" fmla="*/ 114 h 923"/>
                <a:gd name="T60" fmla="*/ 308 w 1255"/>
                <a:gd name="T61" fmla="*/ 107 h 923"/>
                <a:gd name="T62" fmla="*/ 291 w 1255"/>
                <a:gd name="T63" fmla="*/ 117 h 923"/>
                <a:gd name="T64" fmla="*/ 284 w 1255"/>
                <a:gd name="T65" fmla="*/ 124 h 923"/>
                <a:gd name="T66" fmla="*/ 261 w 1255"/>
                <a:gd name="T67" fmla="*/ 117 h 923"/>
                <a:gd name="T68" fmla="*/ 258 w 1255"/>
                <a:gd name="T69" fmla="*/ 104 h 923"/>
                <a:gd name="T70" fmla="*/ 247 w 1255"/>
                <a:gd name="T71" fmla="*/ 74 h 923"/>
                <a:gd name="T72" fmla="*/ 244 w 1255"/>
                <a:gd name="T73" fmla="*/ 61 h 923"/>
                <a:gd name="T74" fmla="*/ 231 w 1255"/>
                <a:gd name="T75" fmla="*/ 47 h 923"/>
                <a:gd name="T76" fmla="*/ 208 w 1255"/>
                <a:gd name="T77" fmla="*/ 24 h 923"/>
                <a:gd name="T78" fmla="*/ 191 w 1255"/>
                <a:gd name="T79" fmla="*/ 0 h 923"/>
                <a:gd name="T80" fmla="*/ 171 w 1255"/>
                <a:gd name="T81" fmla="*/ 10 h 923"/>
                <a:gd name="T82" fmla="*/ 154 w 1255"/>
                <a:gd name="T83" fmla="*/ 24 h 923"/>
                <a:gd name="T84" fmla="*/ 134 w 1255"/>
                <a:gd name="T85" fmla="*/ 37 h 923"/>
                <a:gd name="T86" fmla="*/ 124 w 1255"/>
                <a:gd name="T87" fmla="*/ 34 h 923"/>
                <a:gd name="T88" fmla="*/ 107 w 1255"/>
                <a:gd name="T89" fmla="*/ 34 h 923"/>
                <a:gd name="T90" fmla="*/ 77 w 1255"/>
                <a:gd name="T91" fmla="*/ 34 h 923"/>
                <a:gd name="T92" fmla="*/ 70 w 1255"/>
                <a:gd name="T93" fmla="*/ 37 h 923"/>
                <a:gd name="T94" fmla="*/ 57 w 1255"/>
                <a:gd name="T95" fmla="*/ 51 h 923"/>
                <a:gd name="T96" fmla="*/ 44 w 1255"/>
                <a:gd name="T97" fmla="*/ 74 h 923"/>
                <a:gd name="T98" fmla="*/ 34 w 1255"/>
                <a:gd name="T99" fmla="*/ 104 h 923"/>
                <a:gd name="T100" fmla="*/ 31 w 1255"/>
                <a:gd name="T101" fmla="*/ 121 h 923"/>
                <a:gd name="T102" fmla="*/ 17 w 1255"/>
                <a:gd name="T103" fmla="*/ 131 h 923"/>
                <a:gd name="T104" fmla="*/ 4 w 1255"/>
                <a:gd name="T105" fmla="*/ 134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5"/>
                <a:gd name="T160" fmla="*/ 0 h 923"/>
                <a:gd name="T161" fmla="*/ 1255 w 1255"/>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5" h="923">
                  <a:moveTo>
                    <a:pt x="0" y="562"/>
                  </a:moveTo>
                  <a:lnTo>
                    <a:pt x="27" y="589"/>
                  </a:lnTo>
                  <a:lnTo>
                    <a:pt x="53" y="603"/>
                  </a:lnTo>
                  <a:lnTo>
                    <a:pt x="80" y="603"/>
                  </a:lnTo>
                  <a:lnTo>
                    <a:pt x="80" y="616"/>
                  </a:lnTo>
                  <a:lnTo>
                    <a:pt x="94" y="643"/>
                  </a:lnTo>
                  <a:lnTo>
                    <a:pt x="80" y="668"/>
                  </a:lnTo>
                  <a:lnTo>
                    <a:pt x="134" y="681"/>
                  </a:lnTo>
                  <a:lnTo>
                    <a:pt x="188" y="708"/>
                  </a:lnTo>
                  <a:lnTo>
                    <a:pt x="174" y="735"/>
                  </a:lnTo>
                  <a:lnTo>
                    <a:pt x="201" y="748"/>
                  </a:lnTo>
                  <a:lnTo>
                    <a:pt x="174" y="762"/>
                  </a:lnTo>
                  <a:lnTo>
                    <a:pt x="188" y="775"/>
                  </a:lnTo>
                  <a:lnTo>
                    <a:pt x="215" y="775"/>
                  </a:lnTo>
                  <a:lnTo>
                    <a:pt x="228" y="802"/>
                  </a:lnTo>
                  <a:lnTo>
                    <a:pt x="268" y="802"/>
                  </a:lnTo>
                  <a:lnTo>
                    <a:pt x="293" y="816"/>
                  </a:lnTo>
                  <a:lnTo>
                    <a:pt x="307" y="789"/>
                  </a:lnTo>
                  <a:lnTo>
                    <a:pt x="307" y="775"/>
                  </a:lnTo>
                  <a:lnTo>
                    <a:pt x="320" y="775"/>
                  </a:lnTo>
                  <a:lnTo>
                    <a:pt x="334" y="789"/>
                  </a:lnTo>
                  <a:lnTo>
                    <a:pt x="374" y="789"/>
                  </a:lnTo>
                  <a:lnTo>
                    <a:pt x="347" y="802"/>
                  </a:lnTo>
                  <a:lnTo>
                    <a:pt x="334" y="829"/>
                  </a:lnTo>
                  <a:lnTo>
                    <a:pt x="361" y="842"/>
                  </a:lnTo>
                  <a:lnTo>
                    <a:pt x="374" y="842"/>
                  </a:lnTo>
                  <a:lnTo>
                    <a:pt x="374" y="856"/>
                  </a:lnTo>
                  <a:lnTo>
                    <a:pt x="374" y="869"/>
                  </a:lnTo>
                  <a:lnTo>
                    <a:pt x="414" y="869"/>
                  </a:lnTo>
                  <a:lnTo>
                    <a:pt x="428" y="896"/>
                  </a:lnTo>
                  <a:lnTo>
                    <a:pt x="401" y="910"/>
                  </a:lnTo>
                  <a:lnTo>
                    <a:pt x="441" y="923"/>
                  </a:lnTo>
                  <a:lnTo>
                    <a:pt x="468" y="910"/>
                  </a:lnTo>
                  <a:lnTo>
                    <a:pt x="562" y="910"/>
                  </a:lnTo>
                  <a:lnTo>
                    <a:pt x="589" y="923"/>
                  </a:lnTo>
                  <a:lnTo>
                    <a:pt x="641" y="896"/>
                  </a:lnTo>
                  <a:lnTo>
                    <a:pt x="681" y="896"/>
                  </a:lnTo>
                  <a:lnTo>
                    <a:pt x="695" y="883"/>
                  </a:lnTo>
                  <a:lnTo>
                    <a:pt x="748" y="896"/>
                  </a:lnTo>
                  <a:lnTo>
                    <a:pt x="789" y="883"/>
                  </a:lnTo>
                  <a:lnTo>
                    <a:pt x="816" y="842"/>
                  </a:lnTo>
                  <a:lnTo>
                    <a:pt x="829" y="816"/>
                  </a:lnTo>
                  <a:lnTo>
                    <a:pt x="869" y="789"/>
                  </a:lnTo>
                  <a:lnTo>
                    <a:pt x="923" y="762"/>
                  </a:lnTo>
                  <a:lnTo>
                    <a:pt x="961" y="748"/>
                  </a:lnTo>
                  <a:lnTo>
                    <a:pt x="1015" y="762"/>
                  </a:lnTo>
                  <a:lnTo>
                    <a:pt x="1042" y="735"/>
                  </a:lnTo>
                  <a:lnTo>
                    <a:pt x="1056" y="762"/>
                  </a:lnTo>
                  <a:lnTo>
                    <a:pt x="1069" y="748"/>
                  </a:lnTo>
                  <a:lnTo>
                    <a:pt x="1082" y="775"/>
                  </a:lnTo>
                  <a:lnTo>
                    <a:pt x="1176" y="775"/>
                  </a:lnTo>
                  <a:lnTo>
                    <a:pt x="1163" y="735"/>
                  </a:lnTo>
                  <a:lnTo>
                    <a:pt x="1176" y="722"/>
                  </a:lnTo>
                  <a:lnTo>
                    <a:pt x="1150" y="643"/>
                  </a:lnTo>
                  <a:lnTo>
                    <a:pt x="1163" y="616"/>
                  </a:lnTo>
                  <a:lnTo>
                    <a:pt x="1150" y="522"/>
                  </a:lnTo>
                  <a:lnTo>
                    <a:pt x="1176" y="522"/>
                  </a:lnTo>
                  <a:lnTo>
                    <a:pt x="1190" y="549"/>
                  </a:lnTo>
                  <a:lnTo>
                    <a:pt x="1255" y="535"/>
                  </a:lnTo>
                  <a:lnTo>
                    <a:pt x="1244" y="455"/>
                  </a:lnTo>
                  <a:lnTo>
                    <a:pt x="1244" y="441"/>
                  </a:lnTo>
                  <a:lnTo>
                    <a:pt x="1230" y="428"/>
                  </a:lnTo>
                  <a:lnTo>
                    <a:pt x="1176" y="428"/>
                  </a:lnTo>
                  <a:lnTo>
                    <a:pt x="1163" y="468"/>
                  </a:lnTo>
                  <a:lnTo>
                    <a:pt x="1123" y="468"/>
                  </a:lnTo>
                  <a:lnTo>
                    <a:pt x="1136" y="495"/>
                  </a:lnTo>
                  <a:lnTo>
                    <a:pt x="1082" y="495"/>
                  </a:lnTo>
                  <a:lnTo>
                    <a:pt x="1042" y="468"/>
                  </a:lnTo>
                  <a:lnTo>
                    <a:pt x="1029" y="441"/>
                  </a:lnTo>
                  <a:lnTo>
                    <a:pt x="1029" y="415"/>
                  </a:lnTo>
                  <a:lnTo>
                    <a:pt x="1002" y="361"/>
                  </a:lnTo>
                  <a:lnTo>
                    <a:pt x="988" y="296"/>
                  </a:lnTo>
                  <a:lnTo>
                    <a:pt x="988" y="255"/>
                  </a:lnTo>
                  <a:lnTo>
                    <a:pt x="975" y="242"/>
                  </a:lnTo>
                  <a:lnTo>
                    <a:pt x="961" y="188"/>
                  </a:lnTo>
                  <a:lnTo>
                    <a:pt x="923" y="188"/>
                  </a:lnTo>
                  <a:lnTo>
                    <a:pt x="883" y="134"/>
                  </a:lnTo>
                  <a:lnTo>
                    <a:pt x="829" y="94"/>
                  </a:lnTo>
                  <a:lnTo>
                    <a:pt x="802" y="54"/>
                  </a:lnTo>
                  <a:lnTo>
                    <a:pt x="762" y="0"/>
                  </a:lnTo>
                  <a:lnTo>
                    <a:pt x="722" y="13"/>
                  </a:lnTo>
                  <a:lnTo>
                    <a:pt x="681" y="40"/>
                  </a:lnTo>
                  <a:lnTo>
                    <a:pt x="681" y="67"/>
                  </a:lnTo>
                  <a:lnTo>
                    <a:pt x="614" y="94"/>
                  </a:lnTo>
                  <a:lnTo>
                    <a:pt x="576" y="107"/>
                  </a:lnTo>
                  <a:lnTo>
                    <a:pt x="535" y="148"/>
                  </a:lnTo>
                  <a:lnTo>
                    <a:pt x="522" y="148"/>
                  </a:lnTo>
                  <a:lnTo>
                    <a:pt x="495" y="134"/>
                  </a:lnTo>
                  <a:lnTo>
                    <a:pt x="468" y="107"/>
                  </a:lnTo>
                  <a:lnTo>
                    <a:pt x="428" y="134"/>
                  </a:lnTo>
                  <a:lnTo>
                    <a:pt x="374" y="134"/>
                  </a:lnTo>
                  <a:lnTo>
                    <a:pt x="307" y="134"/>
                  </a:lnTo>
                  <a:lnTo>
                    <a:pt x="293" y="148"/>
                  </a:lnTo>
                  <a:lnTo>
                    <a:pt x="280" y="148"/>
                  </a:lnTo>
                  <a:lnTo>
                    <a:pt x="268" y="188"/>
                  </a:lnTo>
                  <a:lnTo>
                    <a:pt x="228" y="201"/>
                  </a:lnTo>
                  <a:lnTo>
                    <a:pt x="188" y="242"/>
                  </a:lnTo>
                  <a:lnTo>
                    <a:pt x="174" y="296"/>
                  </a:lnTo>
                  <a:lnTo>
                    <a:pt x="161" y="361"/>
                  </a:lnTo>
                  <a:lnTo>
                    <a:pt x="134" y="415"/>
                  </a:lnTo>
                  <a:lnTo>
                    <a:pt x="121" y="428"/>
                  </a:lnTo>
                  <a:lnTo>
                    <a:pt x="121" y="482"/>
                  </a:lnTo>
                  <a:lnTo>
                    <a:pt x="107" y="522"/>
                  </a:lnTo>
                  <a:lnTo>
                    <a:pt x="67" y="522"/>
                  </a:lnTo>
                  <a:lnTo>
                    <a:pt x="40" y="549"/>
                  </a:lnTo>
                  <a:lnTo>
                    <a:pt x="13" y="535"/>
                  </a:lnTo>
                  <a:lnTo>
                    <a:pt x="0" y="562"/>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01" name="Freeform 181"/>
            <p:cNvSpPr>
              <a:spLocks/>
            </p:cNvSpPr>
            <p:nvPr/>
          </p:nvSpPr>
          <p:spPr bwMode="gray">
            <a:xfrm>
              <a:off x="3295" y="2361"/>
              <a:ext cx="1071" cy="729"/>
            </a:xfrm>
            <a:custGeom>
              <a:avLst/>
              <a:gdLst>
                <a:gd name="T0" fmla="*/ 482 w 2143"/>
                <a:gd name="T1" fmla="*/ 200 h 1458"/>
                <a:gd name="T2" fmla="*/ 441 w 2143"/>
                <a:gd name="T3" fmla="*/ 227 h 1458"/>
                <a:gd name="T4" fmla="*/ 411 w 2143"/>
                <a:gd name="T5" fmla="*/ 275 h 1458"/>
                <a:gd name="T6" fmla="*/ 461 w 2143"/>
                <a:gd name="T7" fmla="*/ 285 h 1458"/>
                <a:gd name="T8" fmla="*/ 468 w 2143"/>
                <a:gd name="T9" fmla="*/ 301 h 1458"/>
                <a:gd name="T10" fmla="*/ 441 w 2143"/>
                <a:gd name="T11" fmla="*/ 318 h 1458"/>
                <a:gd name="T12" fmla="*/ 398 w 2143"/>
                <a:gd name="T13" fmla="*/ 345 h 1458"/>
                <a:gd name="T14" fmla="*/ 378 w 2143"/>
                <a:gd name="T15" fmla="*/ 308 h 1458"/>
                <a:gd name="T16" fmla="*/ 375 w 2143"/>
                <a:gd name="T17" fmla="*/ 298 h 1458"/>
                <a:gd name="T18" fmla="*/ 317 w 2143"/>
                <a:gd name="T19" fmla="*/ 291 h 1458"/>
                <a:gd name="T20" fmla="*/ 328 w 2143"/>
                <a:gd name="T21" fmla="*/ 271 h 1458"/>
                <a:gd name="T22" fmla="*/ 268 w 2143"/>
                <a:gd name="T23" fmla="*/ 331 h 1458"/>
                <a:gd name="T24" fmla="*/ 251 w 2143"/>
                <a:gd name="T25" fmla="*/ 348 h 1458"/>
                <a:gd name="T26" fmla="*/ 217 w 2143"/>
                <a:gd name="T27" fmla="*/ 358 h 1458"/>
                <a:gd name="T28" fmla="*/ 237 w 2143"/>
                <a:gd name="T29" fmla="*/ 328 h 1458"/>
                <a:gd name="T30" fmla="*/ 244 w 2143"/>
                <a:gd name="T31" fmla="*/ 304 h 1458"/>
                <a:gd name="T32" fmla="*/ 257 w 2143"/>
                <a:gd name="T33" fmla="*/ 281 h 1458"/>
                <a:gd name="T34" fmla="*/ 220 w 2143"/>
                <a:gd name="T35" fmla="*/ 254 h 1458"/>
                <a:gd name="T36" fmla="*/ 197 w 2143"/>
                <a:gd name="T37" fmla="*/ 230 h 1458"/>
                <a:gd name="T38" fmla="*/ 140 w 2143"/>
                <a:gd name="T39" fmla="*/ 237 h 1458"/>
                <a:gd name="T40" fmla="*/ 110 w 2143"/>
                <a:gd name="T41" fmla="*/ 265 h 1458"/>
                <a:gd name="T42" fmla="*/ 73 w 2143"/>
                <a:gd name="T43" fmla="*/ 268 h 1458"/>
                <a:gd name="T44" fmla="*/ 27 w 2143"/>
                <a:gd name="T45" fmla="*/ 278 h 1458"/>
                <a:gd name="T46" fmla="*/ 0 w 2143"/>
                <a:gd name="T47" fmla="*/ 265 h 1458"/>
                <a:gd name="T48" fmla="*/ 10 w 2143"/>
                <a:gd name="T49" fmla="*/ 224 h 1458"/>
                <a:gd name="T50" fmla="*/ 23 w 2143"/>
                <a:gd name="T51" fmla="*/ 178 h 1458"/>
                <a:gd name="T52" fmla="*/ 33 w 2143"/>
                <a:gd name="T53" fmla="*/ 141 h 1458"/>
                <a:gd name="T54" fmla="*/ 17 w 2143"/>
                <a:gd name="T55" fmla="*/ 110 h 1458"/>
                <a:gd name="T56" fmla="*/ 47 w 2143"/>
                <a:gd name="T57" fmla="*/ 88 h 1458"/>
                <a:gd name="T58" fmla="*/ 77 w 2143"/>
                <a:gd name="T59" fmla="*/ 81 h 1458"/>
                <a:gd name="T60" fmla="*/ 127 w 2143"/>
                <a:gd name="T61" fmla="*/ 81 h 1458"/>
                <a:gd name="T62" fmla="*/ 154 w 2143"/>
                <a:gd name="T63" fmla="*/ 78 h 1458"/>
                <a:gd name="T64" fmla="*/ 181 w 2143"/>
                <a:gd name="T65" fmla="*/ 81 h 1458"/>
                <a:gd name="T66" fmla="*/ 204 w 2143"/>
                <a:gd name="T67" fmla="*/ 71 h 1458"/>
                <a:gd name="T68" fmla="*/ 210 w 2143"/>
                <a:gd name="T69" fmla="*/ 50 h 1458"/>
                <a:gd name="T70" fmla="*/ 237 w 2143"/>
                <a:gd name="T71" fmla="*/ 30 h 1458"/>
                <a:gd name="T72" fmla="*/ 264 w 2143"/>
                <a:gd name="T73" fmla="*/ 13 h 1458"/>
                <a:gd name="T74" fmla="*/ 315 w 2143"/>
                <a:gd name="T75" fmla="*/ 17 h 1458"/>
                <a:gd name="T76" fmla="*/ 331 w 2143"/>
                <a:gd name="T77" fmla="*/ 41 h 1458"/>
                <a:gd name="T78" fmla="*/ 371 w 2143"/>
                <a:gd name="T79" fmla="*/ 71 h 1458"/>
                <a:gd name="T80" fmla="*/ 418 w 2143"/>
                <a:gd name="T81" fmla="*/ 53 h 1458"/>
                <a:gd name="T82" fmla="*/ 448 w 2143"/>
                <a:gd name="T83" fmla="*/ 63 h 1458"/>
                <a:gd name="T84" fmla="*/ 448 w 2143"/>
                <a:gd name="T85" fmla="*/ 58 h 1458"/>
                <a:gd name="T86" fmla="*/ 451 w 2143"/>
                <a:gd name="T87" fmla="*/ 53 h 1458"/>
                <a:gd name="T88" fmla="*/ 456 w 2143"/>
                <a:gd name="T89" fmla="*/ 54 h 1458"/>
                <a:gd name="T90" fmla="*/ 466 w 2143"/>
                <a:gd name="T91" fmla="*/ 56 h 1458"/>
                <a:gd name="T92" fmla="*/ 478 w 2143"/>
                <a:gd name="T93" fmla="*/ 53 h 1458"/>
                <a:gd name="T94" fmla="*/ 512 w 2143"/>
                <a:gd name="T95" fmla="*/ 60 h 1458"/>
                <a:gd name="T96" fmla="*/ 519 w 2143"/>
                <a:gd name="T97" fmla="*/ 97 h 1458"/>
                <a:gd name="T98" fmla="*/ 525 w 2143"/>
                <a:gd name="T99" fmla="*/ 137 h 1458"/>
                <a:gd name="T100" fmla="*/ 502 w 2143"/>
                <a:gd name="T101" fmla="*/ 174 h 1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43"/>
                <a:gd name="T154" fmla="*/ 0 h 1458"/>
                <a:gd name="T155" fmla="*/ 2143 w 2143"/>
                <a:gd name="T156" fmla="*/ 1458 h 1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43" h="1458">
                  <a:moveTo>
                    <a:pt x="2008" y="723"/>
                  </a:moveTo>
                  <a:lnTo>
                    <a:pt x="2008" y="737"/>
                  </a:lnTo>
                  <a:lnTo>
                    <a:pt x="1968" y="750"/>
                  </a:lnTo>
                  <a:lnTo>
                    <a:pt x="1941" y="763"/>
                  </a:lnTo>
                  <a:lnTo>
                    <a:pt x="1928" y="802"/>
                  </a:lnTo>
                  <a:lnTo>
                    <a:pt x="1901" y="802"/>
                  </a:lnTo>
                  <a:lnTo>
                    <a:pt x="1874" y="856"/>
                  </a:lnTo>
                  <a:lnTo>
                    <a:pt x="1861" y="856"/>
                  </a:lnTo>
                  <a:lnTo>
                    <a:pt x="1807" y="909"/>
                  </a:lnTo>
                  <a:lnTo>
                    <a:pt x="1767" y="909"/>
                  </a:lnTo>
                  <a:lnTo>
                    <a:pt x="1742" y="950"/>
                  </a:lnTo>
                  <a:lnTo>
                    <a:pt x="1715" y="990"/>
                  </a:lnTo>
                  <a:lnTo>
                    <a:pt x="1674" y="1017"/>
                  </a:lnTo>
                  <a:lnTo>
                    <a:pt x="1647" y="1057"/>
                  </a:lnTo>
                  <a:lnTo>
                    <a:pt x="1647" y="1097"/>
                  </a:lnTo>
                  <a:lnTo>
                    <a:pt x="1674" y="1111"/>
                  </a:lnTo>
                  <a:lnTo>
                    <a:pt x="1742" y="1138"/>
                  </a:lnTo>
                  <a:lnTo>
                    <a:pt x="1753" y="1178"/>
                  </a:lnTo>
                  <a:lnTo>
                    <a:pt x="1807" y="1178"/>
                  </a:lnTo>
                  <a:lnTo>
                    <a:pt x="1847" y="1138"/>
                  </a:lnTo>
                  <a:lnTo>
                    <a:pt x="1874" y="1111"/>
                  </a:lnTo>
                  <a:lnTo>
                    <a:pt x="1928" y="1097"/>
                  </a:lnTo>
                  <a:lnTo>
                    <a:pt x="1914" y="1124"/>
                  </a:lnTo>
                  <a:lnTo>
                    <a:pt x="1928" y="1164"/>
                  </a:lnTo>
                  <a:lnTo>
                    <a:pt x="1874" y="1203"/>
                  </a:lnTo>
                  <a:lnTo>
                    <a:pt x="1847" y="1203"/>
                  </a:lnTo>
                  <a:lnTo>
                    <a:pt x="1807" y="1203"/>
                  </a:lnTo>
                  <a:lnTo>
                    <a:pt x="1793" y="1243"/>
                  </a:lnTo>
                  <a:lnTo>
                    <a:pt x="1793" y="1283"/>
                  </a:lnTo>
                  <a:lnTo>
                    <a:pt x="1767" y="1270"/>
                  </a:lnTo>
                  <a:lnTo>
                    <a:pt x="1715" y="1310"/>
                  </a:lnTo>
                  <a:lnTo>
                    <a:pt x="1715" y="1364"/>
                  </a:lnTo>
                  <a:lnTo>
                    <a:pt x="1647" y="1404"/>
                  </a:lnTo>
                  <a:lnTo>
                    <a:pt x="1594" y="1404"/>
                  </a:lnTo>
                  <a:lnTo>
                    <a:pt x="1594" y="1378"/>
                  </a:lnTo>
                  <a:lnTo>
                    <a:pt x="1580" y="1310"/>
                  </a:lnTo>
                  <a:lnTo>
                    <a:pt x="1540" y="1283"/>
                  </a:lnTo>
                  <a:lnTo>
                    <a:pt x="1527" y="1297"/>
                  </a:lnTo>
                  <a:lnTo>
                    <a:pt x="1500" y="1283"/>
                  </a:lnTo>
                  <a:lnTo>
                    <a:pt x="1513" y="1230"/>
                  </a:lnTo>
                  <a:lnTo>
                    <a:pt x="1486" y="1270"/>
                  </a:lnTo>
                  <a:lnTo>
                    <a:pt x="1432" y="1297"/>
                  </a:lnTo>
                  <a:lnTo>
                    <a:pt x="1419" y="1270"/>
                  </a:lnTo>
                  <a:lnTo>
                    <a:pt x="1459" y="1203"/>
                  </a:lnTo>
                  <a:lnTo>
                    <a:pt x="1500" y="1191"/>
                  </a:lnTo>
                  <a:lnTo>
                    <a:pt x="1540" y="1151"/>
                  </a:lnTo>
                  <a:lnTo>
                    <a:pt x="1513" y="1124"/>
                  </a:lnTo>
                  <a:lnTo>
                    <a:pt x="1473" y="1124"/>
                  </a:lnTo>
                  <a:lnTo>
                    <a:pt x="1352" y="1164"/>
                  </a:lnTo>
                  <a:lnTo>
                    <a:pt x="1271" y="1164"/>
                  </a:lnTo>
                  <a:lnTo>
                    <a:pt x="1298" y="1138"/>
                  </a:lnTo>
                  <a:lnTo>
                    <a:pt x="1260" y="1111"/>
                  </a:lnTo>
                  <a:lnTo>
                    <a:pt x="1352" y="1111"/>
                  </a:lnTo>
                  <a:lnTo>
                    <a:pt x="1365" y="1057"/>
                  </a:lnTo>
                  <a:lnTo>
                    <a:pt x="1312" y="1084"/>
                  </a:lnTo>
                  <a:lnTo>
                    <a:pt x="1271" y="1070"/>
                  </a:lnTo>
                  <a:lnTo>
                    <a:pt x="1219" y="1111"/>
                  </a:lnTo>
                  <a:lnTo>
                    <a:pt x="1152" y="1151"/>
                  </a:lnTo>
                  <a:lnTo>
                    <a:pt x="1125" y="1243"/>
                  </a:lnTo>
                  <a:lnTo>
                    <a:pt x="1072" y="1324"/>
                  </a:lnTo>
                  <a:lnTo>
                    <a:pt x="1045" y="1351"/>
                  </a:lnTo>
                  <a:lnTo>
                    <a:pt x="1072" y="1378"/>
                  </a:lnTo>
                  <a:lnTo>
                    <a:pt x="1072" y="1404"/>
                  </a:lnTo>
                  <a:lnTo>
                    <a:pt x="1058" y="1391"/>
                  </a:lnTo>
                  <a:lnTo>
                    <a:pt x="1004" y="1391"/>
                  </a:lnTo>
                  <a:lnTo>
                    <a:pt x="991" y="1431"/>
                  </a:lnTo>
                  <a:lnTo>
                    <a:pt x="951" y="1431"/>
                  </a:lnTo>
                  <a:lnTo>
                    <a:pt x="964" y="1458"/>
                  </a:lnTo>
                  <a:lnTo>
                    <a:pt x="910" y="1458"/>
                  </a:lnTo>
                  <a:lnTo>
                    <a:pt x="870" y="1431"/>
                  </a:lnTo>
                  <a:lnTo>
                    <a:pt x="897" y="1418"/>
                  </a:lnTo>
                  <a:lnTo>
                    <a:pt x="897" y="1391"/>
                  </a:lnTo>
                  <a:lnTo>
                    <a:pt x="910" y="1351"/>
                  </a:lnTo>
                  <a:lnTo>
                    <a:pt x="924" y="1324"/>
                  </a:lnTo>
                  <a:lnTo>
                    <a:pt x="951" y="1310"/>
                  </a:lnTo>
                  <a:lnTo>
                    <a:pt x="964" y="1270"/>
                  </a:lnTo>
                  <a:lnTo>
                    <a:pt x="924" y="1257"/>
                  </a:lnTo>
                  <a:lnTo>
                    <a:pt x="924" y="1230"/>
                  </a:lnTo>
                  <a:lnTo>
                    <a:pt x="951" y="1191"/>
                  </a:lnTo>
                  <a:lnTo>
                    <a:pt x="978" y="1216"/>
                  </a:lnTo>
                  <a:lnTo>
                    <a:pt x="1004" y="1203"/>
                  </a:lnTo>
                  <a:lnTo>
                    <a:pt x="1031" y="1216"/>
                  </a:lnTo>
                  <a:lnTo>
                    <a:pt x="1058" y="1191"/>
                  </a:lnTo>
                  <a:lnTo>
                    <a:pt x="1031" y="1178"/>
                  </a:lnTo>
                  <a:lnTo>
                    <a:pt x="1031" y="1124"/>
                  </a:lnTo>
                  <a:lnTo>
                    <a:pt x="991" y="1124"/>
                  </a:lnTo>
                  <a:lnTo>
                    <a:pt x="964" y="1084"/>
                  </a:lnTo>
                  <a:lnTo>
                    <a:pt x="951" y="1044"/>
                  </a:lnTo>
                  <a:lnTo>
                    <a:pt x="937" y="1057"/>
                  </a:lnTo>
                  <a:lnTo>
                    <a:pt x="883" y="1017"/>
                  </a:lnTo>
                  <a:lnTo>
                    <a:pt x="897" y="950"/>
                  </a:lnTo>
                  <a:lnTo>
                    <a:pt x="870" y="936"/>
                  </a:lnTo>
                  <a:lnTo>
                    <a:pt x="843" y="950"/>
                  </a:lnTo>
                  <a:lnTo>
                    <a:pt x="816" y="923"/>
                  </a:lnTo>
                  <a:lnTo>
                    <a:pt x="789" y="923"/>
                  </a:lnTo>
                  <a:lnTo>
                    <a:pt x="776" y="950"/>
                  </a:lnTo>
                  <a:lnTo>
                    <a:pt x="724" y="909"/>
                  </a:lnTo>
                  <a:lnTo>
                    <a:pt x="670" y="896"/>
                  </a:lnTo>
                  <a:lnTo>
                    <a:pt x="630" y="909"/>
                  </a:lnTo>
                  <a:lnTo>
                    <a:pt x="563" y="950"/>
                  </a:lnTo>
                  <a:lnTo>
                    <a:pt x="563" y="976"/>
                  </a:lnTo>
                  <a:lnTo>
                    <a:pt x="549" y="976"/>
                  </a:lnTo>
                  <a:lnTo>
                    <a:pt x="509" y="1003"/>
                  </a:lnTo>
                  <a:lnTo>
                    <a:pt x="509" y="1030"/>
                  </a:lnTo>
                  <a:lnTo>
                    <a:pt x="442" y="1057"/>
                  </a:lnTo>
                  <a:lnTo>
                    <a:pt x="402" y="1070"/>
                  </a:lnTo>
                  <a:lnTo>
                    <a:pt x="361" y="1111"/>
                  </a:lnTo>
                  <a:lnTo>
                    <a:pt x="348" y="1111"/>
                  </a:lnTo>
                  <a:lnTo>
                    <a:pt x="321" y="1097"/>
                  </a:lnTo>
                  <a:lnTo>
                    <a:pt x="294" y="1070"/>
                  </a:lnTo>
                  <a:lnTo>
                    <a:pt x="256" y="1097"/>
                  </a:lnTo>
                  <a:lnTo>
                    <a:pt x="202" y="1097"/>
                  </a:lnTo>
                  <a:lnTo>
                    <a:pt x="135" y="1097"/>
                  </a:lnTo>
                  <a:lnTo>
                    <a:pt x="121" y="1111"/>
                  </a:lnTo>
                  <a:lnTo>
                    <a:pt x="108" y="1111"/>
                  </a:lnTo>
                  <a:lnTo>
                    <a:pt x="81" y="1097"/>
                  </a:lnTo>
                  <a:lnTo>
                    <a:pt x="54" y="1111"/>
                  </a:lnTo>
                  <a:lnTo>
                    <a:pt x="41" y="1070"/>
                  </a:lnTo>
                  <a:lnTo>
                    <a:pt x="27" y="1070"/>
                  </a:lnTo>
                  <a:lnTo>
                    <a:pt x="0" y="1057"/>
                  </a:lnTo>
                  <a:lnTo>
                    <a:pt x="0" y="1003"/>
                  </a:lnTo>
                  <a:lnTo>
                    <a:pt x="14" y="950"/>
                  </a:lnTo>
                  <a:lnTo>
                    <a:pt x="14" y="936"/>
                  </a:lnTo>
                  <a:lnTo>
                    <a:pt x="68" y="923"/>
                  </a:lnTo>
                  <a:lnTo>
                    <a:pt x="41" y="896"/>
                  </a:lnTo>
                  <a:lnTo>
                    <a:pt x="41" y="869"/>
                  </a:lnTo>
                  <a:lnTo>
                    <a:pt x="14" y="815"/>
                  </a:lnTo>
                  <a:lnTo>
                    <a:pt x="41" y="790"/>
                  </a:lnTo>
                  <a:lnTo>
                    <a:pt x="68" y="750"/>
                  </a:lnTo>
                  <a:lnTo>
                    <a:pt x="94" y="710"/>
                  </a:lnTo>
                  <a:lnTo>
                    <a:pt x="94" y="669"/>
                  </a:lnTo>
                  <a:lnTo>
                    <a:pt x="135" y="656"/>
                  </a:lnTo>
                  <a:lnTo>
                    <a:pt x="162" y="643"/>
                  </a:lnTo>
                  <a:lnTo>
                    <a:pt x="162" y="589"/>
                  </a:lnTo>
                  <a:lnTo>
                    <a:pt x="135" y="562"/>
                  </a:lnTo>
                  <a:lnTo>
                    <a:pt x="162" y="548"/>
                  </a:lnTo>
                  <a:lnTo>
                    <a:pt x="135" y="548"/>
                  </a:lnTo>
                  <a:lnTo>
                    <a:pt x="108" y="522"/>
                  </a:lnTo>
                  <a:lnTo>
                    <a:pt x="68" y="454"/>
                  </a:lnTo>
                  <a:lnTo>
                    <a:pt x="68" y="441"/>
                  </a:lnTo>
                  <a:lnTo>
                    <a:pt x="108" y="428"/>
                  </a:lnTo>
                  <a:lnTo>
                    <a:pt x="148" y="389"/>
                  </a:lnTo>
                  <a:lnTo>
                    <a:pt x="135" y="362"/>
                  </a:lnTo>
                  <a:lnTo>
                    <a:pt x="162" y="362"/>
                  </a:lnTo>
                  <a:lnTo>
                    <a:pt x="189" y="349"/>
                  </a:lnTo>
                  <a:lnTo>
                    <a:pt x="215" y="335"/>
                  </a:lnTo>
                  <a:lnTo>
                    <a:pt x="229" y="335"/>
                  </a:lnTo>
                  <a:lnTo>
                    <a:pt x="256" y="335"/>
                  </a:lnTo>
                  <a:lnTo>
                    <a:pt x="269" y="322"/>
                  </a:lnTo>
                  <a:lnTo>
                    <a:pt x="308" y="322"/>
                  </a:lnTo>
                  <a:lnTo>
                    <a:pt x="348" y="322"/>
                  </a:lnTo>
                  <a:lnTo>
                    <a:pt x="442" y="322"/>
                  </a:lnTo>
                  <a:lnTo>
                    <a:pt x="469" y="309"/>
                  </a:lnTo>
                  <a:lnTo>
                    <a:pt x="482" y="349"/>
                  </a:lnTo>
                  <a:lnTo>
                    <a:pt x="509" y="322"/>
                  </a:lnTo>
                  <a:lnTo>
                    <a:pt x="536" y="349"/>
                  </a:lnTo>
                  <a:lnTo>
                    <a:pt x="536" y="322"/>
                  </a:lnTo>
                  <a:lnTo>
                    <a:pt x="563" y="322"/>
                  </a:lnTo>
                  <a:lnTo>
                    <a:pt x="590" y="309"/>
                  </a:lnTo>
                  <a:lnTo>
                    <a:pt x="617" y="309"/>
                  </a:lnTo>
                  <a:lnTo>
                    <a:pt x="657" y="335"/>
                  </a:lnTo>
                  <a:lnTo>
                    <a:pt x="670" y="309"/>
                  </a:lnTo>
                  <a:lnTo>
                    <a:pt x="684" y="282"/>
                  </a:lnTo>
                  <a:lnTo>
                    <a:pt x="697" y="282"/>
                  </a:lnTo>
                  <a:lnTo>
                    <a:pt x="724" y="322"/>
                  </a:lnTo>
                  <a:lnTo>
                    <a:pt x="738" y="309"/>
                  </a:lnTo>
                  <a:lnTo>
                    <a:pt x="751" y="295"/>
                  </a:lnTo>
                  <a:lnTo>
                    <a:pt x="776" y="309"/>
                  </a:lnTo>
                  <a:lnTo>
                    <a:pt x="776" y="282"/>
                  </a:lnTo>
                  <a:lnTo>
                    <a:pt x="816" y="282"/>
                  </a:lnTo>
                  <a:lnTo>
                    <a:pt x="830" y="309"/>
                  </a:lnTo>
                  <a:lnTo>
                    <a:pt x="857" y="309"/>
                  </a:lnTo>
                  <a:lnTo>
                    <a:pt x="870" y="295"/>
                  </a:lnTo>
                  <a:lnTo>
                    <a:pt x="843" y="255"/>
                  </a:lnTo>
                  <a:lnTo>
                    <a:pt x="843" y="201"/>
                  </a:lnTo>
                  <a:lnTo>
                    <a:pt x="857" y="174"/>
                  </a:lnTo>
                  <a:lnTo>
                    <a:pt x="857" y="134"/>
                  </a:lnTo>
                  <a:lnTo>
                    <a:pt x="897" y="147"/>
                  </a:lnTo>
                  <a:lnTo>
                    <a:pt x="937" y="134"/>
                  </a:lnTo>
                  <a:lnTo>
                    <a:pt x="951" y="121"/>
                  </a:lnTo>
                  <a:lnTo>
                    <a:pt x="951" y="107"/>
                  </a:lnTo>
                  <a:lnTo>
                    <a:pt x="978" y="121"/>
                  </a:lnTo>
                  <a:lnTo>
                    <a:pt x="1018" y="107"/>
                  </a:lnTo>
                  <a:lnTo>
                    <a:pt x="1018" y="53"/>
                  </a:lnTo>
                  <a:lnTo>
                    <a:pt x="1058" y="53"/>
                  </a:lnTo>
                  <a:lnTo>
                    <a:pt x="1098" y="13"/>
                  </a:lnTo>
                  <a:lnTo>
                    <a:pt x="1152" y="0"/>
                  </a:lnTo>
                  <a:lnTo>
                    <a:pt x="1193" y="26"/>
                  </a:lnTo>
                  <a:lnTo>
                    <a:pt x="1219" y="53"/>
                  </a:lnTo>
                  <a:lnTo>
                    <a:pt x="1260" y="67"/>
                  </a:lnTo>
                  <a:lnTo>
                    <a:pt x="1246" y="107"/>
                  </a:lnTo>
                  <a:lnTo>
                    <a:pt x="1246" y="121"/>
                  </a:lnTo>
                  <a:lnTo>
                    <a:pt x="1271" y="161"/>
                  </a:lnTo>
                  <a:lnTo>
                    <a:pt x="1285" y="174"/>
                  </a:lnTo>
                  <a:lnTo>
                    <a:pt x="1325" y="161"/>
                  </a:lnTo>
                  <a:lnTo>
                    <a:pt x="1379" y="134"/>
                  </a:lnTo>
                  <a:lnTo>
                    <a:pt x="1419" y="174"/>
                  </a:lnTo>
                  <a:lnTo>
                    <a:pt x="1446" y="228"/>
                  </a:lnTo>
                  <a:lnTo>
                    <a:pt x="1459" y="255"/>
                  </a:lnTo>
                  <a:lnTo>
                    <a:pt x="1486" y="282"/>
                  </a:lnTo>
                  <a:lnTo>
                    <a:pt x="1513" y="255"/>
                  </a:lnTo>
                  <a:lnTo>
                    <a:pt x="1580" y="255"/>
                  </a:lnTo>
                  <a:lnTo>
                    <a:pt x="1621" y="241"/>
                  </a:lnTo>
                  <a:lnTo>
                    <a:pt x="1634" y="228"/>
                  </a:lnTo>
                  <a:lnTo>
                    <a:pt x="1674" y="215"/>
                  </a:lnTo>
                  <a:lnTo>
                    <a:pt x="1674" y="188"/>
                  </a:lnTo>
                  <a:lnTo>
                    <a:pt x="1715" y="201"/>
                  </a:lnTo>
                  <a:lnTo>
                    <a:pt x="1728" y="228"/>
                  </a:lnTo>
                  <a:lnTo>
                    <a:pt x="1793" y="255"/>
                  </a:lnTo>
                  <a:lnTo>
                    <a:pt x="1793" y="253"/>
                  </a:lnTo>
                  <a:lnTo>
                    <a:pt x="1793" y="251"/>
                  </a:lnTo>
                  <a:lnTo>
                    <a:pt x="1793" y="247"/>
                  </a:lnTo>
                  <a:lnTo>
                    <a:pt x="1795" y="241"/>
                  </a:lnTo>
                  <a:lnTo>
                    <a:pt x="1795" y="234"/>
                  </a:lnTo>
                  <a:lnTo>
                    <a:pt x="1797" y="226"/>
                  </a:lnTo>
                  <a:lnTo>
                    <a:pt x="1799" y="220"/>
                  </a:lnTo>
                  <a:lnTo>
                    <a:pt x="1801" y="218"/>
                  </a:lnTo>
                  <a:lnTo>
                    <a:pt x="1803" y="216"/>
                  </a:lnTo>
                  <a:lnTo>
                    <a:pt x="1805" y="215"/>
                  </a:lnTo>
                  <a:lnTo>
                    <a:pt x="1807" y="215"/>
                  </a:lnTo>
                  <a:lnTo>
                    <a:pt x="1811" y="215"/>
                  </a:lnTo>
                  <a:lnTo>
                    <a:pt x="1814" y="215"/>
                  </a:lnTo>
                  <a:lnTo>
                    <a:pt x="1818" y="215"/>
                  </a:lnTo>
                  <a:lnTo>
                    <a:pt x="1824" y="216"/>
                  </a:lnTo>
                  <a:lnTo>
                    <a:pt x="1834" y="218"/>
                  </a:lnTo>
                  <a:lnTo>
                    <a:pt x="1845" y="220"/>
                  </a:lnTo>
                  <a:lnTo>
                    <a:pt x="1857" y="224"/>
                  </a:lnTo>
                  <a:lnTo>
                    <a:pt x="1861" y="224"/>
                  </a:lnTo>
                  <a:lnTo>
                    <a:pt x="1866" y="226"/>
                  </a:lnTo>
                  <a:lnTo>
                    <a:pt x="1868" y="226"/>
                  </a:lnTo>
                  <a:lnTo>
                    <a:pt x="1872" y="226"/>
                  </a:lnTo>
                  <a:lnTo>
                    <a:pt x="1874" y="228"/>
                  </a:lnTo>
                  <a:lnTo>
                    <a:pt x="1914" y="215"/>
                  </a:lnTo>
                  <a:lnTo>
                    <a:pt x="1941" y="228"/>
                  </a:lnTo>
                  <a:lnTo>
                    <a:pt x="1968" y="215"/>
                  </a:lnTo>
                  <a:lnTo>
                    <a:pt x="2008" y="228"/>
                  </a:lnTo>
                  <a:lnTo>
                    <a:pt x="2062" y="201"/>
                  </a:lnTo>
                  <a:lnTo>
                    <a:pt x="2049" y="241"/>
                  </a:lnTo>
                  <a:lnTo>
                    <a:pt x="2076" y="255"/>
                  </a:lnTo>
                  <a:lnTo>
                    <a:pt x="2049" y="309"/>
                  </a:lnTo>
                  <a:lnTo>
                    <a:pt x="2035" y="322"/>
                  </a:lnTo>
                  <a:lnTo>
                    <a:pt x="2076" y="362"/>
                  </a:lnTo>
                  <a:lnTo>
                    <a:pt x="2076" y="389"/>
                  </a:lnTo>
                  <a:lnTo>
                    <a:pt x="2116" y="428"/>
                  </a:lnTo>
                  <a:lnTo>
                    <a:pt x="2129" y="454"/>
                  </a:lnTo>
                  <a:lnTo>
                    <a:pt x="2129" y="481"/>
                  </a:lnTo>
                  <a:lnTo>
                    <a:pt x="2143" y="522"/>
                  </a:lnTo>
                  <a:lnTo>
                    <a:pt x="2102" y="548"/>
                  </a:lnTo>
                  <a:lnTo>
                    <a:pt x="2049" y="562"/>
                  </a:lnTo>
                  <a:lnTo>
                    <a:pt x="2022" y="589"/>
                  </a:lnTo>
                  <a:lnTo>
                    <a:pt x="1995" y="629"/>
                  </a:lnTo>
                  <a:lnTo>
                    <a:pt x="1995" y="669"/>
                  </a:lnTo>
                  <a:lnTo>
                    <a:pt x="2008" y="696"/>
                  </a:lnTo>
                  <a:lnTo>
                    <a:pt x="2008" y="72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02" name="Freeform 182"/>
            <p:cNvSpPr>
              <a:spLocks/>
            </p:cNvSpPr>
            <p:nvPr/>
          </p:nvSpPr>
          <p:spPr bwMode="gray">
            <a:xfrm>
              <a:off x="3702" y="3665"/>
              <a:ext cx="67" cy="39"/>
            </a:xfrm>
            <a:custGeom>
              <a:avLst/>
              <a:gdLst>
                <a:gd name="T0" fmla="*/ 17 w 135"/>
                <a:gd name="T1" fmla="*/ 0 h 78"/>
                <a:gd name="T2" fmla="*/ 27 w 135"/>
                <a:gd name="T3" fmla="*/ 10 h 78"/>
                <a:gd name="T4" fmla="*/ 33 w 135"/>
                <a:gd name="T5" fmla="*/ 17 h 78"/>
                <a:gd name="T6" fmla="*/ 30 w 135"/>
                <a:gd name="T7" fmla="*/ 20 h 78"/>
                <a:gd name="T8" fmla="*/ 13 w 135"/>
                <a:gd name="T9" fmla="*/ 20 h 78"/>
                <a:gd name="T10" fmla="*/ 20 w 135"/>
                <a:gd name="T11" fmla="*/ 12 h 78"/>
                <a:gd name="T12" fmla="*/ 13 w 135"/>
                <a:gd name="T13" fmla="*/ 12 h 78"/>
                <a:gd name="T14" fmla="*/ 13 w 135"/>
                <a:gd name="T15" fmla="*/ 17 h 78"/>
                <a:gd name="T16" fmla="*/ 6 w 135"/>
                <a:gd name="T17" fmla="*/ 17 h 78"/>
                <a:gd name="T18" fmla="*/ 0 w 135"/>
                <a:gd name="T19" fmla="*/ 10 h 78"/>
                <a:gd name="T20" fmla="*/ 10 w 135"/>
                <a:gd name="T21" fmla="*/ 6 h 78"/>
                <a:gd name="T22" fmla="*/ 17 w 135"/>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78"/>
                <a:gd name="T38" fmla="*/ 135 w 135"/>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78">
                  <a:moveTo>
                    <a:pt x="68" y="0"/>
                  </a:moveTo>
                  <a:lnTo>
                    <a:pt x="108" y="40"/>
                  </a:lnTo>
                  <a:lnTo>
                    <a:pt x="135" y="65"/>
                  </a:lnTo>
                  <a:lnTo>
                    <a:pt x="121" y="78"/>
                  </a:lnTo>
                  <a:lnTo>
                    <a:pt x="54" y="78"/>
                  </a:lnTo>
                  <a:lnTo>
                    <a:pt x="81" y="51"/>
                  </a:lnTo>
                  <a:lnTo>
                    <a:pt x="54" y="51"/>
                  </a:lnTo>
                  <a:lnTo>
                    <a:pt x="54" y="65"/>
                  </a:lnTo>
                  <a:lnTo>
                    <a:pt x="27" y="65"/>
                  </a:lnTo>
                  <a:lnTo>
                    <a:pt x="0" y="40"/>
                  </a:lnTo>
                  <a:lnTo>
                    <a:pt x="41" y="27"/>
                  </a:lnTo>
                  <a:lnTo>
                    <a:pt x="68"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03" name="Freeform 183"/>
            <p:cNvSpPr>
              <a:spLocks/>
            </p:cNvSpPr>
            <p:nvPr/>
          </p:nvSpPr>
          <p:spPr bwMode="gray">
            <a:xfrm>
              <a:off x="3722" y="3744"/>
              <a:ext cx="27" cy="47"/>
            </a:xfrm>
            <a:custGeom>
              <a:avLst/>
              <a:gdLst>
                <a:gd name="T0" fmla="*/ 4 w 53"/>
                <a:gd name="T1" fmla="*/ 0 h 94"/>
                <a:gd name="T2" fmla="*/ 0 w 53"/>
                <a:gd name="T3" fmla="*/ 6 h 94"/>
                <a:gd name="T4" fmla="*/ 7 w 53"/>
                <a:gd name="T5" fmla="*/ 10 h 94"/>
                <a:gd name="T6" fmla="*/ 4 w 53"/>
                <a:gd name="T7" fmla="*/ 21 h 94"/>
                <a:gd name="T8" fmla="*/ 7 w 53"/>
                <a:gd name="T9" fmla="*/ 24 h 94"/>
                <a:gd name="T10" fmla="*/ 14 w 53"/>
                <a:gd name="T11" fmla="*/ 13 h 94"/>
                <a:gd name="T12" fmla="*/ 14 w 53"/>
                <a:gd name="T13" fmla="*/ 3 h 94"/>
                <a:gd name="T14" fmla="*/ 4 w 53"/>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94"/>
                <a:gd name="T26" fmla="*/ 53 w 53"/>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94">
                  <a:moveTo>
                    <a:pt x="13" y="0"/>
                  </a:moveTo>
                  <a:lnTo>
                    <a:pt x="0" y="27"/>
                  </a:lnTo>
                  <a:lnTo>
                    <a:pt x="27" y="40"/>
                  </a:lnTo>
                  <a:lnTo>
                    <a:pt x="13" y="81"/>
                  </a:lnTo>
                  <a:lnTo>
                    <a:pt x="27" y="94"/>
                  </a:lnTo>
                  <a:lnTo>
                    <a:pt x="53" y="54"/>
                  </a:lnTo>
                  <a:lnTo>
                    <a:pt x="53" y="13"/>
                  </a:lnTo>
                  <a:lnTo>
                    <a:pt x="13"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07" name="Freeform 184"/>
            <p:cNvSpPr>
              <a:spLocks/>
            </p:cNvSpPr>
            <p:nvPr/>
          </p:nvSpPr>
          <p:spPr bwMode="gray">
            <a:xfrm>
              <a:off x="3107" y="1974"/>
              <a:ext cx="368" cy="228"/>
            </a:xfrm>
            <a:custGeom>
              <a:avLst/>
              <a:gdLst>
                <a:gd name="T0" fmla="*/ 4 w 735"/>
                <a:gd name="T1" fmla="*/ 114 h 455"/>
                <a:gd name="T2" fmla="*/ 4 w 735"/>
                <a:gd name="T3" fmla="*/ 107 h 455"/>
                <a:gd name="T4" fmla="*/ 0 w 735"/>
                <a:gd name="T5" fmla="*/ 91 h 455"/>
                <a:gd name="T6" fmla="*/ 0 w 735"/>
                <a:gd name="T7" fmla="*/ 74 h 455"/>
                <a:gd name="T8" fmla="*/ 4 w 735"/>
                <a:gd name="T9" fmla="*/ 67 h 455"/>
                <a:gd name="T10" fmla="*/ 4 w 735"/>
                <a:gd name="T11" fmla="*/ 54 h 455"/>
                <a:gd name="T12" fmla="*/ 7 w 735"/>
                <a:gd name="T13" fmla="*/ 37 h 455"/>
                <a:gd name="T14" fmla="*/ 21 w 735"/>
                <a:gd name="T15" fmla="*/ 31 h 455"/>
                <a:gd name="T16" fmla="*/ 31 w 735"/>
                <a:gd name="T17" fmla="*/ 27 h 455"/>
                <a:gd name="T18" fmla="*/ 37 w 735"/>
                <a:gd name="T19" fmla="*/ 34 h 455"/>
                <a:gd name="T20" fmla="*/ 47 w 735"/>
                <a:gd name="T21" fmla="*/ 44 h 455"/>
                <a:gd name="T22" fmla="*/ 51 w 735"/>
                <a:gd name="T23" fmla="*/ 54 h 455"/>
                <a:gd name="T24" fmla="*/ 68 w 735"/>
                <a:gd name="T25" fmla="*/ 57 h 455"/>
                <a:gd name="T26" fmla="*/ 74 w 735"/>
                <a:gd name="T27" fmla="*/ 47 h 455"/>
                <a:gd name="T28" fmla="*/ 81 w 735"/>
                <a:gd name="T29" fmla="*/ 34 h 455"/>
                <a:gd name="T30" fmla="*/ 77 w 735"/>
                <a:gd name="T31" fmla="*/ 34 h 455"/>
                <a:gd name="T32" fmla="*/ 74 w 735"/>
                <a:gd name="T33" fmla="*/ 21 h 455"/>
                <a:gd name="T34" fmla="*/ 74 w 735"/>
                <a:gd name="T35" fmla="*/ 11 h 455"/>
                <a:gd name="T36" fmla="*/ 91 w 735"/>
                <a:gd name="T37" fmla="*/ 0 h 455"/>
                <a:gd name="T38" fmla="*/ 104 w 735"/>
                <a:gd name="T39" fmla="*/ 0 h 455"/>
                <a:gd name="T40" fmla="*/ 118 w 735"/>
                <a:gd name="T41" fmla="*/ 11 h 455"/>
                <a:gd name="T42" fmla="*/ 131 w 735"/>
                <a:gd name="T43" fmla="*/ 17 h 455"/>
                <a:gd name="T44" fmla="*/ 138 w 735"/>
                <a:gd name="T45" fmla="*/ 11 h 455"/>
                <a:gd name="T46" fmla="*/ 151 w 735"/>
                <a:gd name="T47" fmla="*/ 11 h 455"/>
                <a:gd name="T48" fmla="*/ 161 w 735"/>
                <a:gd name="T49" fmla="*/ 14 h 455"/>
                <a:gd name="T50" fmla="*/ 165 w 735"/>
                <a:gd name="T51" fmla="*/ 27 h 455"/>
                <a:gd name="T52" fmla="*/ 165 w 735"/>
                <a:gd name="T53" fmla="*/ 41 h 455"/>
                <a:gd name="T54" fmla="*/ 171 w 735"/>
                <a:gd name="T55" fmla="*/ 41 h 455"/>
                <a:gd name="T56" fmla="*/ 178 w 735"/>
                <a:gd name="T57" fmla="*/ 51 h 455"/>
                <a:gd name="T58" fmla="*/ 184 w 735"/>
                <a:gd name="T59" fmla="*/ 60 h 455"/>
                <a:gd name="T60" fmla="*/ 184 w 735"/>
                <a:gd name="T61" fmla="*/ 70 h 455"/>
                <a:gd name="T62" fmla="*/ 178 w 735"/>
                <a:gd name="T63" fmla="*/ 84 h 455"/>
                <a:gd name="T64" fmla="*/ 178 w 735"/>
                <a:gd name="T65" fmla="*/ 91 h 455"/>
                <a:gd name="T66" fmla="*/ 168 w 735"/>
                <a:gd name="T67" fmla="*/ 91 h 455"/>
                <a:gd name="T68" fmla="*/ 158 w 735"/>
                <a:gd name="T69" fmla="*/ 87 h 455"/>
                <a:gd name="T70" fmla="*/ 158 w 735"/>
                <a:gd name="T71" fmla="*/ 101 h 455"/>
                <a:gd name="T72" fmla="*/ 154 w 735"/>
                <a:gd name="T73" fmla="*/ 97 h 455"/>
                <a:gd name="T74" fmla="*/ 151 w 735"/>
                <a:gd name="T75" fmla="*/ 101 h 455"/>
                <a:gd name="T76" fmla="*/ 148 w 735"/>
                <a:gd name="T77" fmla="*/ 101 h 455"/>
                <a:gd name="T78" fmla="*/ 134 w 735"/>
                <a:gd name="T79" fmla="*/ 91 h 455"/>
                <a:gd name="T80" fmla="*/ 124 w 735"/>
                <a:gd name="T81" fmla="*/ 87 h 455"/>
                <a:gd name="T82" fmla="*/ 118 w 735"/>
                <a:gd name="T83" fmla="*/ 84 h 455"/>
                <a:gd name="T84" fmla="*/ 107 w 735"/>
                <a:gd name="T85" fmla="*/ 84 h 455"/>
                <a:gd name="T86" fmla="*/ 97 w 735"/>
                <a:gd name="T87" fmla="*/ 74 h 455"/>
                <a:gd name="T88" fmla="*/ 94 w 735"/>
                <a:gd name="T89" fmla="*/ 84 h 455"/>
                <a:gd name="T90" fmla="*/ 84 w 735"/>
                <a:gd name="T91" fmla="*/ 84 h 455"/>
                <a:gd name="T92" fmla="*/ 74 w 735"/>
                <a:gd name="T93" fmla="*/ 81 h 455"/>
                <a:gd name="T94" fmla="*/ 64 w 735"/>
                <a:gd name="T95" fmla="*/ 84 h 455"/>
                <a:gd name="T96" fmla="*/ 51 w 735"/>
                <a:gd name="T97" fmla="*/ 84 h 455"/>
                <a:gd name="T98" fmla="*/ 37 w 735"/>
                <a:gd name="T99" fmla="*/ 87 h 455"/>
                <a:gd name="T100" fmla="*/ 24 w 735"/>
                <a:gd name="T101" fmla="*/ 91 h 455"/>
                <a:gd name="T102" fmla="*/ 10 w 735"/>
                <a:gd name="T103" fmla="*/ 101 h 455"/>
                <a:gd name="T104" fmla="*/ 10 w 735"/>
                <a:gd name="T105" fmla="*/ 101 h 455"/>
                <a:gd name="T106" fmla="*/ 10 w 735"/>
                <a:gd name="T107" fmla="*/ 101 h 455"/>
                <a:gd name="T108" fmla="*/ 10 w 735"/>
                <a:gd name="T109" fmla="*/ 101 h 455"/>
                <a:gd name="T110" fmla="*/ 10 w 735"/>
                <a:gd name="T111" fmla="*/ 102 h 455"/>
                <a:gd name="T112" fmla="*/ 9 w 735"/>
                <a:gd name="T113" fmla="*/ 103 h 455"/>
                <a:gd name="T114" fmla="*/ 9 w 735"/>
                <a:gd name="T115" fmla="*/ 105 h 455"/>
                <a:gd name="T116" fmla="*/ 8 w 735"/>
                <a:gd name="T117" fmla="*/ 107 h 455"/>
                <a:gd name="T118" fmla="*/ 6 w 735"/>
                <a:gd name="T119" fmla="*/ 109 h 455"/>
                <a:gd name="T120" fmla="*/ 5 w 735"/>
                <a:gd name="T121" fmla="*/ 111 h 455"/>
                <a:gd name="T122" fmla="*/ 4 w 735"/>
                <a:gd name="T123" fmla="*/ 114 h 4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455"/>
                <a:gd name="T188" fmla="*/ 735 w 735"/>
                <a:gd name="T189" fmla="*/ 455 h 4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455">
                  <a:moveTo>
                    <a:pt x="14" y="455"/>
                  </a:moveTo>
                  <a:lnTo>
                    <a:pt x="14" y="428"/>
                  </a:lnTo>
                  <a:lnTo>
                    <a:pt x="0" y="361"/>
                  </a:lnTo>
                  <a:lnTo>
                    <a:pt x="0" y="294"/>
                  </a:lnTo>
                  <a:lnTo>
                    <a:pt x="14" y="267"/>
                  </a:lnTo>
                  <a:lnTo>
                    <a:pt x="14" y="215"/>
                  </a:lnTo>
                  <a:lnTo>
                    <a:pt x="27" y="148"/>
                  </a:lnTo>
                  <a:lnTo>
                    <a:pt x="81" y="121"/>
                  </a:lnTo>
                  <a:lnTo>
                    <a:pt x="121" y="108"/>
                  </a:lnTo>
                  <a:lnTo>
                    <a:pt x="148" y="135"/>
                  </a:lnTo>
                  <a:lnTo>
                    <a:pt x="188" y="175"/>
                  </a:lnTo>
                  <a:lnTo>
                    <a:pt x="202" y="215"/>
                  </a:lnTo>
                  <a:lnTo>
                    <a:pt x="269" y="227"/>
                  </a:lnTo>
                  <a:lnTo>
                    <a:pt x="294" y="188"/>
                  </a:lnTo>
                  <a:lnTo>
                    <a:pt x="321" y="135"/>
                  </a:lnTo>
                  <a:lnTo>
                    <a:pt x="307" y="135"/>
                  </a:lnTo>
                  <a:lnTo>
                    <a:pt x="294" y="81"/>
                  </a:lnTo>
                  <a:lnTo>
                    <a:pt x="294" y="41"/>
                  </a:lnTo>
                  <a:lnTo>
                    <a:pt x="361" y="0"/>
                  </a:lnTo>
                  <a:lnTo>
                    <a:pt x="415" y="0"/>
                  </a:lnTo>
                  <a:lnTo>
                    <a:pt x="469" y="41"/>
                  </a:lnTo>
                  <a:lnTo>
                    <a:pt x="522" y="67"/>
                  </a:lnTo>
                  <a:lnTo>
                    <a:pt x="549" y="41"/>
                  </a:lnTo>
                  <a:lnTo>
                    <a:pt x="603" y="41"/>
                  </a:lnTo>
                  <a:lnTo>
                    <a:pt x="643" y="54"/>
                  </a:lnTo>
                  <a:lnTo>
                    <a:pt x="657" y="108"/>
                  </a:lnTo>
                  <a:lnTo>
                    <a:pt x="657" y="161"/>
                  </a:lnTo>
                  <a:lnTo>
                    <a:pt x="684" y="161"/>
                  </a:lnTo>
                  <a:lnTo>
                    <a:pt x="710" y="202"/>
                  </a:lnTo>
                  <a:lnTo>
                    <a:pt x="735" y="240"/>
                  </a:lnTo>
                  <a:lnTo>
                    <a:pt x="735" y="280"/>
                  </a:lnTo>
                  <a:lnTo>
                    <a:pt x="710" y="334"/>
                  </a:lnTo>
                  <a:lnTo>
                    <a:pt x="710" y="361"/>
                  </a:lnTo>
                  <a:lnTo>
                    <a:pt x="670" y="361"/>
                  </a:lnTo>
                  <a:lnTo>
                    <a:pt x="630" y="348"/>
                  </a:lnTo>
                  <a:lnTo>
                    <a:pt x="630" y="401"/>
                  </a:lnTo>
                  <a:lnTo>
                    <a:pt x="616" y="388"/>
                  </a:lnTo>
                  <a:lnTo>
                    <a:pt x="603" y="401"/>
                  </a:lnTo>
                  <a:lnTo>
                    <a:pt x="590" y="401"/>
                  </a:lnTo>
                  <a:lnTo>
                    <a:pt x="536" y="361"/>
                  </a:lnTo>
                  <a:lnTo>
                    <a:pt x="495" y="348"/>
                  </a:lnTo>
                  <a:lnTo>
                    <a:pt x="469" y="334"/>
                  </a:lnTo>
                  <a:lnTo>
                    <a:pt x="428" y="334"/>
                  </a:lnTo>
                  <a:lnTo>
                    <a:pt x="388" y="294"/>
                  </a:lnTo>
                  <a:lnTo>
                    <a:pt x="374" y="334"/>
                  </a:lnTo>
                  <a:lnTo>
                    <a:pt x="334" y="334"/>
                  </a:lnTo>
                  <a:lnTo>
                    <a:pt x="294" y="321"/>
                  </a:lnTo>
                  <a:lnTo>
                    <a:pt x="255" y="334"/>
                  </a:lnTo>
                  <a:lnTo>
                    <a:pt x="202" y="334"/>
                  </a:lnTo>
                  <a:lnTo>
                    <a:pt x="148" y="348"/>
                  </a:lnTo>
                  <a:lnTo>
                    <a:pt x="94" y="361"/>
                  </a:lnTo>
                  <a:lnTo>
                    <a:pt x="40" y="401"/>
                  </a:lnTo>
                  <a:lnTo>
                    <a:pt x="40" y="403"/>
                  </a:lnTo>
                  <a:lnTo>
                    <a:pt x="39" y="403"/>
                  </a:lnTo>
                  <a:lnTo>
                    <a:pt x="39" y="405"/>
                  </a:lnTo>
                  <a:lnTo>
                    <a:pt x="35" y="411"/>
                  </a:lnTo>
                  <a:lnTo>
                    <a:pt x="33" y="419"/>
                  </a:lnTo>
                  <a:lnTo>
                    <a:pt x="29" y="426"/>
                  </a:lnTo>
                  <a:lnTo>
                    <a:pt x="23" y="434"/>
                  </a:lnTo>
                  <a:lnTo>
                    <a:pt x="19" y="444"/>
                  </a:lnTo>
                  <a:lnTo>
                    <a:pt x="14" y="455"/>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08" name="Freeform 185"/>
            <p:cNvSpPr>
              <a:spLocks/>
            </p:cNvSpPr>
            <p:nvPr/>
          </p:nvSpPr>
          <p:spPr bwMode="gray">
            <a:xfrm>
              <a:off x="3575" y="2809"/>
              <a:ext cx="248" cy="267"/>
            </a:xfrm>
            <a:custGeom>
              <a:avLst/>
              <a:gdLst>
                <a:gd name="T0" fmla="*/ 0 w 495"/>
                <a:gd name="T1" fmla="*/ 20 h 533"/>
                <a:gd name="T2" fmla="*/ 7 w 495"/>
                <a:gd name="T3" fmla="*/ 17 h 533"/>
                <a:gd name="T4" fmla="*/ 17 w 495"/>
                <a:gd name="T5" fmla="*/ 31 h 533"/>
                <a:gd name="T6" fmla="*/ 23 w 495"/>
                <a:gd name="T7" fmla="*/ 40 h 533"/>
                <a:gd name="T8" fmla="*/ 37 w 495"/>
                <a:gd name="T9" fmla="*/ 50 h 533"/>
                <a:gd name="T10" fmla="*/ 47 w 495"/>
                <a:gd name="T11" fmla="*/ 64 h 533"/>
                <a:gd name="T12" fmla="*/ 57 w 495"/>
                <a:gd name="T13" fmla="*/ 64 h 533"/>
                <a:gd name="T14" fmla="*/ 60 w 495"/>
                <a:gd name="T15" fmla="*/ 77 h 533"/>
                <a:gd name="T16" fmla="*/ 64 w 495"/>
                <a:gd name="T17" fmla="*/ 80 h 533"/>
                <a:gd name="T18" fmla="*/ 64 w 495"/>
                <a:gd name="T19" fmla="*/ 91 h 533"/>
                <a:gd name="T20" fmla="*/ 67 w 495"/>
                <a:gd name="T21" fmla="*/ 107 h 533"/>
                <a:gd name="T22" fmla="*/ 74 w 495"/>
                <a:gd name="T23" fmla="*/ 120 h 533"/>
                <a:gd name="T24" fmla="*/ 74 w 495"/>
                <a:gd name="T25" fmla="*/ 127 h 533"/>
                <a:gd name="T26" fmla="*/ 77 w 495"/>
                <a:gd name="T27" fmla="*/ 134 h 533"/>
                <a:gd name="T28" fmla="*/ 84 w 495"/>
                <a:gd name="T29" fmla="*/ 130 h 533"/>
                <a:gd name="T30" fmla="*/ 84 w 495"/>
                <a:gd name="T31" fmla="*/ 124 h 533"/>
                <a:gd name="T32" fmla="*/ 87 w 495"/>
                <a:gd name="T33" fmla="*/ 114 h 533"/>
                <a:gd name="T34" fmla="*/ 91 w 495"/>
                <a:gd name="T35" fmla="*/ 107 h 533"/>
                <a:gd name="T36" fmla="*/ 97 w 495"/>
                <a:gd name="T37" fmla="*/ 104 h 533"/>
                <a:gd name="T38" fmla="*/ 101 w 495"/>
                <a:gd name="T39" fmla="*/ 94 h 533"/>
                <a:gd name="T40" fmla="*/ 91 w 495"/>
                <a:gd name="T41" fmla="*/ 91 h 533"/>
                <a:gd name="T42" fmla="*/ 91 w 495"/>
                <a:gd name="T43" fmla="*/ 84 h 533"/>
                <a:gd name="T44" fmla="*/ 97 w 495"/>
                <a:gd name="T45" fmla="*/ 74 h 533"/>
                <a:gd name="T46" fmla="*/ 104 w 495"/>
                <a:gd name="T47" fmla="*/ 80 h 533"/>
                <a:gd name="T48" fmla="*/ 111 w 495"/>
                <a:gd name="T49" fmla="*/ 77 h 533"/>
                <a:gd name="T50" fmla="*/ 117 w 495"/>
                <a:gd name="T51" fmla="*/ 80 h 533"/>
                <a:gd name="T52" fmla="*/ 124 w 495"/>
                <a:gd name="T53" fmla="*/ 74 h 533"/>
                <a:gd name="T54" fmla="*/ 117 w 495"/>
                <a:gd name="T55" fmla="*/ 70 h 533"/>
                <a:gd name="T56" fmla="*/ 117 w 495"/>
                <a:gd name="T57" fmla="*/ 57 h 533"/>
                <a:gd name="T58" fmla="*/ 107 w 495"/>
                <a:gd name="T59" fmla="*/ 57 h 533"/>
                <a:gd name="T60" fmla="*/ 101 w 495"/>
                <a:gd name="T61" fmla="*/ 47 h 533"/>
                <a:gd name="T62" fmla="*/ 97 w 495"/>
                <a:gd name="T63" fmla="*/ 37 h 533"/>
                <a:gd name="T64" fmla="*/ 94 w 495"/>
                <a:gd name="T65" fmla="*/ 40 h 533"/>
                <a:gd name="T66" fmla="*/ 81 w 495"/>
                <a:gd name="T67" fmla="*/ 31 h 533"/>
                <a:gd name="T68" fmla="*/ 84 w 495"/>
                <a:gd name="T69" fmla="*/ 14 h 533"/>
                <a:gd name="T70" fmla="*/ 77 w 495"/>
                <a:gd name="T71" fmla="*/ 10 h 533"/>
                <a:gd name="T72" fmla="*/ 70 w 495"/>
                <a:gd name="T73" fmla="*/ 14 h 533"/>
                <a:gd name="T74" fmla="*/ 64 w 495"/>
                <a:gd name="T75" fmla="*/ 7 h 533"/>
                <a:gd name="T76" fmla="*/ 57 w 495"/>
                <a:gd name="T77" fmla="*/ 7 h 533"/>
                <a:gd name="T78" fmla="*/ 54 w 495"/>
                <a:gd name="T79" fmla="*/ 14 h 533"/>
                <a:gd name="T80" fmla="*/ 40 w 495"/>
                <a:gd name="T81" fmla="*/ 4 h 533"/>
                <a:gd name="T82" fmla="*/ 27 w 495"/>
                <a:gd name="T83" fmla="*/ 0 h 533"/>
                <a:gd name="T84" fmla="*/ 17 w 495"/>
                <a:gd name="T85" fmla="*/ 4 h 533"/>
                <a:gd name="T86" fmla="*/ 0 w 495"/>
                <a:gd name="T87" fmla="*/ 14 h 533"/>
                <a:gd name="T88" fmla="*/ 0 w 495"/>
                <a:gd name="T89" fmla="*/ 20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533"/>
                <a:gd name="T137" fmla="*/ 495 w 49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533">
                  <a:moveTo>
                    <a:pt x="0" y="80"/>
                  </a:moveTo>
                  <a:lnTo>
                    <a:pt x="27" y="67"/>
                  </a:lnTo>
                  <a:lnTo>
                    <a:pt x="67" y="121"/>
                  </a:lnTo>
                  <a:lnTo>
                    <a:pt x="92" y="159"/>
                  </a:lnTo>
                  <a:lnTo>
                    <a:pt x="146" y="199"/>
                  </a:lnTo>
                  <a:lnTo>
                    <a:pt x="186" y="253"/>
                  </a:lnTo>
                  <a:lnTo>
                    <a:pt x="226" y="253"/>
                  </a:lnTo>
                  <a:lnTo>
                    <a:pt x="240" y="307"/>
                  </a:lnTo>
                  <a:lnTo>
                    <a:pt x="253" y="320"/>
                  </a:lnTo>
                  <a:lnTo>
                    <a:pt x="253" y="361"/>
                  </a:lnTo>
                  <a:lnTo>
                    <a:pt x="267" y="428"/>
                  </a:lnTo>
                  <a:lnTo>
                    <a:pt x="294" y="480"/>
                  </a:lnTo>
                  <a:lnTo>
                    <a:pt x="294" y="506"/>
                  </a:lnTo>
                  <a:lnTo>
                    <a:pt x="307" y="533"/>
                  </a:lnTo>
                  <a:lnTo>
                    <a:pt x="334" y="520"/>
                  </a:lnTo>
                  <a:lnTo>
                    <a:pt x="334" y="493"/>
                  </a:lnTo>
                  <a:lnTo>
                    <a:pt x="347" y="453"/>
                  </a:lnTo>
                  <a:lnTo>
                    <a:pt x="361" y="428"/>
                  </a:lnTo>
                  <a:lnTo>
                    <a:pt x="388" y="414"/>
                  </a:lnTo>
                  <a:lnTo>
                    <a:pt x="401" y="374"/>
                  </a:lnTo>
                  <a:lnTo>
                    <a:pt x="361" y="361"/>
                  </a:lnTo>
                  <a:lnTo>
                    <a:pt x="361" y="334"/>
                  </a:lnTo>
                  <a:lnTo>
                    <a:pt x="388" y="293"/>
                  </a:lnTo>
                  <a:lnTo>
                    <a:pt x="415" y="320"/>
                  </a:lnTo>
                  <a:lnTo>
                    <a:pt x="441" y="307"/>
                  </a:lnTo>
                  <a:lnTo>
                    <a:pt x="468" y="320"/>
                  </a:lnTo>
                  <a:lnTo>
                    <a:pt x="495" y="293"/>
                  </a:lnTo>
                  <a:lnTo>
                    <a:pt x="468" y="280"/>
                  </a:lnTo>
                  <a:lnTo>
                    <a:pt x="468" y="226"/>
                  </a:lnTo>
                  <a:lnTo>
                    <a:pt x="428" y="226"/>
                  </a:lnTo>
                  <a:lnTo>
                    <a:pt x="401" y="186"/>
                  </a:lnTo>
                  <a:lnTo>
                    <a:pt x="388" y="148"/>
                  </a:lnTo>
                  <a:lnTo>
                    <a:pt x="374" y="159"/>
                  </a:lnTo>
                  <a:lnTo>
                    <a:pt x="321" y="121"/>
                  </a:lnTo>
                  <a:lnTo>
                    <a:pt x="334" y="54"/>
                  </a:lnTo>
                  <a:lnTo>
                    <a:pt x="307" y="40"/>
                  </a:lnTo>
                  <a:lnTo>
                    <a:pt x="280" y="54"/>
                  </a:lnTo>
                  <a:lnTo>
                    <a:pt x="253" y="27"/>
                  </a:lnTo>
                  <a:lnTo>
                    <a:pt x="226" y="27"/>
                  </a:lnTo>
                  <a:lnTo>
                    <a:pt x="213" y="54"/>
                  </a:lnTo>
                  <a:lnTo>
                    <a:pt x="159" y="13"/>
                  </a:lnTo>
                  <a:lnTo>
                    <a:pt x="106" y="0"/>
                  </a:lnTo>
                  <a:lnTo>
                    <a:pt x="67" y="13"/>
                  </a:lnTo>
                  <a:lnTo>
                    <a:pt x="0" y="54"/>
                  </a:lnTo>
                  <a:lnTo>
                    <a:pt x="0" y="8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09" name="Freeform 186"/>
            <p:cNvSpPr>
              <a:spLocks/>
            </p:cNvSpPr>
            <p:nvPr/>
          </p:nvSpPr>
          <p:spPr bwMode="gray">
            <a:xfrm>
              <a:off x="2773" y="2321"/>
              <a:ext cx="602" cy="515"/>
            </a:xfrm>
            <a:custGeom>
              <a:avLst/>
              <a:gdLst>
                <a:gd name="T0" fmla="*/ 151 w 1204"/>
                <a:gd name="T1" fmla="*/ 241 h 1029"/>
                <a:gd name="T2" fmla="*/ 144 w 1204"/>
                <a:gd name="T3" fmla="*/ 231 h 1029"/>
                <a:gd name="T4" fmla="*/ 127 w 1204"/>
                <a:gd name="T5" fmla="*/ 224 h 1029"/>
                <a:gd name="T6" fmla="*/ 117 w 1204"/>
                <a:gd name="T7" fmla="*/ 224 h 1029"/>
                <a:gd name="T8" fmla="*/ 117 w 1204"/>
                <a:gd name="T9" fmla="*/ 218 h 1029"/>
                <a:gd name="T10" fmla="*/ 107 w 1204"/>
                <a:gd name="T11" fmla="*/ 218 h 1029"/>
                <a:gd name="T12" fmla="*/ 97 w 1204"/>
                <a:gd name="T13" fmla="*/ 214 h 1029"/>
                <a:gd name="T14" fmla="*/ 93 w 1204"/>
                <a:gd name="T15" fmla="*/ 221 h 1029"/>
                <a:gd name="T16" fmla="*/ 83 w 1204"/>
                <a:gd name="T17" fmla="*/ 231 h 1029"/>
                <a:gd name="T18" fmla="*/ 71 w 1204"/>
                <a:gd name="T19" fmla="*/ 214 h 1029"/>
                <a:gd name="T20" fmla="*/ 71 w 1204"/>
                <a:gd name="T21" fmla="*/ 204 h 1029"/>
                <a:gd name="T22" fmla="*/ 40 w 1204"/>
                <a:gd name="T23" fmla="*/ 198 h 1029"/>
                <a:gd name="T24" fmla="*/ 34 w 1204"/>
                <a:gd name="T25" fmla="*/ 187 h 1029"/>
                <a:gd name="T26" fmla="*/ 23 w 1204"/>
                <a:gd name="T27" fmla="*/ 194 h 1029"/>
                <a:gd name="T28" fmla="*/ 30 w 1204"/>
                <a:gd name="T29" fmla="*/ 187 h 1029"/>
                <a:gd name="T30" fmla="*/ 27 w 1204"/>
                <a:gd name="T31" fmla="*/ 167 h 1029"/>
                <a:gd name="T32" fmla="*/ 23 w 1204"/>
                <a:gd name="T33" fmla="*/ 161 h 1029"/>
                <a:gd name="T34" fmla="*/ 20 w 1204"/>
                <a:gd name="T35" fmla="*/ 144 h 1029"/>
                <a:gd name="T36" fmla="*/ 17 w 1204"/>
                <a:gd name="T37" fmla="*/ 137 h 1029"/>
                <a:gd name="T38" fmla="*/ 13 w 1204"/>
                <a:gd name="T39" fmla="*/ 117 h 1029"/>
                <a:gd name="T40" fmla="*/ 0 w 1204"/>
                <a:gd name="T41" fmla="*/ 104 h 1029"/>
                <a:gd name="T42" fmla="*/ 6 w 1204"/>
                <a:gd name="T43" fmla="*/ 87 h 1029"/>
                <a:gd name="T44" fmla="*/ 0 w 1204"/>
                <a:gd name="T45" fmla="*/ 67 h 1029"/>
                <a:gd name="T46" fmla="*/ 3 w 1204"/>
                <a:gd name="T47" fmla="*/ 64 h 1029"/>
                <a:gd name="T48" fmla="*/ 10 w 1204"/>
                <a:gd name="T49" fmla="*/ 57 h 1029"/>
                <a:gd name="T50" fmla="*/ 27 w 1204"/>
                <a:gd name="T51" fmla="*/ 44 h 1029"/>
                <a:gd name="T52" fmla="*/ 53 w 1204"/>
                <a:gd name="T53" fmla="*/ 33 h 1029"/>
                <a:gd name="T54" fmla="*/ 71 w 1204"/>
                <a:gd name="T55" fmla="*/ 17 h 1029"/>
                <a:gd name="T56" fmla="*/ 100 w 1204"/>
                <a:gd name="T57" fmla="*/ 0 h 1029"/>
                <a:gd name="T58" fmla="*/ 110 w 1204"/>
                <a:gd name="T59" fmla="*/ 10 h 1029"/>
                <a:gd name="T60" fmla="*/ 131 w 1204"/>
                <a:gd name="T61" fmla="*/ 23 h 1029"/>
                <a:gd name="T62" fmla="*/ 144 w 1204"/>
                <a:gd name="T63" fmla="*/ 23 h 1029"/>
                <a:gd name="T64" fmla="*/ 148 w 1204"/>
                <a:gd name="T65" fmla="*/ 17 h 1029"/>
                <a:gd name="T66" fmla="*/ 177 w 1204"/>
                <a:gd name="T67" fmla="*/ 17 h 1029"/>
                <a:gd name="T68" fmla="*/ 200 w 1204"/>
                <a:gd name="T69" fmla="*/ 14 h 1029"/>
                <a:gd name="T70" fmla="*/ 220 w 1204"/>
                <a:gd name="T71" fmla="*/ 10 h 1029"/>
                <a:gd name="T72" fmla="*/ 227 w 1204"/>
                <a:gd name="T73" fmla="*/ 7 h 1029"/>
                <a:gd name="T74" fmla="*/ 241 w 1204"/>
                <a:gd name="T75" fmla="*/ 7 h 1029"/>
                <a:gd name="T76" fmla="*/ 254 w 1204"/>
                <a:gd name="T77" fmla="*/ 21 h 1029"/>
                <a:gd name="T78" fmla="*/ 258 w 1204"/>
                <a:gd name="T79" fmla="*/ 33 h 1029"/>
                <a:gd name="T80" fmla="*/ 272 w 1204"/>
                <a:gd name="T81" fmla="*/ 60 h 1029"/>
                <a:gd name="T82" fmla="*/ 272 w 1204"/>
                <a:gd name="T83" fmla="*/ 84 h 1029"/>
                <a:gd name="T84" fmla="*/ 261 w 1204"/>
                <a:gd name="T85" fmla="*/ 97 h 1029"/>
                <a:gd name="T86" fmla="*/ 272 w 1204"/>
                <a:gd name="T87" fmla="*/ 104 h 1029"/>
                <a:gd name="T88" fmla="*/ 275 w 1204"/>
                <a:gd name="T89" fmla="*/ 124 h 1029"/>
                <a:gd name="T90" fmla="*/ 288 w 1204"/>
                <a:gd name="T91" fmla="*/ 151 h 1029"/>
                <a:gd name="T92" fmla="*/ 301 w 1204"/>
                <a:gd name="T93" fmla="*/ 157 h 1029"/>
                <a:gd name="T94" fmla="*/ 301 w 1204"/>
                <a:gd name="T95" fmla="*/ 167 h 1029"/>
                <a:gd name="T96" fmla="*/ 295 w 1204"/>
                <a:gd name="T97" fmla="*/ 184 h 1029"/>
                <a:gd name="T98" fmla="*/ 285 w 1204"/>
                <a:gd name="T99" fmla="*/ 198 h 1029"/>
                <a:gd name="T100" fmla="*/ 272 w 1204"/>
                <a:gd name="T101" fmla="*/ 218 h 1029"/>
                <a:gd name="T102" fmla="*/ 272 w 1204"/>
                <a:gd name="T103" fmla="*/ 237 h 1029"/>
                <a:gd name="T104" fmla="*/ 278 w 1204"/>
                <a:gd name="T105" fmla="*/ 251 h 1029"/>
                <a:gd name="T106" fmla="*/ 265 w 1204"/>
                <a:gd name="T107" fmla="*/ 251 h 1029"/>
                <a:gd name="T108" fmla="*/ 251 w 1204"/>
                <a:gd name="T109" fmla="*/ 244 h 1029"/>
                <a:gd name="T110" fmla="*/ 220 w 1204"/>
                <a:gd name="T111" fmla="*/ 241 h 1029"/>
                <a:gd name="T112" fmla="*/ 204 w 1204"/>
                <a:gd name="T113" fmla="*/ 244 h 1029"/>
                <a:gd name="T114" fmla="*/ 194 w 1204"/>
                <a:gd name="T115" fmla="*/ 258 h 1029"/>
                <a:gd name="T116" fmla="*/ 183 w 1204"/>
                <a:gd name="T117" fmla="*/ 247 h 1029"/>
                <a:gd name="T118" fmla="*/ 167 w 1204"/>
                <a:gd name="T119" fmla="*/ 241 h 1029"/>
                <a:gd name="T120" fmla="*/ 154 w 1204"/>
                <a:gd name="T121" fmla="*/ 251 h 1029"/>
                <a:gd name="T122" fmla="*/ 151 w 1204"/>
                <a:gd name="T123" fmla="*/ 244 h 10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4"/>
                <a:gd name="T187" fmla="*/ 0 h 1029"/>
                <a:gd name="T188" fmla="*/ 1204 w 1204"/>
                <a:gd name="T189" fmla="*/ 1029 h 10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4" h="1029">
                  <a:moveTo>
                    <a:pt x="603" y="975"/>
                  </a:moveTo>
                  <a:lnTo>
                    <a:pt x="603" y="961"/>
                  </a:lnTo>
                  <a:lnTo>
                    <a:pt x="576" y="948"/>
                  </a:lnTo>
                  <a:lnTo>
                    <a:pt x="576" y="921"/>
                  </a:lnTo>
                  <a:lnTo>
                    <a:pt x="536" y="908"/>
                  </a:lnTo>
                  <a:lnTo>
                    <a:pt x="509" y="894"/>
                  </a:lnTo>
                  <a:lnTo>
                    <a:pt x="469" y="921"/>
                  </a:lnTo>
                  <a:lnTo>
                    <a:pt x="469" y="894"/>
                  </a:lnTo>
                  <a:lnTo>
                    <a:pt x="442" y="883"/>
                  </a:lnTo>
                  <a:lnTo>
                    <a:pt x="469" y="869"/>
                  </a:lnTo>
                  <a:lnTo>
                    <a:pt x="455" y="856"/>
                  </a:lnTo>
                  <a:lnTo>
                    <a:pt x="428" y="869"/>
                  </a:lnTo>
                  <a:lnTo>
                    <a:pt x="415" y="856"/>
                  </a:lnTo>
                  <a:lnTo>
                    <a:pt x="388" y="856"/>
                  </a:lnTo>
                  <a:lnTo>
                    <a:pt x="348" y="842"/>
                  </a:lnTo>
                  <a:lnTo>
                    <a:pt x="374" y="883"/>
                  </a:lnTo>
                  <a:lnTo>
                    <a:pt x="348" y="883"/>
                  </a:lnTo>
                  <a:lnTo>
                    <a:pt x="334" y="921"/>
                  </a:lnTo>
                  <a:lnTo>
                    <a:pt x="307" y="883"/>
                  </a:lnTo>
                  <a:lnTo>
                    <a:pt x="282" y="856"/>
                  </a:lnTo>
                  <a:lnTo>
                    <a:pt x="294" y="829"/>
                  </a:lnTo>
                  <a:lnTo>
                    <a:pt x="282" y="816"/>
                  </a:lnTo>
                  <a:lnTo>
                    <a:pt x="215" y="802"/>
                  </a:lnTo>
                  <a:lnTo>
                    <a:pt x="161" y="789"/>
                  </a:lnTo>
                  <a:lnTo>
                    <a:pt x="161" y="748"/>
                  </a:lnTo>
                  <a:lnTo>
                    <a:pt x="134" y="748"/>
                  </a:lnTo>
                  <a:lnTo>
                    <a:pt x="121" y="789"/>
                  </a:lnTo>
                  <a:lnTo>
                    <a:pt x="94" y="775"/>
                  </a:lnTo>
                  <a:lnTo>
                    <a:pt x="108" y="762"/>
                  </a:lnTo>
                  <a:lnTo>
                    <a:pt x="121" y="748"/>
                  </a:lnTo>
                  <a:lnTo>
                    <a:pt x="121" y="708"/>
                  </a:lnTo>
                  <a:lnTo>
                    <a:pt x="108" y="668"/>
                  </a:lnTo>
                  <a:lnTo>
                    <a:pt x="81" y="668"/>
                  </a:lnTo>
                  <a:lnTo>
                    <a:pt x="94" y="641"/>
                  </a:lnTo>
                  <a:lnTo>
                    <a:pt x="67" y="614"/>
                  </a:lnTo>
                  <a:lnTo>
                    <a:pt x="81" y="574"/>
                  </a:lnTo>
                  <a:lnTo>
                    <a:pt x="81" y="547"/>
                  </a:lnTo>
                  <a:lnTo>
                    <a:pt x="67" y="547"/>
                  </a:lnTo>
                  <a:lnTo>
                    <a:pt x="40" y="493"/>
                  </a:lnTo>
                  <a:lnTo>
                    <a:pt x="54" y="468"/>
                  </a:lnTo>
                  <a:lnTo>
                    <a:pt x="14" y="428"/>
                  </a:lnTo>
                  <a:lnTo>
                    <a:pt x="0" y="414"/>
                  </a:lnTo>
                  <a:lnTo>
                    <a:pt x="0" y="374"/>
                  </a:lnTo>
                  <a:lnTo>
                    <a:pt x="27" y="347"/>
                  </a:lnTo>
                  <a:lnTo>
                    <a:pt x="27" y="307"/>
                  </a:lnTo>
                  <a:lnTo>
                    <a:pt x="0" y="267"/>
                  </a:lnTo>
                  <a:lnTo>
                    <a:pt x="0" y="253"/>
                  </a:lnTo>
                  <a:lnTo>
                    <a:pt x="14" y="253"/>
                  </a:lnTo>
                  <a:lnTo>
                    <a:pt x="27" y="253"/>
                  </a:lnTo>
                  <a:lnTo>
                    <a:pt x="40" y="226"/>
                  </a:lnTo>
                  <a:lnTo>
                    <a:pt x="67" y="186"/>
                  </a:lnTo>
                  <a:lnTo>
                    <a:pt x="108" y="173"/>
                  </a:lnTo>
                  <a:lnTo>
                    <a:pt x="161" y="159"/>
                  </a:lnTo>
                  <a:lnTo>
                    <a:pt x="215" y="132"/>
                  </a:lnTo>
                  <a:lnTo>
                    <a:pt x="242" y="81"/>
                  </a:lnTo>
                  <a:lnTo>
                    <a:pt x="282" y="67"/>
                  </a:lnTo>
                  <a:lnTo>
                    <a:pt x="348" y="27"/>
                  </a:lnTo>
                  <a:lnTo>
                    <a:pt x="401" y="0"/>
                  </a:lnTo>
                  <a:lnTo>
                    <a:pt x="442" y="27"/>
                  </a:lnTo>
                  <a:lnTo>
                    <a:pt x="442" y="40"/>
                  </a:lnTo>
                  <a:lnTo>
                    <a:pt x="469" y="92"/>
                  </a:lnTo>
                  <a:lnTo>
                    <a:pt x="522" y="92"/>
                  </a:lnTo>
                  <a:lnTo>
                    <a:pt x="549" y="105"/>
                  </a:lnTo>
                  <a:lnTo>
                    <a:pt x="576" y="92"/>
                  </a:lnTo>
                  <a:lnTo>
                    <a:pt x="576" y="81"/>
                  </a:lnTo>
                  <a:lnTo>
                    <a:pt x="589" y="67"/>
                  </a:lnTo>
                  <a:lnTo>
                    <a:pt x="603" y="54"/>
                  </a:lnTo>
                  <a:lnTo>
                    <a:pt x="708" y="67"/>
                  </a:lnTo>
                  <a:lnTo>
                    <a:pt x="722" y="54"/>
                  </a:lnTo>
                  <a:lnTo>
                    <a:pt x="803" y="54"/>
                  </a:lnTo>
                  <a:lnTo>
                    <a:pt x="843" y="40"/>
                  </a:lnTo>
                  <a:lnTo>
                    <a:pt x="883" y="40"/>
                  </a:lnTo>
                  <a:lnTo>
                    <a:pt x="897" y="27"/>
                  </a:lnTo>
                  <a:lnTo>
                    <a:pt x="910" y="27"/>
                  </a:lnTo>
                  <a:lnTo>
                    <a:pt x="937" y="0"/>
                  </a:lnTo>
                  <a:lnTo>
                    <a:pt x="964" y="27"/>
                  </a:lnTo>
                  <a:lnTo>
                    <a:pt x="991" y="40"/>
                  </a:lnTo>
                  <a:lnTo>
                    <a:pt x="1018" y="81"/>
                  </a:lnTo>
                  <a:lnTo>
                    <a:pt x="1018" y="105"/>
                  </a:lnTo>
                  <a:lnTo>
                    <a:pt x="1031" y="132"/>
                  </a:lnTo>
                  <a:lnTo>
                    <a:pt x="1058" y="186"/>
                  </a:lnTo>
                  <a:lnTo>
                    <a:pt x="1085" y="240"/>
                  </a:lnTo>
                  <a:lnTo>
                    <a:pt x="1098" y="307"/>
                  </a:lnTo>
                  <a:lnTo>
                    <a:pt x="1085" y="334"/>
                  </a:lnTo>
                  <a:lnTo>
                    <a:pt x="1058" y="334"/>
                  </a:lnTo>
                  <a:lnTo>
                    <a:pt x="1044" y="388"/>
                  </a:lnTo>
                  <a:lnTo>
                    <a:pt x="1031" y="401"/>
                  </a:lnTo>
                  <a:lnTo>
                    <a:pt x="1085" y="414"/>
                  </a:lnTo>
                  <a:lnTo>
                    <a:pt x="1098" y="468"/>
                  </a:lnTo>
                  <a:lnTo>
                    <a:pt x="1098" y="493"/>
                  </a:lnTo>
                  <a:lnTo>
                    <a:pt x="1112" y="533"/>
                  </a:lnTo>
                  <a:lnTo>
                    <a:pt x="1150" y="601"/>
                  </a:lnTo>
                  <a:lnTo>
                    <a:pt x="1177" y="627"/>
                  </a:lnTo>
                  <a:lnTo>
                    <a:pt x="1204" y="627"/>
                  </a:lnTo>
                  <a:lnTo>
                    <a:pt x="1177" y="641"/>
                  </a:lnTo>
                  <a:lnTo>
                    <a:pt x="1204" y="668"/>
                  </a:lnTo>
                  <a:lnTo>
                    <a:pt x="1204" y="722"/>
                  </a:lnTo>
                  <a:lnTo>
                    <a:pt x="1177" y="735"/>
                  </a:lnTo>
                  <a:lnTo>
                    <a:pt x="1137" y="748"/>
                  </a:lnTo>
                  <a:lnTo>
                    <a:pt x="1137" y="789"/>
                  </a:lnTo>
                  <a:lnTo>
                    <a:pt x="1112" y="829"/>
                  </a:lnTo>
                  <a:lnTo>
                    <a:pt x="1085" y="869"/>
                  </a:lnTo>
                  <a:lnTo>
                    <a:pt x="1058" y="894"/>
                  </a:lnTo>
                  <a:lnTo>
                    <a:pt x="1085" y="948"/>
                  </a:lnTo>
                  <a:lnTo>
                    <a:pt x="1085" y="975"/>
                  </a:lnTo>
                  <a:lnTo>
                    <a:pt x="1112" y="1002"/>
                  </a:lnTo>
                  <a:lnTo>
                    <a:pt x="1058" y="1015"/>
                  </a:lnTo>
                  <a:lnTo>
                    <a:pt x="1058" y="1002"/>
                  </a:lnTo>
                  <a:lnTo>
                    <a:pt x="1004" y="988"/>
                  </a:lnTo>
                  <a:lnTo>
                    <a:pt x="1004" y="975"/>
                  </a:lnTo>
                  <a:lnTo>
                    <a:pt x="977" y="961"/>
                  </a:lnTo>
                  <a:lnTo>
                    <a:pt x="883" y="961"/>
                  </a:lnTo>
                  <a:lnTo>
                    <a:pt x="870" y="988"/>
                  </a:lnTo>
                  <a:lnTo>
                    <a:pt x="816" y="975"/>
                  </a:lnTo>
                  <a:lnTo>
                    <a:pt x="776" y="988"/>
                  </a:lnTo>
                  <a:lnTo>
                    <a:pt x="776" y="1029"/>
                  </a:lnTo>
                  <a:lnTo>
                    <a:pt x="722" y="1029"/>
                  </a:lnTo>
                  <a:lnTo>
                    <a:pt x="735" y="988"/>
                  </a:lnTo>
                  <a:lnTo>
                    <a:pt x="697" y="975"/>
                  </a:lnTo>
                  <a:lnTo>
                    <a:pt x="670" y="961"/>
                  </a:lnTo>
                  <a:lnTo>
                    <a:pt x="643" y="988"/>
                  </a:lnTo>
                  <a:lnTo>
                    <a:pt x="616" y="1002"/>
                  </a:lnTo>
                  <a:lnTo>
                    <a:pt x="630" y="975"/>
                  </a:lnTo>
                  <a:lnTo>
                    <a:pt x="603" y="975"/>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0" name="Freeform 187"/>
            <p:cNvSpPr>
              <a:spLocks/>
            </p:cNvSpPr>
            <p:nvPr/>
          </p:nvSpPr>
          <p:spPr bwMode="gray">
            <a:xfrm>
              <a:off x="2940" y="2883"/>
              <a:ext cx="408" cy="287"/>
            </a:xfrm>
            <a:custGeom>
              <a:avLst/>
              <a:gdLst>
                <a:gd name="T0" fmla="*/ 3 w 816"/>
                <a:gd name="T1" fmla="*/ 101 h 573"/>
                <a:gd name="T2" fmla="*/ 10 w 816"/>
                <a:gd name="T3" fmla="*/ 111 h 573"/>
                <a:gd name="T4" fmla="*/ 17 w 816"/>
                <a:gd name="T5" fmla="*/ 120 h 573"/>
                <a:gd name="T6" fmla="*/ 30 w 816"/>
                <a:gd name="T7" fmla="*/ 127 h 573"/>
                <a:gd name="T8" fmla="*/ 51 w 816"/>
                <a:gd name="T9" fmla="*/ 137 h 573"/>
                <a:gd name="T10" fmla="*/ 77 w 816"/>
                <a:gd name="T11" fmla="*/ 144 h 573"/>
                <a:gd name="T12" fmla="*/ 91 w 816"/>
                <a:gd name="T13" fmla="*/ 140 h 573"/>
                <a:gd name="T14" fmla="*/ 97 w 816"/>
                <a:gd name="T15" fmla="*/ 127 h 573"/>
                <a:gd name="T16" fmla="*/ 98 w 816"/>
                <a:gd name="T17" fmla="*/ 127 h 573"/>
                <a:gd name="T18" fmla="*/ 98 w 816"/>
                <a:gd name="T19" fmla="*/ 127 h 573"/>
                <a:gd name="T20" fmla="*/ 101 w 816"/>
                <a:gd name="T21" fmla="*/ 129 h 573"/>
                <a:gd name="T22" fmla="*/ 104 w 816"/>
                <a:gd name="T23" fmla="*/ 130 h 573"/>
                <a:gd name="T24" fmla="*/ 107 w 816"/>
                <a:gd name="T25" fmla="*/ 130 h 573"/>
                <a:gd name="T26" fmla="*/ 107 w 816"/>
                <a:gd name="T27" fmla="*/ 129 h 573"/>
                <a:gd name="T28" fmla="*/ 109 w 816"/>
                <a:gd name="T29" fmla="*/ 125 h 573"/>
                <a:gd name="T30" fmla="*/ 111 w 816"/>
                <a:gd name="T31" fmla="*/ 120 h 573"/>
                <a:gd name="T32" fmla="*/ 112 w 816"/>
                <a:gd name="T33" fmla="*/ 119 h 573"/>
                <a:gd name="T34" fmla="*/ 113 w 816"/>
                <a:gd name="T35" fmla="*/ 117 h 573"/>
                <a:gd name="T36" fmla="*/ 113 w 816"/>
                <a:gd name="T37" fmla="*/ 117 h 573"/>
                <a:gd name="T38" fmla="*/ 131 w 816"/>
                <a:gd name="T39" fmla="*/ 117 h 573"/>
                <a:gd name="T40" fmla="*/ 138 w 816"/>
                <a:gd name="T41" fmla="*/ 114 h 573"/>
                <a:gd name="T42" fmla="*/ 151 w 816"/>
                <a:gd name="T43" fmla="*/ 111 h 573"/>
                <a:gd name="T44" fmla="*/ 165 w 816"/>
                <a:gd name="T45" fmla="*/ 101 h 573"/>
                <a:gd name="T46" fmla="*/ 168 w 816"/>
                <a:gd name="T47" fmla="*/ 84 h 573"/>
                <a:gd name="T48" fmla="*/ 177 w 816"/>
                <a:gd name="T49" fmla="*/ 54 h 573"/>
                <a:gd name="T50" fmla="*/ 188 w 816"/>
                <a:gd name="T51" fmla="*/ 37 h 573"/>
                <a:gd name="T52" fmla="*/ 201 w 816"/>
                <a:gd name="T53" fmla="*/ 27 h 573"/>
                <a:gd name="T54" fmla="*/ 198 w 816"/>
                <a:gd name="T55" fmla="*/ 14 h 573"/>
                <a:gd name="T56" fmla="*/ 188 w 816"/>
                <a:gd name="T57" fmla="*/ 7 h 573"/>
                <a:gd name="T58" fmla="*/ 177 w 816"/>
                <a:gd name="T59" fmla="*/ 4 h 573"/>
                <a:gd name="T60" fmla="*/ 158 w 816"/>
                <a:gd name="T61" fmla="*/ 4 h 573"/>
                <a:gd name="T62" fmla="*/ 144 w 816"/>
                <a:gd name="T63" fmla="*/ 4 h 573"/>
                <a:gd name="T64" fmla="*/ 123 w 816"/>
                <a:gd name="T65" fmla="*/ 4 h 573"/>
                <a:gd name="T66" fmla="*/ 120 w 816"/>
                <a:gd name="T67" fmla="*/ 17 h 573"/>
                <a:gd name="T68" fmla="*/ 110 w 816"/>
                <a:gd name="T69" fmla="*/ 27 h 573"/>
                <a:gd name="T70" fmla="*/ 97 w 816"/>
                <a:gd name="T71" fmla="*/ 30 h 573"/>
                <a:gd name="T72" fmla="*/ 81 w 816"/>
                <a:gd name="T73" fmla="*/ 34 h 573"/>
                <a:gd name="T74" fmla="*/ 77 w 816"/>
                <a:gd name="T75" fmla="*/ 47 h 573"/>
                <a:gd name="T76" fmla="*/ 53 w 816"/>
                <a:gd name="T77" fmla="*/ 54 h 573"/>
                <a:gd name="T78" fmla="*/ 37 w 816"/>
                <a:gd name="T79" fmla="*/ 47 h 573"/>
                <a:gd name="T80" fmla="*/ 24 w 816"/>
                <a:gd name="T81" fmla="*/ 44 h 573"/>
                <a:gd name="T82" fmla="*/ 13 w 816"/>
                <a:gd name="T83" fmla="*/ 57 h 573"/>
                <a:gd name="T84" fmla="*/ 6 w 816"/>
                <a:gd name="T85" fmla="*/ 57 h 573"/>
                <a:gd name="T86" fmla="*/ 13 w 816"/>
                <a:gd name="T87" fmla="*/ 67 h 573"/>
                <a:gd name="T88" fmla="*/ 3 w 816"/>
                <a:gd name="T89" fmla="*/ 74 h 573"/>
                <a:gd name="T90" fmla="*/ 6 w 816"/>
                <a:gd name="T91" fmla="*/ 87 h 573"/>
                <a:gd name="T92" fmla="*/ 0 w 816"/>
                <a:gd name="T93" fmla="*/ 94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6"/>
                <a:gd name="T142" fmla="*/ 0 h 573"/>
                <a:gd name="T143" fmla="*/ 816 w 816"/>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6" h="573">
                  <a:moveTo>
                    <a:pt x="0" y="401"/>
                  </a:moveTo>
                  <a:lnTo>
                    <a:pt x="14" y="401"/>
                  </a:lnTo>
                  <a:lnTo>
                    <a:pt x="27" y="428"/>
                  </a:lnTo>
                  <a:lnTo>
                    <a:pt x="40" y="441"/>
                  </a:lnTo>
                  <a:lnTo>
                    <a:pt x="27" y="454"/>
                  </a:lnTo>
                  <a:lnTo>
                    <a:pt x="67" y="479"/>
                  </a:lnTo>
                  <a:lnTo>
                    <a:pt x="94" y="479"/>
                  </a:lnTo>
                  <a:lnTo>
                    <a:pt x="121" y="506"/>
                  </a:lnTo>
                  <a:lnTo>
                    <a:pt x="161" y="547"/>
                  </a:lnTo>
                  <a:lnTo>
                    <a:pt x="202" y="547"/>
                  </a:lnTo>
                  <a:lnTo>
                    <a:pt x="215" y="573"/>
                  </a:lnTo>
                  <a:lnTo>
                    <a:pt x="307" y="573"/>
                  </a:lnTo>
                  <a:lnTo>
                    <a:pt x="334" y="533"/>
                  </a:lnTo>
                  <a:lnTo>
                    <a:pt x="361" y="560"/>
                  </a:lnTo>
                  <a:lnTo>
                    <a:pt x="361" y="547"/>
                  </a:lnTo>
                  <a:lnTo>
                    <a:pt x="388" y="506"/>
                  </a:lnTo>
                  <a:lnTo>
                    <a:pt x="390" y="508"/>
                  </a:lnTo>
                  <a:lnTo>
                    <a:pt x="392" y="508"/>
                  </a:lnTo>
                  <a:lnTo>
                    <a:pt x="398" y="510"/>
                  </a:lnTo>
                  <a:lnTo>
                    <a:pt x="403" y="514"/>
                  </a:lnTo>
                  <a:lnTo>
                    <a:pt x="409" y="516"/>
                  </a:lnTo>
                  <a:lnTo>
                    <a:pt x="417" y="518"/>
                  </a:lnTo>
                  <a:lnTo>
                    <a:pt x="422" y="520"/>
                  </a:lnTo>
                  <a:lnTo>
                    <a:pt x="428" y="520"/>
                  </a:lnTo>
                  <a:lnTo>
                    <a:pt x="428" y="518"/>
                  </a:lnTo>
                  <a:lnTo>
                    <a:pt x="430" y="514"/>
                  </a:lnTo>
                  <a:lnTo>
                    <a:pt x="432" y="506"/>
                  </a:lnTo>
                  <a:lnTo>
                    <a:pt x="436" y="497"/>
                  </a:lnTo>
                  <a:lnTo>
                    <a:pt x="442" y="489"/>
                  </a:lnTo>
                  <a:lnTo>
                    <a:pt x="447" y="479"/>
                  </a:lnTo>
                  <a:lnTo>
                    <a:pt x="449" y="476"/>
                  </a:lnTo>
                  <a:lnTo>
                    <a:pt x="451" y="474"/>
                  </a:lnTo>
                  <a:lnTo>
                    <a:pt x="453" y="470"/>
                  </a:lnTo>
                  <a:lnTo>
                    <a:pt x="453" y="468"/>
                  </a:lnTo>
                  <a:lnTo>
                    <a:pt x="455" y="468"/>
                  </a:lnTo>
                  <a:lnTo>
                    <a:pt x="455" y="466"/>
                  </a:lnTo>
                  <a:lnTo>
                    <a:pt x="482" y="479"/>
                  </a:lnTo>
                  <a:lnTo>
                    <a:pt x="522" y="466"/>
                  </a:lnTo>
                  <a:lnTo>
                    <a:pt x="536" y="479"/>
                  </a:lnTo>
                  <a:lnTo>
                    <a:pt x="549" y="454"/>
                  </a:lnTo>
                  <a:lnTo>
                    <a:pt x="576" y="466"/>
                  </a:lnTo>
                  <a:lnTo>
                    <a:pt x="603" y="441"/>
                  </a:lnTo>
                  <a:lnTo>
                    <a:pt x="643" y="441"/>
                  </a:lnTo>
                  <a:lnTo>
                    <a:pt x="657" y="401"/>
                  </a:lnTo>
                  <a:lnTo>
                    <a:pt x="657" y="347"/>
                  </a:lnTo>
                  <a:lnTo>
                    <a:pt x="670" y="334"/>
                  </a:lnTo>
                  <a:lnTo>
                    <a:pt x="695" y="280"/>
                  </a:lnTo>
                  <a:lnTo>
                    <a:pt x="708" y="213"/>
                  </a:lnTo>
                  <a:lnTo>
                    <a:pt x="722" y="161"/>
                  </a:lnTo>
                  <a:lnTo>
                    <a:pt x="749" y="147"/>
                  </a:lnTo>
                  <a:lnTo>
                    <a:pt x="762" y="120"/>
                  </a:lnTo>
                  <a:lnTo>
                    <a:pt x="803" y="107"/>
                  </a:lnTo>
                  <a:lnTo>
                    <a:pt x="816" y="67"/>
                  </a:lnTo>
                  <a:lnTo>
                    <a:pt x="789" y="53"/>
                  </a:lnTo>
                  <a:lnTo>
                    <a:pt x="762" y="67"/>
                  </a:lnTo>
                  <a:lnTo>
                    <a:pt x="749" y="26"/>
                  </a:lnTo>
                  <a:lnTo>
                    <a:pt x="735" y="26"/>
                  </a:lnTo>
                  <a:lnTo>
                    <a:pt x="708" y="13"/>
                  </a:lnTo>
                  <a:lnTo>
                    <a:pt x="670" y="26"/>
                  </a:lnTo>
                  <a:lnTo>
                    <a:pt x="630" y="13"/>
                  </a:lnTo>
                  <a:lnTo>
                    <a:pt x="616" y="0"/>
                  </a:lnTo>
                  <a:lnTo>
                    <a:pt x="576" y="13"/>
                  </a:lnTo>
                  <a:lnTo>
                    <a:pt x="549" y="0"/>
                  </a:lnTo>
                  <a:lnTo>
                    <a:pt x="495" y="13"/>
                  </a:lnTo>
                  <a:lnTo>
                    <a:pt x="495" y="40"/>
                  </a:lnTo>
                  <a:lnTo>
                    <a:pt x="482" y="67"/>
                  </a:lnTo>
                  <a:lnTo>
                    <a:pt x="455" y="94"/>
                  </a:lnTo>
                  <a:lnTo>
                    <a:pt x="442" y="107"/>
                  </a:lnTo>
                  <a:lnTo>
                    <a:pt x="415" y="94"/>
                  </a:lnTo>
                  <a:lnTo>
                    <a:pt x="388" y="120"/>
                  </a:lnTo>
                  <a:lnTo>
                    <a:pt x="361" y="134"/>
                  </a:lnTo>
                  <a:lnTo>
                    <a:pt x="321" y="134"/>
                  </a:lnTo>
                  <a:lnTo>
                    <a:pt x="307" y="147"/>
                  </a:lnTo>
                  <a:lnTo>
                    <a:pt x="307" y="186"/>
                  </a:lnTo>
                  <a:lnTo>
                    <a:pt x="269" y="199"/>
                  </a:lnTo>
                  <a:lnTo>
                    <a:pt x="215" y="213"/>
                  </a:lnTo>
                  <a:lnTo>
                    <a:pt x="175" y="213"/>
                  </a:lnTo>
                  <a:lnTo>
                    <a:pt x="148" y="186"/>
                  </a:lnTo>
                  <a:lnTo>
                    <a:pt x="108" y="161"/>
                  </a:lnTo>
                  <a:lnTo>
                    <a:pt x="94" y="174"/>
                  </a:lnTo>
                  <a:lnTo>
                    <a:pt x="94" y="226"/>
                  </a:lnTo>
                  <a:lnTo>
                    <a:pt x="54" y="226"/>
                  </a:lnTo>
                  <a:lnTo>
                    <a:pt x="54" y="213"/>
                  </a:lnTo>
                  <a:lnTo>
                    <a:pt x="27" y="226"/>
                  </a:lnTo>
                  <a:lnTo>
                    <a:pt x="27" y="239"/>
                  </a:lnTo>
                  <a:lnTo>
                    <a:pt x="54" y="266"/>
                  </a:lnTo>
                  <a:lnTo>
                    <a:pt x="40" y="280"/>
                  </a:lnTo>
                  <a:lnTo>
                    <a:pt x="14" y="293"/>
                  </a:lnTo>
                  <a:lnTo>
                    <a:pt x="27" y="320"/>
                  </a:lnTo>
                  <a:lnTo>
                    <a:pt x="27" y="347"/>
                  </a:lnTo>
                  <a:lnTo>
                    <a:pt x="27" y="374"/>
                  </a:lnTo>
                  <a:lnTo>
                    <a:pt x="0" y="374"/>
                  </a:lnTo>
                  <a:lnTo>
                    <a:pt x="0" y="401"/>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1" name="Freeform 188"/>
            <p:cNvSpPr>
              <a:spLocks/>
            </p:cNvSpPr>
            <p:nvPr/>
          </p:nvSpPr>
          <p:spPr bwMode="gray">
            <a:xfrm>
              <a:off x="2967" y="2802"/>
              <a:ext cx="334" cy="188"/>
            </a:xfrm>
            <a:custGeom>
              <a:avLst/>
              <a:gdLst>
                <a:gd name="T0" fmla="*/ 10 w 668"/>
                <a:gd name="T1" fmla="*/ 84 h 377"/>
                <a:gd name="T2" fmla="*/ 13 w 668"/>
                <a:gd name="T3" fmla="*/ 80 h 377"/>
                <a:gd name="T4" fmla="*/ 23 w 668"/>
                <a:gd name="T5" fmla="*/ 87 h 377"/>
                <a:gd name="T6" fmla="*/ 30 w 668"/>
                <a:gd name="T7" fmla="*/ 94 h 377"/>
                <a:gd name="T8" fmla="*/ 41 w 668"/>
                <a:gd name="T9" fmla="*/ 94 h 377"/>
                <a:gd name="T10" fmla="*/ 53 w 668"/>
                <a:gd name="T11" fmla="*/ 90 h 377"/>
                <a:gd name="T12" fmla="*/ 63 w 668"/>
                <a:gd name="T13" fmla="*/ 87 h 377"/>
                <a:gd name="T14" fmla="*/ 63 w 668"/>
                <a:gd name="T15" fmla="*/ 84 h 377"/>
                <a:gd name="T16" fmla="*/ 63 w 668"/>
                <a:gd name="T17" fmla="*/ 77 h 377"/>
                <a:gd name="T18" fmla="*/ 67 w 668"/>
                <a:gd name="T19" fmla="*/ 74 h 377"/>
                <a:gd name="T20" fmla="*/ 77 w 668"/>
                <a:gd name="T21" fmla="*/ 74 h 377"/>
                <a:gd name="T22" fmla="*/ 84 w 668"/>
                <a:gd name="T23" fmla="*/ 70 h 377"/>
                <a:gd name="T24" fmla="*/ 90 w 668"/>
                <a:gd name="T25" fmla="*/ 64 h 377"/>
                <a:gd name="T26" fmla="*/ 97 w 668"/>
                <a:gd name="T27" fmla="*/ 67 h 377"/>
                <a:gd name="T28" fmla="*/ 100 w 668"/>
                <a:gd name="T29" fmla="*/ 64 h 377"/>
                <a:gd name="T30" fmla="*/ 107 w 668"/>
                <a:gd name="T31" fmla="*/ 57 h 377"/>
                <a:gd name="T32" fmla="*/ 110 w 668"/>
                <a:gd name="T33" fmla="*/ 50 h 377"/>
                <a:gd name="T34" fmla="*/ 110 w 668"/>
                <a:gd name="T35" fmla="*/ 43 h 377"/>
                <a:gd name="T36" fmla="*/ 123 w 668"/>
                <a:gd name="T37" fmla="*/ 40 h 377"/>
                <a:gd name="T38" fmla="*/ 131 w 668"/>
                <a:gd name="T39" fmla="*/ 43 h 377"/>
                <a:gd name="T40" fmla="*/ 141 w 668"/>
                <a:gd name="T41" fmla="*/ 40 h 377"/>
                <a:gd name="T42" fmla="*/ 144 w 668"/>
                <a:gd name="T43" fmla="*/ 43 h 377"/>
                <a:gd name="T44" fmla="*/ 154 w 668"/>
                <a:gd name="T45" fmla="*/ 47 h 377"/>
                <a:gd name="T46" fmla="*/ 164 w 668"/>
                <a:gd name="T47" fmla="*/ 43 h 377"/>
                <a:gd name="T48" fmla="*/ 164 w 668"/>
                <a:gd name="T49" fmla="*/ 30 h 377"/>
                <a:gd name="T50" fmla="*/ 167 w 668"/>
                <a:gd name="T51" fmla="*/ 17 h 377"/>
                <a:gd name="T52" fmla="*/ 167 w 668"/>
                <a:gd name="T53" fmla="*/ 10 h 377"/>
                <a:gd name="T54" fmla="*/ 154 w 668"/>
                <a:gd name="T55" fmla="*/ 6 h 377"/>
                <a:gd name="T56" fmla="*/ 147 w 668"/>
                <a:gd name="T57" fmla="*/ 0 h 377"/>
                <a:gd name="T58" fmla="*/ 123 w 668"/>
                <a:gd name="T59" fmla="*/ 0 h 377"/>
                <a:gd name="T60" fmla="*/ 120 w 668"/>
                <a:gd name="T61" fmla="*/ 6 h 377"/>
                <a:gd name="T62" fmla="*/ 107 w 668"/>
                <a:gd name="T63" fmla="*/ 3 h 377"/>
                <a:gd name="T64" fmla="*/ 97 w 668"/>
                <a:gd name="T65" fmla="*/ 6 h 377"/>
                <a:gd name="T66" fmla="*/ 97 w 668"/>
                <a:gd name="T67" fmla="*/ 17 h 377"/>
                <a:gd name="T68" fmla="*/ 84 w 668"/>
                <a:gd name="T69" fmla="*/ 17 h 377"/>
                <a:gd name="T70" fmla="*/ 86 w 668"/>
                <a:gd name="T71" fmla="*/ 6 h 377"/>
                <a:gd name="T72" fmla="*/ 77 w 668"/>
                <a:gd name="T73" fmla="*/ 3 h 377"/>
                <a:gd name="T74" fmla="*/ 70 w 668"/>
                <a:gd name="T75" fmla="*/ 0 h 377"/>
                <a:gd name="T76" fmla="*/ 63 w 668"/>
                <a:gd name="T77" fmla="*/ 6 h 377"/>
                <a:gd name="T78" fmla="*/ 57 w 668"/>
                <a:gd name="T79" fmla="*/ 10 h 377"/>
                <a:gd name="T80" fmla="*/ 60 w 668"/>
                <a:gd name="T81" fmla="*/ 3 h 377"/>
                <a:gd name="T82" fmla="*/ 53 w 668"/>
                <a:gd name="T83" fmla="*/ 3 h 377"/>
                <a:gd name="T84" fmla="*/ 43 w 668"/>
                <a:gd name="T85" fmla="*/ 6 h 377"/>
                <a:gd name="T86" fmla="*/ 41 w 668"/>
                <a:gd name="T87" fmla="*/ 17 h 377"/>
                <a:gd name="T88" fmla="*/ 34 w 668"/>
                <a:gd name="T89" fmla="*/ 27 h 377"/>
                <a:gd name="T90" fmla="*/ 37 w 668"/>
                <a:gd name="T91" fmla="*/ 30 h 377"/>
                <a:gd name="T92" fmla="*/ 30 w 668"/>
                <a:gd name="T93" fmla="*/ 33 h 377"/>
                <a:gd name="T94" fmla="*/ 23 w 668"/>
                <a:gd name="T95" fmla="*/ 40 h 377"/>
                <a:gd name="T96" fmla="*/ 13 w 668"/>
                <a:gd name="T97" fmla="*/ 43 h 377"/>
                <a:gd name="T98" fmla="*/ 6 w 668"/>
                <a:gd name="T99" fmla="*/ 40 h 377"/>
                <a:gd name="T100" fmla="*/ 3 w 668"/>
                <a:gd name="T101" fmla="*/ 53 h 377"/>
                <a:gd name="T102" fmla="*/ 0 w 668"/>
                <a:gd name="T103" fmla="*/ 64 h 377"/>
                <a:gd name="T104" fmla="*/ 3 w 668"/>
                <a:gd name="T105" fmla="*/ 70 h 377"/>
                <a:gd name="T106" fmla="*/ 10 w 668"/>
                <a:gd name="T107" fmla="*/ 77 h 377"/>
                <a:gd name="T108" fmla="*/ 10 w 668"/>
                <a:gd name="T109" fmla="*/ 84 h 3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8"/>
                <a:gd name="T166" fmla="*/ 0 h 377"/>
                <a:gd name="T167" fmla="*/ 668 w 668"/>
                <a:gd name="T168" fmla="*/ 377 h 3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8" h="377">
                  <a:moveTo>
                    <a:pt x="40" y="336"/>
                  </a:moveTo>
                  <a:lnTo>
                    <a:pt x="54" y="323"/>
                  </a:lnTo>
                  <a:lnTo>
                    <a:pt x="94" y="350"/>
                  </a:lnTo>
                  <a:lnTo>
                    <a:pt x="121" y="377"/>
                  </a:lnTo>
                  <a:lnTo>
                    <a:pt x="161" y="377"/>
                  </a:lnTo>
                  <a:lnTo>
                    <a:pt x="215" y="363"/>
                  </a:lnTo>
                  <a:lnTo>
                    <a:pt x="253" y="350"/>
                  </a:lnTo>
                  <a:lnTo>
                    <a:pt x="253" y="336"/>
                  </a:lnTo>
                  <a:lnTo>
                    <a:pt x="253" y="309"/>
                  </a:lnTo>
                  <a:lnTo>
                    <a:pt x="267" y="296"/>
                  </a:lnTo>
                  <a:lnTo>
                    <a:pt x="307" y="296"/>
                  </a:lnTo>
                  <a:lnTo>
                    <a:pt x="334" y="282"/>
                  </a:lnTo>
                  <a:lnTo>
                    <a:pt x="361" y="256"/>
                  </a:lnTo>
                  <a:lnTo>
                    <a:pt x="388" y="269"/>
                  </a:lnTo>
                  <a:lnTo>
                    <a:pt x="401" y="256"/>
                  </a:lnTo>
                  <a:lnTo>
                    <a:pt x="428" y="229"/>
                  </a:lnTo>
                  <a:lnTo>
                    <a:pt x="441" y="202"/>
                  </a:lnTo>
                  <a:lnTo>
                    <a:pt x="441" y="175"/>
                  </a:lnTo>
                  <a:lnTo>
                    <a:pt x="495" y="162"/>
                  </a:lnTo>
                  <a:lnTo>
                    <a:pt x="522" y="175"/>
                  </a:lnTo>
                  <a:lnTo>
                    <a:pt x="562" y="162"/>
                  </a:lnTo>
                  <a:lnTo>
                    <a:pt x="574" y="175"/>
                  </a:lnTo>
                  <a:lnTo>
                    <a:pt x="614" y="188"/>
                  </a:lnTo>
                  <a:lnTo>
                    <a:pt x="654" y="175"/>
                  </a:lnTo>
                  <a:lnTo>
                    <a:pt x="654" y="121"/>
                  </a:lnTo>
                  <a:lnTo>
                    <a:pt x="668" y="68"/>
                  </a:lnTo>
                  <a:lnTo>
                    <a:pt x="668" y="41"/>
                  </a:lnTo>
                  <a:lnTo>
                    <a:pt x="614" y="27"/>
                  </a:lnTo>
                  <a:lnTo>
                    <a:pt x="587" y="0"/>
                  </a:lnTo>
                  <a:lnTo>
                    <a:pt x="495" y="0"/>
                  </a:lnTo>
                  <a:lnTo>
                    <a:pt x="482" y="27"/>
                  </a:lnTo>
                  <a:lnTo>
                    <a:pt x="428" y="14"/>
                  </a:lnTo>
                  <a:lnTo>
                    <a:pt x="388" y="27"/>
                  </a:lnTo>
                  <a:lnTo>
                    <a:pt x="388" y="68"/>
                  </a:lnTo>
                  <a:lnTo>
                    <a:pt x="334" y="68"/>
                  </a:lnTo>
                  <a:lnTo>
                    <a:pt x="347" y="27"/>
                  </a:lnTo>
                  <a:lnTo>
                    <a:pt x="307" y="14"/>
                  </a:lnTo>
                  <a:lnTo>
                    <a:pt x="280" y="0"/>
                  </a:lnTo>
                  <a:lnTo>
                    <a:pt x="253" y="27"/>
                  </a:lnTo>
                  <a:lnTo>
                    <a:pt x="228" y="41"/>
                  </a:lnTo>
                  <a:lnTo>
                    <a:pt x="242" y="14"/>
                  </a:lnTo>
                  <a:lnTo>
                    <a:pt x="215" y="14"/>
                  </a:lnTo>
                  <a:lnTo>
                    <a:pt x="175" y="27"/>
                  </a:lnTo>
                  <a:lnTo>
                    <a:pt x="161" y="68"/>
                  </a:lnTo>
                  <a:lnTo>
                    <a:pt x="134" y="108"/>
                  </a:lnTo>
                  <a:lnTo>
                    <a:pt x="148" y="121"/>
                  </a:lnTo>
                  <a:lnTo>
                    <a:pt x="121" y="135"/>
                  </a:lnTo>
                  <a:lnTo>
                    <a:pt x="94" y="162"/>
                  </a:lnTo>
                  <a:lnTo>
                    <a:pt x="54" y="175"/>
                  </a:lnTo>
                  <a:lnTo>
                    <a:pt x="27" y="162"/>
                  </a:lnTo>
                  <a:lnTo>
                    <a:pt x="13" y="215"/>
                  </a:lnTo>
                  <a:lnTo>
                    <a:pt x="0" y="256"/>
                  </a:lnTo>
                  <a:lnTo>
                    <a:pt x="13" y="282"/>
                  </a:lnTo>
                  <a:lnTo>
                    <a:pt x="40" y="309"/>
                  </a:lnTo>
                  <a:lnTo>
                    <a:pt x="40" y="336"/>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2" name="Freeform 189"/>
            <p:cNvSpPr>
              <a:spLocks/>
            </p:cNvSpPr>
            <p:nvPr/>
          </p:nvSpPr>
          <p:spPr bwMode="gray">
            <a:xfrm>
              <a:off x="3181" y="705"/>
              <a:ext cx="1967" cy="2298"/>
            </a:xfrm>
            <a:custGeom>
              <a:avLst/>
              <a:gdLst>
                <a:gd name="T0" fmla="*/ 134 w 3933"/>
                <a:gd name="T1" fmla="*/ 511 h 4596"/>
                <a:gd name="T2" fmla="*/ 96 w 3933"/>
                <a:gd name="T3" fmla="*/ 491 h 4596"/>
                <a:gd name="T4" fmla="*/ 138 w 3933"/>
                <a:gd name="T5" fmla="*/ 394 h 4596"/>
                <a:gd name="T6" fmla="*/ 91 w 3933"/>
                <a:gd name="T7" fmla="*/ 317 h 4596"/>
                <a:gd name="T8" fmla="*/ 54 w 3933"/>
                <a:gd name="T9" fmla="*/ 227 h 4596"/>
                <a:gd name="T10" fmla="*/ 0 w 3933"/>
                <a:gd name="T11" fmla="*/ 113 h 4596"/>
                <a:gd name="T12" fmla="*/ 27 w 3933"/>
                <a:gd name="T13" fmla="*/ 74 h 4596"/>
                <a:gd name="T14" fmla="*/ 34 w 3933"/>
                <a:gd name="T15" fmla="*/ 60 h 4596"/>
                <a:gd name="T16" fmla="*/ 97 w 3933"/>
                <a:gd name="T17" fmla="*/ 68 h 4596"/>
                <a:gd name="T18" fmla="*/ 145 w 3933"/>
                <a:gd name="T19" fmla="*/ 66 h 4596"/>
                <a:gd name="T20" fmla="*/ 159 w 3933"/>
                <a:gd name="T21" fmla="*/ 72 h 4596"/>
                <a:gd name="T22" fmla="*/ 174 w 3933"/>
                <a:gd name="T23" fmla="*/ 76 h 4596"/>
                <a:gd name="T24" fmla="*/ 251 w 3933"/>
                <a:gd name="T25" fmla="*/ 154 h 4596"/>
                <a:gd name="T26" fmla="*/ 128 w 3933"/>
                <a:gd name="T27" fmla="*/ 183 h 4596"/>
                <a:gd name="T28" fmla="*/ 161 w 3933"/>
                <a:gd name="T29" fmla="*/ 221 h 4596"/>
                <a:gd name="T30" fmla="*/ 161 w 3933"/>
                <a:gd name="T31" fmla="*/ 241 h 4596"/>
                <a:gd name="T32" fmla="*/ 204 w 3933"/>
                <a:gd name="T33" fmla="*/ 278 h 4596"/>
                <a:gd name="T34" fmla="*/ 228 w 3933"/>
                <a:gd name="T35" fmla="*/ 268 h 4596"/>
                <a:gd name="T36" fmla="*/ 285 w 3933"/>
                <a:gd name="T37" fmla="*/ 224 h 4596"/>
                <a:gd name="T38" fmla="*/ 302 w 3933"/>
                <a:gd name="T39" fmla="*/ 131 h 4596"/>
                <a:gd name="T40" fmla="*/ 285 w 3933"/>
                <a:gd name="T41" fmla="*/ 71 h 4596"/>
                <a:gd name="T42" fmla="*/ 308 w 3933"/>
                <a:gd name="T43" fmla="*/ 50 h 4596"/>
                <a:gd name="T44" fmla="*/ 344 w 3933"/>
                <a:gd name="T45" fmla="*/ 82 h 4596"/>
                <a:gd name="T46" fmla="*/ 357 w 3933"/>
                <a:gd name="T47" fmla="*/ 75 h 4596"/>
                <a:gd name="T48" fmla="*/ 352 w 3933"/>
                <a:gd name="T49" fmla="*/ 34 h 4596"/>
                <a:gd name="T50" fmla="*/ 462 w 3933"/>
                <a:gd name="T51" fmla="*/ 141 h 4596"/>
                <a:gd name="T52" fmla="*/ 435 w 3933"/>
                <a:gd name="T53" fmla="*/ 224 h 4596"/>
                <a:gd name="T54" fmla="*/ 499 w 3933"/>
                <a:gd name="T55" fmla="*/ 217 h 4596"/>
                <a:gd name="T56" fmla="*/ 496 w 3933"/>
                <a:gd name="T57" fmla="*/ 317 h 4596"/>
                <a:gd name="T58" fmla="*/ 539 w 3933"/>
                <a:gd name="T59" fmla="*/ 434 h 4596"/>
                <a:gd name="T60" fmla="*/ 599 w 3933"/>
                <a:gd name="T61" fmla="*/ 488 h 4596"/>
                <a:gd name="T62" fmla="*/ 649 w 3933"/>
                <a:gd name="T63" fmla="*/ 474 h 4596"/>
                <a:gd name="T64" fmla="*/ 656 w 3933"/>
                <a:gd name="T65" fmla="*/ 572 h 4596"/>
                <a:gd name="T66" fmla="*/ 726 w 3933"/>
                <a:gd name="T67" fmla="*/ 568 h 4596"/>
                <a:gd name="T68" fmla="*/ 720 w 3933"/>
                <a:gd name="T69" fmla="*/ 641 h 4596"/>
                <a:gd name="T70" fmla="*/ 783 w 3933"/>
                <a:gd name="T71" fmla="*/ 688 h 4596"/>
                <a:gd name="T72" fmla="*/ 743 w 3933"/>
                <a:gd name="T73" fmla="*/ 755 h 4596"/>
                <a:gd name="T74" fmla="*/ 793 w 3933"/>
                <a:gd name="T75" fmla="*/ 852 h 4596"/>
                <a:gd name="T76" fmla="*/ 890 w 3933"/>
                <a:gd name="T77" fmla="*/ 878 h 4596"/>
                <a:gd name="T78" fmla="*/ 900 w 3933"/>
                <a:gd name="T79" fmla="*/ 1005 h 4596"/>
                <a:gd name="T80" fmla="*/ 974 w 3933"/>
                <a:gd name="T81" fmla="*/ 1103 h 4596"/>
                <a:gd name="T82" fmla="*/ 883 w 3933"/>
                <a:gd name="T83" fmla="*/ 1100 h 4596"/>
                <a:gd name="T84" fmla="*/ 776 w 3933"/>
                <a:gd name="T85" fmla="*/ 1116 h 4596"/>
                <a:gd name="T86" fmla="*/ 596 w 3933"/>
                <a:gd name="T87" fmla="*/ 1120 h 4596"/>
                <a:gd name="T88" fmla="*/ 572 w 3933"/>
                <a:gd name="T89" fmla="*/ 1076 h 4596"/>
                <a:gd name="T90" fmla="*/ 569 w 3933"/>
                <a:gd name="T91" fmla="*/ 1019 h 4596"/>
                <a:gd name="T92" fmla="*/ 562 w 3933"/>
                <a:gd name="T93" fmla="*/ 975 h 4596"/>
                <a:gd name="T94" fmla="*/ 569 w 3933"/>
                <a:gd name="T95" fmla="*/ 905 h 4596"/>
                <a:gd name="T96" fmla="*/ 525 w 3933"/>
                <a:gd name="T97" fmla="*/ 885 h 4596"/>
                <a:gd name="T98" fmla="*/ 510 w 3933"/>
                <a:gd name="T99" fmla="*/ 882 h 4596"/>
                <a:gd name="T100" fmla="*/ 506 w 3933"/>
                <a:gd name="T101" fmla="*/ 891 h 4596"/>
                <a:gd name="T102" fmla="*/ 452 w 3933"/>
                <a:gd name="T103" fmla="*/ 892 h 4596"/>
                <a:gd name="T104" fmla="*/ 368 w 3933"/>
                <a:gd name="T105" fmla="*/ 858 h 4596"/>
                <a:gd name="T106" fmla="*/ 302 w 3933"/>
                <a:gd name="T107" fmla="*/ 858 h 4596"/>
                <a:gd name="T108" fmla="*/ 282 w 3933"/>
                <a:gd name="T109" fmla="*/ 811 h 4596"/>
                <a:gd name="T110" fmla="*/ 268 w 3933"/>
                <a:gd name="T111" fmla="*/ 768 h 4596"/>
                <a:gd name="T112" fmla="*/ 228 w 3933"/>
                <a:gd name="T113" fmla="*/ 721 h 4596"/>
                <a:gd name="T114" fmla="*/ 154 w 3933"/>
                <a:gd name="T115" fmla="*/ 704 h 4596"/>
                <a:gd name="T116" fmla="*/ 114 w 3933"/>
                <a:gd name="T117" fmla="*/ 638 h 4596"/>
                <a:gd name="T118" fmla="*/ 111 w 3933"/>
                <a:gd name="T119" fmla="*/ 555 h 4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33"/>
                <a:gd name="T181" fmla="*/ 0 h 4596"/>
                <a:gd name="T182" fmla="*/ 3933 w 3933"/>
                <a:gd name="T183" fmla="*/ 4596 h 45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33" h="4596">
                  <a:moveTo>
                    <a:pt x="428" y="2205"/>
                  </a:moveTo>
                  <a:lnTo>
                    <a:pt x="428" y="2165"/>
                  </a:lnTo>
                  <a:lnTo>
                    <a:pt x="442" y="2138"/>
                  </a:lnTo>
                  <a:lnTo>
                    <a:pt x="482" y="2138"/>
                  </a:lnTo>
                  <a:lnTo>
                    <a:pt x="495" y="2111"/>
                  </a:lnTo>
                  <a:lnTo>
                    <a:pt x="536" y="2084"/>
                  </a:lnTo>
                  <a:lnTo>
                    <a:pt x="589" y="2098"/>
                  </a:lnTo>
                  <a:lnTo>
                    <a:pt x="603" y="2084"/>
                  </a:lnTo>
                  <a:lnTo>
                    <a:pt x="576" y="2046"/>
                  </a:lnTo>
                  <a:lnTo>
                    <a:pt x="536" y="2046"/>
                  </a:lnTo>
                  <a:lnTo>
                    <a:pt x="482" y="2046"/>
                  </a:lnTo>
                  <a:lnTo>
                    <a:pt x="442" y="2033"/>
                  </a:lnTo>
                  <a:lnTo>
                    <a:pt x="428" y="1992"/>
                  </a:lnTo>
                  <a:lnTo>
                    <a:pt x="388" y="2006"/>
                  </a:lnTo>
                  <a:lnTo>
                    <a:pt x="361" y="2019"/>
                  </a:lnTo>
                  <a:lnTo>
                    <a:pt x="367" y="2008"/>
                  </a:lnTo>
                  <a:lnTo>
                    <a:pt x="370" y="1996"/>
                  </a:lnTo>
                  <a:lnTo>
                    <a:pt x="376" y="1985"/>
                  </a:lnTo>
                  <a:lnTo>
                    <a:pt x="380" y="1975"/>
                  </a:lnTo>
                  <a:lnTo>
                    <a:pt x="384" y="1965"/>
                  </a:lnTo>
                  <a:lnTo>
                    <a:pt x="384" y="1962"/>
                  </a:lnTo>
                  <a:lnTo>
                    <a:pt x="386" y="1958"/>
                  </a:lnTo>
                  <a:lnTo>
                    <a:pt x="388" y="1956"/>
                  </a:lnTo>
                  <a:lnTo>
                    <a:pt x="388" y="1954"/>
                  </a:lnTo>
                  <a:lnTo>
                    <a:pt x="388" y="1952"/>
                  </a:lnTo>
                  <a:lnTo>
                    <a:pt x="455" y="1845"/>
                  </a:lnTo>
                  <a:lnTo>
                    <a:pt x="495" y="1737"/>
                  </a:lnTo>
                  <a:lnTo>
                    <a:pt x="536" y="1631"/>
                  </a:lnTo>
                  <a:lnTo>
                    <a:pt x="549" y="1578"/>
                  </a:lnTo>
                  <a:lnTo>
                    <a:pt x="562" y="1497"/>
                  </a:lnTo>
                  <a:lnTo>
                    <a:pt x="536" y="1470"/>
                  </a:lnTo>
                  <a:lnTo>
                    <a:pt x="509" y="1443"/>
                  </a:lnTo>
                  <a:lnTo>
                    <a:pt x="482" y="1430"/>
                  </a:lnTo>
                  <a:lnTo>
                    <a:pt x="455" y="1417"/>
                  </a:lnTo>
                  <a:lnTo>
                    <a:pt x="415" y="1390"/>
                  </a:lnTo>
                  <a:lnTo>
                    <a:pt x="374" y="1376"/>
                  </a:lnTo>
                  <a:lnTo>
                    <a:pt x="401" y="1365"/>
                  </a:lnTo>
                  <a:lnTo>
                    <a:pt x="401" y="1284"/>
                  </a:lnTo>
                  <a:lnTo>
                    <a:pt x="361" y="1271"/>
                  </a:lnTo>
                  <a:lnTo>
                    <a:pt x="349" y="1230"/>
                  </a:lnTo>
                  <a:lnTo>
                    <a:pt x="336" y="1190"/>
                  </a:lnTo>
                  <a:lnTo>
                    <a:pt x="296" y="1204"/>
                  </a:lnTo>
                  <a:lnTo>
                    <a:pt x="296" y="1150"/>
                  </a:lnTo>
                  <a:lnTo>
                    <a:pt x="309" y="1136"/>
                  </a:lnTo>
                  <a:lnTo>
                    <a:pt x="269" y="1096"/>
                  </a:lnTo>
                  <a:lnTo>
                    <a:pt x="269" y="1029"/>
                  </a:lnTo>
                  <a:lnTo>
                    <a:pt x="296" y="1017"/>
                  </a:lnTo>
                  <a:lnTo>
                    <a:pt x="255" y="950"/>
                  </a:lnTo>
                  <a:lnTo>
                    <a:pt x="215" y="910"/>
                  </a:lnTo>
                  <a:lnTo>
                    <a:pt x="148" y="816"/>
                  </a:lnTo>
                  <a:lnTo>
                    <a:pt x="148" y="776"/>
                  </a:lnTo>
                  <a:lnTo>
                    <a:pt x="161" y="735"/>
                  </a:lnTo>
                  <a:lnTo>
                    <a:pt x="188" y="682"/>
                  </a:lnTo>
                  <a:lnTo>
                    <a:pt x="175" y="643"/>
                  </a:lnTo>
                  <a:lnTo>
                    <a:pt x="134" y="616"/>
                  </a:lnTo>
                  <a:lnTo>
                    <a:pt x="81" y="589"/>
                  </a:lnTo>
                  <a:lnTo>
                    <a:pt x="27" y="522"/>
                  </a:lnTo>
                  <a:lnTo>
                    <a:pt x="27" y="455"/>
                  </a:lnTo>
                  <a:lnTo>
                    <a:pt x="0" y="455"/>
                  </a:lnTo>
                  <a:lnTo>
                    <a:pt x="27" y="415"/>
                  </a:lnTo>
                  <a:lnTo>
                    <a:pt x="40" y="415"/>
                  </a:lnTo>
                  <a:lnTo>
                    <a:pt x="40" y="361"/>
                  </a:lnTo>
                  <a:lnTo>
                    <a:pt x="54" y="348"/>
                  </a:lnTo>
                  <a:lnTo>
                    <a:pt x="67" y="348"/>
                  </a:lnTo>
                  <a:lnTo>
                    <a:pt x="67" y="334"/>
                  </a:lnTo>
                  <a:lnTo>
                    <a:pt x="94" y="334"/>
                  </a:lnTo>
                  <a:lnTo>
                    <a:pt x="94" y="309"/>
                  </a:lnTo>
                  <a:lnTo>
                    <a:pt x="81" y="282"/>
                  </a:lnTo>
                  <a:lnTo>
                    <a:pt x="107" y="296"/>
                  </a:lnTo>
                  <a:lnTo>
                    <a:pt x="134" y="296"/>
                  </a:lnTo>
                  <a:lnTo>
                    <a:pt x="134" y="269"/>
                  </a:lnTo>
                  <a:lnTo>
                    <a:pt x="121" y="256"/>
                  </a:lnTo>
                  <a:lnTo>
                    <a:pt x="121" y="242"/>
                  </a:lnTo>
                  <a:lnTo>
                    <a:pt x="125" y="242"/>
                  </a:lnTo>
                  <a:lnTo>
                    <a:pt x="129" y="242"/>
                  </a:lnTo>
                  <a:lnTo>
                    <a:pt x="131" y="242"/>
                  </a:lnTo>
                  <a:lnTo>
                    <a:pt x="132" y="242"/>
                  </a:lnTo>
                  <a:lnTo>
                    <a:pt x="134" y="242"/>
                  </a:lnTo>
                  <a:lnTo>
                    <a:pt x="175" y="215"/>
                  </a:lnTo>
                  <a:lnTo>
                    <a:pt x="202" y="188"/>
                  </a:lnTo>
                  <a:lnTo>
                    <a:pt x="269" y="202"/>
                  </a:lnTo>
                  <a:lnTo>
                    <a:pt x="269" y="229"/>
                  </a:lnTo>
                  <a:lnTo>
                    <a:pt x="242" y="242"/>
                  </a:lnTo>
                  <a:lnTo>
                    <a:pt x="269" y="269"/>
                  </a:lnTo>
                  <a:lnTo>
                    <a:pt x="296" y="269"/>
                  </a:lnTo>
                  <a:lnTo>
                    <a:pt x="336" y="256"/>
                  </a:lnTo>
                  <a:lnTo>
                    <a:pt x="388" y="269"/>
                  </a:lnTo>
                  <a:lnTo>
                    <a:pt x="442" y="256"/>
                  </a:lnTo>
                  <a:lnTo>
                    <a:pt x="468" y="242"/>
                  </a:lnTo>
                  <a:lnTo>
                    <a:pt x="549" y="256"/>
                  </a:lnTo>
                  <a:lnTo>
                    <a:pt x="551" y="256"/>
                  </a:lnTo>
                  <a:lnTo>
                    <a:pt x="555" y="256"/>
                  </a:lnTo>
                  <a:lnTo>
                    <a:pt x="557" y="257"/>
                  </a:lnTo>
                  <a:lnTo>
                    <a:pt x="562" y="257"/>
                  </a:lnTo>
                  <a:lnTo>
                    <a:pt x="566" y="259"/>
                  </a:lnTo>
                  <a:lnTo>
                    <a:pt x="578" y="263"/>
                  </a:lnTo>
                  <a:lnTo>
                    <a:pt x="589" y="267"/>
                  </a:lnTo>
                  <a:lnTo>
                    <a:pt x="599" y="271"/>
                  </a:lnTo>
                  <a:lnTo>
                    <a:pt x="605" y="275"/>
                  </a:lnTo>
                  <a:lnTo>
                    <a:pt x="609" y="277"/>
                  </a:lnTo>
                  <a:lnTo>
                    <a:pt x="612" y="279"/>
                  </a:lnTo>
                  <a:lnTo>
                    <a:pt x="616" y="282"/>
                  </a:lnTo>
                  <a:lnTo>
                    <a:pt x="618" y="282"/>
                  </a:lnTo>
                  <a:lnTo>
                    <a:pt x="624" y="282"/>
                  </a:lnTo>
                  <a:lnTo>
                    <a:pt x="628" y="284"/>
                  </a:lnTo>
                  <a:lnTo>
                    <a:pt x="633" y="286"/>
                  </a:lnTo>
                  <a:lnTo>
                    <a:pt x="641" y="288"/>
                  </a:lnTo>
                  <a:lnTo>
                    <a:pt x="647" y="290"/>
                  </a:lnTo>
                  <a:lnTo>
                    <a:pt x="660" y="296"/>
                  </a:lnTo>
                  <a:lnTo>
                    <a:pt x="668" y="298"/>
                  </a:lnTo>
                  <a:lnTo>
                    <a:pt x="674" y="300"/>
                  </a:lnTo>
                  <a:lnTo>
                    <a:pt x="680" y="302"/>
                  </a:lnTo>
                  <a:lnTo>
                    <a:pt x="685" y="303"/>
                  </a:lnTo>
                  <a:lnTo>
                    <a:pt x="689" y="305"/>
                  </a:lnTo>
                  <a:lnTo>
                    <a:pt x="693" y="307"/>
                  </a:lnTo>
                  <a:lnTo>
                    <a:pt x="695" y="307"/>
                  </a:lnTo>
                  <a:lnTo>
                    <a:pt x="697" y="309"/>
                  </a:lnTo>
                  <a:lnTo>
                    <a:pt x="737" y="334"/>
                  </a:lnTo>
                  <a:lnTo>
                    <a:pt x="802" y="348"/>
                  </a:lnTo>
                  <a:lnTo>
                    <a:pt x="843" y="348"/>
                  </a:lnTo>
                  <a:lnTo>
                    <a:pt x="896" y="361"/>
                  </a:lnTo>
                  <a:lnTo>
                    <a:pt x="950" y="388"/>
                  </a:lnTo>
                  <a:lnTo>
                    <a:pt x="977" y="415"/>
                  </a:lnTo>
                  <a:lnTo>
                    <a:pt x="1004" y="442"/>
                  </a:lnTo>
                  <a:lnTo>
                    <a:pt x="1017" y="522"/>
                  </a:lnTo>
                  <a:lnTo>
                    <a:pt x="1004" y="616"/>
                  </a:lnTo>
                  <a:lnTo>
                    <a:pt x="977" y="643"/>
                  </a:lnTo>
                  <a:lnTo>
                    <a:pt x="950" y="695"/>
                  </a:lnTo>
                  <a:lnTo>
                    <a:pt x="896" y="735"/>
                  </a:lnTo>
                  <a:lnTo>
                    <a:pt x="829" y="749"/>
                  </a:lnTo>
                  <a:lnTo>
                    <a:pt x="764" y="749"/>
                  </a:lnTo>
                  <a:lnTo>
                    <a:pt x="724" y="749"/>
                  </a:lnTo>
                  <a:lnTo>
                    <a:pt x="670" y="776"/>
                  </a:lnTo>
                  <a:lnTo>
                    <a:pt x="630" y="749"/>
                  </a:lnTo>
                  <a:lnTo>
                    <a:pt x="562" y="749"/>
                  </a:lnTo>
                  <a:lnTo>
                    <a:pt x="509" y="735"/>
                  </a:lnTo>
                  <a:lnTo>
                    <a:pt x="455" y="735"/>
                  </a:lnTo>
                  <a:lnTo>
                    <a:pt x="415" y="708"/>
                  </a:lnTo>
                  <a:lnTo>
                    <a:pt x="374" y="708"/>
                  </a:lnTo>
                  <a:lnTo>
                    <a:pt x="415" y="749"/>
                  </a:lnTo>
                  <a:lnTo>
                    <a:pt x="455" y="762"/>
                  </a:lnTo>
                  <a:lnTo>
                    <a:pt x="549" y="816"/>
                  </a:lnTo>
                  <a:lnTo>
                    <a:pt x="643" y="883"/>
                  </a:lnTo>
                  <a:lnTo>
                    <a:pt x="643" y="885"/>
                  </a:lnTo>
                  <a:lnTo>
                    <a:pt x="643" y="887"/>
                  </a:lnTo>
                  <a:lnTo>
                    <a:pt x="643" y="889"/>
                  </a:lnTo>
                  <a:lnTo>
                    <a:pt x="643" y="893"/>
                  </a:lnTo>
                  <a:lnTo>
                    <a:pt x="643" y="896"/>
                  </a:lnTo>
                  <a:lnTo>
                    <a:pt x="643" y="906"/>
                  </a:lnTo>
                  <a:lnTo>
                    <a:pt x="643" y="916"/>
                  </a:lnTo>
                  <a:lnTo>
                    <a:pt x="643" y="927"/>
                  </a:lnTo>
                  <a:lnTo>
                    <a:pt x="643" y="939"/>
                  </a:lnTo>
                  <a:lnTo>
                    <a:pt x="643" y="950"/>
                  </a:lnTo>
                  <a:lnTo>
                    <a:pt x="643" y="960"/>
                  </a:lnTo>
                  <a:lnTo>
                    <a:pt x="643" y="964"/>
                  </a:lnTo>
                  <a:lnTo>
                    <a:pt x="643" y="967"/>
                  </a:lnTo>
                  <a:lnTo>
                    <a:pt x="643" y="971"/>
                  </a:lnTo>
                  <a:lnTo>
                    <a:pt x="643" y="973"/>
                  </a:lnTo>
                  <a:lnTo>
                    <a:pt x="643" y="975"/>
                  </a:lnTo>
                  <a:lnTo>
                    <a:pt x="643" y="977"/>
                  </a:lnTo>
                  <a:lnTo>
                    <a:pt x="683" y="1029"/>
                  </a:lnTo>
                  <a:lnTo>
                    <a:pt x="710" y="1083"/>
                  </a:lnTo>
                  <a:lnTo>
                    <a:pt x="764" y="1136"/>
                  </a:lnTo>
                  <a:lnTo>
                    <a:pt x="791" y="1123"/>
                  </a:lnTo>
                  <a:lnTo>
                    <a:pt x="816" y="1110"/>
                  </a:lnTo>
                  <a:lnTo>
                    <a:pt x="843" y="1136"/>
                  </a:lnTo>
                  <a:lnTo>
                    <a:pt x="883" y="1163"/>
                  </a:lnTo>
                  <a:lnTo>
                    <a:pt x="950" y="1163"/>
                  </a:lnTo>
                  <a:lnTo>
                    <a:pt x="977" y="1163"/>
                  </a:lnTo>
                  <a:lnTo>
                    <a:pt x="977" y="1150"/>
                  </a:lnTo>
                  <a:lnTo>
                    <a:pt x="1004" y="1136"/>
                  </a:lnTo>
                  <a:lnTo>
                    <a:pt x="1004" y="1123"/>
                  </a:lnTo>
                  <a:lnTo>
                    <a:pt x="977" y="1083"/>
                  </a:lnTo>
                  <a:lnTo>
                    <a:pt x="950" y="1056"/>
                  </a:lnTo>
                  <a:lnTo>
                    <a:pt x="910" y="1069"/>
                  </a:lnTo>
                  <a:lnTo>
                    <a:pt x="856" y="1042"/>
                  </a:lnTo>
                  <a:lnTo>
                    <a:pt x="829" y="1004"/>
                  </a:lnTo>
                  <a:lnTo>
                    <a:pt x="829" y="937"/>
                  </a:lnTo>
                  <a:lnTo>
                    <a:pt x="870" y="937"/>
                  </a:lnTo>
                  <a:lnTo>
                    <a:pt x="910" y="964"/>
                  </a:lnTo>
                  <a:lnTo>
                    <a:pt x="977" y="964"/>
                  </a:lnTo>
                  <a:lnTo>
                    <a:pt x="1044" y="964"/>
                  </a:lnTo>
                  <a:lnTo>
                    <a:pt x="1098" y="977"/>
                  </a:lnTo>
                  <a:lnTo>
                    <a:pt x="1098" y="910"/>
                  </a:lnTo>
                  <a:lnTo>
                    <a:pt x="1138" y="896"/>
                  </a:lnTo>
                  <a:lnTo>
                    <a:pt x="1085" y="856"/>
                  </a:lnTo>
                  <a:lnTo>
                    <a:pt x="1017" y="776"/>
                  </a:lnTo>
                  <a:lnTo>
                    <a:pt x="1044" y="735"/>
                  </a:lnTo>
                  <a:lnTo>
                    <a:pt x="1071" y="670"/>
                  </a:lnTo>
                  <a:lnTo>
                    <a:pt x="1111" y="630"/>
                  </a:lnTo>
                  <a:lnTo>
                    <a:pt x="1111" y="589"/>
                  </a:lnTo>
                  <a:lnTo>
                    <a:pt x="1111" y="549"/>
                  </a:lnTo>
                  <a:lnTo>
                    <a:pt x="1125" y="536"/>
                  </a:lnTo>
                  <a:lnTo>
                    <a:pt x="1179" y="549"/>
                  </a:lnTo>
                  <a:lnTo>
                    <a:pt x="1206" y="522"/>
                  </a:lnTo>
                  <a:lnTo>
                    <a:pt x="1271" y="549"/>
                  </a:lnTo>
                  <a:lnTo>
                    <a:pt x="1298" y="549"/>
                  </a:lnTo>
                  <a:lnTo>
                    <a:pt x="1271" y="509"/>
                  </a:lnTo>
                  <a:lnTo>
                    <a:pt x="1271" y="442"/>
                  </a:lnTo>
                  <a:lnTo>
                    <a:pt x="1244" y="415"/>
                  </a:lnTo>
                  <a:lnTo>
                    <a:pt x="1230" y="388"/>
                  </a:lnTo>
                  <a:lnTo>
                    <a:pt x="1206" y="374"/>
                  </a:lnTo>
                  <a:lnTo>
                    <a:pt x="1179" y="374"/>
                  </a:lnTo>
                  <a:lnTo>
                    <a:pt x="1165" y="334"/>
                  </a:lnTo>
                  <a:lnTo>
                    <a:pt x="1138" y="282"/>
                  </a:lnTo>
                  <a:lnTo>
                    <a:pt x="1125" y="242"/>
                  </a:lnTo>
                  <a:lnTo>
                    <a:pt x="1098" y="161"/>
                  </a:lnTo>
                  <a:lnTo>
                    <a:pt x="1004" y="121"/>
                  </a:lnTo>
                  <a:lnTo>
                    <a:pt x="1071" y="108"/>
                  </a:lnTo>
                  <a:lnTo>
                    <a:pt x="1125" y="94"/>
                  </a:lnTo>
                  <a:lnTo>
                    <a:pt x="1192" y="81"/>
                  </a:lnTo>
                  <a:lnTo>
                    <a:pt x="1257" y="108"/>
                  </a:lnTo>
                  <a:lnTo>
                    <a:pt x="1298" y="148"/>
                  </a:lnTo>
                  <a:lnTo>
                    <a:pt x="1284" y="175"/>
                  </a:lnTo>
                  <a:lnTo>
                    <a:pt x="1230" y="202"/>
                  </a:lnTo>
                  <a:lnTo>
                    <a:pt x="1219" y="242"/>
                  </a:lnTo>
                  <a:lnTo>
                    <a:pt x="1230" y="309"/>
                  </a:lnTo>
                  <a:lnTo>
                    <a:pt x="1298" y="323"/>
                  </a:lnTo>
                  <a:lnTo>
                    <a:pt x="1351" y="348"/>
                  </a:lnTo>
                  <a:lnTo>
                    <a:pt x="1365" y="334"/>
                  </a:lnTo>
                  <a:lnTo>
                    <a:pt x="1367" y="334"/>
                  </a:lnTo>
                  <a:lnTo>
                    <a:pt x="1369" y="334"/>
                  </a:lnTo>
                  <a:lnTo>
                    <a:pt x="1371" y="332"/>
                  </a:lnTo>
                  <a:lnTo>
                    <a:pt x="1374" y="330"/>
                  </a:lnTo>
                  <a:lnTo>
                    <a:pt x="1378" y="330"/>
                  </a:lnTo>
                  <a:lnTo>
                    <a:pt x="1386" y="327"/>
                  </a:lnTo>
                  <a:lnTo>
                    <a:pt x="1396" y="323"/>
                  </a:lnTo>
                  <a:lnTo>
                    <a:pt x="1405" y="319"/>
                  </a:lnTo>
                  <a:lnTo>
                    <a:pt x="1413" y="313"/>
                  </a:lnTo>
                  <a:lnTo>
                    <a:pt x="1417" y="311"/>
                  </a:lnTo>
                  <a:lnTo>
                    <a:pt x="1419" y="309"/>
                  </a:lnTo>
                  <a:lnTo>
                    <a:pt x="1421" y="307"/>
                  </a:lnTo>
                  <a:lnTo>
                    <a:pt x="1424" y="307"/>
                  </a:lnTo>
                  <a:lnTo>
                    <a:pt x="1428" y="303"/>
                  </a:lnTo>
                  <a:lnTo>
                    <a:pt x="1434" y="300"/>
                  </a:lnTo>
                  <a:lnTo>
                    <a:pt x="1438" y="296"/>
                  </a:lnTo>
                  <a:lnTo>
                    <a:pt x="1440" y="290"/>
                  </a:lnTo>
                  <a:lnTo>
                    <a:pt x="1444" y="286"/>
                  </a:lnTo>
                  <a:lnTo>
                    <a:pt x="1445" y="282"/>
                  </a:lnTo>
                  <a:lnTo>
                    <a:pt x="1419" y="229"/>
                  </a:lnTo>
                  <a:lnTo>
                    <a:pt x="1405" y="175"/>
                  </a:lnTo>
                  <a:lnTo>
                    <a:pt x="1405" y="135"/>
                  </a:lnTo>
                  <a:lnTo>
                    <a:pt x="1432" y="121"/>
                  </a:lnTo>
                  <a:lnTo>
                    <a:pt x="1432" y="67"/>
                  </a:lnTo>
                  <a:lnTo>
                    <a:pt x="1486" y="0"/>
                  </a:lnTo>
                  <a:lnTo>
                    <a:pt x="1660" y="269"/>
                  </a:lnTo>
                  <a:lnTo>
                    <a:pt x="1607" y="361"/>
                  </a:lnTo>
                  <a:lnTo>
                    <a:pt x="1699" y="509"/>
                  </a:lnTo>
                  <a:lnTo>
                    <a:pt x="1739" y="482"/>
                  </a:lnTo>
                  <a:lnTo>
                    <a:pt x="1820" y="509"/>
                  </a:lnTo>
                  <a:lnTo>
                    <a:pt x="1847" y="509"/>
                  </a:lnTo>
                  <a:lnTo>
                    <a:pt x="1847" y="563"/>
                  </a:lnTo>
                  <a:lnTo>
                    <a:pt x="1806" y="589"/>
                  </a:lnTo>
                  <a:lnTo>
                    <a:pt x="1793" y="630"/>
                  </a:lnTo>
                  <a:lnTo>
                    <a:pt x="1766" y="657"/>
                  </a:lnTo>
                  <a:lnTo>
                    <a:pt x="1766" y="695"/>
                  </a:lnTo>
                  <a:lnTo>
                    <a:pt x="1726" y="695"/>
                  </a:lnTo>
                  <a:lnTo>
                    <a:pt x="1553" y="816"/>
                  </a:lnTo>
                  <a:lnTo>
                    <a:pt x="1593" y="829"/>
                  </a:lnTo>
                  <a:lnTo>
                    <a:pt x="1685" y="829"/>
                  </a:lnTo>
                  <a:lnTo>
                    <a:pt x="1712" y="856"/>
                  </a:lnTo>
                  <a:lnTo>
                    <a:pt x="1739" y="896"/>
                  </a:lnTo>
                  <a:lnTo>
                    <a:pt x="1793" y="910"/>
                  </a:lnTo>
                  <a:lnTo>
                    <a:pt x="1806" y="964"/>
                  </a:lnTo>
                  <a:lnTo>
                    <a:pt x="1847" y="1029"/>
                  </a:lnTo>
                  <a:lnTo>
                    <a:pt x="1900" y="1056"/>
                  </a:lnTo>
                  <a:lnTo>
                    <a:pt x="1900" y="1029"/>
                  </a:lnTo>
                  <a:lnTo>
                    <a:pt x="1954" y="1004"/>
                  </a:lnTo>
                  <a:lnTo>
                    <a:pt x="1927" y="977"/>
                  </a:lnTo>
                  <a:lnTo>
                    <a:pt x="1900" y="937"/>
                  </a:lnTo>
                  <a:lnTo>
                    <a:pt x="1914" y="896"/>
                  </a:lnTo>
                  <a:lnTo>
                    <a:pt x="1995" y="870"/>
                  </a:lnTo>
                  <a:lnTo>
                    <a:pt x="2035" y="991"/>
                  </a:lnTo>
                  <a:lnTo>
                    <a:pt x="2021" y="1004"/>
                  </a:lnTo>
                  <a:lnTo>
                    <a:pt x="2062" y="1083"/>
                  </a:lnTo>
                  <a:lnTo>
                    <a:pt x="2114" y="1069"/>
                  </a:lnTo>
                  <a:lnTo>
                    <a:pt x="2114" y="1150"/>
                  </a:lnTo>
                  <a:lnTo>
                    <a:pt x="2089" y="1190"/>
                  </a:lnTo>
                  <a:lnTo>
                    <a:pt x="2089" y="1244"/>
                  </a:lnTo>
                  <a:lnTo>
                    <a:pt x="2048" y="1244"/>
                  </a:lnTo>
                  <a:lnTo>
                    <a:pt x="2021" y="1244"/>
                  </a:lnTo>
                  <a:lnTo>
                    <a:pt x="1981" y="1271"/>
                  </a:lnTo>
                  <a:lnTo>
                    <a:pt x="2008" y="1417"/>
                  </a:lnTo>
                  <a:lnTo>
                    <a:pt x="1981" y="1443"/>
                  </a:lnTo>
                  <a:lnTo>
                    <a:pt x="2021" y="1443"/>
                  </a:lnTo>
                  <a:lnTo>
                    <a:pt x="2048" y="1430"/>
                  </a:lnTo>
                  <a:lnTo>
                    <a:pt x="2075" y="1484"/>
                  </a:lnTo>
                  <a:lnTo>
                    <a:pt x="2100" y="1484"/>
                  </a:lnTo>
                  <a:lnTo>
                    <a:pt x="2181" y="1564"/>
                  </a:lnTo>
                  <a:lnTo>
                    <a:pt x="2194" y="1605"/>
                  </a:lnTo>
                  <a:lnTo>
                    <a:pt x="2181" y="1645"/>
                  </a:lnTo>
                  <a:lnTo>
                    <a:pt x="2154" y="1737"/>
                  </a:lnTo>
                  <a:lnTo>
                    <a:pt x="2167" y="1791"/>
                  </a:lnTo>
                  <a:lnTo>
                    <a:pt x="2208" y="1791"/>
                  </a:lnTo>
                  <a:lnTo>
                    <a:pt x="2288" y="1750"/>
                  </a:lnTo>
                  <a:lnTo>
                    <a:pt x="2315" y="1750"/>
                  </a:lnTo>
                  <a:lnTo>
                    <a:pt x="2315" y="1818"/>
                  </a:lnTo>
                  <a:lnTo>
                    <a:pt x="2261" y="1871"/>
                  </a:lnTo>
                  <a:lnTo>
                    <a:pt x="2302" y="1912"/>
                  </a:lnTo>
                  <a:lnTo>
                    <a:pt x="2329" y="1965"/>
                  </a:lnTo>
                  <a:lnTo>
                    <a:pt x="2355" y="1952"/>
                  </a:lnTo>
                  <a:lnTo>
                    <a:pt x="2396" y="1952"/>
                  </a:lnTo>
                  <a:lnTo>
                    <a:pt x="2396" y="1912"/>
                  </a:lnTo>
                  <a:lnTo>
                    <a:pt x="2423" y="1885"/>
                  </a:lnTo>
                  <a:lnTo>
                    <a:pt x="2449" y="1831"/>
                  </a:lnTo>
                  <a:lnTo>
                    <a:pt x="2476" y="1804"/>
                  </a:lnTo>
                  <a:lnTo>
                    <a:pt x="2490" y="1777"/>
                  </a:lnTo>
                  <a:lnTo>
                    <a:pt x="2517" y="1804"/>
                  </a:lnTo>
                  <a:lnTo>
                    <a:pt x="2542" y="1804"/>
                  </a:lnTo>
                  <a:lnTo>
                    <a:pt x="2609" y="1804"/>
                  </a:lnTo>
                  <a:lnTo>
                    <a:pt x="2649" y="1845"/>
                  </a:lnTo>
                  <a:lnTo>
                    <a:pt x="2595" y="1898"/>
                  </a:lnTo>
                  <a:lnTo>
                    <a:pt x="2582" y="2006"/>
                  </a:lnTo>
                  <a:lnTo>
                    <a:pt x="2555" y="2098"/>
                  </a:lnTo>
                  <a:lnTo>
                    <a:pt x="2542" y="2138"/>
                  </a:lnTo>
                  <a:lnTo>
                    <a:pt x="2555" y="2178"/>
                  </a:lnTo>
                  <a:lnTo>
                    <a:pt x="2582" y="2165"/>
                  </a:lnTo>
                  <a:lnTo>
                    <a:pt x="2609" y="2205"/>
                  </a:lnTo>
                  <a:lnTo>
                    <a:pt x="2609" y="2259"/>
                  </a:lnTo>
                  <a:lnTo>
                    <a:pt x="2568" y="2259"/>
                  </a:lnTo>
                  <a:lnTo>
                    <a:pt x="2595" y="2340"/>
                  </a:lnTo>
                  <a:lnTo>
                    <a:pt x="2622" y="2286"/>
                  </a:lnTo>
                  <a:lnTo>
                    <a:pt x="2649" y="2259"/>
                  </a:lnTo>
                  <a:lnTo>
                    <a:pt x="2689" y="2259"/>
                  </a:lnTo>
                  <a:lnTo>
                    <a:pt x="2716" y="2246"/>
                  </a:lnTo>
                  <a:lnTo>
                    <a:pt x="2716" y="2205"/>
                  </a:lnTo>
                  <a:lnTo>
                    <a:pt x="2730" y="2178"/>
                  </a:lnTo>
                  <a:lnTo>
                    <a:pt x="2757" y="2178"/>
                  </a:lnTo>
                  <a:lnTo>
                    <a:pt x="2810" y="2192"/>
                  </a:lnTo>
                  <a:lnTo>
                    <a:pt x="2837" y="2178"/>
                  </a:lnTo>
                  <a:lnTo>
                    <a:pt x="2891" y="2178"/>
                  </a:lnTo>
                  <a:lnTo>
                    <a:pt x="2904" y="2272"/>
                  </a:lnTo>
                  <a:lnTo>
                    <a:pt x="2904" y="2299"/>
                  </a:lnTo>
                  <a:lnTo>
                    <a:pt x="2837" y="2326"/>
                  </a:lnTo>
                  <a:lnTo>
                    <a:pt x="2837" y="2367"/>
                  </a:lnTo>
                  <a:lnTo>
                    <a:pt x="2797" y="2393"/>
                  </a:lnTo>
                  <a:lnTo>
                    <a:pt x="2810" y="2432"/>
                  </a:lnTo>
                  <a:lnTo>
                    <a:pt x="2757" y="2472"/>
                  </a:lnTo>
                  <a:lnTo>
                    <a:pt x="2797" y="2485"/>
                  </a:lnTo>
                  <a:lnTo>
                    <a:pt x="2851" y="2512"/>
                  </a:lnTo>
                  <a:lnTo>
                    <a:pt x="2878" y="2526"/>
                  </a:lnTo>
                  <a:lnTo>
                    <a:pt x="2878" y="2566"/>
                  </a:lnTo>
                  <a:lnTo>
                    <a:pt x="2945" y="2566"/>
                  </a:lnTo>
                  <a:lnTo>
                    <a:pt x="2997" y="2553"/>
                  </a:lnTo>
                  <a:lnTo>
                    <a:pt x="3104" y="2553"/>
                  </a:lnTo>
                  <a:lnTo>
                    <a:pt x="3171" y="2539"/>
                  </a:lnTo>
                  <a:lnTo>
                    <a:pt x="3198" y="2566"/>
                  </a:lnTo>
                  <a:lnTo>
                    <a:pt x="3185" y="2606"/>
                  </a:lnTo>
                  <a:lnTo>
                    <a:pt x="3185" y="2660"/>
                  </a:lnTo>
                  <a:lnTo>
                    <a:pt x="3171" y="2687"/>
                  </a:lnTo>
                  <a:lnTo>
                    <a:pt x="3144" y="2727"/>
                  </a:lnTo>
                  <a:lnTo>
                    <a:pt x="3131" y="2754"/>
                  </a:lnTo>
                  <a:lnTo>
                    <a:pt x="3144" y="2793"/>
                  </a:lnTo>
                  <a:lnTo>
                    <a:pt x="3131" y="2819"/>
                  </a:lnTo>
                  <a:lnTo>
                    <a:pt x="3118" y="2860"/>
                  </a:lnTo>
                  <a:lnTo>
                    <a:pt x="3091" y="2873"/>
                  </a:lnTo>
                  <a:lnTo>
                    <a:pt x="3171" y="2967"/>
                  </a:lnTo>
                  <a:lnTo>
                    <a:pt x="3144" y="3034"/>
                  </a:lnTo>
                  <a:lnTo>
                    <a:pt x="3118" y="3034"/>
                  </a:lnTo>
                  <a:lnTo>
                    <a:pt x="3064" y="2994"/>
                  </a:lnTo>
                  <a:lnTo>
                    <a:pt x="2997" y="2981"/>
                  </a:lnTo>
                  <a:lnTo>
                    <a:pt x="2970" y="3021"/>
                  </a:lnTo>
                  <a:lnTo>
                    <a:pt x="2997" y="3034"/>
                  </a:lnTo>
                  <a:lnTo>
                    <a:pt x="2997" y="3075"/>
                  </a:lnTo>
                  <a:lnTo>
                    <a:pt x="2970" y="3102"/>
                  </a:lnTo>
                  <a:lnTo>
                    <a:pt x="3010" y="3194"/>
                  </a:lnTo>
                  <a:lnTo>
                    <a:pt x="3064" y="3220"/>
                  </a:lnTo>
                  <a:lnTo>
                    <a:pt x="3050" y="3247"/>
                  </a:lnTo>
                  <a:lnTo>
                    <a:pt x="3064" y="3368"/>
                  </a:lnTo>
                  <a:lnTo>
                    <a:pt x="3131" y="3355"/>
                  </a:lnTo>
                  <a:lnTo>
                    <a:pt x="3185" y="3368"/>
                  </a:lnTo>
                  <a:lnTo>
                    <a:pt x="3171" y="3409"/>
                  </a:lnTo>
                  <a:lnTo>
                    <a:pt x="3225" y="3435"/>
                  </a:lnTo>
                  <a:lnTo>
                    <a:pt x="3238" y="3422"/>
                  </a:lnTo>
                  <a:lnTo>
                    <a:pt x="3279" y="3395"/>
                  </a:lnTo>
                  <a:lnTo>
                    <a:pt x="3319" y="3382"/>
                  </a:lnTo>
                  <a:lnTo>
                    <a:pt x="3386" y="3395"/>
                  </a:lnTo>
                  <a:lnTo>
                    <a:pt x="3452" y="3449"/>
                  </a:lnTo>
                  <a:lnTo>
                    <a:pt x="3492" y="3487"/>
                  </a:lnTo>
                  <a:lnTo>
                    <a:pt x="3452" y="3514"/>
                  </a:lnTo>
                  <a:lnTo>
                    <a:pt x="3492" y="3514"/>
                  </a:lnTo>
                  <a:lnTo>
                    <a:pt x="3559" y="3514"/>
                  </a:lnTo>
                  <a:lnTo>
                    <a:pt x="3546" y="3635"/>
                  </a:lnTo>
                  <a:lnTo>
                    <a:pt x="3519" y="3702"/>
                  </a:lnTo>
                  <a:lnTo>
                    <a:pt x="3465" y="3756"/>
                  </a:lnTo>
                  <a:lnTo>
                    <a:pt x="3465" y="3821"/>
                  </a:lnTo>
                  <a:lnTo>
                    <a:pt x="3492" y="3915"/>
                  </a:lnTo>
                  <a:lnTo>
                    <a:pt x="3452" y="3929"/>
                  </a:lnTo>
                  <a:lnTo>
                    <a:pt x="3452" y="3996"/>
                  </a:lnTo>
                  <a:lnTo>
                    <a:pt x="3519" y="4009"/>
                  </a:lnTo>
                  <a:lnTo>
                    <a:pt x="3599" y="4050"/>
                  </a:lnTo>
                  <a:lnTo>
                    <a:pt x="3599" y="4023"/>
                  </a:lnTo>
                  <a:lnTo>
                    <a:pt x="3640" y="3996"/>
                  </a:lnTo>
                  <a:lnTo>
                    <a:pt x="3626" y="4050"/>
                  </a:lnTo>
                  <a:lnTo>
                    <a:pt x="3653" y="4117"/>
                  </a:lnTo>
                  <a:lnTo>
                    <a:pt x="3680" y="4195"/>
                  </a:lnTo>
                  <a:lnTo>
                    <a:pt x="3707" y="4195"/>
                  </a:lnTo>
                  <a:lnTo>
                    <a:pt x="3747" y="4236"/>
                  </a:lnTo>
                  <a:lnTo>
                    <a:pt x="3893" y="4303"/>
                  </a:lnTo>
                  <a:lnTo>
                    <a:pt x="3906" y="4289"/>
                  </a:lnTo>
                  <a:lnTo>
                    <a:pt x="3933" y="4357"/>
                  </a:lnTo>
                  <a:lnTo>
                    <a:pt x="3893" y="4410"/>
                  </a:lnTo>
                  <a:lnTo>
                    <a:pt x="3906" y="4437"/>
                  </a:lnTo>
                  <a:lnTo>
                    <a:pt x="3880" y="4464"/>
                  </a:lnTo>
                  <a:lnTo>
                    <a:pt x="3828" y="4491"/>
                  </a:lnTo>
                  <a:lnTo>
                    <a:pt x="3801" y="4464"/>
                  </a:lnTo>
                  <a:lnTo>
                    <a:pt x="3734" y="4451"/>
                  </a:lnTo>
                  <a:lnTo>
                    <a:pt x="3707" y="4437"/>
                  </a:lnTo>
                  <a:lnTo>
                    <a:pt x="3653" y="4451"/>
                  </a:lnTo>
                  <a:lnTo>
                    <a:pt x="3599" y="4451"/>
                  </a:lnTo>
                  <a:lnTo>
                    <a:pt x="3519" y="4437"/>
                  </a:lnTo>
                  <a:lnTo>
                    <a:pt x="3532" y="4397"/>
                  </a:lnTo>
                  <a:lnTo>
                    <a:pt x="3492" y="4397"/>
                  </a:lnTo>
                  <a:lnTo>
                    <a:pt x="3465" y="4410"/>
                  </a:lnTo>
                  <a:lnTo>
                    <a:pt x="3452" y="4397"/>
                  </a:lnTo>
                  <a:lnTo>
                    <a:pt x="3400" y="4410"/>
                  </a:lnTo>
                  <a:lnTo>
                    <a:pt x="3386" y="4437"/>
                  </a:lnTo>
                  <a:lnTo>
                    <a:pt x="3359" y="4424"/>
                  </a:lnTo>
                  <a:lnTo>
                    <a:pt x="3265" y="4516"/>
                  </a:lnTo>
                  <a:lnTo>
                    <a:pt x="3238" y="4477"/>
                  </a:lnTo>
                  <a:lnTo>
                    <a:pt x="3185" y="4491"/>
                  </a:lnTo>
                  <a:lnTo>
                    <a:pt x="3104" y="4464"/>
                  </a:lnTo>
                  <a:lnTo>
                    <a:pt x="2931" y="4529"/>
                  </a:lnTo>
                  <a:lnTo>
                    <a:pt x="2851" y="4529"/>
                  </a:lnTo>
                  <a:lnTo>
                    <a:pt x="2757" y="4543"/>
                  </a:lnTo>
                  <a:lnTo>
                    <a:pt x="2743" y="4556"/>
                  </a:lnTo>
                  <a:lnTo>
                    <a:pt x="2730" y="4596"/>
                  </a:lnTo>
                  <a:lnTo>
                    <a:pt x="2703" y="4583"/>
                  </a:lnTo>
                  <a:lnTo>
                    <a:pt x="2609" y="4529"/>
                  </a:lnTo>
                  <a:lnTo>
                    <a:pt x="2503" y="4504"/>
                  </a:lnTo>
                  <a:lnTo>
                    <a:pt x="2409" y="4504"/>
                  </a:lnTo>
                  <a:lnTo>
                    <a:pt x="2382" y="4477"/>
                  </a:lnTo>
                  <a:lnTo>
                    <a:pt x="2355" y="4491"/>
                  </a:lnTo>
                  <a:lnTo>
                    <a:pt x="2288" y="4491"/>
                  </a:lnTo>
                  <a:lnTo>
                    <a:pt x="2261" y="4464"/>
                  </a:lnTo>
                  <a:lnTo>
                    <a:pt x="2194" y="4464"/>
                  </a:lnTo>
                  <a:lnTo>
                    <a:pt x="2194" y="4437"/>
                  </a:lnTo>
                  <a:lnTo>
                    <a:pt x="2194" y="4397"/>
                  </a:lnTo>
                  <a:lnTo>
                    <a:pt x="2248" y="4410"/>
                  </a:lnTo>
                  <a:lnTo>
                    <a:pt x="2275" y="4370"/>
                  </a:lnTo>
                  <a:lnTo>
                    <a:pt x="2261" y="4330"/>
                  </a:lnTo>
                  <a:lnTo>
                    <a:pt x="2288" y="4303"/>
                  </a:lnTo>
                  <a:lnTo>
                    <a:pt x="2275" y="4249"/>
                  </a:lnTo>
                  <a:lnTo>
                    <a:pt x="2315" y="4222"/>
                  </a:lnTo>
                  <a:lnTo>
                    <a:pt x="2302" y="4182"/>
                  </a:lnTo>
                  <a:lnTo>
                    <a:pt x="2248" y="4182"/>
                  </a:lnTo>
                  <a:lnTo>
                    <a:pt x="2208" y="4144"/>
                  </a:lnTo>
                  <a:lnTo>
                    <a:pt x="2248" y="4130"/>
                  </a:lnTo>
                  <a:lnTo>
                    <a:pt x="2275" y="4117"/>
                  </a:lnTo>
                  <a:lnTo>
                    <a:pt x="2288" y="4117"/>
                  </a:lnTo>
                  <a:lnTo>
                    <a:pt x="2302" y="4103"/>
                  </a:lnTo>
                  <a:lnTo>
                    <a:pt x="2275" y="4076"/>
                  </a:lnTo>
                  <a:lnTo>
                    <a:pt x="2329" y="4036"/>
                  </a:lnTo>
                  <a:lnTo>
                    <a:pt x="2369" y="4023"/>
                  </a:lnTo>
                  <a:lnTo>
                    <a:pt x="2355" y="3996"/>
                  </a:lnTo>
                  <a:lnTo>
                    <a:pt x="2329" y="3969"/>
                  </a:lnTo>
                  <a:lnTo>
                    <a:pt x="2275" y="4023"/>
                  </a:lnTo>
                  <a:lnTo>
                    <a:pt x="2234" y="4036"/>
                  </a:lnTo>
                  <a:lnTo>
                    <a:pt x="2234" y="4009"/>
                  </a:lnTo>
                  <a:lnTo>
                    <a:pt x="2221" y="3982"/>
                  </a:lnTo>
                  <a:lnTo>
                    <a:pt x="2221" y="3942"/>
                  </a:lnTo>
                  <a:lnTo>
                    <a:pt x="2248" y="3902"/>
                  </a:lnTo>
                  <a:lnTo>
                    <a:pt x="2275" y="3875"/>
                  </a:lnTo>
                  <a:lnTo>
                    <a:pt x="2329" y="3861"/>
                  </a:lnTo>
                  <a:lnTo>
                    <a:pt x="2369" y="3835"/>
                  </a:lnTo>
                  <a:lnTo>
                    <a:pt x="2355" y="3796"/>
                  </a:lnTo>
                  <a:lnTo>
                    <a:pt x="2355" y="3769"/>
                  </a:lnTo>
                  <a:lnTo>
                    <a:pt x="2342" y="3742"/>
                  </a:lnTo>
                  <a:lnTo>
                    <a:pt x="2302" y="3702"/>
                  </a:lnTo>
                  <a:lnTo>
                    <a:pt x="2302" y="3675"/>
                  </a:lnTo>
                  <a:lnTo>
                    <a:pt x="2261" y="3635"/>
                  </a:lnTo>
                  <a:lnTo>
                    <a:pt x="2275" y="3622"/>
                  </a:lnTo>
                  <a:lnTo>
                    <a:pt x="2302" y="3568"/>
                  </a:lnTo>
                  <a:lnTo>
                    <a:pt x="2275" y="3554"/>
                  </a:lnTo>
                  <a:lnTo>
                    <a:pt x="2288" y="3514"/>
                  </a:lnTo>
                  <a:lnTo>
                    <a:pt x="2234" y="3541"/>
                  </a:lnTo>
                  <a:lnTo>
                    <a:pt x="2194" y="3528"/>
                  </a:lnTo>
                  <a:lnTo>
                    <a:pt x="2167" y="3541"/>
                  </a:lnTo>
                  <a:lnTo>
                    <a:pt x="2140" y="3528"/>
                  </a:lnTo>
                  <a:lnTo>
                    <a:pt x="2100" y="3541"/>
                  </a:lnTo>
                  <a:lnTo>
                    <a:pt x="2098" y="3541"/>
                  </a:lnTo>
                  <a:lnTo>
                    <a:pt x="2096" y="3541"/>
                  </a:lnTo>
                  <a:lnTo>
                    <a:pt x="2092" y="3539"/>
                  </a:lnTo>
                  <a:lnTo>
                    <a:pt x="2089" y="3539"/>
                  </a:lnTo>
                  <a:lnTo>
                    <a:pt x="2083" y="3537"/>
                  </a:lnTo>
                  <a:lnTo>
                    <a:pt x="2073" y="3535"/>
                  </a:lnTo>
                  <a:lnTo>
                    <a:pt x="2062" y="3531"/>
                  </a:lnTo>
                  <a:lnTo>
                    <a:pt x="2050" y="3529"/>
                  </a:lnTo>
                  <a:lnTo>
                    <a:pt x="2044" y="3529"/>
                  </a:lnTo>
                  <a:lnTo>
                    <a:pt x="2041" y="3529"/>
                  </a:lnTo>
                  <a:lnTo>
                    <a:pt x="2037" y="3528"/>
                  </a:lnTo>
                  <a:lnTo>
                    <a:pt x="2035" y="3528"/>
                  </a:lnTo>
                  <a:lnTo>
                    <a:pt x="2031" y="3529"/>
                  </a:lnTo>
                  <a:lnTo>
                    <a:pt x="2029" y="3529"/>
                  </a:lnTo>
                  <a:lnTo>
                    <a:pt x="2027" y="3531"/>
                  </a:lnTo>
                  <a:lnTo>
                    <a:pt x="2025" y="3535"/>
                  </a:lnTo>
                  <a:lnTo>
                    <a:pt x="2023" y="3541"/>
                  </a:lnTo>
                  <a:lnTo>
                    <a:pt x="2021" y="3549"/>
                  </a:lnTo>
                  <a:lnTo>
                    <a:pt x="2021" y="3554"/>
                  </a:lnTo>
                  <a:lnTo>
                    <a:pt x="2021" y="3562"/>
                  </a:lnTo>
                  <a:lnTo>
                    <a:pt x="2021" y="3564"/>
                  </a:lnTo>
                  <a:lnTo>
                    <a:pt x="2021" y="3566"/>
                  </a:lnTo>
                  <a:lnTo>
                    <a:pt x="2021" y="3568"/>
                  </a:lnTo>
                  <a:lnTo>
                    <a:pt x="1954" y="3541"/>
                  </a:lnTo>
                  <a:lnTo>
                    <a:pt x="1941" y="3514"/>
                  </a:lnTo>
                  <a:lnTo>
                    <a:pt x="1900" y="3501"/>
                  </a:lnTo>
                  <a:lnTo>
                    <a:pt x="1900" y="3528"/>
                  </a:lnTo>
                  <a:lnTo>
                    <a:pt x="1860" y="3541"/>
                  </a:lnTo>
                  <a:lnTo>
                    <a:pt x="1847" y="3554"/>
                  </a:lnTo>
                  <a:lnTo>
                    <a:pt x="1806" y="3568"/>
                  </a:lnTo>
                  <a:lnTo>
                    <a:pt x="1739" y="3568"/>
                  </a:lnTo>
                  <a:lnTo>
                    <a:pt x="1712" y="3595"/>
                  </a:lnTo>
                  <a:lnTo>
                    <a:pt x="1685" y="3568"/>
                  </a:lnTo>
                  <a:lnTo>
                    <a:pt x="1672" y="3541"/>
                  </a:lnTo>
                  <a:lnTo>
                    <a:pt x="1647" y="3487"/>
                  </a:lnTo>
                  <a:lnTo>
                    <a:pt x="1607" y="3449"/>
                  </a:lnTo>
                  <a:lnTo>
                    <a:pt x="1553" y="3474"/>
                  </a:lnTo>
                  <a:lnTo>
                    <a:pt x="1513" y="3487"/>
                  </a:lnTo>
                  <a:lnTo>
                    <a:pt x="1499" y="3474"/>
                  </a:lnTo>
                  <a:lnTo>
                    <a:pt x="1472" y="3435"/>
                  </a:lnTo>
                  <a:lnTo>
                    <a:pt x="1472" y="3422"/>
                  </a:lnTo>
                  <a:lnTo>
                    <a:pt x="1486" y="3382"/>
                  </a:lnTo>
                  <a:lnTo>
                    <a:pt x="1445" y="3368"/>
                  </a:lnTo>
                  <a:lnTo>
                    <a:pt x="1419" y="3341"/>
                  </a:lnTo>
                  <a:lnTo>
                    <a:pt x="1378" y="3315"/>
                  </a:lnTo>
                  <a:lnTo>
                    <a:pt x="1325" y="3328"/>
                  </a:lnTo>
                  <a:lnTo>
                    <a:pt x="1284" y="3368"/>
                  </a:lnTo>
                  <a:lnTo>
                    <a:pt x="1244" y="3368"/>
                  </a:lnTo>
                  <a:lnTo>
                    <a:pt x="1244" y="3422"/>
                  </a:lnTo>
                  <a:lnTo>
                    <a:pt x="1206" y="3435"/>
                  </a:lnTo>
                  <a:lnTo>
                    <a:pt x="1179" y="3422"/>
                  </a:lnTo>
                  <a:lnTo>
                    <a:pt x="1192" y="3422"/>
                  </a:lnTo>
                  <a:lnTo>
                    <a:pt x="1152" y="3395"/>
                  </a:lnTo>
                  <a:lnTo>
                    <a:pt x="1152" y="3368"/>
                  </a:lnTo>
                  <a:lnTo>
                    <a:pt x="1125" y="3341"/>
                  </a:lnTo>
                  <a:lnTo>
                    <a:pt x="1125" y="3315"/>
                  </a:lnTo>
                  <a:lnTo>
                    <a:pt x="1085" y="3288"/>
                  </a:lnTo>
                  <a:lnTo>
                    <a:pt x="1085" y="3261"/>
                  </a:lnTo>
                  <a:lnTo>
                    <a:pt x="1098" y="3234"/>
                  </a:lnTo>
                  <a:lnTo>
                    <a:pt x="1125" y="3247"/>
                  </a:lnTo>
                  <a:lnTo>
                    <a:pt x="1165" y="3247"/>
                  </a:lnTo>
                  <a:lnTo>
                    <a:pt x="1179" y="3234"/>
                  </a:lnTo>
                  <a:lnTo>
                    <a:pt x="1219" y="3180"/>
                  </a:lnTo>
                  <a:lnTo>
                    <a:pt x="1206" y="3140"/>
                  </a:lnTo>
                  <a:lnTo>
                    <a:pt x="1179" y="3140"/>
                  </a:lnTo>
                  <a:lnTo>
                    <a:pt x="1165" y="3115"/>
                  </a:lnTo>
                  <a:lnTo>
                    <a:pt x="1125" y="3115"/>
                  </a:lnTo>
                  <a:lnTo>
                    <a:pt x="1098" y="3126"/>
                  </a:lnTo>
                  <a:lnTo>
                    <a:pt x="1085" y="3102"/>
                  </a:lnTo>
                  <a:lnTo>
                    <a:pt x="1071" y="3075"/>
                  </a:lnTo>
                  <a:lnTo>
                    <a:pt x="1031" y="3075"/>
                  </a:lnTo>
                  <a:lnTo>
                    <a:pt x="1004" y="3034"/>
                  </a:lnTo>
                  <a:lnTo>
                    <a:pt x="977" y="3021"/>
                  </a:lnTo>
                  <a:lnTo>
                    <a:pt x="991" y="3021"/>
                  </a:lnTo>
                  <a:lnTo>
                    <a:pt x="991" y="2994"/>
                  </a:lnTo>
                  <a:lnTo>
                    <a:pt x="923" y="2981"/>
                  </a:lnTo>
                  <a:lnTo>
                    <a:pt x="923" y="2967"/>
                  </a:lnTo>
                  <a:lnTo>
                    <a:pt x="937" y="2954"/>
                  </a:lnTo>
                  <a:lnTo>
                    <a:pt x="937" y="2913"/>
                  </a:lnTo>
                  <a:lnTo>
                    <a:pt x="910" y="2887"/>
                  </a:lnTo>
                  <a:lnTo>
                    <a:pt x="910" y="2833"/>
                  </a:lnTo>
                  <a:lnTo>
                    <a:pt x="883" y="2819"/>
                  </a:lnTo>
                  <a:lnTo>
                    <a:pt x="843" y="2806"/>
                  </a:lnTo>
                  <a:lnTo>
                    <a:pt x="791" y="2806"/>
                  </a:lnTo>
                  <a:lnTo>
                    <a:pt x="751" y="2860"/>
                  </a:lnTo>
                  <a:lnTo>
                    <a:pt x="724" y="2819"/>
                  </a:lnTo>
                  <a:lnTo>
                    <a:pt x="697" y="2806"/>
                  </a:lnTo>
                  <a:lnTo>
                    <a:pt x="670" y="2819"/>
                  </a:lnTo>
                  <a:lnTo>
                    <a:pt x="643" y="2806"/>
                  </a:lnTo>
                  <a:lnTo>
                    <a:pt x="616" y="2819"/>
                  </a:lnTo>
                  <a:lnTo>
                    <a:pt x="589" y="2806"/>
                  </a:lnTo>
                  <a:lnTo>
                    <a:pt x="589" y="2779"/>
                  </a:lnTo>
                  <a:lnTo>
                    <a:pt x="562" y="2741"/>
                  </a:lnTo>
                  <a:lnTo>
                    <a:pt x="536" y="2700"/>
                  </a:lnTo>
                  <a:lnTo>
                    <a:pt x="509" y="2700"/>
                  </a:lnTo>
                  <a:lnTo>
                    <a:pt x="509" y="2647"/>
                  </a:lnTo>
                  <a:lnTo>
                    <a:pt x="495" y="2593"/>
                  </a:lnTo>
                  <a:lnTo>
                    <a:pt x="455" y="2580"/>
                  </a:lnTo>
                  <a:lnTo>
                    <a:pt x="442" y="2580"/>
                  </a:lnTo>
                  <a:lnTo>
                    <a:pt x="455" y="2553"/>
                  </a:lnTo>
                  <a:lnTo>
                    <a:pt x="455" y="2512"/>
                  </a:lnTo>
                  <a:lnTo>
                    <a:pt x="468" y="2512"/>
                  </a:lnTo>
                  <a:lnTo>
                    <a:pt x="468" y="2499"/>
                  </a:lnTo>
                  <a:lnTo>
                    <a:pt x="428" y="2459"/>
                  </a:lnTo>
                  <a:lnTo>
                    <a:pt x="428" y="2407"/>
                  </a:lnTo>
                  <a:lnTo>
                    <a:pt x="388" y="2340"/>
                  </a:lnTo>
                  <a:lnTo>
                    <a:pt x="415" y="2326"/>
                  </a:lnTo>
                  <a:lnTo>
                    <a:pt x="415" y="2272"/>
                  </a:lnTo>
                  <a:lnTo>
                    <a:pt x="428" y="2259"/>
                  </a:lnTo>
                  <a:lnTo>
                    <a:pt x="442" y="2219"/>
                  </a:lnTo>
                  <a:lnTo>
                    <a:pt x="428" y="2205"/>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3" name="Freeform 190"/>
            <p:cNvSpPr>
              <a:spLocks/>
            </p:cNvSpPr>
            <p:nvPr/>
          </p:nvSpPr>
          <p:spPr bwMode="gray">
            <a:xfrm>
              <a:off x="3074" y="2254"/>
              <a:ext cx="160" cy="101"/>
            </a:xfrm>
            <a:custGeom>
              <a:avLst/>
              <a:gdLst>
                <a:gd name="T0" fmla="*/ 0 w 319"/>
                <a:gd name="T1" fmla="*/ 47 h 201"/>
                <a:gd name="T2" fmla="*/ 4 w 319"/>
                <a:gd name="T3" fmla="*/ 44 h 201"/>
                <a:gd name="T4" fmla="*/ 14 w 319"/>
                <a:gd name="T5" fmla="*/ 37 h 201"/>
                <a:gd name="T6" fmla="*/ 0 w 319"/>
                <a:gd name="T7" fmla="*/ 41 h 201"/>
                <a:gd name="T8" fmla="*/ 0 w 319"/>
                <a:gd name="T9" fmla="*/ 34 h 201"/>
                <a:gd name="T10" fmla="*/ 4 w 319"/>
                <a:gd name="T11" fmla="*/ 24 h 201"/>
                <a:gd name="T12" fmla="*/ 14 w 319"/>
                <a:gd name="T13" fmla="*/ 17 h 201"/>
                <a:gd name="T14" fmla="*/ 27 w 319"/>
                <a:gd name="T15" fmla="*/ 24 h 201"/>
                <a:gd name="T16" fmla="*/ 33 w 319"/>
                <a:gd name="T17" fmla="*/ 17 h 201"/>
                <a:gd name="T18" fmla="*/ 30 w 319"/>
                <a:gd name="T19" fmla="*/ 10 h 201"/>
                <a:gd name="T20" fmla="*/ 30 w 319"/>
                <a:gd name="T21" fmla="*/ 7 h 201"/>
                <a:gd name="T22" fmla="*/ 33 w 319"/>
                <a:gd name="T23" fmla="*/ 4 h 201"/>
                <a:gd name="T24" fmla="*/ 30 w 319"/>
                <a:gd name="T25" fmla="*/ 0 h 201"/>
                <a:gd name="T26" fmla="*/ 40 w 319"/>
                <a:gd name="T27" fmla="*/ 0 h 201"/>
                <a:gd name="T28" fmla="*/ 37 w 319"/>
                <a:gd name="T29" fmla="*/ 7 h 201"/>
                <a:gd name="T30" fmla="*/ 50 w 319"/>
                <a:gd name="T31" fmla="*/ 10 h 201"/>
                <a:gd name="T32" fmla="*/ 60 w 319"/>
                <a:gd name="T33" fmla="*/ 10 h 201"/>
                <a:gd name="T34" fmla="*/ 74 w 319"/>
                <a:gd name="T35" fmla="*/ 10 h 201"/>
                <a:gd name="T36" fmla="*/ 80 w 319"/>
                <a:gd name="T37" fmla="*/ 20 h 201"/>
                <a:gd name="T38" fmla="*/ 77 w 319"/>
                <a:gd name="T39" fmla="*/ 30 h 201"/>
                <a:gd name="T40" fmla="*/ 80 w 319"/>
                <a:gd name="T41" fmla="*/ 37 h 201"/>
                <a:gd name="T42" fmla="*/ 77 w 319"/>
                <a:gd name="T43" fmla="*/ 41 h 201"/>
                <a:gd name="T44" fmla="*/ 74 w 319"/>
                <a:gd name="T45" fmla="*/ 41 h 201"/>
                <a:gd name="T46" fmla="*/ 70 w 319"/>
                <a:gd name="T47" fmla="*/ 44 h 201"/>
                <a:gd name="T48" fmla="*/ 60 w 319"/>
                <a:gd name="T49" fmla="*/ 44 h 201"/>
                <a:gd name="T50" fmla="*/ 50 w 319"/>
                <a:gd name="T51" fmla="*/ 47 h 201"/>
                <a:gd name="T52" fmla="*/ 30 w 319"/>
                <a:gd name="T53" fmla="*/ 47 h 201"/>
                <a:gd name="T54" fmla="*/ 27 w 319"/>
                <a:gd name="T55" fmla="*/ 51 h 201"/>
                <a:gd name="T56" fmla="*/ 0 w 319"/>
                <a:gd name="T57" fmla="*/ 47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201"/>
                <a:gd name="T89" fmla="*/ 319 w 319"/>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201">
                  <a:moveTo>
                    <a:pt x="0" y="188"/>
                  </a:moveTo>
                  <a:lnTo>
                    <a:pt x="13" y="174"/>
                  </a:lnTo>
                  <a:lnTo>
                    <a:pt x="54" y="147"/>
                  </a:lnTo>
                  <a:lnTo>
                    <a:pt x="0" y="161"/>
                  </a:lnTo>
                  <a:lnTo>
                    <a:pt x="0" y="134"/>
                  </a:lnTo>
                  <a:lnTo>
                    <a:pt x="13" y="94"/>
                  </a:lnTo>
                  <a:lnTo>
                    <a:pt x="54" y="67"/>
                  </a:lnTo>
                  <a:lnTo>
                    <a:pt x="105" y="94"/>
                  </a:lnTo>
                  <a:lnTo>
                    <a:pt x="132" y="67"/>
                  </a:lnTo>
                  <a:lnTo>
                    <a:pt x="119" y="40"/>
                  </a:lnTo>
                  <a:lnTo>
                    <a:pt x="119" y="26"/>
                  </a:lnTo>
                  <a:lnTo>
                    <a:pt x="132" y="13"/>
                  </a:lnTo>
                  <a:lnTo>
                    <a:pt x="119" y="0"/>
                  </a:lnTo>
                  <a:lnTo>
                    <a:pt x="159" y="0"/>
                  </a:lnTo>
                  <a:lnTo>
                    <a:pt x="146" y="26"/>
                  </a:lnTo>
                  <a:lnTo>
                    <a:pt x="200" y="40"/>
                  </a:lnTo>
                  <a:lnTo>
                    <a:pt x="240" y="40"/>
                  </a:lnTo>
                  <a:lnTo>
                    <a:pt x="294" y="40"/>
                  </a:lnTo>
                  <a:lnTo>
                    <a:pt x="319" y="80"/>
                  </a:lnTo>
                  <a:lnTo>
                    <a:pt x="305" y="120"/>
                  </a:lnTo>
                  <a:lnTo>
                    <a:pt x="319" y="147"/>
                  </a:lnTo>
                  <a:lnTo>
                    <a:pt x="305" y="161"/>
                  </a:lnTo>
                  <a:lnTo>
                    <a:pt x="294" y="161"/>
                  </a:lnTo>
                  <a:lnTo>
                    <a:pt x="280" y="174"/>
                  </a:lnTo>
                  <a:lnTo>
                    <a:pt x="240" y="174"/>
                  </a:lnTo>
                  <a:lnTo>
                    <a:pt x="200" y="188"/>
                  </a:lnTo>
                  <a:lnTo>
                    <a:pt x="119" y="188"/>
                  </a:lnTo>
                  <a:lnTo>
                    <a:pt x="105" y="201"/>
                  </a:lnTo>
                  <a:lnTo>
                    <a:pt x="0" y="188"/>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5" name="Freeform 191"/>
            <p:cNvSpPr>
              <a:spLocks/>
            </p:cNvSpPr>
            <p:nvPr/>
          </p:nvSpPr>
          <p:spPr bwMode="gray">
            <a:xfrm>
              <a:off x="3114" y="2121"/>
              <a:ext cx="314" cy="247"/>
            </a:xfrm>
            <a:custGeom>
              <a:avLst/>
              <a:gdLst>
                <a:gd name="T0" fmla="*/ 7 w 627"/>
                <a:gd name="T1" fmla="*/ 57 h 495"/>
                <a:gd name="T2" fmla="*/ 4 w 627"/>
                <a:gd name="T3" fmla="*/ 47 h 495"/>
                <a:gd name="T4" fmla="*/ 2 w 627"/>
                <a:gd name="T5" fmla="*/ 37 h 495"/>
                <a:gd name="T6" fmla="*/ 4 w 627"/>
                <a:gd name="T7" fmla="*/ 33 h 495"/>
                <a:gd name="T8" fmla="*/ 6 w 627"/>
                <a:gd name="T9" fmla="*/ 29 h 495"/>
                <a:gd name="T10" fmla="*/ 7 w 627"/>
                <a:gd name="T11" fmla="*/ 27 h 495"/>
                <a:gd name="T12" fmla="*/ 7 w 627"/>
                <a:gd name="T13" fmla="*/ 26 h 495"/>
                <a:gd name="T14" fmla="*/ 20 w 627"/>
                <a:gd name="T15" fmla="*/ 16 h 495"/>
                <a:gd name="T16" fmla="*/ 47 w 627"/>
                <a:gd name="T17" fmla="*/ 10 h 495"/>
                <a:gd name="T18" fmla="*/ 71 w 627"/>
                <a:gd name="T19" fmla="*/ 6 h 495"/>
                <a:gd name="T20" fmla="*/ 90 w 627"/>
                <a:gd name="T21" fmla="*/ 10 h 495"/>
                <a:gd name="T22" fmla="*/ 104 w 627"/>
                <a:gd name="T23" fmla="*/ 10 h 495"/>
                <a:gd name="T24" fmla="*/ 131 w 627"/>
                <a:gd name="T25" fmla="*/ 16 h 495"/>
                <a:gd name="T26" fmla="*/ 151 w 627"/>
                <a:gd name="T27" fmla="*/ 26 h 495"/>
                <a:gd name="T28" fmla="*/ 151 w 627"/>
                <a:gd name="T29" fmla="*/ 40 h 495"/>
                <a:gd name="T30" fmla="*/ 154 w 627"/>
                <a:gd name="T31" fmla="*/ 50 h 495"/>
                <a:gd name="T32" fmla="*/ 141 w 627"/>
                <a:gd name="T33" fmla="*/ 60 h 495"/>
                <a:gd name="T34" fmla="*/ 134 w 627"/>
                <a:gd name="T35" fmla="*/ 70 h 495"/>
                <a:gd name="T36" fmla="*/ 134 w 627"/>
                <a:gd name="T37" fmla="*/ 86 h 495"/>
                <a:gd name="T38" fmla="*/ 138 w 627"/>
                <a:gd name="T39" fmla="*/ 96 h 495"/>
                <a:gd name="T40" fmla="*/ 124 w 627"/>
                <a:gd name="T41" fmla="*/ 96 h 495"/>
                <a:gd name="T42" fmla="*/ 117 w 627"/>
                <a:gd name="T43" fmla="*/ 103 h 495"/>
                <a:gd name="T44" fmla="*/ 111 w 627"/>
                <a:gd name="T45" fmla="*/ 113 h 495"/>
                <a:gd name="T46" fmla="*/ 101 w 627"/>
                <a:gd name="T47" fmla="*/ 117 h 495"/>
                <a:gd name="T48" fmla="*/ 90 w 627"/>
                <a:gd name="T49" fmla="*/ 123 h 495"/>
                <a:gd name="T50" fmla="*/ 84 w 627"/>
                <a:gd name="T51" fmla="*/ 120 h 495"/>
                <a:gd name="T52" fmla="*/ 71 w 627"/>
                <a:gd name="T53" fmla="*/ 107 h 495"/>
                <a:gd name="T54" fmla="*/ 61 w 627"/>
                <a:gd name="T55" fmla="*/ 103 h 495"/>
                <a:gd name="T56" fmla="*/ 61 w 627"/>
                <a:gd name="T57" fmla="*/ 86 h 495"/>
                <a:gd name="T58" fmla="*/ 41 w 627"/>
                <a:gd name="T59" fmla="*/ 76 h 495"/>
                <a:gd name="T60" fmla="*/ 27 w 627"/>
                <a:gd name="T61" fmla="*/ 76 h 495"/>
                <a:gd name="T62" fmla="*/ 20 w 627"/>
                <a:gd name="T63" fmla="*/ 66 h 495"/>
                <a:gd name="T64" fmla="*/ 10 w 627"/>
                <a:gd name="T65" fmla="*/ 66 h 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
                <a:gd name="T100" fmla="*/ 0 h 495"/>
                <a:gd name="T101" fmla="*/ 627 w 627"/>
                <a:gd name="T102" fmla="*/ 495 h 4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 h="495">
                  <a:moveTo>
                    <a:pt x="40" y="267"/>
                  </a:moveTo>
                  <a:lnTo>
                    <a:pt x="26" y="228"/>
                  </a:lnTo>
                  <a:lnTo>
                    <a:pt x="26" y="215"/>
                  </a:lnTo>
                  <a:lnTo>
                    <a:pt x="13" y="188"/>
                  </a:lnTo>
                  <a:lnTo>
                    <a:pt x="0" y="161"/>
                  </a:lnTo>
                  <a:lnTo>
                    <a:pt x="5" y="151"/>
                  </a:lnTo>
                  <a:lnTo>
                    <a:pt x="9" y="142"/>
                  </a:lnTo>
                  <a:lnTo>
                    <a:pt x="15" y="132"/>
                  </a:lnTo>
                  <a:lnTo>
                    <a:pt x="19" y="125"/>
                  </a:lnTo>
                  <a:lnTo>
                    <a:pt x="23" y="117"/>
                  </a:lnTo>
                  <a:lnTo>
                    <a:pt x="25" y="111"/>
                  </a:lnTo>
                  <a:lnTo>
                    <a:pt x="26" y="109"/>
                  </a:lnTo>
                  <a:lnTo>
                    <a:pt x="26" y="107"/>
                  </a:lnTo>
                  <a:lnTo>
                    <a:pt x="80" y="67"/>
                  </a:lnTo>
                  <a:lnTo>
                    <a:pt x="134" y="54"/>
                  </a:lnTo>
                  <a:lnTo>
                    <a:pt x="188" y="40"/>
                  </a:lnTo>
                  <a:lnTo>
                    <a:pt x="241" y="40"/>
                  </a:lnTo>
                  <a:lnTo>
                    <a:pt x="282" y="27"/>
                  </a:lnTo>
                  <a:lnTo>
                    <a:pt x="320" y="40"/>
                  </a:lnTo>
                  <a:lnTo>
                    <a:pt x="360" y="40"/>
                  </a:lnTo>
                  <a:lnTo>
                    <a:pt x="374" y="0"/>
                  </a:lnTo>
                  <a:lnTo>
                    <a:pt x="414" y="40"/>
                  </a:lnTo>
                  <a:lnTo>
                    <a:pt x="455" y="40"/>
                  </a:lnTo>
                  <a:lnTo>
                    <a:pt x="522" y="67"/>
                  </a:lnTo>
                  <a:lnTo>
                    <a:pt x="576" y="107"/>
                  </a:lnTo>
                  <a:lnTo>
                    <a:pt x="602" y="107"/>
                  </a:lnTo>
                  <a:lnTo>
                    <a:pt x="589" y="134"/>
                  </a:lnTo>
                  <a:lnTo>
                    <a:pt x="602" y="161"/>
                  </a:lnTo>
                  <a:lnTo>
                    <a:pt x="627" y="161"/>
                  </a:lnTo>
                  <a:lnTo>
                    <a:pt x="616" y="201"/>
                  </a:lnTo>
                  <a:lnTo>
                    <a:pt x="576" y="201"/>
                  </a:lnTo>
                  <a:lnTo>
                    <a:pt x="562" y="242"/>
                  </a:lnTo>
                  <a:lnTo>
                    <a:pt x="549" y="267"/>
                  </a:lnTo>
                  <a:lnTo>
                    <a:pt x="535" y="280"/>
                  </a:lnTo>
                  <a:lnTo>
                    <a:pt x="549" y="320"/>
                  </a:lnTo>
                  <a:lnTo>
                    <a:pt x="535" y="347"/>
                  </a:lnTo>
                  <a:lnTo>
                    <a:pt x="535" y="374"/>
                  </a:lnTo>
                  <a:lnTo>
                    <a:pt x="549" y="387"/>
                  </a:lnTo>
                  <a:lnTo>
                    <a:pt x="522" y="387"/>
                  </a:lnTo>
                  <a:lnTo>
                    <a:pt x="495" y="387"/>
                  </a:lnTo>
                  <a:lnTo>
                    <a:pt x="495" y="414"/>
                  </a:lnTo>
                  <a:lnTo>
                    <a:pt x="468" y="414"/>
                  </a:lnTo>
                  <a:lnTo>
                    <a:pt x="468" y="455"/>
                  </a:lnTo>
                  <a:lnTo>
                    <a:pt x="441" y="455"/>
                  </a:lnTo>
                  <a:lnTo>
                    <a:pt x="428" y="482"/>
                  </a:lnTo>
                  <a:lnTo>
                    <a:pt x="401" y="468"/>
                  </a:lnTo>
                  <a:lnTo>
                    <a:pt x="374" y="482"/>
                  </a:lnTo>
                  <a:lnTo>
                    <a:pt x="360" y="495"/>
                  </a:lnTo>
                  <a:lnTo>
                    <a:pt x="334" y="495"/>
                  </a:lnTo>
                  <a:lnTo>
                    <a:pt x="334" y="482"/>
                  </a:lnTo>
                  <a:lnTo>
                    <a:pt x="307" y="441"/>
                  </a:lnTo>
                  <a:lnTo>
                    <a:pt x="282" y="428"/>
                  </a:lnTo>
                  <a:lnTo>
                    <a:pt x="255" y="401"/>
                  </a:lnTo>
                  <a:lnTo>
                    <a:pt x="241" y="414"/>
                  </a:lnTo>
                  <a:lnTo>
                    <a:pt x="228" y="387"/>
                  </a:lnTo>
                  <a:lnTo>
                    <a:pt x="241" y="347"/>
                  </a:lnTo>
                  <a:lnTo>
                    <a:pt x="215" y="307"/>
                  </a:lnTo>
                  <a:lnTo>
                    <a:pt x="161" y="307"/>
                  </a:lnTo>
                  <a:lnTo>
                    <a:pt x="121" y="307"/>
                  </a:lnTo>
                  <a:lnTo>
                    <a:pt x="107" y="307"/>
                  </a:lnTo>
                  <a:lnTo>
                    <a:pt x="67" y="293"/>
                  </a:lnTo>
                  <a:lnTo>
                    <a:pt x="80" y="267"/>
                  </a:lnTo>
                  <a:lnTo>
                    <a:pt x="67" y="267"/>
                  </a:lnTo>
                  <a:lnTo>
                    <a:pt x="40" y="267"/>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7" name="Freeform 192"/>
            <p:cNvSpPr>
              <a:spLocks/>
            </p:cNvSpPr>
            <p:nvPr/>
          </p:nvSpPr>
          <p:spPr bwMode="gray">
            <a:xfrm>
              <a:off x="3281" y="2107"/>
              <a:ext cx="509" cy="475"/>
            </a:xfrm>
            <a:custGeom>
              <a:avLst/>
              <a:gdLst>
                <a:gd name="T0" fmla="*/ 20 w 1017"/>
                <a:gd name="T1" fmla="*/ 231 h 950"/>
                <a:gd name="T2" fmla="*/ 17 w 1017"/>
                <a:gd name="T3" fmla="*/ 214 h 950"/>
                <a:gd name="T4" fmla="*/ 4 w 1017"/>
                <a:gd name="T5" fmla="*/ 208 h 950"/>
                <a:gd name="T6" fmla="*/ 10 w 1017"/>
                <a:gd name="T7" fmla="*/ 191 h 950"/>
                <a:gd name="T8" fmla="*/ 20 w 1017"/>
                <a:gd name="T9" fmla="*/ 184 h 950"/>
                <a:gd name="T10" fmla="*/ 10 w 1017"/>
                <a:gd name="T11" fmla="*/ 154 h 950"/>
                <a:gd name="T12" fmla="*/ 0 w 1017"/>
                <a:gd name="T13" fmla="*/ 134 h 950"/>
                <a:gd name="T14" fmla="*/ 7 w 1017"/>
                <a:gd name="T15" fmla="*/ 131 h 950"/>
                <a:gd name="T16" fmla="*/ 17 w 1017"/>
                <a:gd name="T17" fmla="*/ 123 h 950"/>
                <a:gd name="T18" fmla="*/ 27 w 1017"/>
                <a:gd name="T19" fmla="*/ 120 h 950"/>
                <a:gd name="T20" fmla="*/ 34 w 1017"/>
                <a:gd name="T21" fmla="*/ 111 h 950"/>
                <a:gd name="T22" fmla="*/ 41 w 1017"/>
                <a:gd name="T23" fmla="*/ 104 h 950"/>
                <a:gd name="T24" fmla="*/ 54 w 1017"/>
                <a:gd name="T25" fmla="*/ 104 h 950"/>
                <a:gd name="T26" fmla="*/ 51 w 1017"/>
                <a:gd name="T27" fmla="*/ 94 h 950"/>
                <a:gd name="T28" fmla="*/ 51 w 1017"/>
                <a:gd name="T29" fmla="*/ 77 h 950"/>
                <a:gd name="T30" fmla="*/ 57 w 1017"/>
                <a:gd name="T31" fmla="*/ 67 h 950"/>
                <a:gd name="T32" fmla="*/ 71 w 1017"/>
                <a:gd name="T33" fmla="*/ 57 h 950"/>
                <a:gd name="T34" fmla="*/ 67 w 1017"/>
                <a:gd name="T35" fmla="*/ 47 h 950"/>
                <a:gd name="T36" fmla="*/ 67 w 1017"/>
                <a:gd name="T37" fmla="*/ 33 h 950"/>
                <a:gd name="T38" fmla="*/ 67 w 1017"/>
                <a:gd name="T39" fmla="*/ 30 h 950"/>
                <a:gd name="T40" fmla="*/ 71 w 1017"/>
                <a:gd name="T41" fmla="*/ 21 h 950"/>
                <a:gd name="T42" fmla="*/ 84 w 1017"/>
                <a:gd name="T43" fmla="*/ 24 h 950"/>
                <a:gd name="T44" fmla="*/ 91 w 1017"/>
                <a:gd name="T45" fmla="*/ 17 h 950"/>
                <a:gd name="T46" fmla="*/ 97 w 1017"/>
                <a:gd name="T47" fmla="*/ 0 h 950"/>
                <a:gd name="T48" fmla="*/ 111 w 1017"/>
                <a:gd name="T49" fmla="*/ 0 h 950"/>
                <a:gd name="T50" fmla="*/ 124 w 1017"/>
                <a:gd name="T51" fmla="*/ 0 h 950"/>
                <a:gd name="T52" fmla="*/ 138 w 1017"/>
                <a:gd name="T53" fmla="*/ 14 h 950"/>
                <a:gd name="T54" fmla="*/ 161 w 1017"/>
                <a:gd name="T55" fmla="*/ 0 h 950"/>
                <a:gd name="T56" fmla="*/ 177 w 1017"/>
                <a:gd name="T57" fmla="*/ 7 h 950"/>
                <a:gd name="T58" fmla="*/ 184 w 1017"/>
                <a:gd name="T59" fmla="*/ 27 h 950"/>
                <a:gd name="T60" fmla="*/ 181 w 1017"/>
                <a:gd name="T61" fmla="*/ 40 h 950"/>
                <a:gd name="T62" fmla="*/ 198 w 1017"/>
                <a:gd name="T63" fmla="*/ 47 h 950"/>
                <a:gd name="T64" fmla="*/ 194 w 1017"/>
                <a:gd name="T65" fmla="*/ 54 h 950"/>
                <a:gd name="T66" fmla="*/ 208 w 1017"/>
                <a:gd name="T67" fmla="*/ 67 h 950"/>
                <a:gd name="T68" fmla="*/ 221 w 1017"/>
                <a:gd name="T69" fmla="*/ 74 h 950"/>
                <a:gd name="T70" fmla="*/ 231 w 1017"/>
                <a:gd name="T71" fmla="*/ 77 h 950"/>
                <a:gd name="T72" fmla="*/ 245 w 1017"/>
                <a:gd name="T73" fmla="*/ 84 h 950"/>
                <a:gd name="T74" fmla="*/ 255 w 1017"/>
                <a:gd name="T75" fmla="*/ 94 h 950"/>
                <a:gd name="T76" fmla="*/ 241 w 1017"/>
                <a:gd name="T77" fmla="*/ 111 h 950"/>
                <a:gd name="T78" fmla="*/ 224 w 1017"/>
                <a:gd name="T79" fmla="*/ 107 h 950"/>
                <a:gd name="T80" fmla="*/ 221 w 1017"/>
                <a:gd name="T81" fmla="*/ 120 h 950"/>
                <a:gd name="T82" fmla="*/ 231 w 1017"/>
                <a:gd name="T83" fmla="*/ 134 h 950"/>
                <a:gd name="T84" fmla="*/ 238 w 1017"/>
                <a:gd name="T85" fmla="*/ 147 h 950"/>
                <a:gd name="T86" fmla="*/ 241 w 1017"/>
                <a:gd name="T87" fmla="*/ 161 h 950"/>
                <a:gd name="T88" fmla="*/ 221 w 1017"/>
                <a:gd name="T89" fmla="*/ 161 h 950"/>
                <a:gd name="T90" fmla="*/ 218 w 1017"/>
                <a:gd name="T91" fmla="*/ 177 h 950"/>
                <a:gd name="T92" fmla="*/ 224 w 1017"/>
                <a:gd name="T93" fmla="*/ 201 h 950"/>
                <a:gd name="T94" fmla="*/ 214 w 1017"/>
                <a:gd name="T95" fmla="*/ 204 h 950"/>
                <a:gd name="T96" fmla="*/ 201 w 1017"/>
                <a:gd name="T97" fmla="*/ 198 h 950"/>
                <a:gd name="T98" fmla="*/ 194 w 1017"/>
                <a:gd name="T99" fmla="*/ 201 h 950"/>
                <a:gd name="T100" fmla="*/ 187 w 1017"/>
                <a:gd name="T101" fmla="*/ 208 h 950"/>
                <a:gd name="T102" fmla="*/ 177 w 1017"/>
                <a:gd name="T103" fmla="*/ 198 h 950"/>
                <a:gd name="T104" fmla="*/ 171 w 1017"/>
                <a:gd name="T105" fmla="*/ 211 h 950"/>
                <a:gd name="T106" fmla="*/ 154 w 1017"/>
                <a:gd name="T107" fmla="*/ 204 h 950"/>
                <a:gd name="T108" fmla="*/ 141 w 1017"/>
                <a:gd name="T109" fmla="*/ 208 h 950"/>
                <a:gd name="T110" fmla="*/ 134 w 1017"/>
                <a:gd name="T111" fmla="*/ 208 h 950"/>
                <a:gd name="T112" fmla="*/ 124 w 1017"/>
                <a:gd name="T113" fmla="*/ 204 h 950"/>
                <a:gd name="T114" fmla="*/ 94 w 1017"/>
                <a:gd name="T115" fmla="*/ 208 h 950"/>
                <a:gd name="T116" fmla="*/ 74 w 1017"/>
                <a:gd name="T117" fmla="*/ 208 h 950"/>
                <a:gd name="T118" fmla="*/ 64 w 1017"/>
                <a:gd name="T119" fmla="*/ 211 h 950"/>
                <a:gd name="T120" fmla="*/ 54 w 1017"/>
                <a:gd name="T121" fmla="*/ 214 h 950"/>
                <a:gd name="T122" fmla="*/ 41 w 1017"/>
                <a:gd name="T123" fmla="*/ 218 h 950"/>
                <a:gd name="T124" fmla="*/ 34 w 1017"/>
                <a:gd name="T125" fmla="*/ 234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7"/>
                <a:gd name="T190" fmla="*/ 0 h 950"/>
                <a:gd name="T191" fmla="*/ 1017 w 1017"/>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7" h="950">
                  <a:moveTo>
                    <a:pt x="94" y="950"/>
                  </a:moveTo>
                  <a:lnTo>
                    <a:pt x="80" y="923"/>
                  </a:lnTo>
                  <a:lnTo>
                    <a:pt x="80" y="896"/>
                  </a:lnTo>
                  <a:lnTo>
                    <a:pt x="67" y="856"/>
                  </a:lnTo>
                  <a:lnTo>
                    <a:pt x="67" y="842"/>
                  </a:lnTo>
                  <a:lnTo>
                    <a:pt x="13" y="829"/>
                  </a:lnTo>
                  <a:lnTo>
                    <a:pt x="26" y="816"/>
                  </a:lnTo>
                  <a:lnTo>
                    <a:pt x="40" y="762"/>
                  </a:lnTo>
                  <a:lnTo>
                    <a:pt x="67" y="762"/>
                  </a:lnTo>
                  <a:lnTo>
                    <a:pt x="80" y="735"/>
                  </a:lnTo>
                  <a:lnTo>
                    <a:pt x="67" y="668"/>
                  </a:lnTo>
                  <a:lnTo>
                    <a:pt x="40" y="614"/>
                  </a:lnTo>
                  <a:lnTo>
                    <a:pt x="13" y="560"/>
                  </a:lnTo>
                  <a:lnTo>
                    <a:pt x="0" y="535"/>
                  </a:lnTo>
                  <a:lnTo>
                    <a:pt x="0" y="522"/>
                  </a:lnTo>
                  <a:lnTo>
                    <a:pt x="26" y="522"/>
                  </a:lnTo>
                  <a:lnTo>
                    <a:pt x="40" y="509"/>
                  </a:lnTo>
                  <a:lnTo>
                    <a:pt x="67" y="495"/>
                  </a:lnTo>
                  <a:lnTo>
                    <a:pt x="94" y="509"/>
                  </a:lnTo>
                  <a:lnTo>
                    <a:pt x="107" y="482"/>
                  </a:lnTo>
                  <a:lnTo>
                    <a:pt x="134" y="482"/>
                  </a:lnTo>
                  <a:lnTo>
                    <a:pt x="134" y="441"/>
                  </a:lnTo>
                  <a:lnTo>
                    <a:pt x="161" y="441"/>
                  </a:lnTo>
                  <a:lnTo>
                    <a:pt x="161" y="414"/>
                  </a:lnTo>
                  <a:lnTo>
                    <a:pt x="188" y="414"/>
                  </a:lnTo>
                  <a:lnTo>
                    <a:pt x="215" y="414"/>
                  </a:lnTo>
                  <a:lnTo>
                    <a:pt x="201" y="401"/>
                  </a:lnTo>
                  <a:lnTo>
                    <a:pt x="201" y="374"/>
                  </a:lnTo>
                  <a:lnTo>
                    <a:pt x="215" y="347"/>
                  </a:lnTo>
                  <a:lnTo>
                    <a:pt x="201" y="307"/>
                  </a:lnTo>
                  <a:lnTo>
                    <a:pt x="215" y="294"/>
                  </a:lnTo>
                  <a:lnTo>
                    <a:pt x="228" y="267"/>
                  </a:lnTo>
                  <a:lnTo>
                    <a:pt x="242" y="226"/>
                  </a:lnTo>
                  <a:lnTo>
                    <a:pt x="282" y="226"/>
                  </a:lnTo>
                  <a:lnTo>
                    <a:pt x="295" y="186"/>
                  </a:lnTo>
                  <a:lnTo>
                    <a:pt x="268" y="186"/>
                  </a:lnTo>
                  <a:lnTo>
                    <a:pt x="255" y="159"/>
                  </a:lnTo>
                  <a:lnTo>
                    <a:pt x="268" y="132"/>
                  </a:lnTo>
                  <a:lnTo>
                    <a:pt x="255" y="132"/>
                  </a:lnTo>
                  <a:lnTo>
                    <a:pt x="268" y="121"/>
                  </a:lnTo>
                  <a:lnTo>
                    <a:pt x="282" y="132"/>
                  </a:lnTo>
                  <a:lnTo>
                    <a:pt x="282" y="81"/>
                  </a:lnTo>
                  <a:lnTo>
                    <a:pt x="320" y="94"/>
                  </a:lnTo>
                  <a:lnTo>
                    <a:pt x="334" y="94"/>
                  </a:lnTo>
                  <a:lnTo>
                    <a:pt x="361" y="94"/>
                  </a:lnTo>
                  <a:lnTo>
                    <a:pt x="361" y="67"/>
                  </a:lnTo>
                  <a:lnTo>
                    <a:pt x="387" y="13"/>
                  </a:lnTo>
                  <a:lnTo>
                    <a:pt x="387" y="0"/>
                  </a:lnTo>
                  <a:lnTo>
                    <a:pt x="414" y="13"/>
                  </a:lnTo>
                  <a:lnTo>
                    <a:pt x="441" y="0"/>
                  </a:lnTo>
                  <a:lnTo>
                    <a:pt x="468" y="13"/>
                  </a:lnTo>
                  <a:lnTo>
                    <a:pt x="495" y="0"/>
                  </a:lnTo>
                  <a:lnTo>
                    <a:pt x="522" y="13"/>
                  </a:lnTo>
                  <a:lnTo>
                    <a:pt x="549" y="54"/>
                  </a:lnTo>
                  <a:lnTo>
                    <a:pt x="589" y="0"/>
                  </a:lnTo>
                  <a:lnTo>
                    <a:pt x="643" y="0"/>
                  </a:lnTo>
                  <a:lnTo>
                    <a:pt x="681" y="13"/>
                  </a:lnTo>
                  <a:lnTo>
                    <a:pt x="708" y="27"/>
                  </a:lnTo>
                  <a:lnTo>
                    <a:pt x="708" y="81"/>
                  </a:lnTo>
                  <a:lnTo>
                    <a:pt x="735" y="107"/>
                  </a:lnTo>
                  <a:lnTo>
                    <a:pt x="735" y="146"/>
                  </a:lnTo>
                  <a:lnTo>
                    <a:pt x="721" y="159"/>
                  </a:lnTo>
                  <a:lnTo>
                    <a:pt x="721" y="173"/>
                  </a:lnTo>
                  <a:lnTo>
                    <a:pt x="789" y="186"/>
                  </a:lnTo>
                  <a:lnTo>
                    <a:pt x="789" y="213"/>
                  </a:lnTo>
                  <a:lnTo>
                    <a:pt x="775" y="213"/>
                  </a:lnTo>
                  <a:lnTo>
                    <a:pt x="802" y="226"/>
                  </a:lnTo>
                  <a:lnTo>
                    <a:pt x="829" y="267"/>
                  </a:lnTo>
                  <a:lnTo>
                    <a:pt x="869" y="267"/>
                  </a:lnTo>
                  <a:lnTo>
                    <a:pt x="883" y="294"/>
                  </a:lnTo>
                  <a:lnTo>
                    <a:pt x="896" y="320"/>
                  </a:lnTo>
                  <a:lnTo>
                    <a:pt x="923" y="307"/>
                  </a:lnTo>
                  <a:lnTo>
                    <a:pt x="963" y="307"/>
                  </a:lnTo>
                  <a:lnTo>
                    <a:pt x="977" y="334"/>
                  </a:lnTo>
                  <a:lnTo>
                    <a:pt x="1004" y="334"/>
                  </a:lnTo>
                  <a:lnTo>
                    <a:pt x="1017" y="374"/>
                  </a:lnTo>
                  <a:lnTo>
                    <a:pt x="977" y="428"/>
                  </a:lnTo>
                  <a:lnTo>
                    <a:pt x="963" y="441"/>
                  </a:lnTo>
                  <a:lnTo>
                    <a:pt x="923" y="441"/>
                  </a:lnTo>
                  <a:lnTo>
                    <a:pt x="896" y="428"/>
                  </a:lnTo>
                  <a:lnTo>
                    <a:pt x="883" y="455"/>
                  </a:lnTo>
                  <a:lnTo>
                    <a:pt x="883" y="482"/>
                  </a:lnTo>
                  <a:lnTo>
                    <a:pt x="923" y="509"/>
                  </a:lnTo>
                  <a:lnTo>
                    <a:pt x="923" y="535"/>
                  </a:lnTo>
                  <a:lnTo>
                    <a:pt x="950" y="560"/>
                  </a:lnTo>
                  <a:lnTo>
                    <a:pt x="950" y="587"/>
                  </a:lnTo>
                  <a:lnTo>
                    <a:pt x="990" y="614"/>
                  </a:lnTo>
                  <a:lnTo>
                    <a:pt x="963" y="641"/>
                  </a:lnTo>
                  <a:lnTo>
                    <a:pt x="923" y="654"/>
                  </a:lnTo>
                  <a:lnTo>
                    <a:pt x="883" y="641"/>
                  </a:lnTo>
                  <a:lnTo>
                    <a:pt x="883" y="681"/>
                  </a:lnTo>
                  <a:lnTo>
                    <a:pt x="869" y="708"/>
                  </a:lnTo>
                  <a:lnTo>
                    <a:pt x="869" y="762"/>
                  </a:lnTo>
                  <a:lnTo>
                    <a:pt x="896" y="802"/>
                  </a:lnTo>
                  <a:lnTo>
                    <a:pt x="883" y="816"/>
                  </a:lnTo>
                  <a:lnTo>
                    <a:pt x="856" y="816"/>
                  </a:lnTo>
                  <a:lnTo>
                    <a:pt x="842" y="789"/>
                  </a:lnTo>
                  <a:lnTo>
                    <a:pt x="802" y="789"/>
                  </a:lnTo>
                  <a:lnTo>
                    <a:pt x="802" y="816"/>
                  </a:lnTo>
                  <a:lnTo>
                    <a:pt x="775" y="802"/>
                  </a:lnTo>
                  <a:lnTo>
                    <a:pt x="762" y="816"/>
                  </a:lnTo>
                  <a:lnTo>
                    <a:pt x="748" y="829"/>
                  </a:lnTo>
                  <a:lnTo>
                    <a:pt x="721" y="789"/>
                  </a:lnTo>
                  <a:lnTo>
                    <a:pt x="708" y="789"/>
                  </a:lnTo>
                  <a:lnTo>
                    <a:pt x="695" y="816"/>
                  </a:lnTo>
                  <a:lnTo>
                    <a:pt x="681" y="842"/>
                  </a:lnTo>
                  <a:lnTo>
                    <a:pt x="643" y="816"/>
                  </a:lnTo>
                  <a:lnTo>
                    <a:pt x="616" y="816"/>
                  </a:lnTo>
                  <a:lnTo>
                    <a:pt x="589" y="829"/>
                  </a:lnTo>
                  <a:lnTo>
                    <a:pt x="562" y="829"/>
                  </a:lnTo>
                  <a:lnTo>
                    <a:pt x="562" y="856"/>
                  </a:lnTo>
                  <a:lnTo>
                    <a:pt x="535" y="829"/>
                  </a:lnTo>
                  <a:lnTo>
                    <a:pt x="508" y="856"/>
                  </a:lnTo>
                  <a:lnTo>
                    <a:pt x="495" y="816"/>
                  </a:lnTo>
                  <a:lnTo>
                    <a:pt x="468" y="829"/>
                  </a:lnTo>
                  <a:lnTo>
                    <a:pt x="374" y="829"/>
                  </a:lnTo>
                  <a:lnTo>
                    <a:pt x="334" y="829"/>
                  </a:lnTo>
                  <a:lnTo>
                    <a:pt x="295" y="829"/>
                  </a:lnTo>
                  <a:lnTo>
                    <a:pt x="282" y="842"/>
                  </a:lnTo>
                  <a:lnTo>
                    <a:pt x="255" y="842"/>
                  </a:lnTo>
                  <a:lnTo>
                    <a:pt x="242" y="842"/>
                  </a:lnTo>
                  <a:lnTo>
                    <a:pt x="215" y="856"/>
                  </a:lnTo>
                  <a:lnTo>
                    <a:pt x="188" y="869"/>
                  </a:lnTo>
                  <a:lnTo>
                    <a:pt x="161" y="869"/>
                  </a:lnTo>
                  <a:lnTo>
                    <a:pt x="174" y="896"/>
                  </a:lnTo>
                  <a:lnTo>
                    <a:pt x="134" y="936"/>
                  </a:lnTo>
                  <a:lnTo>
                    <a:pt x="94" y="95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8" name="Freeform 193"/>
            <p:cNvSpPr>
              <a:spLocks/>
            </p:cNvSpPr>
            <p:nvPr/>
          </p:nvSpPr>
          <p:spPr bwMode="gray">
            <a:xfrm>
              <a:off x="2907" y="825"/>
              <a:ext cx="555" cy="989"/>
            </a:xfrm>
            <a:custGeom>
              <a:avLst/>
              <a:gdLst>
                <a:gd name="T0" fmla="*/ 218 w 1109"/>
                <a:gd name="T1" fmla="*/ 447 h 1979"/>
                <a:gd name="T2" fmla="*/ 161 w 1109"/>
                <a:gd name="T3" fmla="*/ 481 h 1979"/>
                <a:gd name="T4" fmla="*/ 101 w 1109"/>
                <a:gd name="T5" fmla="*/ 488 h 1979"/>
                <a:gd name="T6" fmla="*/ 74 w 1109"/>
                <a:gd name="T7" fmla="*/ 434 h 1979"/>
                <a:gd name="T8" fmla="*/ 57 w 1109"/>
                <a:gd name="T9" fmla="*/ 371 h 1979"/>
                <a:gd name="T10" fmla="*/ 77 w 1109"/>
                <a:gd name="T11" fmla="*/ 330 h 1979"/>
                <a:gd name="T12" fmla="*/ 107 w 1109"/>
                <a:gd name="T13" fmla="*/ 280 h 1979"/>
                <a:gd name="T14" fmla="*/ 124 w 1109"/>
                <a:gd name="T15" fmla="*/ 250 h 1979"/>
                <a:gd name="T16" fmla="*/ 124 w 1109"/>
                <a:gd name="T17" fmla="*/ 249 h 1979"/>
                <a:gd name="T18" fmla="*/ 123 w 1109"/>
                <a:gd name="T19" fmla="*/ 246 h 1979"/>
                <a:gd name="T20" fmla="*/ 121 w 1109"/>
                <a:gd name="T21" fmla="*/ 238 h 1979"/>
                <a:gd name="T22" fmla="*/ 121 w 1109"/>
                <a:gd name="T23" fmla="*/ 234 h 1979"/>
                <a:gd name="T24" fmla="*/ 120 w 1109"/>
                <a:gd name="T25" fmla="*/ 231 h 1979"/>
                <a:gd name="T26" fmla="*/ 117 w 1109"/>
                <a:gd name="T27" fmla="*/ 226 h 1979"/>
                <a:gd name="T28" fmla="*/ 114 w 1109"/>
                <a:gd name="T29" fmla="*/ 224 h 1979"/>
                <a:gd name="T30" fmla="*/ 97 w 1109"/>
                <a:gd name="T31" fmla="*/ 217 h 1979"/>
                <a:gd name="T32" fmla="*/ 84 w 1109"/>
                <a:gd name="T33" fmla="*/ 200 h 1979"/>
                <a:gd name="T34" fmla="*/ 80 w 1109"/>
                <a:gd name="T35" fmla="*/ 173 h 1979"/>
                <a:gd name="T36" fmla="*/ 74 w 1109"/>
                <a:gd name="T37" fmla="*/ 147 h 1979"/>
                <a:gd name="T38" fmla="*/ 67 w 1109"/>
                <a:gd name="T39" fmla="*/ 127 h 1979"/>
                <a:gd name="T40" fmla="*/ 54 w 1109"/>
                <a:gd name="T41" fmla="*/ 103 h 1979"/>
                <a:gd name="T42" fmla="*/ 21 w 1109"/>
                <a:gd name="T43" fmla="*/ 90 h 1979"/>
                <a:gd name="T44" fmla="*/ 4 w 1109"/>
                <a:gd name="T45" fmla="*/ 70 h 1979"/>
                <a:gd name="T46" fmla="*/ 10 w 1109"/>
                <a:gd name="T47" fmla="*/ 67 h 1979"/>
                <a:gd name="T48" fmla="*/ 33 w 1109"/>
                <a:gd name="T49" fmla="*/ 76 h 1979"/>
                <a:gd name="T50" fmla="*/ 54 w 1109"/>
                <a:gd name="T51" fmla="*/ 87 h 1979"/>
                <a:gd name="T52" fmla="*/ 57 w 1109"/>
                <a:gd name="T53" fmla="*/ 80 h 1979"/>
                <a:gd name="T54" fmla="*/ 59 w 1109"/>
                <a:gd name="T55" fmla="*/ 77 h 1979"/>
                <a:gd name="T56" fmla="*/ 63 w 1109"/>
                <a:gd name="T57" fmla="*/ 76 h 1979"/>
                <a:gd name="T58" fmla="*/ 66 w 1109"/>
                <a:gd name="T59" fmla="*/ 76 h 1979"/>
                <a:gd name="T60" fmla="*/ 87 w 1109"/>
                <a:gd name="T61" fmla="*/ 76 h 1979"/>
                <a:gd name="T62" fmla="*/ 91 w 1109"/>
                <a:gd name="T63" fmla="*/ 67 h 1979"/>
                <a:gd name="T64" fmla="*/ 87 w 1109"/>
                <a:gd name="T65" fmla="*/ 27 h 1979"/>
                <a:gd name="T66" fmla="*/ 104 w 1109"/>
                <a:gd name="T67" fmla="*/ 10 h 1979"/>
                <a:gd name="T68" fmla="*/ 124 w 1109"/>
                <a:gd name="T69" fmla="*/ 6 h 1979"/>
                <a:gd name="T70" fmla="*/ 140 w 1109"/>
                <a:gd name="T71" fmla="*/ 30 h 1979"/>
                <a:gd name="T72" fmla="*/ 144 w 1109"/>
                <a:gd name="T73" fmla="*/ 53 h 1979"/>
                <a:gd name="T74" fmla="*/ 171 w 1109"/>
                <a:gd name="T75" fmla="*/ 93 h 1979"/>
                <a:gd name="T76" fmla="*/ 177 w 1109"/>
                <a:gd name="T77" fmla="*/ 123 h 1979"/>
                <a:gd name="T78" fmla="*/ 191 w 1109"/>
                <a:gd name="T79" fmla="*/ 167 h 1979"/>
                <a:gd name="T80" fmla="*/ 204 w 1109"/>
                <a:gd name="T81" fmla="*/ 197 h 1979"/>
                <a:gd name="T82" fmla="*/ 211 w 1109"/>
                <a:gd name="T83" fmla="*/ 227 h 1979"/>
                <a:gd name="T84" fmla="*/ 224 w 1109"/>
                <a:gd name="T85" fmla="*/ 247 h 1979"/>
                <a:gd name="T86" fmla="*/ 237 w 1109"/>
                <a:gd name="T87" fmla="*/ 280 h 1979"/>
                <a:gd name="T88" fmla="*/ 251 w 1109"/>
                <a:gd name="T89" fmla="*/ 294 h 1979"/>
                <a:gd name="T90" fmla="*/ 271 w 1109"/>
                <a:gd name="T91" fmla="*/ 307 h 1979"/>
                <a:gd name="T92" fmla="*/ 271 w 1109"/>
                <a:gd name="T93" fmla="*/ 347 h 1979"/>
                <a:gd name="T94" fmla="*/ 234 w 1109"/>
                <a:gd name="T95" fmla="*/ 427 h 1979"/>
                <a:gd name="T96" fmla="*/ 234 w 1109"/>
                <a:gd name="T97" fmla="*/ 428 h 1979"/>
                <a:gd name="T98" fmla="*/ 233 w 1109"/>
                <a:gd name="T99" fmla="*/ 431 h 1979"/>
                <a:gd name="T100" fmla="*/ 230 w 1109"/>
                <a:gd name="T101" fmla="*/ 439 h 1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9"/>
                <a:gd name="T154" fmla="*/ 0 h 1979"/>
                <a:gd name="T155" fmla="*/ 1109 w 1109"/>
                <a:gd name="T156" fmla="*/ 1979 h 1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9" h="1979">
                  <a:moveTo>
                    <a:pt x="908" y="1777"/>
                  </a:moveTo>
                  <a:lnTo>
                    <a:pt x="883" y="1791"/>
                  </a:lnTo>
                  <a:lnTo>
                    <a:pt x="869" y="1791"/>
                  </a:lnTo>
                  <a:lnTo>
                    <a:pt x="829" y="1804"/>
                  </a:lnTo>
                  <a:lnTo>
                    <a:pt x="708" y="1858"/>
                  </a:lnTo>
                  <a:lnTo>
                    <a:pt x="641" y="1925"/>
                  </a:lnTo>
                  <a:lnTo>
                    <a:pt x="547" y="1979"/>
                  </a:lnTo>
                  <a:lnTo>
                    <a:pt x="455" y="1979"/>
                  </a:lnTo>
                  <a:lnTo>
                    <a:pt x="401" y="1952"/>
                  </a:lnTo>
                  <a:lnTo>
                    <a:pt x="334" y="1912"/>
                  </a:lnTo>
                  <a:lnTo>
                    <a:pt x="307" y="1844"/>
                  </a:lnTo>
                  <a:lnTo>
                    <a:pt x="294" y="1737"/>
                  </a:lnTo>
                  <a:lnTo>
                    <a:pt x="294" y="1656"/>
                  </a:lnTo>
                  <a:lnTo>
                    <a:pt x="253" y="1578"/>
                  </a:lnTo>
                  <a:lnTo>
                    <a:pt x="226" y="1484"/>
                  </a:lnTo>
                  <a:lnTo>
                    <a:pt x="253" y="1430"/>
                  </a:lnTo>
                  <a:lnTo>
                    <a:pt x="294" y="1363"/>
                  </a:lnTo>
                  <a:lnTo>
                    <a:pt x="307" y="1322"/>
                  </a:lnTo>
                  <a:lnTo>
                    <a:pt x="334" y="1271"/>
                  </a:lnTo>
                  <a:lnTo>
                    <a:pt x="388" y="1217"/>
                  </a:lnTo>
                  <a:lnTo>
                    <a:pt x="428" y="1123"/>
                  </a:lnTo>
                  <a:lnTo>
                    <a:pt x="455" y="1056"/>
                  </a:lnTo>
                  <a:lnTo>
                    <a:pt x="482" y="1029"/>
                  </a:lnTo>
                  <a:lnTo>
                    <a:pt x="495" y="1002"/>
                  </a:lnTo>
                  <a:lnTo>
                    <a:pt x="493" y="1002"/>
                  </a:lnTo>
                  <a:lnTo>
                    <a:pt x="493" y="1000"/>
                  </a:lnTo>
                  <a:lnTo>
                    <a:pt x="493" y="998"/>
                  </a:lnTo>
                  <a:lnTo>
                    <a:pt x="491" y="994"/>
                  </a:lnTo>
                  <a:lnTo>
                    <a:pt x="491" y="990"/>
                  </a:lnTo>
                  <a:lnTo>
                    <a:pt x="489" y="985"/>
                  </a:lnTo>
                  <a:lnTo>
                    <a:pt x="487" y="975"/>
                  </a:lnTo>
                  <a:lnTo>
                    <a:pt x="486" y="964"/>
                  </a:lnTo>
                  <a:lnTo>
                    <a:pt x="484" y="952"/>
                  </a:lnTo>
                  <a:lnTo>
                    <a:pt x="482" y="946"/>
                  </a:lnTo>
                  <a:lnTo>
                    <a:pt x="482" y="942"/>
                  </a:lnTo>
                  <a:lnTo>
                    <a:pt x="482" y="939"/>
                  </a:lnTo>
                  <a:lnTo>
                    <a:pt x="482" y="937"/>
                  </a:lnTo>
                  <a:lnTo>
                    <a:pt x="480" y="931"/>
                  </a:lnTo>
                  <a:lnTo>
                    <a:pt x="480" y="927"/>
                  </a:lnTo>
                  <a:lnTo>
                    <a:pt x="476" y="917"/>
                  </a:lnTo>
                  <a:lnTo>
                    <a:pt x="472" y="912"/>
                  </a:lnTo>
                  <a:lnTo>
                    <a:pt x="468" y="906"/>
                  </a:lnTo>
                  <a:lnTo>
                    <a:pt x="463" y="902"/>
                  </a:lnTo>
                  <a:lnTo>
                    <a:pt x="459" y="898"/>
                  </a:lnTo>
                  <a:lnTo>
                    <a:pt x="455" y="896"/>
                  </a:lnTo>
                  <a:lnTo>
                    <a:pt x="388" y="870"/>
                  </a:lnTo>
                  <a:lnTo>
                    <a:pt x="374" y="870"/>
                  </a:lnTo>
                  <a:lnTo>
                    <a:pt x="361" y="843"/>
                  </a:lnTo>
                  <a:lnTo>
                    <a:pt x="334" y="802"/>
                  </a:lnTo>
                  <a:lnTo>
                    <a:pt x="307" y="762"/>
                  </a:lnTo>
                  <a:lnTo>
                    <a:pt x="320" y="749"/>
                  </a:lnTo>
                  <a:lnTo>
                    <a:pt x="320" y="695"/>
                  </a:lnTo>
                  <a:lnTo>
                    <a:pt x="307" y="668"/>
                  </a:lnTo>
                  <a:lnTo>
                    <a:pt x="280" y="616"/>
                  </a:lnTo>
                  <a:lnTo>
                    <a:pt x="294" y="589"/>
                  </a:lnTo>
                  <a:lnTo>
                    <a:pt x="294" y="576"/>
                  </a:lnTo>
                  <a:lnTo>
                    <a:pt x="267" y="549"/>
                  </a:lnTo>
                  <a:lnTo>
                    <a:pt x="267" y="509"/>
                  </a:lnTo>
                  <a:lnTo>
                    <a:pt x="267" y="482"/>
                  </a:lnTo>
                  <a:lnTo>
                    <a:pt x="240" y="455"/>
                  </a:lnTo>
                  <a:lnTo>
                    <a:pt x="213" y="415"/>
                  </a:lnTo>
                  <a:lnTo>
                    <a:pt x="173" y="388"/>
                  </a:lnTo>
                  <a:lnTo>
                    <a:pt x="119" y="388"/>
                  </a:lnTo>
                  <a:lnTo>
                    <a:pt x="81" y="361"/>
                  </a:lnTo>
                  <a:lnTo>
                    <a:pt x="40" y="321"/>
                  </a:lnTo>
                  <a:lnTo>
                    <a:pt x="0" y="294"/>
                  </a:lnTo>
                  <a:lnTo>
                    <a:pt x="13" y="282"/>
                  </a:lnTo>
                  <a:lnTo>
                    <a:pt x="27" y="294"/>
                  </a:lnTo>
                  <a:lnTo>
                    <a:pt x="54" y="282"/>
                  </a:lnTo>
                  <a:lnTo>
                    <a:pt x="40" y="269"/>
                  </a:lnTo>
                  <a:lnTo>
                    <a:pt x="54" y="229"/>
                  </a:lnTo>
                  <a:lnTo>
                    <a:pt x="81" y="242"/>
                  </a:lnTo>
                  <a:lnTo>
                    <a:pt x="132" y="307"/>
                  </a:lnTo>
                  <a:lnTo>
                    <a:pt x="132" y="334"/>
                  </a:lnTo>
                  <a:lnTo>
                    <a:pt x="173" y="334"/>
                  </a:lnTo>
                  <a:lnTo>
                    <a:pt x="213" y="348"/>
                  </a:lnTo>
                  <a:lnTo>
                    <a:pt x="226" y="321"/>
                  </a:lnTo>
                  <a:lnTo>
                    <a:pt x="228" y="317"/>
                  </a:lnTo>
                  <a:lnTo>
                    <a:pt x="232" y="313"/>
                  </a:lnTo>
                  <a:lnTo>
                    <a:pt x="236" y="309"/>
                  </a:lnTo>
                  <a:lnTo>
                    <a:pt x="242" y="307"/>
                  </a:lnTo>
                  <a:lnTo>
                    <a:pt x="246" y="305"/>
                  </a:lnTo>
                  <a:lnTo>
                    <a:pt x="249" y="305"/>
                  </a:lnTo>
                  <a:lnTo>
                    <a:pt x="253" y="303"/>
                  </a:lnTo>
                  <a:lnTo>
                    <a:pt x="257" y="305"/>
                  </a:lnTo>
                  <a:lnTo>
                    <a:pt x="261" y="305"/>
                  </a:lnTo>
                  <a:lnTo>
                    <a:pt x="267" y="307"/>
                  </a:lnTo>
                  <a:lnTo>
                    <a:pt x="320" y="334"/>
                  </a:lnTo>
                  <a:lnTo>
                    <a:pt x="347" y="307"/>
                  </a:lnTo>
                  <a:lnTo>
                    <a:pt x="334" y="294"/>
                  </a:lnTo>
                  <a:lnTo>
                    <a:pt x="334" y="282"/>
                  </a:lnTo>
                  <a:lnTo>
                    <a:pt x="361" y="269"/>
                  </a:lnTo>
                  <a:lnTo>
                    <a:pt x="361" y="215"/>
                  </a:lnTo>
                  <a:lnTo>
                    <a:pt x="361" y="161"/>
                  </a:lnTo>
                  <a:lnTo>
                    <a:pt x="347" y="108"/>
                  </a:lnTo>
                  <a:lnTo>
                    <a:pt x="361" y="81"/>
                  </a:lnTo>
                  <a:lnTo>
                    <a:pt x="388" y="40"/>
                  </a:lnTo>
                  <a:lnTo>
                    <a:pt x="415" y="40"/>
                  </a:lnTo>
                  <a:lnTo>
                    <a:pt x="428" y="27"/>
                  </a:lnTo>
                  <a:lnTo>
                    <a:pt x="468" y="0"/>
                  </a:lnTo>
                  <a:lnTo>
                    <a:pt x="495" y="27"/>
                  </a:lnTo>
                  <a:lnTo>
                    <a:pt x="547" y="54"/>
                  </a:lnTo>
                  <a:lnTo>
                    <a:pt x="574" y="81"/>
                  </a:lnTo>
                  <a:lnTo>
                    <a:pt x="560" y="121"/>
                  </a:lnTo>
                  <a:lnTo>
                    <a:pt x="574" y="175"/>
                  </a:lnTo>
                  <a:lnTo>
                    <a:pt x="547" y="215"/>
                  </a:lnTo>
                  <a:lnTo>
                    <a:pt x="574" y="215"/>
                  </a:lnTo>
                  <a:lnTo>
                    <a:pt x="574" y="282"/>
                  </a:lnTo>
                  <a:lnTo>
                    <a:pt x="628" y="348"/>
                  </a:lnTo>
                  <a:lnTo>
                    <a:pt x="681" y="374"/>
                  </a:lnTo>
                  <a:lnTo>
                    <a:pt x="722" y="401"/>
                  </a:lnTo>
                  <a:lnTo>
                    <a:pt x="735" y="442"/>
                  </a:lnTo>
                  <a:lnTo>
                    <a:pt x="708" y="495"/>
                  </a:lnTo>
                  <a:lnTo>
                    <a:pt x="695" y="536"/>
                  </a:lnTo>
                  <a:lnTo>
                    <a:pt x="695" y="576"/>
                  </a:lnTo>
                  <a:lnTo>
                    <a:pt x="762" y="668"/>
                  </a:lnTo>
                  <a:lnTo>
                    <a:pt x="802" y="708"/>
                  </a:lnTo>
                  <a:lnTo>
                    <a:pt x="843" y="775"/>
                  </a:lnTo>
                  <a:lnTo>
                    <a:pt x="816" y="789"/>
                  </a:lnTo>
                  <a:lnTo>
                    <a:pt x="816" y="856"/>
                  </a:lnTo>
                  <a:lnTo>
                    <a:pt x="856" y="896"/>
                  </a:lnTo>
                  <a:lnTo>
                    <a:pt x="843" y="910"/>
                  </a:lnTo>
                  <a:lnTo>
                    <a:pt x="843" y="964"/>
                  </a:lnTo>
                  <a:lnTo>
                    <a:pt x="883" y="950"/>
                  </a:lnTo>
                  <a:lnTo>
                    <a:pt x="894" y="988"/>
                  </a:lnTo>
                  <a:lnTo>
                    <a:pt x="908" y="1029"/>
                  </a:lnTo>
                  <a:lnTo>
                    <a:pt x="948" y="1042"/>
                  </a:lnTo>
                  <a:lnTo>
                    <a:pt x="948" y="1123"/>
                  </a:lnTo>
                  <a:lnTo>
                    <a:pt x="921" y="1136"/>
                  </a:lnTo>
                  <a:lnTo>
                    <a:pt x="962" y="1150"/>
                  </a:lnTo>
                  <a:lnTo>
                    <a:pt x="1002" y="1177"/>
                  </a:lnTo>
                  <a:lnTo>
                    <a:pt x="1029" y="1190"/>
                  </a:lnTo>
                  <a:lnTo>
                    <a:pt x="1056" y="1203"/>
                  </a:lnTo>
                  <a:lnTo>
                    <a:pt x="1083" y="1230"/>
                  </a:lnTo>
                  <a:lnTo>
                    <a:pt x="1109" y="1257"/>
                  </a:lnTo>
                  <a:lnTo>
                    <a:pt x="1096" y="1336"/>
                  </a:lnTo>
                  <a:lnTo>
                    <a:pt x="1083" y="1390"/>
                  </a:lnTo>
                  <a:lnTo>
                    <a:pt x="1042" y="1497"/>
                  </a:lnTo>
                  <a:lnTo>
                    <a:pt x="1002" y="1605"/>
                  </a:lnTo>
                  <a:lnTo>
                    <a:pt x="935" y="1710"/>
                  </a:lnTo>
                  <a:lnTo>
                    <a:pt x="935" y="1712"/>
                  </a:lnTo>
                  <a:lnTo>
                    <a:pt x="935" y="1714"/>
                  </a:lnTo>
                  <a:lnTo>
                    <a:pt x="933" y="1718"/>
                  </a:lnTo>
                  <a:lnTo>
                    <a:pt x="931" y="1722"/>
                  </a:lnTo>
                  <a:lnTo>
                    <a:pt x="931" y="1725"/>
                  </a:lnTo>
                  <a:lnTo>
                    <a:pt x="927" y="1733"/>
                  </a:lnTo>
                  <a:lnTo>
                    <a:pt x="923" y="1745"/>
                  </a:lnTo>
                  <a:lnTo>
                    <a:pt x="919" y="1756"/>
                  </a:lnTo>
                  <a:lnTo>
                    <a:pt x="914" y="1768"/>
                  </a:lnTo>
                  <a:lnTo>
                    <a:pt x="908" y="1777"/>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19" name="Freeform 194"/>
            <p:cNvSpPr>
              <a:spLocks/>
            </p:cNvSpPr>
            <p:nvPr/>
          </p:nvSpPr>
          <p:spPr bwMode="gray">
            <a:xfrm>
              <a:off x="2306" y="732"/>
              <a:ext cx="942" cy="1315"/>
            </a:xfrm>
            <a:custGeom>
              <a:avLst/>
              <a:gdLst>
                <a:gd name="T0" fmla="*/ 418 w 1885"/>
                <a:gd name="T1" fmla="*/ 47 h 2631"/>
                <a:gd name="T2" fmla="*/ 391 w 1885"/>
                <a:gd name="T3" fmla="*/ 113 h 2631"/>
                <a:gd name="T4" fmla="*/ 364 w 1885"/>
                <a:gd name="T5" fmla="*/ 122 h 2631"/>
                <a:gd name="T6" fmla="*/ 357 w 1885"/>
                <a:gd name="T7" fmla="*/ 127 h 2631"/>
                <a:gd name="T8" fmla="*/ 311 w 1885"/>
                <a:gd name="T9" fmla="*/ 113 h 2631"/>
                <a:gd name="T10" fmla="*/ 297 w 1885"/>
                <a:gd name="T11" fmla="*/ 147 h 2631"/>
                <a:gd name="T12" fmla="*/ 264 w 1885"/>
                <a:gd name="T13" fmla="*/ 177 h 2631"/>
                <a:gd name="T14" fmla="*/ 220 w 1885"/>
                <a:gd name="T15" fmla="*/ 264 h 2631"/>
                <a:gd name="T16" fmla="*/ 204 w 1885"/>
                <a:gd name="T17" fmla="*/ 354 h 2631"/>
                <a:gd name="T18" fmla="*/ 160 w 1885"/>
                <a:gd name="T19" fmla="*/ 414 h 2631"/>
                <a:gd name="T20" fmla="*/ 180 w 1885"/>
                <a:gd name="T21" fmla="*/ 511 h 2631"/>
                <a:gd name="T22" fmla="*/ 173 w 1885"/>
                <a:gd name="T23" fmla="*/ 554 h 2631"/>
                <a:gd name="T24" fmla="*/ 163 w 1885"/>
                <a:gd name="T25" fmla="*/ 581 h 2631"/>
                <a:gd name="T26" fmla="*/ 153 w 1885"/>
                <a:gd name="T27" fmla="*/ 607 h 2631"/>
                <a:gd name="T28" fmla="*/ 97 w 1885"/>
                <a:gd name="T29" fmla="*/ 624 h 2631"/>
                <a:gd name="T30" fmla="*/ 20 w 1885"/>
                <a:gd name="T31" fmla="*/ 587 h 2631"/>
                <a:gd name="T32" fmla="*/ 6 w 1885"/>
                <a:gd name="T33" fmla="*/ 511 h 2631"/>
                <a:gd name="T34" fmla="*/ 13 w 1885"/>
                <a:gd name="T35" fmla="*/ 511 h 2631"/>
                <a:gd name="T36" fmla="*/ 15 w 1885"/>
                <a:gd name="T37" fmla="*/ 510 h 2631"/>
                <a:gd name="T38" fmla="*/ 1 w 1885"/>
                <a:gd name="T39" fmla="*/ 504 h 2631"/>
                <a:gd name="T40" fmla="*/ 46 w 1885"/>
                <a:gd name="T41" fmla="*/ 437 h 2631"/>
                <a:gd name="T42" fmla="*/ 136 w 1885"/>
                <a:gd name="T43" fmla="*/ 404 h 2631"/>
                <a:gd name="T44" fmla="*/ 140 w 1885"/>
                <a:gd name="T45" fmla="*/ 337 h 2631"/>
                <a:gd name="T46" fmla="*/ 180 w 1885"/>
                <a:gd name="T47" fmla="*/ 256 h 2631"/>
                <a:gd name="T48" fmla="*/ 182 w 1885"/>
                <a:gd name="T49" fmla="*/ 243 h 2631"/>
                <a:gd name="T50" fmla="*/ 186 w 1885"/>
                <a:gd name="T51" fmla="*/ 235 h 2631"/>
                <a:gd name="T52" fmla="*/ 210 w 1885"/>
                <a:gd name="T53" fmla="*/ 200 h 2631"/>
                <a:gd name="T54" fmla="*/ 234 w 1885"/>
                <a:gd name="T55" fmla="*/ 169 h 2631"/>
                <a:gd name="T56" fmla="*/ 243 w 1885"/>
                <a:gd name="T57" fmla="*/ 166 h 2631"/>
                <a:gd name="T58" fmla="*/ 237 w 1885"/>
                <a:gd name="T59" fmla="*/ 160 h 2631"/>
                <a:gd name="T60" fmla="*/ 229 w 1885"/>
                <a:gd name="T61" fmla="*/ 160 h 2631"/>
                <a:gd name="T62" fmla="*/ 219 w 1885"/>
                <a:gd name="T63" fmla="*/ 165 h 2631"/>
                <a:gd name="T64" fmla="*/ 216 w 1885"/>
                <a:gd name="T65" fmla="*/ 166 h 2631"/>
                <a:gd name="T66" fmla="*/ 209 w 1885"/>
                <a:gd name="T67" fmla="*/ 165 h 2631"/>
                <a:gd name="T68" fmla="*/ 195 w 1885"/>
                <a:gd name="T69" fmla="*/ 170 h 2631"/>
                <a:gd name="T70" fmla="*/ 197 w 1885"/>
                <a:gd name="T71" fmla="*/ 167 h 2631"/>
                <a:gd name="T72" fmla="*/ 210 w 1885"/>
                <a:gd name="T73" fmla="*/ 140 h 2631"/>
                <a:gd name="T74" fmla="*/ 243 w 1885"/>
                <a:gd name="T75" fmla="*/ 133 h 2631"/>
                <a:gd name="T76" fmla="*/ 250 w 1885"/>
                <a:gd name="T77" fmla="*/ 100 h 2631"/>
                <a:gd name="T78" fmla="*/ 270 w 1885"/>
                <a:gd name="T79" fmla="*/ 90 h 2631"/>
                <a:gd name="T80" fmla="*/ 294 w 1885"/>
                <a:gd name="T81" fmla="*/ 90 h 2631"/>
                <a:gd name="T82" fmla="*/ 304 w 1885"/>
                <a:gd name="T83" fmla="*/ 86 h 2631"/>
                <a:gd name="T84" fmla="*/ 307 w 1885"/>
                <a:gd name="T85" fmla="*/ 77 h 2631"/>
                <a:gd name="T86" fmla="*/ 324 w 1885"/>
                <a:gd name="T87" fmla="*/ 83 h 2631"/>
                <a:gd name="T88" fmla="*/ 317 w 1885"/>
                <a:gd name="T89" fmla="*/ 59 h 2631"/>
                <a:gd name="T90" fmla="*/ 327 w 1885"/>
                <a:gd name="T91" fmla="*/ 53 h 2631"/>
                <a:gd name="T92" fmla="*/ 333 w 1885"/>
                <a:gd name="T93" fmla="*/ 58 h 2631"/>
                <a:gd name="T94" fmla="*/ 344 w 1885"/>
                <a:gd name="T95" fmla="*/ 66 h 2631"/>
                <a:gd name="T96" fmla="*/ 341 w 1885"/>
                <a:gd name="T97" fmla="*/ 58 h 2631"/>
                <a:gd name="T98" fmla="*/ 343 w 1885"/>
                <a:gd name="T99" fmla="*/ 50 h 2631"/>
                <a:gd name="T100" fmla="*/ 361 w 1885"/>
                <a:gd name="T101" fmla="*/ 16 h 2631"/>
                <a:gd name="T102" fmla="*/ 367 w 1885"/>
                <a:gd name="T103" fmla="*/ 41 h 2631"/>
                <a:gd name="T104" fmla="*/ 367 w 1885"/>
                <a:gd name="T105" fmla="*/ 57 h 2631"/>
                <a:gd name="T106" fmla="*/ 371 w 1885"/>
                <a:gd name="T107" fmla="*/ 57 h 2631"/>
                <a:gd name="T108" fmla="*/ 398 w 1885"/>
                <a:gd name="T109" fmla="*/ 30 h 2631"/>
                <a:gd name="T110" fmla="*/ 421 w 1885"/>
                <a:gd name="T111" fmla="*/ 3 h 2631"/>
                <a:gd name="T112" fmla="*/ 447 w 1885"/>
                <a:gd name="T113" fmla="*/ 47 h 2631"/>
                <a:gd name="T114" fmla="*/ 455 w 1885"/>
                <a:gd name="T115" fmla="*/ 47 h 2631"/>
                <a:gd name="T116" fmla="*/ 464 w 1885"/>
                <a:gd name="T117" fmla="*/ 47 h 2631"/>
                <a:gd name="T118" fmla="*/ 471 w 1885"/>
                <a:gd name="T119" fmla="*/ 60 h 2631"/>
                <a:gd name="T120" fmla="*/ 447 w 1885"/>
                <a:gd name="T121" fmla="*/ 77 h 26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5"/>
                <a:gd name="T184" fmla="*/ 0 h 2631"/>
                <a:gd name="T185" fmla="*/ 1885 w 1885"/>
                <a:gd name="T186" fmla="*/ 2631 h 26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5" h="2631">
                  <a:moveTo>
                    <a:pt x="1778" y="361"/>
                  </a:moveTo>
                  <a:lnTo>
                    <a:pt x="1778" y="361"/>
                  </a:lnTo>
                  <a:lnTo>
                    <a:pt x="1764" y="309"/>
                  </a:lnTo>
                  <a:lnTo>
                    <a:pt x="1778" y="296"/>
                  </a:lnTo>
                  <a:lnTo>
                    <a:pt x="1778" y="269"/>
                  </a:lnTo>
                  <a:lnTo>
                    <a:pt x="1751" y="242"/>
                  </a:lnTo>
                  <a:lnTo>
                    <a:pt x="1697" y="215"/>
                  </a:lnTo>
                  <a:lnTo>
                    <a:pt x="1672" y="188"/>
                  </a:lnTo>
                  <a:lnTo>
                    <a:pt x="1632" y="215"/>
                  </a:lnTo>
                  <a:lnTo>
                    <a:pt x="1619" y="228"/>
                  </a:lnTo>
                  <a:lnTo>
                    <a:pt x="1592" y="228"/>
                  </a:lnTo>
                  <a:lnTo>
                    <a:pt x="1565" y="269"/>
                  </a:lnTo>
                  <a:lnTo>
                    <a:pt x="1551" y="296"/>
                  </a:lnTo>
                  <a:lnTo>
                    <a:pt x="1565" y="347"/>
                  </a:lnTo>
                  <a:lnTo>
                    <a:pt x="1565" y="401"/>
                  </a:lnTo>
                  <a:lnTo>
                    <a:pt x="1565" y="455"/>
                  </a:lnTo>
                  <a:lnTo>
                    <a:pt x="1538" y="468"/>
                  </a:lnTo>
                  <a:lnTo>
                    <a:pt x="1538" y="482"/>
                  </a:lnTo>
                  <a:lnTo>
                    <a:pt x="1551" y="495"/>
                  </a:lnTo>
                  <a:lnTo>
                    <a:pt x="1524" y="522"/>
                  </a:lnTo>
                  <a:lnTo>
                    <a:pt x="1471" y="495"/>
                  </a:lnTo>
                  <a:lnTo>
                    <a:pt x="1465" y="493"/>
                  </a:lnTo>
                  <a:lnTo>
                    <a:pt x="1461" y="491"/>
                  </a:lnTo>
                  <a:lnTo>
                    <a:pt x="1457" y="491"/>
                  </a:lnTo>
                  <a:lnTo>
                    <a:pt x="1453" y="491"/>
                  </a:lnTo>
                  <a:lnTo>
                    <a:pt x="1450" y="491"/>
                  </a:lnTo>
                  <a:lnTo>
                    <a:pt x="1446" y="493"/>
                  </a:lnTo>
                  <a:lnTo>
                    <a:pt x="1440" y="497"/>
                  </a:lnTo>
                  <a:lnTo>
                    <a:pt x="1436" y="501"/>
                  </a:lnTo>
                  <a:lnTo>
                    <a:pt x="1432" y="505"/>
                  </a:lnTo>
                  <a:lnTo>
                    <a:pt x="1430" y="507"/>
                  </a:lnTo>
                  <a:lnTo>
                    <a:pt x="1430" y="509"/>
                  </a:lnTo>
                  <a:lnTo>
                    <a:pt x="1417" y="535"/>
                  </a:lnTo>
                  <a:lnTo>
                    <a:pt x="1377" y="522"/>
                  </a:lnTo>
                  <a:lnTo>
                    <a:pt x="1336" y="522"/>
                  </a:lnTo>
                  <a:lnTo>
                    <a:pt x="1336" y="495"/>
                  </a:lnTo>
                  <a:lnTo>
                    <a:pt x="1283" y="428"/>
                  </a:lnTo>
                  <a:lnTo>
                    <a:pt x="1258" y="415"/>
                  </a:lnTo>
                  <a:lnTo>
                    <a:pt x="1244" y="455"/>
                  </a:lnTo>
                  <a:lnTo>
                    <a:pt x="1258" y="468"/>
                  </a:lnTo>
                  <a:lnTo>
                    <a:pt x="1231" y="482"/>
                  </a:lnTo>
                  <a:lnTo>
                    <a:pt x="1217" y="468"/>
                  </a:lnTo>
                  <a:lnTo>
                    <a:pt x="1204" y="482"/>
                  </a:lnTo>
                  <a:lnTo>
                    <a:pt x="1177" y="468"/>
                  </a:lnTo>
                  <a:lnTo>
                    <a:pt x="1164" y="495"/>
                  </a:lnTo>
                  <a:lnTo>
                    <a:pt x="1204" y="549"/>
                  </a:lnTo>
                  <a:lnTo>
                    <a:pt x="1190" y="589"/>
                  </a:lnTo>
                  <a:lnTo>
                    <a:pt x="1204" y="616"/>
                  </a:lnTo>
                  <a:lnTo>
                    <a:pt x="1177" y="629"/>
                  </a:lnTo>
                  <a:lnTo>
                    <a:pt x="1123" y="589"/>
                  </a:lnTo>
                  <a:lnTo>
                    <a:pt x="1096" y="616"/>
                  </a:lnTo>
                  <a:lnTo>
                    <a:pt x="1069" y="589"/>
                  </a:lnTo>
                  <a:lnTo>
                    <a:pt x="1043" y="603"/>
                  </a:lnTo>
                  <a:lnTo>
                    <a:pt x="1056" y="654"/>
                  </a:lnTo>
                  <a:lnTo>
                    <a:pt x="1056" y="708"/>
                  </a:lnTo>
                  <a:lnTo>
                    <a:pt x="1002" y="695"/>
                  </a:lnTo>
                  <a:lnTo>
                    <a:pt x="962" y="748"/>
                  </a:lnTo>
                  <a:lnTo>
                    <a:pt x="962" y="816"/>
                  </a:lnTo>
                  <a:lnTo>
                    <a:pt x="922" y="829"/>
                  </a:lnTo>
                  <a:lnTo>
                    <a:pt x="949" y="883"/>
                  </a:lnTo>
                  <a:lnTo>
                    <a:pt x="949" y="923"/>
                  </a:lnTo>
                  <a:lnTo>
                    <a:pt x="883" y="1015"/>
                  </a:lnTo>
                  <a:lnTo>
                    <a:pt x="883" y="1056"/>
                  </a:lnTo>
                  <a:lnTo>
                    <a:pt x="856" y="1096"/>
                  </a:lnTo>
                  <a:lnTo>
                    <a:pt x="816" y="1096"/>
                  </a:lnTo>
                  <a:lnTo>
                    <a:pt x="830" y="1163"/>
                  </a:lnTo>
                  <a:lnTo>
                    <a:pt x="830" y="1244"/>
                  </a:lnTo>
                  <a:lnTo>
                    <a:pt x="816" y="1270"/>
                  </a:lnTo>
                  <a:lnTo>
                    <a:pt x="830" y="1295"/>
                  </a:lnTo>
                  <a:lnTo>
                    <a:pt x="762" y="1389"/>
                  </a:lnTo>
                  <a:lnTo>
                    <a:pt x="816" y="1416"/>
                  </a:lnTo>
                  <a:lnTo>
                    <a:pt x="816" y="1470"/>
                  </a:lnTo>
                  <a:lnTo>
                    <a:pt x="803" y="1510"/>
                  </a:lnTo>
                  <a:lnTo>
                    <a:pt x="749" y="1497"/>
                  </a:lnTo>
                  <a:lnTo>
                    <a:pt x="709" y="1497"/>
                  </a:lnTo>
                  <a:lnTo>
                    <a:pt x="682" y="1537"/>
                  </a:lnTo>
                  <a:lnTo>
                    <a:pt x="655" y="1577"/>
                  </a:lnTo>
                  <a:lnTo>
                    <a:pt x="668" y="1616"/>
                  </a:lnTo>
                  <a:lnTo>
                    <a:pt x="641" y="1656"/>
                  </a:lnTo>
                  <a:lnTo>
                    <a:pt x="668" y="1696"/>
                  </a:lnTo>
                  <a:lnTo>
                    <a:pt x="641" y="1723"/>
                  </a:lnTo>
                  <a:lnTo>
                    <a:pt x="655" y="1791"/>
                  </a:lnTo>
                  <a:lnTo>
                    <a:pt x="682" y="1844"/>
                  </a:lnTo>
                  <a:lnTo>
                    <a:pt x="668" y="1936"/>
                  </a:lnTo>
                  <a:lnTo>
                    <a:pt x="695" y="1963"/>
                  </a:lnTo>
                  <a:lnTo>
                    <a:pt x="735" y="2004"/>
                  </a:lnTo>
                  <a:lnTo>
                    <a:pt x="722" y="2044"/>
                  </a:lnTo>
                  <a:lnTo>
                    <a:pt x="709" y="2071"/>
                  </a:lnTo>
                  <a:lnTo>
                    <a:pt x="695" y="2071"/>
                  </a:lnTo>
                  <a:lnTo>
                    <a:pt x="682" y="2084"/>
                  </a:lnTo>
                  <a:lnTo>
                    <a:pt x="695" y="2111"/>
                  </a:lnTo>
                  <a:lnTo>
                    <a:pt x="682" y="2138"/>
                  </a:lnTo>
                  <a:lnTo>
                    <a:pt x="709" y="2165"/>
                  </a:lnTo>
                  <a:lnTo>
                    <a:pt x="709" y="2205"/>
                  </a:lnTo>
                  <a:lnTo>
                    <a:pt x="695" y="2218"/>
                  </a:lnTo>
                  <a:lnTo>
                    <a:pt x="709" y="2243"/>
                  </a:lnTo>
                  <a:lnTo>
                    <a:pt x="695" y="2257"/>
                  </a:lnTo>
                  <a:lnTo>
                    <a:pt x="695" y="2270"/>
                  </a:lnTo>
                  <a:lnTo>
                    <a:pt x="682" y="2284"/>
                  </a:lnTo>
                  <a:lnTo>
                    <a:pt x="641" y="2284"/>
                  </a:lnTo>
                  <a:lnTo>
                    <a:pt x="641" y="2297"/>
                  </a:lnTo>
                  <a:lnTo>
                    <a:pt x="655" y="2311"/>
                  </a:lnTo>
                  <a:lnTo>
                    <a:pt x="655" y="2324"/>
                  </a:lnTo>
                  <a:lnTo>
                    <a:pt x="628" y="2337"/>
                  </a:lnTo>
                  <a:lnTo>
                    <a:pt x="628" y="2351"/>
                  </a:lnTo>
                  <a:lnTo>
                    <a:pt x="641" y="2391"/>
                  </a:lnTo>
                  <a:lnTo>
                    <a:pt x="641" y="2431"/>
                  </a:lnTo>
                  <a:lnTo>
                    <a:pt x="628" y="2458"/>
                  </a:lnTo>
                  <a:lnTo>
                    <a:pt x="628" y="2472"/>
                  </a:lnTo>
                  <a:lnTo>
                    <a:pt x="615" y="2472"/>
                  </a:lnTo>
                  <a:lnTo>
                    <a:pt x="615" y="2431"/>
                  </a:lnTo>
                  <a:lnTo>
                    <a:pt x="588" y="2431"/>
                  </a:lnTo>
                  <a:lnTo>
                    <a:pt x="561" y="2418"/>
                  </a:lnTo>
                  <a:lnTo>
                    <a:pt x="534" y="2364"/>
                  </a:lnTo>
                  <a:lnTo>
                    <a:pt x="534" y="2311"/>
                  </a:lnTo>
                  <a:lnTo>
                    <a:pt x="507" y="2378"/>
                  </a:lnTo>
                  <a:lnTo>
                    <a:pt x="494" y="2431"/>
                  </a:lnTo>
                  <a:lnTo>
                    <a:pt x="442" y="2445"/>
                  </a:lnTo>
                  <a:lnTo>
                    <a:pt x="388" y="2499"/>
                  </a:lnTo>
                  <a:lnTo>
                    <a:pt x="334" y="2591"/>
                  </a:lnTo>
                  <a:lnTo>
                    <a:pt x="227" y="2631"/>
                  </a:lnTo>
                  <a:lnTo>
                    <a:pt x="160" y="2591"/>
                  </a:lnTo>
                  <a:lnTo>
                    <a:pt x="54" y="2526"/>
                  </a:lnTo>
                  <a:lnTo>
                    <a:pt x="41" y="2458"/>
                  </a:lnTo>
                  <a:lnTo>
                    <a:pt x="67" y="2431"/>
                  </a:lnTo>
                  <a:lnTo>
                    <a:pt x="92" y="2391"/>
                  </a:lnTo>
                  <a:lnTo>
                    <a:pt x="81" y="2351"/>
                  </a:lnTo>
                  <a:lnTo>
                    <a:pt x="27" y="2405"/>
                  </a:lnTo>
                  <a:lnTo>
                    <a:pt x="27" y="2378"/>
                  </a:lnTo>
                  <a:lnTo>
                    <a:pt x="27" y="2311"/>
                  </a:lnTo>
                  <a:lnTo>
                    <a:pt x="41" y="2257"/>
                  </a:lnTo>
                  <a:lnTo>
                    <a:pt x="92" y="2218"/>
                  </a:lnTo>
                  <a:lnTo>
                    <a:pt x="54" y="2205"/>
                  </a:lnTo>
                  <a:lnTo>
                    <a:pt x="27" y="2151"/>
                  </a:lnTo>
                  <a:lnTo>
                    <a:pt x="27" y="2044"/>
                  </a:lnTo>
                  <a:lnTo>
                    <a:pt x="29" y="2044"/>
                  </a:lnTo>
                  <a:lnTo>
                    <a:pt x="31" y="2044"/>
                  </a:lnTo>
                  <a:lnTo>
                    <a:pt x="35" y="2044"/>
                  </a:lnTo>
                  <a:lnTo>
                    <a:pt x="41" y="2044"/>
                  </a:lnTo>
                  <a:lnTo>
                    <a:pt x="48" y="2044"/>
                  </a:lnTo>
                  <a:lnTo>
                    <a:pt x="54" y="2044"/>
                  </a:lnTo>
                  <a:lnTo>
                    <a:pt x="62" y="2044"/>
                  </a:lnTo>
                  <a:lnTo>
                    <a:pt x="67" y="2044"/>
                  </a:lnTo>
                  <a:lnTo>
                    <a:pt x="67" y="2042"/>
                  </a:lnTo>
                  <a:lnTo>
                    <a:pt x="66" y="2042"/>
                  </a:lnTo>
                  <a:lnTo>
                    <a:pt x="62" y="2040"/>
                  </a:lnTo>
                  <a:lnTo>
                    <a:pt x="58" y="2038"/>
                  </a:lnTo>
                  <a:lnTo>
                    <a:pt x="52" y="2036"/>
                  </a:lnTo>
                  <a:lnTo>
                    <a:pt x="44" y="2032"/>
                  </a:lnTo>
                  <a:lnTo>
                    <a:pt x="39" y="2030"/>
                  </a:lnTo>
                  <a:lnTo>
                    <a:pt x="25" y="2027"/>
                  </a:lnTo>
                  <a:lnTo>
                    <a:pt x="18" y="2023"/>
                  </a:lnTo>
                  <a:lnTo>
                    <a:pt x="12" y="2021"/>
                  </a:lnTo>
                  <a:lnTo>
                    <a:pt x="6" y="2019"/>
                  </a:lnTo>
                  <a:lnTo>
                    <a:pt x="2" y="2019"/>
                  </a:lnTo>
                  <a:lnTo>
                    <a:pt x="0" y="2017"/>
                  </a:lnTo>
                  <a:lnTo>
                    <a:pt x="14" y="1977"/>
                  </a:lnTo>
                  <a:lnTo>
                    <a:pt x="14" y="1911"/>
                  </a:lnTo>
                  <a:lnTo>
                    <a:pt x="119" y="1817"/>
                  </a:lnTo>
                  <a:lnTo>
                    <a:pt x="133" y="1777"/>
                  </a:lnTo>
                  <a:lnTo>
                    <a:pt x="186" y="1750"/>
                  </a:lnTo>
                  <a:lnTo>
                    <a:pt x="227" y="1723"/>
                  </a:lnTo>
                  <a:lnTo>
                    <a:pt x="267" y="1696"/>
                  </a:lnTo>
                  <a:lnTo>
                    <a:pt x="334" y="1656"/>
                  </a:lnTo>
                  <a:lnTo>
                    <a:pt x="348" y="1616"/>
                  </a:lnTo>
                  <a:lnTo>
                    <a:pt x="361" y="1591"/>
                  </a:lnTo>
                  <a:lnTo>
                    <a:pt x="442" y="1591"/>
                  </a:lnTo>
                  <a:lnTo>
                    <a:pt x="469" y="1643"/>
                  </a:lnTo>
                  <a:lnTo>
                    <a:pt x="547" y="1616"/>
                  </a:lnTo>
                  <a:lnTo>
                    <a:pt x="574" y="1564"/>
                  </a:lnTo>
                  <a:lnTo>
                    <a:pt x="561" y="1524"/>
                  </a:lnTo>
                  <a:lnTo>
                    <a:pt x="520" y="1577"/>
                  </a:lnTo>
                  <a:lnTo>
                    <a:pt x="469" y="1602"/>
                  </a:lnTo>
                  <a:lnTo>
                    <a:pt x="469" y="1537"/>
                  </a:lnTo>
                  <a:lnTo>
                    <a:pt x="482" y="1457"/>
                  </a:lnTo>
                  <a:lnTo>
                    <a:pt x="534" y="1416"/>
                  </a:lnTo>
                  <a:lnTo>
                    <a:pt x="561" y="1349"/>
                  </a:lnTo>
                  <a:lnTo>
                    <a:pt x="641" y="1270"/>
                  </a:lnTo>
                  <a:lnTo>
                    <a:pt x="655" y="1244"/>
                  </a:lnTo>
                  <a:lnTo>
                    <a:pt x="655" y="1176"/>
                  </a:lnTo>
                  <a:lnTo>
                    <a:pt x="655" y="1123"/>
                  </a:lnTo>
                  <a:lnTo>
                    <a:pt x="668" y="1069"/>
                  </a:lnTo>
                  <a:lnTo>
                    <a:pt x="722" y="1029"/>
                  </a:lnTo>
                  <a:lnTo>
                    <a:pt x="722" y="1027"/>
                  </a:lnTo>
                  <a:lnTo>
                    <a:pt x="722" y="1025"/>
                  </a:lnTo>
                  <a:lnTo>
                    <a:pt x="722" y="1021"/>
                  </a:lnTo>
                  <a:lnTo>
                    <a:pt x="722" y="1017"/>
                  </a:lnTo>
                  <a:lnTo>
                    <a:pt x="722" y="1011"/>
                  </a:lnTo>
                  <a:lnTo>
                    <a:pt x="724" y="1000"/>
                  </a:lnTo>
                  <a:lnTo>
                    <a:pt x="726" y="990"/>
                  </a:lnTo>
                  <a:lnTo>
                    <a:pt x="728" y="979"/>
                  </a:lnTo>
                  <a:lnTo>
                    <a:pt x="730" y="973"/>
                  </a:lnTo>
                  <a:lnTo>
                    <a:pt x="732" y="969"/>
                  </a:lnTo>
                  <a:lnTo>
                    <a:pt x="734" y="965"/>
                  </a:lnTo>
                  <a:lnTo>
                    <a:pt x="735" y="961"/>
                  </a:lnTo>
                  <a:lnTo>
                    <a:pt x="735" y="958"/>
                  </a:lnTo>
                  <a:lnTo>
                    <a:pt x="737" y="952"/>
                  </a:lnTo>
                  <a:lnTo>
                    <a:pt x="739" y="948"/>
                  </a:lnTo>
                  <a:lnTo>
                    <a:pt x="741" y="944"/>
                  </a:lnTo>
                  <a:lnTo>
                    <a:pt x="745" y="940"/>
                  </a:lnTo>
                  <a:lnTo>
                    <a:pt x="747" y="938"/>
                  </a:lnTo>
                  <a:lnTo>
                    <a:pt x="747" y="937"/>
                  </a:lnTo>
                  <a:lnTo>
                    <a:pt x="749" y="937"/>
                  </a:lnTo>
                  <a:lnTo>
                    <a:pt x="816" y="896"/>
                  </a:lnTo>
                  <a:lnTo>
                    <a:pt x="883" y="869"/>
                  </a:lnTo>
                  <a:lnTo>
                    <a:pt x="830" y="883"/>
                  </a:lnTo>
                  <a:lnTo>
                    <a:pt x="816" y="842"/>
                  </a:lnTo>
                  <a:lnTo>
                    <a:pt x="843" y="802"/>
                  </a:lnTo>
                  <a:lnTo>
                    <a:pt x="883" y="789"/>
                  </a:lnTo>
                  <a:lnTo>
                    <a:pt x="843" y="735"/>
                  </a:lnTo>
                  <a:lnTo>
                    <a:pt x="895" y="708"/>
                  </a:lnTo>
                  <a:lnTo>
                    <a:pt x="908" y="681"/>
                  </a:lnTo>
                  <a:lnTo>
                    <a:pt x="935" y="681"/>
                  </a:lnTo>
                  <a:lnTo>
                    <a:pt x="935" y="679"/>
                  </a:lnTo>
                  <a:lnTo>
                    <a:pt x="937" y="677"/>
                  </a:lnTo>
                  <a:lnTo>
                    <a:pt x="937" y="676"/>
                  </a:lnTo>
                  <a:lnTo>
                    <a:pt x="939" y="674"/>
                  </a:lnTo>
                  <a:lnTo>
                    <a:pt x="941" y="670"/>
                  </a:lnTo>
                  <a:lnTo>
                    <a:pt x="945" y="670"/>
                  </a:lnTo>
                  <a:lnTo>
                    <a:pt x="949" y="668"/>
                  </a:lnTo>
                  <a:lnTo>
                    <a:pt x="958" y="668"/>
                  </a:lnTo>
                  <a:lnTo>
                    <a:pt x="966" y="666"/>
                  </a:lnTo>
                  <a:lnTo>
                    <a:pt x="974" y="664"/>
                  </a:lnTo>
                  <a:lnTo>
                    <a:pt x="979" y="662"/>
                  </a:lnTo>
                  <a:lnTo>
                    <a:pt x="983" y="660"/>
                  </a:lnTo>
                  <a:lnTo>
                    <a:pt x="987" y="656"/>
                  </a:lnTo>
                  <a:lnTo>
                    <a:pt x="989" y="656"/>
                  </a:lnTo>
                  <a:lnTo>
                    <a:pt x="989" y="654"/>
                  </a:lnTo>
                  <a:lnTo>
                    <a:pt x="1016" y="641"/>
                  </a:lnTo>
                  <a:lnTo>
                    <a:pt x="975" y="616"/>
                  </a:lnTo>
                  <a:lnTo>
                    <a:pt x="949" y="641"/>
                  </a:lnTo>
                  <a:lnTo>
                    <a:pt x="947" y="641"/>
                  </a:lnTo>
                  <a:lnTo>
                    <a:pt x="945" y="641"/>
                  </a:lnTo>
                  <a:lnTo>
                    <a:pt x="939" y="641"/>
                  </a:lnTo>
                  <a:lnTo>
                    <a:pt x="933" y="641"/>
                  </a:lnTo>
                  <a:lnTo>
                    <a:pt x="924" y="641"/>
                  </a:lnTo>
                  <a:lnTo>
                    <a:pt x="916" y="641"/>
                  </a:lnTo>
                  <a:lnTo>
                    <a:pt x="906" y="641"/>
                  </a:lnTo>
                  <a:lnTo>
                    <a:pt x="895" y="641"/>
                  </a:lnTo>
                  <a:lnTo>
                    <a:pt x="893" y="643"/>
                  </a:lnTo>
                  <a:lnTo>
                    <a:pt x="891" y="643"/>
                  </a:lnTo>
                  <a:lnTo>
                    <a:pt x="887" y="647"/>
                  </a:lnTo>
                  <a:lnTo>
                    <a:pt x="885" y="651"/>
                  </a:lnTo>
                  <a:lnTo>
                    <a:pt x="883" y="654"/>
                  </a:lnTo>
                  <a:lnTo>
                    <a:pt x="879" y="660"/>
                  </a:lnTo>
                  <a:lnTo>
                    <a:pt x="878" y="664"/>
                  </a:lnTo>
                  <a:lnTo>
                    <a:pt x="874" y="668"/>
                  </a:lnTo>
                  <a:lnTo>
                    <a:pt x="872" y="668"/>
                  </a:lnTo>
                  <a:lnTo>
                    <a:pt x="870" y="668"/>
                  </a:lnTo>
                  <a:lnTo>
                    <a:pt x="866" y="668"/>
                  </a:lnTo>
                  <a:lnTo>
                    <a:pt x="864" y="666"/>
                  </a:lnTo>
                  <a:lnTo>
                    <a:pt x="864" y="664"/>
                  </a:lnTo>
                  <a:lnTo>
                    <a:pt x="862" y="662"/>
                  </a:lnTo>
                  <a:lnTo>
                    <a:pt x="860" y="660"/>
                  </a:lnTo>
                  <a:lnTo>
                    <a:pt x="858" y="658"/>
                  </a:lnTo>
                  <a:lnTo>
                    <a:pt x="856" y="656"/>
                  </a:lnTo>
                  <a:lnTo>
                    <a:pt x="851" y="656"/>
                  </a:lnTo>
                  <a:lnTo>
                    <a:pt x="845" y="658"/>
                  </a:lnTo>
                  <a:lnTo>
                    <a:pt x="841" y="658"/>
                  </a:lnTo>
                  <a:lnTo>
                    <a:pt x="837" y="660"/>
                  </a:lnTo>
                  <a:lnTo>
                    <a:pt x="833" y="660"/>
                  </a:lnTo>
                  <a:lnTo>
                    <a:pt x="828" y="662"/>
                  </a:lnTo>
                  <a:lnTo>
                    <a:pt x="822" y="666"/>
                  </a:lnTo>
                  <a:lnTo>
                    <a:pt x="816" y="668"/>
                  </a:lnTo>
                  <a:lnTo>
                    <a:pt x="808" y="672"/>
                  </a:lnTo>
                  <a:lnTo>
                    <a:pt x="801" y="676"/>
                  </a:lnTo>
                  <a:lnTo>
                    <a:pt x="791" y="679"/>
                  </a:lnTo>
                  <a:lnTo>
                    <a:pt x="783" y="683"/>
                  </a:lnTo>
                  <a:lnTo>
                    <a:pt x="772" y="689"/>
                  </a:lnTo>
                  <a:lnTo>
                    <a:pt x="762" y="695"/>
                  </a:lnTo>
                  <a:lnTo>
                    <a:pt x="735" y="708"/>
                  </a:lnTo>
                  <a:lnTo>
                    <a:pt x="709" y="748"/>
                  </a:lnTo>
                  <a:lnTo>
                    <a:pt x="682" y="748"/>
                  </a:lnTo>
                  <a:lnTo>
                    <a:pt x="695" y="708"/>
                  </a:lnTo>
                  <a:lnTo>
                    <a:pt x="749" y="668"/>
                  </a:lnTo>
                  <a:lnTo>
                    <a:pt x="789" y="668"/>
                  </a:lnTo>
                  <a:lnTo>
                    <a:pt x="830" y="629"/>
                  </a:lnTo>
                  <a:lnTo>
                    <a:pt x="830" y="603"/>
                  </a:lnTo>
                  <a:lnTo>
                    <a:pt x="803" y="616"/>
                  </a:lnTo>
                  <a:lnTo>
                    <a:pt x="789" y="589"/>
                  </a:lnTo>
                  <a:lnTo>
                    <a:pt x="803" y="562"/>
                  </a:lnTo>
                  <a:lnTo>
                    <a:pt x="816" y="562"/>
                  </a:lnTo>
                  <a:lnTo>
                    <a:pt x="830" y="535"/>
                  </a:lnTo>
                  <a:lnTo>
                    <a:pt x="843" y="562"/>
                  </a:lnTo>
                  <a:lnTo>
                    <a:pt x="870" y="562"/>
                  </a:lnTo>
                  <a:lnTo>
                    <a:pt x="856" y="522"/>
                  </a:lnTo>
                  <a:lnTo>
                    <a:pt x="895" y="468"/>
                  </a:lnTo>
                  <a:lnTo>
                    <a:pt x="895" y="562"/>
                  </a:lnTo>
                  <a:lnTo>
                    <a:pt x="922" y="562"/>
                  </a:lnTo>
                  <a:lnTo>
                    <a:pt x="962" y="589"/>
                  </a:lnTo>
                  <a:lnTo>
                    <a:pt x="975" y="562"/>
                  </a:lnTo>
                  <a:lnTo>
                    <a:pt x="975" y="535"/>
                  </a:lnTo>
                  <a:lnTo>
                    <a:pt x="1002" y="522"/>
                  </a:lnTo>
                  <a:lnTo>
                    <a:pt x="1016" y="495"/>
                  </a:lnTo>
                  <a:lnTo>
                    <a:pt x="975" y="495"/>
                  </a:lnTo>
                  <a:lnTo>
                    <a:pt x="949" y="509"/>
                  </a:lnTo>
                  <a:lnTo>
                    <a:pt x="962" y="468"/>
                  </a:lnTo>
                  <a:lnTo>
                    <a:pt x="935" y="441"/>
                  </a:lnTo>
                  <a:lnTo>
                    <a:pt x="989" y="441"/>
                  </a:lnTo>
                  <a:lnTo>
                    <a:pt x="1002" y="401"/>
                  </a:lnTo>
                  <a:lnTo>
                    <a:pt x="1016" y="415"/>
                  </a:lnTo>
                  <a:lnTo>
                    <a:pt x="1029" y="441"/>
                  </a:lnTo>
                  <a:lnTo>
                    <a:pt x="1043" y="428"/>
                  </a:lnTo>
                  <a:lnTo>
                    <a:pt x="1069" y="455"/>
                  </a:lnTo>
                  <a:lnTo>
                    <a:pt x="1096" y="428"/>
                  </a:lnTo>
                  <a:lnTo>
                    <a:pt x="1069" y="428"/>
                  </a:lnTo>
                  <a:lnTo>
                    <a:pt x="1029" y="401"/>
                  </a:lnTo>
                  <a:lnTo>
                    <a:pt x="1083" y="361"/>
                  </a:lnTo>
                  <a:lnTo>
                    <a:pt x="1123" y="361"/>
                  </a:lnTo>
                  <a:lnTo>
                    <a:pt x="1164" y="309"/>
                  </a:lnTo>
                  <a:lnTo>
                    <a:pt x="1164" y="388"/>
                  </a:lnTo>
                  <a:lnTo>
                    <a:pt x="1177" y="415"/>
                  </a:lnTo>
                  <a:lnTo>
                    <a:pt x="1204" y="374"/>
                  </a:lnTo>
                  <a:lnTo>
                    <a:pt x="1177" y="361"/>
                  </a:lnTo>
                  <a:lnTo>
                    <a:pt x="1179" y="361"/>
                  </a:lnTo>
                  <a:lnTo>
                    <a:pt x="1181" y="359"/>
                  </a:lnTo>
                  <a:lnTo>
                    <a:pt x="1187" y="357"/>
                  </a:lnTo>
                  <a:lnTo>
                    <a:pt x="1192" y="355"/>
                  </a:lnTo>
                  <a:lnTo>
                    <a:pt x="1198" y="353"/>
                  </a:lnTo>
                  <a:lnTo>
                    <a:pt x="1204" y="349"/>
                  </a:lnTo>
                  <a:lnTo>
                    <a:pt x="1212" y="349"/>
                  </a:lnTo>
                  <a:lnTo>
                    <a:pt x="1217" y="347"/>
                  </a:lnTo>
                  <a:lnTo>
                    <a:pt x="1219" y="347"/>
                  </a:lnTo>
                  <a:lnTo>
                    <a:pt x="1221" y="345"/>
                  </a:lnTo>
                  <a:lnTo>
                    <a:pt x="1223" y="344"/>
                  </a:lnTo>
                  <a:lnTo>
                    <a:pt x="1225" y="340"/>
                  </a:lnTo>
                  <a:lnTo>
                    <a:pt x="1225" y="336"/>
                  </a:lnTo>
                  <a:lnTo>
                    <a:pt x="1227" y="332"/>
                  </a:lnTo>
                  <a:lnTo>
                    <a:pt x="1229" y="320"/>
                  </a:lnTo>
                  <a:lnTo>
                    <a:pt x="1229" y="311"/>
                  </a:lnTo>
                  <a:lnTo>
                    <a:pt x="1229" y="307"/>
                  </a:lnTo>
                  <a:lnTo>
                    <a:pt x="1231" y="303"/>
                  </a:lnTo>
                  <a:lnTo>
                    <a:pt x="1231" y="299"/>
                  </a:lnTo>
                  <a:lnTo>
                    <a:pt x="1231" y="297"/>
                  </a:lnTo>
                  <a:lnTo>
                    <a:pt x="1231" y="296"/>
                  </a:lnTo>
                  <a:lnTo>
                    <a:pt x="1271" y="309"/>
                  </a:lnTo>
                  <a:lnTo>
                    <a:pt x="1296" y="334"/>
                  </a:lnTo>
                  <a:lnTo>
                    <a:pt x="1283" y="282"/>
                  </a:lnTo>
                  <a:lnTo>
                    <a:pt x="1258" y="269"/>
                  </a:lnTo>
                  <a:lnTo>
                    <a:pt x="1258" y="242"/>
                  </a:lnTo>
                  <a:lnTo>
                    <a:pt x="1260" y="242"/>
                  </a:lnTo>
                  <a:lnTo>
                    <a:pt x="1261" y="240"/>
                  </a:lnTo>
                  <a:lnTo>
                    <a:pt x="1265" y="240"/>
                  </a:lnTo>
                  <a:lnTo>
                    <a:pt x="1269" y="238"/>
                  </a:lnTo>
                  <a:lnTo>
                    <a:pt x="1273" y="236"/>
                  </a:lnTo>
                  <a:lnTo>
                    <a:pt x="1279" y="232"/>
                  </a:lnTo>
                  <a:lnTo>
                    <a:pt x="1283" y="228"/>
                  </a:lnTo>
                  <a:lnTo>
                    <a:pt x="1288" y="223"/>
                  </a:lnTo>
                  <a:lnTo>
                    <a:pt x="1294" y="221"/>
                  </a:lnTo>
                  <a:lnTo>
                    <a:pt x="1298" y="217"/>
                  </a:lnTo>
                  <a:lnTo>
                    <a:pt x="1304" y="217"/>
                  </a:lnTo>
                  <a:lnTo>
                    <a:pt x="1309" y="215"/>
                  </a:lnTo>
                  <a:lnTo>
                    <a:pt x="1313" y="215"/>
                  </a:lnTo>
                  <a:lnTo>
                    <a:pt x="1323" y="215"/>
                  </a:lnTo>
                  <a:lnTo>
                    <a:pt x="1327" y="215"/>
                  </a:lnTo>
                  <a:lnTo>
                    <a:pt x="1329" y="217"/>
                  </a:lnTo>
                  <a:lnTo>
                    <a:pt x="1331" y="219"/>
                  </a:lnTo>
                  <a:lnTo>
                    <a:pt x="1331" y="221"/>
                  </a:lnTo>
                  <a:lnTo>
                    <a:pt x="1334" y="226"/>
                  </a:lnTo>
                  <a:lnTo>
                    <a:pt x="1334" y="234"/>
                  </a:lnTo>
                  <a:lnTo>
                    <a:pt x="1336" y="242"/>
                  </a:lnTo>
                  <a:lnTo>
                    <a:pt x="1336" y="248"/>
                  </a:lnTo>
                  <a:lnTo>
                    <a:pt x="1336" y="251"/>
                  </a:lnTo>
                  <a:lnTo>
                    <a:pt x="1336" y="253"/>
                  </a:lnTo>
                  <a:lnTo>
                    <a:pt x="1336" y="255"/>
                  </a:lnTo>
                  <a:lnTo>
                    <a:pt x="1377" y="269"/>
                  </a:lnTo>
                  <a:lnTo>
                    <a:pt x="1377" y="267"/>
                  </a:lnTo>
                  <a:lnTo>
                    <a:pt x="1377" y="265"/>
                  </a:lnTo>
                  <a:lnTo>
                    <a:pt x="1375" y="263"/>
                  </a:lnTo>
                  <a:lnTo>
                    <a:pt x="1373" y="259"/>
                  </a:lnTo>
                  <a:lnTo>
                    <a:pt x="1371" y="253"/>
                  </a:lnTo>
                  <a:lnTo>
                    <a:pt x="1367" y="246"/>
                  </a:lnTo>
                  <a:lnTo>
                    <a:pt x="1365" y="240"/>
                  </a:lnTo>
                  <a:lnTo>
                    <a:pt x="1365" y="234"/>
                  </a:lnTo>
                  <a:lnTo>
                    <a:pt x="1363" y="228"/>
                  </a:lnTo>
                  <a:lnTo>
                    <a:pt x="1363" y="223"/>
                  </a:lnTo>
                  <a:lnTo>
                    <a:pt x="1365" y="219"/>
                  </a:lnTo>
                  <a:lnTo>
                    <a:pt x="1365" y="215"/>
                  </a:lnTo>
                  <a:lnTo>
                    <a:pt x="1365" y="213"/>
                  </a:lnTo>
                  <a:lnTo>
                    <a:pt x="1367" y="207"/>
                  </a:lnTo>
                  <a:lnTo>
                    <a:pt x="1371" y="205"/>
                  </a:lnTo>
                  <a:lnTo>
                    <a:pt x="1373" y="203"/>
                  </a:lnTo>
                  <a:lnTo>
                    <a:pt x="1375" y="202"/>
                  </a:lnTo>
                  <a:lnTo>
                    <a:pt x="1377" y="202"/>
                  </a:lnTo>
                  <a:lnTo>
                    <a:pt x="1390" y="161"/>
                  </a:lnTo>
                  <a:lnTo>
                    <a:pt x="1404" y="134"/>
                  </a:lnTo>
                  <a:lnTo>
                    <a:pt x="1417" y="121"/>
                  </a:lnTo>
                  <a:lnTo>
                    <a:pt x="1417" y="67"/>
                  </a:lnTo>
                  <a:lnTo>
                    <a:pt x="1444" y="67"/>
                  </a:lnTo>
                  <a:lnTo>
                    <a:pt x="1484" y="27"/>
                  </a:lnTo>
                  <a:lnTo>
                    <a:pt x="1498" y="67"/>
                  </a:lnTo>
                  <a:lnTo>
                    <a:pt x="1484" y="121"/>
                  </a:lnTo>
                  <a:lnTo>
                    <a:pt x="1471" y="161"/>
                  </a:lnTo>
                  <a:lnTo>
                    <a:pt x="1471" y="163"/>
                  </a:lnTo>
                  <a:lnTo>
                    <a:pt x="1471" y="165"/>
                  </a:lnTo>
                  <a:lnTo>
                    <a:pt x="1471" y="167"/>
                  </a:lnTo>
                  <a:lnTo>
                    <a:pt x="1471" y="171"/>
                  </a:lnTo>
                  <a:lnTo>
                    <a:pt x="1471" y="175"/>
                  </a:lnTo>
                  <a:lnTo>
                    <a:pt x="1471" y="184"/>
                  </a:lnTo>
                  <a:lnTo>
                    <a:pt x="1471" y="196"/>
                  </a:lnTo>
                  <a:lnTo>
                    <a:pt x="1471" y="205"/>
                  </a:lnTo>
                  <a:lnTo>
                    <a:pt x="1471" y="217"/>
                  </a:lnTo>
                  <a:lnTo>
                    <a:pt x="1471" y="228"/>
                  </a:lnTo>
                  <a:lnTo>
                    <a:pt x="1471" y="230"/>
                  </a:lnTo>
                  <a:lnTo>
                    <a:pt x="1471" y="232"/>
                  </a:lnTo>
                  <a:lnTo>
                    <a:pt x="1473" y="232"/>
                  </a:lnTo>
                  <a:lnTo>
                    <a:pt x="1473" y="234"/>
                  </a:lnTo>
                  <a:lnTo>
                    <a:pt x="1475" y="234"/>
                  </a:lnTo>
                  <a:lnTo>
                    <a:pt x="1476" y="232"/>
                  </a:lnTo>
                  <a:lnTo>
                    <a:pt x="1480" y="230"/>
                  </a:lnTo>
                  <a:lnTo>
                    <a:pt x="1482" y="230"/>
                  </a:lnTo>
                  <a:lnTo>
                    <a:pt x="1484" y="228"/>
                  </a:lnTo>
                  <a:lnTo>
                    <a:pt x="1498" y="202"/>
                  </a:lnTo>
                  <a:lnTo>
                    <a:pt x="1511" y="134"/>
                  </a:lnTo>
                  <a:lnTo>
                    <a:pt x="1511" y="81"/>
                  </a:lnTo>
                  <a:lnTo>
                    <a:pt x="1538" y="27"/>
                  </a:lnTo>
                  <a:lnTo>
                    <a:pt x="1551" y="94"/>
                  </a:lnTo>
                  <a:lnTo>
                    <a:pt x="1565" y="148"/>
                  </a:lnTo>
                  <a:lnTo>
                    <a:pt x="1592" y="121"/>
                  </a:lnTo>
                  <a:lnTo>
                    <a:pt x="1578" y="67"/>
                  </a:lnTo>
                  <a:lnTo>
                    <a:pt x="1578" y="13"/>
                  </a:lnTo>
                  <a:lnTo>
                    <a:pt x="1632" y="0"/>
                  </a:lnTo>
                  <a:lnTo>
                    <a:pt x="1672" y="0"/>
                  </a:lnTo>
                  <a:lnTo>
                    <a:pt x="1645" y="54"/>
                  </a:lnTo>
                  <a:lnTo>
                    <a:pt x="1645" y="107"/>
                  </a:lnTo>
                  <a:lnTo>
                    <a:pt x="1659" y="94"/>
                  </a:lnTo>
                  <a:lnTo>
                    <a:pt x="1684" y="13"/>
                  </a:lnTo>
                  <a:lnTo>
                    <a:pt x="1724" y="27"/>
                  </a:lnTo>
                  <a:lnTo>
                    <a:pt x="1778" y="27"/>
                  </a:lnTo>
                  <a:lnTo>
                    <a:pt x="1832" y="54"/>
                  </a:lnTo>
                  <a:lnTo>
                    <a:pt x="1858" y="81"/>
                  </a:lnTo>
                  <a:lnTo>
                    <a:pt x="1818" y="134"/>
                  </a:lnTo>
                  <a:lnTo>
                    <a:pt x="1697" y="148"/>
                  </a:lnTo>
                  <a:lnTo>
                    <a:pt x="1711" y="175"/>
                  </a:lnTo>
                  <a:lnTo>
                    <a:pt x="1791" y="188"/>
                  </a:lnTo>
                  <a:lnTo>
                    <a:pt x="1793" y="188"/>
                  </a:lnTo>
                  <a:lnTo>
                    <a:pt x="1795" y="188"/>
                  </a:lnTo>
                  <a:lnTo>
                    <a:pt x="1799" y="188"/>
                  </a:lnTo>
                  <a:lnTo>
                    <a:pt x="1801" y="188"/>
                  </a:lnTo>
                  <a:lnTo>
                    <a:pt x="1805" y="188"/>
                  </a:lnTo>
                  <a:lnTo>
                    <a:pt x="1814" y="188"/>
                  </a:lnTo>
                  <a:lnTo>
                    <a:pt x="1822" y="188"/>
                  </a:lnTo>
                  <a:lnTo>
                    <a:pt x="1832" y="188"/>
                  </a:lnTo>
                  <a:lnTo>
                    <a:pt x="1839" y="188"/>
                  </a:lnTo>
                  <a:lnTo>
                    <a:pt x="1843" y="188"/>
                  </a:lnTo>
                  <a:lnTo>
                    <a:pt x="1845" y="188"/>
                  </a:lnTo>
                  <a:lnTo>
                    <a:pt x="1849" y="188"/>
                  </a:lnTo>
                  <a:lnTo>
                    <a:pt x="1853" y="188"/>
                  </a:lnTo>
                  <a:lnTo>
                    <a:pt x="1857" y="188"/>
                  </a:lnTo>
                  <a:lnTo>
                    <a:pt x="1858" y="188"/>
                  </a:lnTo>
                  <a:lnTo>
                    <a:pt x="1860" y="188"/>
                  </a:lnTo>
                  <a:lnTo>
                    <a:pt x="1864" y="188"/>
                  </a:lnTo>
                  <a:lnTo>
                    <a:pt x="1868" y="188"/>
                  </a:lnTo>
                  <a:lnTo>
                    <a:pt x="1872" y="188"/>
                  </a:lnTo>
                  <a:lnTo>
                    <a:pt x="1872" y="202"/>
                  </a:lnTo>
                  <a:lnTo>
                    <a:pt x="1885" y="215"/>
                  </a:lnTo>
                  <a:lnTo>
                    <a:pt x="1885" y="242"/>
                  </a:lnTo>
                  <a:lnTo>
                    <a:pt x="1858" y="242"/>
                  </a:lnTo>
                  <a:lnTo>
                    <a:pt x="1832" y="228"/>
                  </a:lnTo>
                  <a:lnTo>
                    <a:pt x="1845" y="255"/>
                  </a:lnTo>
                  <a:lnTo>
                    <a:pt x="1845" y="282"/>
                  </a:lnTo>
                  <a:lnTo>
                    <a:pt x="1818" y="282"/>
                  </a:lnTo>
                  <a:lnTo>
                    <a:pt x="1818" y="296"/>
                  </a:lnTo>
                  <a:lnTo>
                    <a:pt x="1805" y="296"/>
                  </a:lnTo>
                  <a:lnTo>
                    <a:pt x="1791" y="309"/>
                  </a:lnTo>
                  <a:lnTo>
                    <a:pt x="1791" y="361"/>
                  </a:lnTo>
                  <a:lnTo>
                    <a:pt x="1778" y="361"/>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20" name="Freeform 195"/>
            <p:cNvSpPr>
              <a:spLocks/>
            </p:cNvSpPr>
            <p:nvPr/>
          </p:nvSpPr>
          <p:spPr bwMode="gray">
            <a:xfrm>
              <a:off x="2439" y="2147"/>
              <a:ext cx="147" cy="207"/>
            </a:xfrm>
            <a:custGeom>
              <a:avLst/>
              <a:gdLst>
                <a:gd name="T0" fmla="*/ 43 w 294"/>
                <a:gd name="T1" fmla="*/ 104 h 414"/>
                <a:gd name="T2" fmla="*/ 43 w 294"/>
                <a:gd name="T3" fmla="*/ 101 h 414"/>
                <a:gd name="T4" fmla="*/ 40 w 294"/>
                <a:gd name="T5" fmla="*/ 97 h 414"/>
                <a:gd name="T6" fmla="*/ 47 w 294"/>
                <a:gd name="T7" fmla="*/ 94 h 414"/>
                <a:gd name="T8" fmla="*/ 37 w 294"/>
                <a:gd name="T9" fmla="*/ 90 h 414"/>
                <a:gd name="T10" fmla="*/ 43 w 294"/>
                <a:gd name="T11" fmla="*/ 77 h 414"/>
                <a:gd name="T12" fmla="*/ 43 w 294"/>
                <a:gd name="T13" fmla="*/ 67 h 414"/>
                <a:gd name="T14" fmla="*/ 50 w 294"/>
                <a:gd name="T15" fmla="*/ 57 h 414"/>
                <a:gd name="T16" fmla="*/ 57 w 294"/>
                <a:gd name="T17" fmla="*/ 47 h 414"/>
                <a:gd name="T18" fmla="*/ 60 w 294"/>
                <a:gd name="T19" fmla="*/ 34 h 414"/>
                <a:gd name="T20" fmla="*/ 63 w 294"/>
                <a:gd name="T21" fmla="*/ 41 h 414"/>
                <a:gd name="T22" fmla="*/ 74 w 294"/>
                <a:gd name="T23" fmla="*/ 26 h 414"/>
                <a:gd name="T24" fmla="*/ 70 w 294"/>
                <a:gd name="T25" fmla="*/ 20 h 414"/>
                <a:gd name="T26" fmla="*/ 60 w 294"/>
                <a:gd name="T27" fmla="*/ 24 h 414"/>
                <a:gd name="T28" fmla="*/ 60 w 294"/>
                <a:gd name="T29" fmla="*/ 10 h 414"/>
                <a:gd name="T30" fmla="*/ 53 w 294"/>
                <a:gd name="T31" fmla="*/ 3 h 414"/>
                <a:gd name="T32" fmla="*/ 47 w 294"/>
                <a:gd name="T33" fmla="*/ 0 h 414"/>
                <a:gd name="T34" fmla="*/ 37 w 294"/>
                <a:gd name="T35" fmla="*/ 3 h 414"/>
                <a:gd name="T36" fmla="*/ 27 w 294"/>
                <a:gd name="T37" fmla="*/ 3 h 414"/>
                <a:gd name="T38" fmla="*/ 20 w 294"/>
                <a:gd name="T39" fmla="*/ 6 h 414"/>
                <a:gd name="T40" fmla="*/ 17 w 294"/>
                <a:gd name="T41" fmla="*/ 17 h 414"/>
                <a:gd name="T42" fmla="*/ 13 w 294"/>
                <a:gd name="T43" fmla="*/ 24 h 414"/>
                <a:gd name="T44" fmla="*/ 3 w 294"/>
                <a:gd name="T45" fmla="*/ 17 h 414"/>
                <a:gd name="T46" fmla="*/ 0 w 294"/>
                <a:gd name="T47" fmla="*/ 26 h 414"/>
                <a:gd name="T48" fmla="*/ 0 w 294"/>
                <a:gd name="T49" fmla="*/ 37 h 414"/>
                <a:gd name="T50" fmla="*/ 6 w 294"/>
                <a:gd name="T51" fmla="*/ 44 h 414"/>
                <a:gd name="T52" fmla="*/ 10 w 294"/>
                <a:gd name="T53" fmla="*/ 53 h 414"/>
                <a:gd name="T54" fmla="*/ 3 w 294"/>
                <a:gd name="T55" fmla="*/ 60 h 414"/>
                <a:gd name="T56" fmla="*/ 3 w 294"/>
                <a:gd name="T57" fmla="*/ 67 h 414"/>
                <a:gd name="T58" fmla="*/ 10 w 294"/>
                <a:gd name="T59" fmla="*/ 74 h 414"/>
                <a:gd name="T60" fmla="*/ 17 w 294"/>
                <a:gd name="T61" fmla="*/ 77 h 414"/>
                <a:gd name="T62" fmla="*/ 17 w 294"/>
                <a:gd name="T63" fmla="*/ 94 h 414"/>
                <a:gd name="T64" fmla="*/ 17 w 294"/>
                <a:gd name="T65" fmla="*/ 97 h 414"/>
                <a:gd name="T66" fmla="*/ 27 w 294"/>
                <a:gd name="T67" fmla="*/ 101 h 414"/>
                <a:gd name="T68" fmla="*/ 37 w 294"/>
                <a:gd name="T69" fmla="*/ 104 h 414"/>
                <a:gd name="T70" fmla="*/ 43 w 294"/>
                <a:gd name="T71" fmla="*/ 104 h 4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414"/>
                <a:gd name="T110" fmla="*/ 294 w 294"/>
                <a:gd name="T111" fmla="*/ 414 h 4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414">
                  <a:moveTo>
                    <a:pt x="175" y="414"/>
                  </a:moveTo>
                  <a:lnTo>
                    <a:pt x="175" y="401"/>
                  </a:lnTo>
                  <a:lnTo>
                    <a:pt x="161" y="387"/>
                  </a:lnTo>
                  <a:lnTo>
                    <a:pt x="188" y="374"/>
                  </a:lnTo>
                  <a:lnTo>
                    <a:pt x="148" y="360"/>
                  </a:lnTo>
                  <a:lnTo>
                    <a:pt x="175" y="307"/>
                  </a:lnTo>
                  <a:lnTo>
                    <a:pt x="175" y="268"/>
                  </a:lnTo>
                  <a:lnTo>
                    <a:pt x="202" y="228"/>
                  </a:lnTo>
                  <a:lnTo>
                    <a:pt x="229" y="188"/>
                  </a:lnTo>
                  <a:lnTo>
                    <a:pt x="242" y="134"/>
                  </a:lnTo>
                  <a:lnTo>
                    <a:pt x="255" y="161"/>
                  </a:lnTo>
                  <a:lnTo>
                    <a:pt x="294" y="107"/>
                  </a:lnTo>
                  <a:lnTo>
                    <a:pt x="280" y="80"/>
                  </a:lnTo>
                  <a:lnTo>
                    <a:pt x="242" y="94"/>
                  </a:lnTo>
                  <a:lnTo>
                    <a:pt x="242" y="40"/>
                  </a:lnTo>
                  <a:lnTo>
                    <a:pt x="215" y="13"/>
                  </a:lnTo>
                  <a:lnTo>
                    <a:pt x="188" y="0"/>
                  </a:lnTo>
                  <a:lnTo>
                    <a:pt x="148" y="13"/>
                  </a:lnTo>
                  <a:lnTo>
                    <a:pt x="108" y="13"/>
                  </a:lnTo>
                  <a:lnTo>
                    <a:pt x="81" y="27"/>
                  </a:lnTo>
                  <a:lnTo>
                    <a:pt x="67" y="67"/>
                  </a:lnTo>
                  <a:lnTo>
                    <a:pt x="54" y="94"/>
                  </a:lnTo>
                  <a:lnTo>
                    <a:pt x="14" y="67"/>
                  </a:lnTo>
                  <a:lnTo>
                    <a:pt x="0" y="107"/>
                  </a:lnTo>
                  <a:lnTo>
                    <a:pt x="0" y="147"/>
                  </a:lnTo>
                  <a:lnTo>
                    <a:pt x="27" y="174"/>
                  </a:lnTo>
                  <a:lnTo>
                    <a:pt x="40" y="215"/>
                  </a:lnTo>
                  <a:lnTo>
                    <a:pt x="14" y="241"/>
                  </a:lnTo>
                  <a:lnTo>
                    <a:pt x="14" y="268"/>
                  </a:lnTo>
                  <a:lnTo>
                    <a:pt x="40" y="293"/>
                  </a:lnTo>
                  <a:lnTo>
                    <a:pt x="67" y="307"/>
                  </a:lnTo>
                  <a:lnTo>
                    <a:pt x="67" y="374"/>
                  </a:lnTo>
                  <a:lnTo>
                    <a:pt x="67" y="387"/>
                  </a:lnTo>
                  <a:lnTo>
                    <a:pt x="108" y="401"/>
                  </a:lnTo>
                  <a:lnTo>
                    <a:pt x="148" y="414"/>
                  </a:lnTo>
                  <a:lnTo>
                    <a:pt x="175" y="414"/>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21" name="Freeform 196"/>
            <p:cNvSpPr>
              <a:spLocks/>
            </p:cNvSpPr>
            <p:nvPr/>
          </p:nvSpPr>
          <p:spPr bwMode="gray">
            <a:xfrm>
              <a:off x="2447" y="2074"/>
              <a:ext cx="126" cy="107"/>
            </a:xfrm>
            <a:custGeom>
              <a:avLst/>
              <a:gdLst>
                <a:gd name="T0" fmla="*/ 0 w 254"/>
                <a:gd name="T1" fmla="*/ 50 h 215"/>
                <a:gd name="T2" fmla="*/ 6 w 254"/>
                <a:gd name="T3" fmla="*/ 53 h 215"/>
                <a:gd name="T4" fmla="*/ 9 w 254"/>
                <a:gd name="T5" fmla="*/ 47 h 215"/>
                <a:gd name="T6" fmla="*/ 9 w 254"/>
                <a:gd name="T7" fmla="*/ 40 h 215"/>
                <a:gd name="T8" fmla="*/ 19 w 254"/>
                <a:gd name="T9" fmla="*/ 37 h 215"/>
                <a:gd name="T10" fmla="*/ 23 w 254"/>
                <a:gd name="T11" fmla="*/ 33 h 215"/>
                <a:gd name="T12" fmla="*/ 26 w 254"/>
                <a:gd name="T13" fmla="*/ 37 h 215"/>
                <a:gd name="T14" fmla="*/ 33 w 254"/>
                <a:gd name="T15" fmla="*/ 33 h 215"/>
                <a:gd name="T16" fmla="*/ 43 w 254"/>
                <a:gd name="T17" fmla="*/ 33 h 215"/>
                <a:gd name="T18" fmla="*/ 49 w 254"/>
                <a:gd name="T19" fmla="*/ 33 h 215"/>
                <a:gd name="T20" fmla="*/ 56 w 254"/>
                <a:gd name="T21" fmla="*/ 37 h 215"/>
                <a:gd name="T22" fmla="*/ 56 w 254"/>
                <a:gd name="T23" fmla="*/ 30 h 215"/>
                <a:gd name="T24" fmla="*/ 63 w 254"/>
                <a:gd name="T25" fmla="*/ 23 h 215"/>
                <a:gd name="T26" fmla="*/ 59 w 254"/>
                <a:gd name="T27" fmla="*/ 20 h 215"/>
                <a:gd name="T28" fmla="*/ 59 w 254"/>
                <a:gd name="T29" fmla="*/ 16 h 215"/>
                <a:gd name="T30" fmla="*/ 59 w 254"/>
                <a:gd name="T31" fmla="*/ 13 h 215"/>
                <a:gd name="T32" fmla="*/ 56 w 254"/>
                <a:gd name="T33" fmla="*/ 10 h 215"/>
                <a:gd name="T34" fmla="*/ 63 w 254"/>
                <a:gd name="T35" fmla="*/ 3 h 215"/>
                <a:gd name="T36" fmla="*/ 59 w 254"/>
                <a:gd name="T37" fmla="*/ 0 h 215"/>
                <a:gd name="T38" fmla="*/ 53 w 254"/>
                <a:gd name="T39" fmla="*/ 10 h 215"/>
                <a:gd name="T40" fmla="*/ 43 w 254"/>
                <a:gd name="T41" fmla="*/ 10 h 215"/>
                <a:gd name="T42" fmla="*/ 43 w 254"/>
                <a:gd name="T43" fmla="*/ 13 h 215"/>
                <a:gd name="T44" fmla="*/ 43 w 254"/>
                <a:gd name="T45" fmla="*/ 16 h 215"/>
                <a:gd name="T46" fmla="*/ 36 w 254"/>
                <a:gd name="T47" fmla="*/ 16 h 215"/>
                <a:gd name="T48" fmla="*/ 39 w 254"/>
                <a:gd name="T49" fmla="*/ 20 h 215"/>
                <a:gd name="T50" fmla="*/ 29 w 254"/>
                <a:gd name="T51" fmla="*/ 26 h 215"/>
                <a:gd name="T52" fmla="*/ 19 w 254"/>
                <a:gd name="T53" fmla="*/ 30 h 215"/>
                <a:gd name="T54" fmla="*/ 19 w 254"/>
                <a:gd name="T55" fmla="*/ 33 h 215"/>
                <a:gd name="T56" fmla="*/ 9 w 254"/>
                <a:gd name="T57" fmla="*/ 33 h 215"/>
                <a:gd name="T58" fmla="*/ 6 w 254"/>
                <a:gd name="T59" fmla="*/ 37 h 215"/>
                <a:gd name="T60" fmla="*/ 3 w 254"/>
                <a:gd name="T61" fmla="*/ 40 h 215"/>
                <a:gd name="T62" fmla="*/ 0 w 254"/>
                <a:gd name="T63" fmla="*/ 5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15"/>
                <a:gd name="T98" fmla="*/ 254 w 254"/>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15">
                  <a:moveTo>
                    <a:pt x="0" y="201"/>
                  </a:moveTo>
                  <a:lnTo>
                    <a:pt x="27" y="215"/>
                  </a:lnTo>
                  <a:lnTo>
                    <a:pt x="39" y="188"/>
                  </a:lnTo>
                  <a:lnTo>
                    <a:pt x="39" y="161"/>
                  </a:lnTo>
                  <a:lnTo>
                    <a:pt x="79" y="148"/>
                  </a:lnTo>
                  <a:lnTo>
                    <a:pt x="93" y="134"/>
                  </a:lnTo>
                  <a:lnTo>
                    <a:pt x="106" y="148"/>
                  </a:lnTo>
                  <a:lnTo>
                    <a:pt x="133" y="134"/>
                  </a:lnTo>
                  <a:lnTo>
                    <a:pt x="173" y="134"/>
                  </a:lnTo>
                  <a:lnTo>
                    <a:pt x="200" y="134"/>
                  </a:lnTo>
                  <a:lnTo>
                    <a:pt x="227" y="148"/>
                  </a:lnTo>
                  <a:lnTo>
                    <a:pt x="227" y="121"/>
                  </a:lnTo>
                  <a:lnTo>
                    <a:pt x="254" y="94"/>
                  </a:lnTo>
                  <a:lnTo>
                    <a:pt x="240" y="80"/>
                  </a:lnTo>
                  <a:lnTo>
                    <a:pt x="240" y="67"/>
                  </a:lnTo>
                  <a:lnTo>
                    <a:pt x="240" y="54"/>
                  </a:lnTo>
                  <a:lnTo>
                    <a:pt x="227" y="40"/>
                  </a:lnTo>
                  <a:lnTo>
                    <a:pt x="254" y="13"/>
                  </a:lnTo>
                  <a:lnTo>
                    <a:pt x="240" y="0"/>
                  </a:lnTo>
                  <a:lnTo>
                    <a:pt x="214" y="40"/>
                  </a:lnTo>
                  <a:lnTo>
                    <a:pt x="173" y="40"/>
                  </a:lnTo>
                  <a:lnTo>
                    <a:pt x="173" y="54"/>
                  </a:lnTo>
                  <a:lnTo>
                    <a:pt x="173" y="67"/>
                  </a:lnTo>
                  <a:lnTo>
                    <a:pt x="146" y="67"/>
                  </a:lnTo>
                  <a:lnTo>
                    <a:pt x="160" y="80"/>
                  </a:lnTo>
                  <a:lnTo>
                    <a:pt x="119" y="107"/>
                  </a:lnTo>
                  <a:lnTo>
                    <a:pt x="79" y="121"/>
                  </a:lnTo>
                  <a:lnTo>
                    <a:pt x="79" y="134"/>
                  </a:lnTo>
                  <a:lnTo>
                    <a:pt x="39" y="134"/>
                  </a:lnTo>
                  <a:lnTo>
                    <a:pt x="27" y="148"/>
                  </a:lnTo>
                  <a:lnTo>
                    <a:pt x="14" y="161"/>
                  </a:lnTo>
                  <a:lnTo>
                    <a:pt x="0" y="201"/>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25" name="Freeform 197"/>
            <p:cNvSpPr>
              <a:spLocks/>
            </p:cNvSpPr>
            <p:nvPr/>
          </p:nvSpPr>
          <p:spPr bwMode="gray">
            <a:xfrm>
              <a:off x="2533" y="2274"/>
              <a:ext cx="46" cy="68"/>
            </a:xfrm>
            <a:custGeom>
              <a:avLst/>
              <a:gdLst>
                <a:gd name="T0" fmla="*/ 13 w 92"/>
                <a:gd name="T1" fmla="*/ 0 h 134"/>
                <a:gd name="T2" fmla="*/ 20 w 92"/>
                <a:gd name="T3" fmla="*/ 7 h 134"/>
                <a:gd name="T4" fmla="*/ 23 w 92"/>
                <a:gd name="T5" fmla="*/ 14 h 134"/>
                <a:gd name="T6" fmla="*/ 23 w 92"/>
                <a:gd name="T7" fmla="*/ 27 h 134"/>
                <a:gd name="T8" fmla="*/ 23 w 92"/>
                <a:gd name="T9" fmla="*/ 35 h 134"/>
                <a:gd name="T10" fmla="*/ 13 w 92"/>
                <a:gd name="T11" fmla="*/ 31 h 134"/>
                <a:gd name="T12" fmla="*/ 0 w 92"/>
                <a:gd name="T13" fmla="*/ 24 h 134"/>
                <a:gd name="T14" fmla="*/ 3 w 92"/>
                <a:gd name="T15" fmla="*/ 14 h 134"/>
                <a:gd name="T16" fmla="*/ 0 w 92"/>
                <a:gd name="T17" fmla="*/ 14 h 134"/>
                <a:gd name="T18" fmla="*/ 0 w 92"/>
                <a:gd name="T19" fmla="*/ 10 h 134"/>
                <a:gd name="T20" fmla="*/ 3 w 92"/>
                <a:gd name="T21" fmla="*/ 4 h 134"/>
                <a:gd name="T22" fmla="*/ 6 w 92"/>
                <a:gd name="T23" fmla="*/ 0 h 134"/>
                <a:gd name="T24" fmla="*/ 13 w 9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34"/>
                <a:gd name="T41" fmla="*/ 92 w 9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34">
                  <a:moveTo>
                    <a:pt x="54" y="0"/>
                  </a:moveTo>
                  <a:lnTo>
                    <a:pt x="79" y="27"/>
                  </a:lnTo>
                  <a:lnTo>
                    <a:pt x="92" y="54"/>
                  </a:lnTo>
                  <a:lnTo>
                    <a:pt x="92" y="107"/>
                  </a:lnTo>
                  <a:lnTo>
                    <a:pt x="92" y="134"/>
                  </a:lnTo>
                  <a:lnTo>
                    <a:pt x="54" y="121"/>
                  </a:lnTo>
                  <a:lnTo>
                    <a:pt x="0" y="94"/>
                  </a:lnTo>
                  <a:lnTo>
                    <a:pt x="14" y="54"/>
                  </a:lnTo>
                  <a:lnTo>
                    <a:pt x="0" y="54"/>
                  </a:lnTo>
                  <a:lnTo>
                    <a:pt x="0" y="40"/>
                  </a:lnTo>
                  <a:lnTo>
                    <a:pt x="14" y="13"/>
                  </a:lnTo>
                  <a:lnTo>
                    <a:pt x="27" y="0"/>
                  </a:lnTo>
                  <a:lnTo>
                    <a:pt x="5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26" name="Freeform 198"/>
            <p:cNvSpPr>
              <a:spLocks/>
            </p:cNvSpPr>
            <p:nvPr/>
          </p:nvSpPr>
          <p:spPr bwMode="gray">
            <a:xfrm>
              <a:off x="2594" y="2228"/>
              <a:ext cx="85" cy="114"/>
            </a:xfrm>
            <a:custGeom>
              <a:avLst/>
              <a:gdLst>
                <a:gd name="T0" fmla="*/ 13 w 171"/>
                <a:gd name="T1" fmla="*/ 14 h 226"/>
                <a:gd name="T2" fmla="*/ 3 w 171"/>
                <a:gd name="T3" fmla="*/ 20 h 226"/>
                <a:gd name="T4" fmla="*/ 6 w 171"/>
                <a:gd name="T5" fmla="*/ 30 h 226"/>
                <a:gd name="T6" fmla="*/ 3 w 171"/>
                <a:gd name="T7" fmla="*/ 40 h 226"/>
                <a:gd name="T8" fmla="*/ 16 w 171"/>
                <a:gd name="T9" fmla="*/ 47 h 226"/>
                <a:gd name="T10" fmla="*/ 29 w 171"/>
                <a:gd name="T11" fmla="*/ 58 h 226"/>
                <a:gd name="T12" fmla="*/ 29 w 171"/>
                <a:gd name="T13" fmla="*/ 44 h 226"/>
                <a:gd name="T14" fmla="*/ 30 w 171"/>
                <a:gd name="T15" fmla="*/ 43 h 226"/>
                <a:gd name="T16" fmla="*/ 31 w 171"/>
                <a:gd name="T17" fmla="*/ 42 h 226"/>
                <a:gd name="T18" fmla="*/ 32 w 171"/>
                <a:gd name="T19" fmla="*/ 41 h 226"/>
                <a:gd name="T20" fmla="*/ 33 w 171"/>
                <a:gd name="T21" fmla="*/ 40 h 226"/>
                <a:gd name="T22" fmla="*/ 36 w 171"/>
                <a:gd name="T23" fmla="*/ 40 h 226"/>
                <a:gd name="T24" fmla="*/ 38 w 171"/>
                <a:gd name="T25" fmla="*/ 40 h 226"/>
                <a:gd name="T26" fmla="*/ 39 w 171"/>
                <a:gd name="T27" fmla="*/ 40 h 226"/>
                <a:gd name="T28" fmla="*/ 39 w 171"/>
                <a:gd name="T29" fmla="*/ 40 h 226"/>
                <a:gd name="T30" fmla="*/ 39 w 171"/>
                <a:gd name="T31" fmla="*/ 39 h 226"/>
                <a:gd name="T32" fmla="*/ 39 w 171"/>
                <a:gd name="T33" fmla="*/ 37 h 226"/>
                <a:gd name="T34" fmla="*/ 38 w 171"/>
                <a:gd name="T35" fmla="*/ 35 h 226"/>
                <a:gd name="T36" fmla="*/ 37 w 171"/>
                <a:gd name="T37" fmla="*/ 34 h 226"/>
                <a:gd name="T38" fmla="*/ 36 w 171"/>
                <a:gd name="T39" fmla="*/ 34 h 226"/>
                <a:gd name="T40" fmla="*/ 35 w 171"/>
                <a:gd name="T41" fmla="*/ 33 h 226"/>
                <a:gd name="T42" fmla="*/ 33 w 171"/>
                <a:gd name="T43" fmla="*/ 32 h 226"/>
                <a:gd name="T44" fmla="*/ 30 w 171"/>
                <a:gd name="T45" fmla="*/ 31 h 226"/>
                <a:gd name="T46" fmla="*/ 29 w 171"/>
                <a:gd name="T47" fmla="*/ 30 h 226"/>
                <a:gd name="T48" fmla="*/ 36 w 171"/>
                <a:gd name="T49" fmla="*/ 23 h 226"/>
                <a:gd name="T50" fmla="*/ 42 w 171"/>
                <a:gd name="T51" fmla="*/ 23 h 226"/>
                <a:gd name="T52" fmla="*/ 42 w 171"/>
                <a:gd name="T53" fmla="*/ 14 h 226"/>
                <a:gd name="T54" fmla="*/ 39 w 171"/>
                <a:gd name="T55" fmla="*/ 7 h 226"/>
                <a:gd name="T56" fmla="*/ 29 w 171"/>
                <a:gd name="T57" fmla="*/ 0 h 226"/>
                <a:gd name="T58" fmla="*/ 23 w 171"/>
                <a:gd name="T59" fmla="*/ 7 h 226"/>
                <a:gd name="T60" fmla="*/ 23 w 171"/>
                <a:gd name="T61" fmla="*/ 17 h 226"/>
                <a:gd name="T62" fmla="*/ 16 w 171"/>
                <a:gd name="T63" fmla="*/ 17 h 226"/>
                <a:gd name="T64" fmla="*/ 16 w 171"/>
                <a:gd name="T65" fmla="*/ 1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226"/>
                <a:gd name="T101" fmla="*/ 171 w 171"/>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226">
                  <a:moveTo>
                    <a:pt x="52" y="40"/>
                  </a:moveTo>
                  <a:lnTo>
                    <a:pt x="52" y="54"/>
                  </a:lnTo>
                  <a:lnTo>
                    <a:pt x="25" y="78"/>
                  </a:lnTo>
                  <a:lnTo>
                    <a:pt x="14" y="78"/>
                  </a:lnTo>
                  <a:lnTo>
                    <a:pt x="0" y="78"/>
                  </a:lnTo>
                  <a:lnTo>
                    <a:pt x="25" y="119"/>
                  </a:lnTo>
                  <a:lnTo>
                    <a:pt x="25" y="132"/>
                  </a:lnTo>
                  <a:lnTo>
                    <a:pt x="14" y="159"/>
                  </a:lnTo>
                  <a:lnTo>
                    <a:pt x="25" y="172"/>
                  </a:lnTo>
                  <a:lnTo>
                    <a:pt x="65" y="186"/>
                  </a:lnTo>
                  <a:lnTo>
                    <a:pt x="92" y="213"/>
                  </a:lnTo>
                  <a:lnTo>
                    <a:pt x="119" y="226"/>
                  </a:lnTo>
                  <a:lnTo>
                    <a:pt x="119" y="186"/>
                  </a:lnTo>
                  <a:lnTo>
                    <a:pt x="119" y="172"/>
                  </a:lnTo>
                  <a:lnTo>
                    <a:pt x="119" y="171"/>
                  </a:lnTo>
                  <a:lnTo>
                    <a:pt x="121" y="171"/>
                  </a:lnTo>
                  <a:lnTo>
                    <a:pt x="123" y="169"/>
                  </a:lnTo>
                  <a:lnTo>
                    <a:pt x="125" y="165"/>
                  </a:lnTo>
                  <a:lnTo>
                    <a:pt x="127" y="163"/>
                  </a:lnTo>
                  <a:lnTo>
                    <a:pt x="129" y="161"/>
                  </a:lnTo>
                  <a:lnTo>
                    <a:pt x="131" y="159"/>
                  </a:lnTo>
                  <a:lnTo>
                    <a:pt x="133" y="159"/>
                  </a:lnTo>
                  <a:lnTo>
                    <a:pt x="142" y="159"/>
                  </a:lnTo>
                  <a:lnTo>
                    <a:pt x="146" y="159"/>
                  </a:lnTo>
                  <a:lnTo>
                    <a:pt x="150" y="159"/>
                  </a:lnTo>
                  <a:lnTo>
                    <a:pt x="154" y="159"/>
                  </a:lnTo>
                  <a:lnTo>
                    <a:pt x="156" y="159"/>
                  </a:lnTo>
                  <a:lnTo>
                    <a:pt x="158" y="159"/>
                  </a:lnTo>
                  <a:lnTo>
                    <a:pt x="158" y="157"/>
                  </a:lnTo>
                  <a:lnTo>
                    <a:pt x="158" y="155"/>
                  </a:lnTo>
                  <a:lnTo>
                    <a:pt x="158" y="151"/>
                  </a:lnTo>
                  <a:lnTo>
                    <a:pt x="158" y="146"/>
                  </a:lnTo>
                  <a:lnTo>
                    <a:pt x="156" y="140"/>
                  </a:lnTo>
                  <a:lnTo>
                    <a:pt x="152" y="136"/>
                  </a:lnTo>
                  <a:lnTo>
                    <a:pt x="150" y="134"/>
                  </a:lnTo>
                  <a:lnTo>
                    <a:pt x="148" y="132"/>
                  </a:lnTo>
                  <a:lnTo>
                    <a:pt x="146" y="132"/>
                  </a:lnTo>
                  <a:lnTo>
                    <a:pt x="144" y="132"/>
                  </a:lnTo>
                  <a:lnTo>
                    <a:pt x="140" y="130"/>
                  </a:lnTo>
                  <a:lnTo>
                    <a:pt x="136" y="128"/>
                  </a:lnTo>
                  <a:lnTo>
                    <a:pt x="133" y="126"/>
                  </a:lnTo>
                  <a:lnTo>
                    <a:pt x="127" y="123"/>
                  </a:lnTo>
                  <a:lnTo>
                    <a:pt x="123" y="121"/>
                  </a:lnTo>
                  <a:lnTo>
                    <a:pt x="119" y="119"/>
                  </a:lnTo>
                  <a:lnTo>
                    <a:pt x="146" y="92"/>
                  </a:lnTo>
                  <a:lnTo>
                    <a:pt x="171" y="105"/>
                  </a:lnTo>
                  <a:lnTo>
                    <a:pt x="171" y="92"/>
                  </a:lnTo>
                  <a:lnTo>
                    <a:pt x="171" y="78"/>
                  </a:lnTo>
                  <a:lnTo>
                    <a:pt x="171" y="54"/>
                  </a:lnTo>
                  <a:lnTo>
                    <a:pt x="158" y="54"/>
                  </a:lnTo>
                  <a:lnTo>
                    <a:pt x="158" y="27"/>
                  </a:lnTo>
                  <a:lnTo>
                    <a:pt x="158" y="0"/>
                  </a:lnTo>
                  <a:lnTo>
                    <a:pt x="119" y="0"/>
                  </a:lnTo>
                  <a:lnTo>
                    <a:pt x="92" y="13"/>
                  </a:lnTo>
                  <a:lnTo>
                    <a:pt x="92" y="27"/>
                  </a:lnTo>
                  <a:lnTo>
                    <a:pt x="106" y="54"/>
                  </a:lnTo>
                  <a:lnTo>
                    <a:pt x="92" y="65"/>
                  </a:lnTo>
                  <a:lnTo>
                    <a:pt x="79" y="92"/>
                  </a:lnTo>
                  <a:lnTo>
                    <a:pt x="65" y="65"/>
                  </a:lnTo>
                  <a:lnTo>
                    <a:pt x="79" y="54"/>
                  </a:lnTo>
                  <a:lnTo>
                    <a:pt x="65" y="40"/>
                  </a:lnTo>
                  <a:lnTo>
                    <a:pt x="52" y="4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27" name="Freeform 199"/>
            <p:cNvSpPr>
              <a:spLocks/>
            </p:cNvSpPr>
            <p:nvPr/>
          </p:nvSpPr>
          <p:spPr bwMode="gray">
            <a:xfrm>
              <a:off x="2594" y="2337"/>
              <a:ext cx="59" cy="33"/>
            </a:xfrm>
            <a:custGeom>
              <a:avLst/>
              <a:gdLst>
                <a:gd name="T0" fmla="*/ 6 w 119"/>
                <a:gd name="T1" fmla="*/ 3 h 67"/>
                <a:gd name="T2" fmla="*/ 3 w 119"/>
                <a:gd name="T3" fmla="*/ 3 h 67"/>
                <a:gd name="T4" fmla="*/ 0 w 119"/>
                <a:gd name="T5" fmla="*/ 3 h 67"/>
                <a:gd name="T6" fmla="*/ 0 w 119"/>
                <a:gd name="T7" fmla="*/ 10 h 67"/>
                <a:gd name="T8" fmla="*/ 6 w 119"/>
                <a:gd name="T9" fmla="*/ 13 h 67"/>
                <a:gd name="T10" fmla="*/ 13 w 119"/>
                <a:gd name="T11" fmla="*/ 16 h 67"/>
                <a:gd name="T12" fmla="*/ 19 w 119"/>
                <a:gd name="T13" fmla="*/ 13 h 67"/>
                <a:gd name="T14" fmla="*/ 26 w 119"/>
                <a:gd name="T15" fmla="*/ 10 h 67"/>
                <a:gd name="T16" fmla="*/ 29 w 119"/>
                <a:gd name="T17" fmla="*/ 6 h 67"/>
                <a:gd name="T18" fmla="*/ 29 w 119"/>
                <a:gd name="T19" fmla="*/ 3 h 67"/>
                <a:gd name="T20" fmla="*/ 26 w 119"/>
                <a:gd name="T21" fmla="*/ 3 h 67"/>
                <a:gd name="T22" fmla="*/ 19 w 119"/>
                <a:gd name="T23" fmla="*/ 0 h 67"/>
                <a:gd name="T24" fmla="*/ 19 w 119"/>
                <a:gd name="T25" fmla="*/ 3 h 67"/>
                <a:gd name="T26" fmla="*/ 13 w 119"/>
                <a:gd name="T27" fmla="*/ 6 h 67"/>
                <a:gd name="T28" fmla="*/ 10 w 119"/>
                <a:gd name="T29" fmla="*/ 0 h 67"/>
                <a:gd name="T30" fmla="*/ 6 w 119"/>
                <a:gd name="T31" fmla="*/ 3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67"/>
                <a:gd name="T50" fmla="*/ 119 w 11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67">
                  <a:moveTo>
                    <a:pt x="27" y="13"/>
                  </a:moveTo>
                  <a:lnTo>
                    <a:pt x="14" y="13"/>
                  </a:lnTo>
                  <a:lnTo>
                    <a:pt x="0" y="13"/>
                  </a:lnTo>
                  <a:lnTo>
                    <a:pt x="0" y="40"/>
                  </a:lnTo>
                  <a:lnTo>
                    <a:pt x="27" y="53"/>
                  </a:lnTo>
                  <a:lnTo>
                    <a:pt x="52" y="67"/>
                  </a:lnTo>
                  <a:lnTo>
                    <a:pt x="79" y="53"/>
                  </a:lnTo>
                  <a:lnTo>
                    <a:pt x="106" y="40"/>
                  </a:lnTo>
                  <a:lnTo>
                    <a:pt x="119" y="27"/>
                  </a:lnTo>
                  <a:lnTo>
                    <a:pt x="119" y="13"/>
                  </a:lnTo>
                  <a:lnTo>
                    <a:pt x="106" y="13"/>
                  </a:lnTo>
                  <a:lnTo>
                    <a:pt x="79" y="0"/>
                  </a:lnTo>
                  <a:lnTo>
                    <a:pt x="79" y="13"/>
                  </a:lnTo>
                  <a:lnTo>
                    <a:pt x="52" y="27"/>
                  </a:lnTo>
                  <a:lnTo>
                    <a:pt x="40" y="0"/>
                  </a:lnTo>
                  <a:lnTo>
                    <a:pt x="27" y="13"/>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1" name="Freeform 200"/>
            <p:cNvSpPr>
              <a:spLocks/>
            </p:cNvSpPr>
            <p:nvPr/>
          </p:nvSpPr>
          <p:spPr bwMode="gray">
            <a:xfrm>
              <a:off x="2786" y="2308"/>
              <a:ext cx="27" cy="26"/>
            </a:xfrm>
            <a:custGeom>
              <a:avLst/>
              <a:gdLst>
                <a:gd name="T0" fmla="*/ 0 w 54"/>
                <a:gd name="T1" fmla="*/ 0 h 52"/>
                <a:gd name="T2" fmla="*/ 0 w 54"/>
                <a:gd name="T3" fmla="*/ 7 h 52"/>
                <a:gd name="T4" fmla="*/ 7 w 54"/>
                <a:gd name="T5" fmla="*/ 13 h 52"/>
                <a:gd name="T6" fmla="*/ 10 w 54"/>
                <a:gd name="T7" fmla="*/ 13 h 52"/>
                <a:gd name="T8" fmla="*/ 14 w 54"/>
                <a:gd name="T9" fmla="*/ 10 h 52"/>
                <a:gd name="T10" fmla="*/ 14 w 54"/>
                <a:gd name="T11" fmla="*/ 3 h 52"/>
                <a:gd name="T12" fmla="*/ 7 w 54"/>
                <a:gd name="T13" fmla="*/ 3 h 52"/>
                <a:gd name="T14" fmla="*/ 0 w 54"/>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2"/>
                <a:gd name="T26" fmla="*/ 54 w 54"/>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2">
                  <a:moveTo>
                    <a:pt x="0" y="0"/>
                  </a:moveTo>
                  <a:lnTo>
                    <a:pt x="0" y="27"/>
                  </a:lnTo>
                  <a:lnTo>
                    <a:pt x="27" y="52"/>
                  </a:lnTo>
                  <a:lnTo>
                    <a:pt x="40" y="52"/>
                  </a:lnTo>
                  <a:lnTo>
                    <a:pt x="54" y="38"/>
                  </a:lnTo>
                  <a:lnTo>
                    <a:pt x="54" y="13"/>
                  </a:lnTo>
                  <a:lnTo>
                    <a:pt x="27" y="13"/>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2" name="Freeform 201"/>
            <p:cNvSpPr>
              <a:spLocks/>
            </p:cNvSpPr>
            <p:nvPr/>
          </p:nvSpPr>
          <p:spPr bwMode="gray">
            <a:xfrm>
              <a:off x="2594" y="966"/>
              <a:ext cx="501" cy="1330"/>
            </a:xfrm>
            <a:custGeom>
              <a:avLst/>
              <a:gdLst>
                <a:gd name="T0" fmla="*/ 147 w 1002"/>
                <a:gd name="T1" fmla="*/ 6 h 2660"/>
                <a:gd name="T2" fmla="*/ 157 w 1002"/>
                <a:gd name="T3" fmla="*/ 37 h 2660"/>
                <a:gd name="T4" fmla="*/ 130 w 1002"/>
                <a:gd name="T5" fmla="*/ 37 h 2660"/>
                <a:gd name="T6" fmla="*/ 120 w 1002"/>
                <a:gd name="T7" fmla="*/ 47 h 2660"/>
                <a:gd name="T8" fmla="*/ 97 w 1002"/>
                <a:gd name="T9" fmla="*/ 70 h 2660"/>
                <a:gd name="T10" fmla="*/ 94 w 1002"/>
                <a:gd name="T11" fmla="*/ 103 h 2660"/>
                <a:gd name="T12" fmla="*/ 77 w 1002"/>
                <a:gd name="T13" fmla="*/ 148 h 2660"/>
                <a:gd name="T14" fmla="*/ 63 w 1002"/>
                <a:gd name="T15" fmla="*/ 173 h 2660"/>
                <a:gd name="T16" fmla="*/ 63 w 1002"/>
                <a:gd name="T17" fmla="*/ 207 h 2660"/>
                <a:gd name="T18" fmla="*/ 60 w 1002"/>
                <a:gd name="T19" fmla="*/ 250 h 2660"/>
                <a:gd name="T20" fmla="*/ 34 w 1002"/>
                <a:gd name="T21" fmla="*/ 258 h 2660"/>
                <a:gd name="T22" fmla="*/ 23 w 1002"/>
                <a:gd name="T23" fmla="*/ 288 h 2660"/>
                <a:gd name="T24" fmla="*/ 17 w 1002"/>
                <a:gd name="T25" fmla="*/ 315 h 2660"/>
                <a:gd name="T26" fmla="*/ 23 w 1002"/>
                <a:gd name="T27" fmla="*/ 367 h 2660"/>
                <a:gd name="T28" fmla="*/ 37 w 1002"/>
                <a:gd name="T29" fmla="*/ 394 h 2660"/>
                <a:gd name="T30" fmla="*/ 27 w 1002"/>
                <a:gd name="T31" fmla="*/ 404 h 2660"/>
                <a:gd name="T32" fmla="*/ 34 w 1002"/>
                <a:gd name="T33" fmla="*/ 424 h 2660"/>
                <a:gd name="T34" fmla="*/ 34 w 1002"/>
                <a:gd name="T35" fmla="*/ 444 h 2660"/>
                <a:gd name="T36" fmla="*/ 27 w 1002"/>
                <a:gd name="T37" fmla="*/ 454 h 2660"/>
                <a:gd name="T38" fmla="*/ 20 w 1002"/>
                <a:gd name="T39" fmla="*/ 461 h 2660"/>
                <a:gd name="T40" fmla="*/ 14 w 1002"/>
                <a:gd name="T41" fmla="*/ 471 h 2660"/>
                <a:gd name="T42" fmla="*/ 14 w 1002"/>
                <a:gd name="T43" fmla="*/ 498 h 2660"/>
                <a:gd name="T44" fmla="*/ 10 w 1002"/>
                <a:gd name="T45" fmla="*/ 491 h 2660"/>
                <a:gd name="T46" fmla="*/ 0 w 1002"/>
                <a:gd name="T47" fmla="*/ 501 h 2660"/>
                <a:gd name="T48" fmla="*/ 17 w 1002"/>
                <a:gd name="T49" fmla="*/ 558 h 2660"/>
                <a:gd name="T50" fmla="*/ 50 w 1002"/>
                <a:gd name="T51" fmla="*/ 612 h 2660"/>
                <a:gd name="T52" fmla="*/ 40 w 1002"/>
                <a:gd name="T53" fmla="*/ 628 h 2660"/>
                <a:gd name="T54" fmla="*/ 74 w 1002"/>
                <a:gd name="T55" fmla="*/ 665 h 2660"/>
                <a:gd name="T56" fmla="*/ 84 w 1002"/>
                <a:gd name="T57" fmla="*/ 642 h 2660"/>
                <a:gd name="T58" fmla="*/ 120 w 1002"/>
                <a:gd name="T59" fmla="*/ 625 h 2660"/>
                <a:gd name="T60" fmla="*/ 141 w 1002"/>
                <a:gd name="T61" fmla="*/ 595 h 2660"/>
                <a:gd name="T62" fmla="*/ 144 w 1002"/>
                <a:gd name="T63" fmla="*/ 555 h 2660"/>
                <a:gd name="T64" fmla="*/ 143 w 1002"/>
                <a:gd name="T65" fmla="*/ 553 h 2660"/>
                <a:gd name="T66" fmla="*/ 142 w 1002"/>
                <a:gd name="T67" fmla="*/ 549 h 2660"/>
                <a:gd name="T68" fmla="*/ 140 w 1002"/>
                <a:gd name="T69" fmla="*/ 543 h 2660"/>
                <a:gd name="T70" fmla="*/ 140 w 1002"/>
                <a:gd name="T71" fmla="*/ 538 h 2660"/>
                <a:gd name="T72" fmla="*/ 141 w 1002"/>
                <a:gd name="T73" fmla="*/ 534 h 2660"/>
                <a:gd name="T74" fmla="*/ 141 w 1002"/>
                <a:gd name="T75" fmla="*/ 531 h 2660"/>
                <a:gd name="T76" fmla="*/ 143 w 1002"/>
                <a:gd name="T77" fmla="*/ 522 h 2660"/>
                <a:gd name="T78" fmla="*/ 143 w 1002"/>
                <a:gd name="T79" fmla="*/ 520 h 2660"/>
                <a:gd name="T80" fmla="*/ 144 w 1002"/>
                <a:gd name="T81" fmla="*/ 518 h 2660"/>
                <a:gd name="T82" fmla="*/ 154 w 1002"/>
                <a:gd name="T83" fmla="*/ 494 h 2660"/>
                <a:gd name="T84" fmla="*/ 171 w 1002"/>
                <a:gd name="T85" fmla="*/ 467 h 2660"/>
                <a:gd name="T86" fmla="*/ 124 w 1002"/>
                <a:gd name="T87" fmla="*/ 467 h 2660"/>
                <a:gd name="T88" fmla="*/ 164 w 1002"/>
                <a:gd name="T89" fmla="*/ 464 h 2660"/>
                <a:gd name="T90" fmla="*/ 190 w 1002"/>
                <a:gd name="T91" fmla="*/ 444 h 2660"/>
                <a:gd name="T92" fmla="*/ 151 w 1002"/>
                <a:gd name="T93" fmla="*/ 414 h 2660"/>
                <a:gd name="T94" fmla="*/ 141 w 1002"/>
                <a:gd name="T95" fmla="*/ 347 h 2660"/>
                <a:gd name="T96" fmla="*/ 161 w 1002"/>
                <a:gd name="T97" fmla="*/ 291 h 2660"/>
                <a:gd name="T98" fmla="*/ 201 w 1002"/>
                <a:gd name="T99" fmla="*/ 253 h 2660"/>
                <a:gd name="T100" fmla="*/ 204 w 1002"/>
                <a:gd name="T101" fmla="*/ 204 h 2660"/>
                <a:gd name="T102" fmla="*/ 227 w 1002"/>
                <a:gd name="T103" fmla="*/ 151 h 2660"/>
                <a:gd name="T104" fmla="*/ 248 w 1002"/>
                <a:gd name="T105" fmla="*/ 141 h 2660"/>
                <a:gd name="T106" fmla="*/ 237 w 1002"/>
                <a:gd name="T107" fmla="*/ 117 h 2660"/>
                <a:gd name="T108" fmla="*/ 227 w 1002"/>
                <a:gd name="T109" fmla="*/ 83 h 2660"/>
                <a:gd name="T110" fmla="*/ 224 w 1002"/>
                <a:gd name="T111" fmla="*/ 67 h 2660"/>
                <a:gd name="T112" fmla="*/ 217 w 1002"/>
                <a:gd name="T113" fmla="*/ 43 h 2660"/>
                <a:gd name="T114" fmla="*/ 187 w 1002"/>
                <a:gd name="T115" fmla="*/ 27 h 2660"/>
                <a:gd name="T116" fmla="*/ 167 w 1002"/>
                <a:gd name="T117" fmla="*/ 10 h 26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2660"/>
                <a:gd name="T179" fmla="*/ 1002 w 1002"/>
                <a:gd name="T180" fmla="*/ 2660 h 26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2660">
                  <a:moveTo>
                    <a:pt x="628" y="14"/>
                  </a:moveTo>
                  <a:lnTo>
                    <a:pt x="601" y="0"/>
                  </a:lnTo>
                  <a:lnTo>
                    <a:pt x="588" y="27"/>
                  </a:lnTo>
                  <a:lnTo>
                    <a:pt x="628" y="81"/>
                  </a:lnTo>
                  <a:lnTo>
                    <a:pt x="614" y="121"/>
                  </a:lnTo>
                  <a:lnTo>
                    <a:pt x="628" y="148"/>
                  </a:lnTo>
                  <a:lnTo>
                    <a:pt x="601" y="161"/>
                  </a:lnTo>
                  <a:lnTo>
                    <a:pt x="547" y="121"/>
                  </a:lnTo>
                  <a:lnTo>
                    <a:pt x="520" y="148"/>
                  </a:lnTo>
                  <a:lnTo>
                    <a:pt x="493" y="121"/>
                  </a:lnTo>
                  <a:lnTo>
                    <a:pt x="467" y="135"/>
                  </a:lnTo>
                  <a:lnTo>
                    <a:pt x="480" y="188"/>
                  </a:lnTo>
                  <a:lnTo>
                    <a:pt x="480" y="242"/>
                  </a:lnTo>
                  <a:lnTo>
                    <a:pt x="426" y="229"/>
                  </a:lnTo>
                  <a:lnTo>
                    <a:pt x="386" y="280"/>
                  </a:lnTo>
                  <a:lnTo>
                    <a:pt x="386" y="348"/>
                  </a:lnTo>
                  <a:lnTo>
                    <a:pt x="348" y="361"/>
                  </a:lnTo>
                  <a:lnTo>
                    <a:pt x="374" y="415"/>
                  </a:lnTo>
                  <a:lnTo>
                    <a:pt x="374" y="455"/>
                  </a:lnTo>
                  <a:lnTo>
                    <a:pt x="307" y="549"/>
                  </a:lnTo>
                  <a:lnTo>
                    <a:pt x="307" y="589"/>
                  </a:lnTo>
                  <a:lnTo>
                    <a:pt x="280" y="628"/>
                  </a:lnTo>
                  <a:lnTo>
                    <a:pt x="240" y="628"/>
                  </a:lnTo>
                  <a:lnTo>
                    <a:pt x="254" y="695"/>
                  </a:lnTo>
                  <a:lnTo>
                    <a:pt x="254" y="776"/>
                  </a:lnTo>
                  <a:lnTo>
                    <a:pt x="240" y="802"/>
                  </a:lnTo>
                  <a:lnTo>
                    <a:pt x="254" y="829"/>
                  </a:lnTo>
                  <a:lnTo>
                    <a:pt x="186" y="923"/>
                  </a:lnTo>
                  <a:lnTo>
                    <a:pt x="240" y="948"/>
                  </a:lnTo>
                  <a:lnTo>
                    <a:pt x="240" y="1002"/>
                  </a:lnTo>
                  <a:lnTo>
                    <a:pt x="227" y="1042"/>
                  </a:lnTo>
                  <a:lnTo>
                    <a:pt x="173" y="1029"/>
                  </a:lnTo>
                  <a:lnTo>
                    <a:pt x="133" y="1029"/>
                  </a:lnTo>
                  <a:lnTo>
                    <a:pt x="106" y="1069"/>
                  </a:lnTo>
                  <a:lnTo>
                    <a:pt x="79" y="1109"/>
                  </a:lnTo>
                  <a:lnTo>
                    <a:pt x="92" y="1150"/>
                  </a:lnTo>
                  <a:lnTo>
                    <a:pt x="65" y="1190"/>
                  </a:lnTo>
                  <a:lnTo>
                    <a:pt x="92" y="1230"/>
                  </a:lnTo>
                  <a:lnTo>
                    <a:pt x="65" y="1257"/>
                  </a:lnTo>
                  <a:lnTo>
                    <a:pt x="79" y="1323"/>
                  </a:lnTo>
                  <a:lnTo>
                    <a:pt x="106" y="1376"/>
                  </a:lnTo>
                  <a:lnTo>
                    <a:pt x="92" y="1470"/>
                  </a:lnTo>
                  <a:lnTo>
                    <a:pt x="119" y="1497"/>
                  </a:lnTo>
                  <a:lnTo>
                    <a:pt x="159" y="1537"/>
                  </a:lnTo>
                  <a:lnTo>
                    <a:pt x="146" y="1578"/>
                  </a:lnTo>
                  <a:lnTo>
                    <a:pt x="133" y="1605"/>
                  </a:lnTo>
                  <a:lnTo>
                    <a:pt x="119" y="1605"/>
                  </a:lnTo>
                  <a:lnTo>
                    <a:pt x="106" y="1618"/>
                  </a:lnTo>
                  <a:lnTo>
                    <a:pt x="119" y="1645"/>
                  </a:lnTo>
                  <a:lnTo>
                    <a:pt x="106" y="1670"/>
                  </a:lnTo>
                  <a:lnTo>
                    <a:pt x="133" y="1697"/>
                  </a:lnTo>
                  <a:lnTo>
                    <a:pt x="133" y="1737"/>
                  </a:lnTo>
                  <a:lnTo>
                    <a:pt x="119" y="1750"/>
                  </a:lnTo>
                  <a:lnTo>
                    <a:pt x="133" y="1777"/>
                  </a:lnTo>
                  <a:lnTo>
                    <a:pt x="119" y="1791"/>
                  </a:lnTo>
                  <a:lnTo>
                    <a:pt x="119" y="1804"/>
                  </a:lnTo>
                  <a:lnTo>
                    <a:pt x="106" y="1818"/>
                  </a:lnTo>
                  <a:lnTo>
                    <a:pt x="65" y="1818"/>
                  </a:lnTo>
                  <a:lnTo>
                    <a:pt x="65" y="1831"/>
                  </a:lnTo>
                  <a:lnTo>
                    <a:pt x="79" y="1845"/>
                  </a:lnTo>
                  <a:lnTo>
                    <a:pt x="79" y="1858"/>
                  </a:lnTo>
                  <a:lnTo>
                    <a:pt x="54" y="1871"/>
                  </a:lnTo>
                  <a:lnTo>
                    <a:pt x="54" y="1885"/>
                  </a:lnTo>
                  <a:lnTo>
                    <a:pt x="65" y="1925"/>
                  </a:lnTo>
                  <a:lnTo>
                    <a:pt x="65" y="1965"/>
                  </a:lnTo>
                  <a:lnTo>
                    <a:pt x="54" y="1992"/>
                  </a:lnTo>
                  <a:lnTo>
                    <a:pt x="54" y="2004"/>
                  </a:lnTo>
                  <a:lnTo>
                    <a:pt x="40" y="2004"/>
                  </a:lnTo>
                  <a:lnTo>
                    <a:pt x="40" y="1965"/>
                  </a:lnTo>
                  <a:lnTo>
                    <a:pt x="14" y="1965"/>
                  </a:lnTo>
                  <a:lnTo>
                    <a:pt x="27" y="1979"/>
                  </a:lnTo>
                  <a:lnTo>
                    <a:pt x="0" y="2004"/>
                  </a:lnTo>
                  <a:lnTo>
                    <a:pt x="14" y="2084"/>
                  </a:lnTo>
                  <a:lnTo>
                    <a:pt x="40" y="2165"/>
                  </a:lnTo>
                  <a:lnTo>
                    <a:pt x="65" y="2232"/>
                  </a:lnTo>
                  <a:lnTo>
                    <a:pt x="106" y="2299"/>
                  </a:lnTo>
                  <a:lnTo>
                    <a:pt x="133" y="2365"/>
                  </a:lnTo>
                  <a:lnTo>
                    <a:pt x="200" y="2445"/>
                  </a:lnTo>
                  <a:lnTo>
                    <a:pt x="173" y="2472"/>
                  </a:lnTo>
                  <a:lnTo>
                    <a:pt x="173" y="2499"/>
                  </a:lnTo>
                  <a:lnTo>
                    <a:pt x="159" y="2512"/>
                  </a:lnTo>
                  <a:lnTo>
                    <a:pt x="213" y="2606"/>
                  </a:lnTo>
                  <a:lnTo>
                    <a:pt x="200" y="2660"/>
                  </a:lnTo>
                  <a:lnTo>
                    <a:pt x="294" y="2660"/>
                  </a:lnTo>
                  <a:lnTo>
                    <a:pt x="348" y="2633"/>
                  </a:lnTo>
                  <a:lnTo>
                    <a:pt x="348" y="2593"/>
                  </a:lnTo>
                  <a:lnTo>
                    <a:pt x="334" y="2566"/>
                  </a:lnTo>
                  <a:lnTo>
                    <a:pt x="361" y="2526"/>
                  </a:lnTo>
                  <a:lnTo>
                    <a:pt x="426" y="2499"/>
                  </a:lnTo>
                  <a:lnTo>
                    <a:pt x="480" y="2499"/>
                  </a:lnTo>
                  <a:lnTo>
                    <a:pt x="507" y="2512"/>
                  </a:lnTo>
                  <a:lnTo>
                    <a:pt x="534" y="2432"/>
                  </a:lnTo>
                  <a:lnTo>
                    <a:pt x="561" y="2378"/>
                  </a:lnTo>
                  <a:lnTo>
                    <a:pt x="574" y="2299"/>
                  </a:lnTo>
                  <a:lnTo>
                    <a:pt x="574" y="2219"/>
                  </a:lnTo>
                  <a:lnTo>
                    <a:pt x="572" y="2217"/>
                  </a:lnTo>
                  <a:lnTo>
                    <a:pt x="572" y="2213"/>
                  </a:lnTo>
                  <a:lnTo>
                    <a:pt x="570" y="2209"/>
                  </a:lnTo>
                  <a:lnTo>
                    <a:pt x="568" y="2205"/>
                  </a:lnTo>
                  <a:lnTo>
                    <a:pt x="566" y="2200"/>
                  </a:lnTo>
                  <a:lnTo>
                    <a:pt x="565" y="2194"/>
                  </a:lnTo>
                  <a:lnTo>
                    <a:pt x="563" y="2188"/>
                  </a:lnTo>
                  <a:lnTo>
                    <a:pt x="559" y="2175"/>
                  </a:lnTo>
                  <a:lnTo>
                    <a:pt x="557" y="2169"/>
                  </a:lnTo>
                  <a:lnTo>
                    <a:pt x="557" y="2161"/>
                  </a:lnTo>
                  <a:lnTo>
                    <a:pt x="557" y="2155"/>
                  </a:lnTo>
                  <a:lnTo>
                    <a:pt x="557" y="2150"/>
                  </a:lnTo>
                  <a:lnTo>
                    <a:pt x="559" y="2144"/>
                  </a:lnTo>
                  <a:lnTo>
                    <a:pt x="561" y="2138"/>
                  </a:lnTo>
                  <a:lnTo>
                    <a:pt x="561" y="2134"/>
                  </a:lnTo>
                  <a:lnTo>
                    <a:pt x="561" y="2132"/>
                  </a:lnTo>
                  <a:lnTo>
                    <a:pt x="563" y="2127"/>
                  </a:lnTo>
                  <a:lnTo>
                    <a:pt x="563" y="2123"/>
                  </a:lnTo>
                  <a:lnTo>
                    <a:pt x="565" y="2111"/>
                  </a:lnTo>
                  <a:lnTo>
                    <a:pt x="566" y="2100"/>
                  </a:lnTo>
                  <a:lnTo>
                    <a:pt x="570" y="2088"/>
                  </a:lnTo>
                  <a:lnTo>
                    <a:pt x="570" y="2084"/>
                  </a:lnTo>
                  <a:lnTo>
                    <a:pt x="572" y="2081"/>
                  </a:lnTo>
                  <a:lnTo>
                    <a:pt x="572" y="2077"/>
                  </a:lnTo>
                  <a:lnTo>
                    <a:pt x="574" y="2073"/>
                  </a:lnTo>
                  <a:lnTo>
                    <a:pt x="574" y="2071"/>
                  </a:lnTo>
                  <a:lnTo>
                    <a:pt x="520" y="2044"/>
                  </a:lnTo>
                  <a:lnTo>
                    <a:pt x="574" y="2017"/>
                  </a:lnTo>
                  <a:lnTo>
                    <a:pt x="614" y="1979"/>
                  </a:lnTo>
                  <a:lnTo>
                    <a:pt x="655" y="1952"/>
                  </a:lnTo>
                  <a:lnTo>
                    <a:pt x="707" y="1898"/>
                  </a:lnTo>
                  <a:lnTo>
                    <a:pt x="682" y="1871"/>
                  </a:lnTo>
                  <a:lnTo>
                    <a:pt x="614" y="1898"/>
                  </a:lnTo>
                  <a:lnTo>
                    <a:pt x="534" y="1885"/>
                  </a:lnTo>
                  <a:lnTo>
                    <a:pt x="493" y="1871"/>
                  </a:lnTo>
                  <a:lnTo>
                    <a:pt x="547" y="1845"/>
                  </a:lnTo>
                  <a:lnTo>
                    <a:pt x="588" y="1871"/>
                  </a:lnTo>
                  <a:lnTo>
                    <a:pt x="655" y="1858"/>
                  </a:lnTo>
                  <a:lnTo>
                    <a:pt x="707" y="1858"/>
                  </a:lnTo>
                  <a:lnTo>
                    <a:pt x="747" y="1818"/>
                  </a:lnTo>
                  <a:lnTo>
                    <a:pt x="760" y="1777"/>
                  </a:lnTo>
                  <a:lnTo>
                    <a:pt x="707" y="1724"/>
                  </a:lnTo>
                  <a:lnTo>
                    <a:pt x="655" y="1670"/>
                  </a:lnTo>
                  <a:lnTo>
                    <a:pt x="601" y="1656"/>
                  </a:lnTo>
                  <a:lnTo>
                    <a:pt x="574" y="1645"/>
                  </a:lnTo>
                  <a:lnTo>
                    <a:pt x="547" y="1470"/>
                  </a:lnTo>
                  <a:lnTo>
                    <a:pt x="561" y="1390"/>
                  </a:lnTo>
                  <a:lnTo>
                    <a:pt x="547" y="1298"/>
                  </a:lnTo>
                  <a:lnTo>
                    <a:pt x="601" y="1257"/>
                  </a:lnTo>
                  <a:lnTo>
                    <a:pt x="641" y="1163"/>
                  </a:lnTo>
                  <a:lnTo>
                    <a:pt x="695" y="1096"/>
                  </a:lnTo>
                  <a:lnTo>
                    <a:pt x="760" y="1042"/>
                  </a:lnTo>
                  <a:lnTo>
                    <a:pt x="801" y="1015"/>
                  </a:lnTo>
                  <a:lnTo>
                    <a:pt x="814" y="948"/>
                  </a:lnTo>
                  <a:lnTo>
                    <a:pt x="841" y="896"/>
                  </a:lnTo>
                  <a:lnTo>
                    <a:pt x="814" y="816"/>
                  </a:lnTo>
                  <a:lnTo>
                    <a:pt x="828" y="708"/>
                  </a:lnTo>
                  <a:lnTo>
                    <a:pt x="868" y="641"/>
                  </a:lnTo>
                  <a:lnTo>
                    <a:pt x="908" y="601"/>
                  </a:lnTo>
                  <a:lnTo>
                    <a:pt x="975" y="589"/>
                  </a:lnTo>
                  <a:lnTo>
                    <a:pt x="1002" y="589"/>
                  </a:lnTo>
                  <a:lnTo>
                    <a:pt x="989" y="563"/>
                  </a:lnTo>
                  <a:lnTo>
                    <a:pt x="962" y="522"/>
                  </a:lnTo>
                  <a:lnTo>
                    <a:pt x="935" y="482"/>
                  </a:lnTo>
                  <a:lnTo>
                    <a:pt x="948" y="469"/>
                  </a:lnTo>
                  <a:lnTo>
                    <a:pt x="948" y="415"/>
                  </a:lnTo>
                  <a:lnTo>
                    <a:pt x="935" y="388"/>
                  </a:lnTo>
                  <a:lnTo>
                    <a:pt x="908" y="334"/>
                  </a:lnTo>
                  <a:lnTo>
                    <a:pt x="922" y="307"/>
                  </a:lnTo>
                  <a:lnTo>
                    <a:pt x="922" y="294"/>
                  </a:lnTo>
                  <a:lnTo>
                    <a:pt x="895" y="267"/>
                  </a:lnTo>
                  <a:lnTo>
                    <a:pt x="895" y="229"/>
                  </a:lnTo>
                  <a:lnTo>
                    <a:pt x="895" y="202"/>
                  </a:lnTo>
                  <a:lnTo>
                    <a:pt x="868" y="175"/>
                  </a:lnTo>
                  <a:lnTo>
                    <a:pt x="841" y="135"/>
                  </a:lnTo>
                  <a:lnTo>
                    <a:pt x="801" y="108"/>
                  </a:lnTo>
                  <a:lnTo>
                    <a:pt x="747" y="108"/>
                  </a:lnTo>
                  <a:lnTo>
                    <a:pt x="707" y="81"/>
                  </a:lnTo>
                  <a:lnTo>
                    <a:pt x="682" y="54"/>
                  </a:lnTo>
                  <a:lnTo>
                    <a:pt x="668" y="41"/>
                  </a:lnTo>
                  <a:lnTo>
                    <a:pt x="628" y="14"/>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3" name="Freeform 202"/>
            <p:cNvSpPr>
              <a:spLocks/>
            </p:cNvSpPr>
            <p:nvPr/>
          </p:nvSpPr>
          <p:spPr bwMode="gray">
            <a:xfrm>
              <a:off x="2867" y="2102"/>
              <a:ext cx="33" cy="106"/>
            </a:xfrm>
            <a:custGeom>
              <a:avLst/>
              <a:gdLst>
                <a:gd name="T0" fmla="*/ 17 w 66"/>
                <a:gd name="T1" fmla="*/ 0 h 213"/>
                <a:gd name="T2" fmla="*/ 13 w 66"/>
                <a:gd name="T3" fmla="*/ 3 h 213"/>
                <a:gd name="T4" fmla="*/ 13 w 66"/>
                <a:gd name="T5" fmla="*/ 16 h 213"/>
                <a:gd name="T6" fmla="*/ 10 w 66"/>
                <a:gd name="T7" fmla="*/ 19 h 213"/>
                <a:gd name="T8" fmla="*/ 6 w 66"/>
                <a:gd name="T9" fmla="*/ 26 h 213"/>
                <a:gd name="T10" fmla="*/ 3 w 66"/>
                <a:gd name="T11" fmla="*/ 33 h 213"/>
                <a:gd name="T12" fmla="*/ 0 w 66"/>
                <a:gd name="T13" fmla="*/ 40 h 213"/>
                <a:gd name="T14" fmla="*/ 3 w 66"/>
                <a:gd name="T15" fmla="*/ 43 h 213"/>
                <a:gd name="T16" fmla="*/ 3 w 66"/>
                <a:gd name="T17" fmla="*/ 53 h 213"/>
                <a:gd name="T18" fmla="*/ 6 w 66"/>
                <a:gd name="T19" fmla="*/ 43 h 213"/>
                <a:gd name="T20" fmla="*/ 6 w 66"/>
                <a:gd name="T21" fmla="*/ 43 h 213"/>
                <a:gd name="T22" fmla="*/ 7 w 66"/>
                <a:gd name="T23" fmla="*/ 42 h 213"/>
                <a:gd name="T24" fmla="*/ 7 w 66"/>
                <a:gd name="T25" fmla="*/ 41 h 213"/>
                <a:gd name="T26" fmla="*/ 8 w 66"/>
                <a:gd name="T27" fmla="*/ 41 h 213"/>
                <a:gd name="T28" fmla="*/ 8 w 66"/>
                <a:gd name="T29" fmla="*/ 40 h 213"/>
                <a:gd name="T30" fmla="*/ 9 w 66"/>
                <a:gd name="T31" fmla="*/ 39 h 213"/>
                <a:gd name="T32" fmla="*/ 9 w 66"/>
                <a:gd name="T33" fmla="*/ 38 h 213"/>
                <a:gd name="T34" fmla="*/ 10 w 66"/>
                <a:gd name="T35" fmla="*/ 36 h 213"/>
                <a:gd name="T36" fmla="*/ 10 w 66"/>
                <a:gd name="T37" fmla="*/ 36 h 213"/>
                <a:gd name="T38" fmla="*/ 10 w 66"/>
                <a:gd name="T39" fmla="*/ 36 h 213"/>
                <a:gd name="T40" fmla="*/ 10 w 66"/>
                <a:gd name="T41" fmla="*/ 35 h 213"/>
                <a:gd name="T42" fmla="*/ 10 w 66"/>
                <a:gd name="T43" fmla="*/ 34 h 213"/>
                <a:gd name="T44" fmla="*/ 10 w 66"/>
                <a:gd name="T45" fmla="*/ 33 h 213"/>
                <a:gd name="T46" fmla="*/ 10 w 66"/>
                <a:gd name="T47" fmla="*/ 32 h 213"/>
                <a:gd name="T48" fmla="*/ 10 w 66"/>
                <a:gd name="T49" fmla="*/ 30 h 213"/>
                <a:gd name="T50" fmla="*/ 10 w 66"/>
                <a:gd name="T51" fmla="*/ 30 h 213"/>
                <a:gd name="T52" fmla="*/ 10 w 66"/>
                <a:gd name="T53" fmla="*/ 29 h 213"/>
                <a:gd name="T54" fmla="*/ 10 w 66"/>
                <a:gd name="T55" fmla="*/ 29 h 213"/>
                <a:gd name="T56" fmla="*/ 13 w 66"/>
                <a:gd name="T57" fmla="*/ 23 h 213"/>
                <a:gd name="T58" fmla="*/ 13 w 66"/>
                <a:gd name="T59" fmla="*/ 16 h 213"/>
                <a:gd name="T60" fmla="*/ 17 w 66"/>
                <a:gd name="T61" fmla="*/ 6 h 213"/>
                <a:gd name="T62" fmla="*/ 17 w 66"/>
                <a:gd name="T63" fmla="*/ 0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213"/>
                <a:gd name="T98" fmla="*/ 66 w 66"/>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213">
                  <a:moveTo>
                    <a:pt x="66" y="0"/>
                  </a:moveTo>
                  <a:lnTo>
                    <a:pt x="54" y="14"/>
                  </a:lnTo>
                  <a:lnTo>
                    <a:pt x="54" y="66"/>
                  </a:lnTo>
                  <a:lnTo>
                    <a:pt x="41" y="79"/>
                  </a:lnTo>
                  <a:lnTo>
                    <a:pt x="27" y="106"/>
                  </a:lnTo>
                  <a:lnTo>
                    <a:pt x="14" y="133"/>
                  </a:lnTo>
                  <a:lnTo>
                    <a:pt x="0" y="160"/>
                  </a:lnTo>
                  <a:lnTo>
                    <a:pt x="14" y="173"/>
                  </a:lnTo>
                  <a:lnTo>
                    <a:pt x="14" y="213"/>
                  </a:lnTo>
                  <a:lnTo>
                    <a:pt x="27" y="173"/>
                  </a:lnTo>
                  <a:lnTo>
                    <a:pt x="29" y="171"/>
                  </a:lnTo>
                  <a:lnTo>
                    <a:pt x="31" y="167"/>
                  </a:lnTo>
                  <a:lnTo>
                    <a:pt x="33" y="166"/>
                  </a:lnTo>
                  <a:lnTo>
                    <a:pt x="35" y="162"/>
                  </a:lnTo>
                  <a:lnTo>
                    <a:pt x="39" y="156"/>
                  </a:lnTo>
                  <a:lnTo>
                    <a:pt x="39" y="152"/>
                  </a:lnTo>
                  <a:lnTo>
                    <a:pt x="41" y="146"/>
                  </a:lnTo>
                  <a:lnTo>
                    <a:pt x="41" y="142"/>
                  </a:lnTo>
                  <a:lnTo>
                    <a:pt x="41" y="139"/>
                  </a:lnTo>
                  <a:lnTo>
                    <a:pt x="41" y="133"/>
                  </a:lnTo>
                  <a:lnTo>
                    <a:pt x="41" y="129"/>
                  </a:lnTo>
                  <a:lnTo>
                    <a:pt x="41" y="123"/>
                  </a:lnTo>
                  <a:lnTo>
                    <a:pt x="41" y="121"/>
                  </a:lnTo>
                  <a:lnTo>
                    <a:pt x="41" y="119"/>
                  </a:lnTo>
                  <a:lnTo>
                    <a:pt x="54" y="93"/>
                  </a:lnTo>
                  <a:lnTo>
                    <a:pt x="54" y="66"/>
                  </a:lnTo>
                  <a:lnTo>
                    <a:pt x="66" y="25"/>
                  </a:lnTo>
                  <a:lnTo>
                    <a:pt x="66"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6" name="Freeform 203"/>
            <p:cNvSpPr>
              <a:spLocks/>
            </p:cNvSpPr>
            <p:nvPr/>
          </p:nvSpPr>
          <p:spPr bwMode="gray">
            <a:xfrm>
              <a:off x="2947" y="2028"/>
              <a:ext cx="54" cy="107"/>
            </a:xfrm>
            <a:custGeom>
              <a:avLst/>
              <a:gdLst>
                <a:gd name="T0" fmla="*/ 4 w 107"/>
                <a:gd name="T1" fmla="*/ 23 h 215"/>
                <a:gd name="T2" fmla="*/ 0 w 107"/>
                <a:gd name="T3" fmla="*/ 26 h 215"/>
                <a:gd name="T4" fmla="*/ 0 w 107"/>
                <a:gd name="T5" fmla="*/ 30 h 215"/>
                <a:gd name="T6" fmla="*/ 4 w 107"/>
                <a:gd name="T7" fmla="*/ 30 h 215"/>
                <a:gd name="T8" fmla="*/ 4 w 107"/>
                <a:gd name="T9" fmla="*/ 40 h 215"/>
                <a:gd name="T10" fmla="*/ 7 w 107"/>
                <a:gd name="T11" fmla="*/ 53 h 215"/>
                <a:gd name="T12" fmla="*/ 10 w 107"/>
                <a:gd name="T13" fmla="*/ 50 h 215"/>
                <a:gd name="T14" fmla="*/ 10 w 107"/>
                <a:gd name="T15" fmla="*/ 43 h 215"/>
                <a:gd name="T16" fmla="*/ 14 w 107"/>
                <a:gd name="T17" fmla="*/ 40 h 215"/>
                <a:gd name="T18" fmla="*/ 17 w 107"/>
                <a:gd name="T19" fmla="*/ 36 h 215"/>
                <a:gd name="T20" fmla="*/ 17 w 107"/>
                <a:gd name="T21" fmla="*/ 33 h 215"/>
                <a:gd name="T22" fmla="*/ 20 w 107"/>
                <a:gd name="T23" fmla="*/ 30 h 215"/>
                <a:gd name="T24" fmla="*/ 24 w 107"/>
                <a:gd name="T25" fmla="*/ 30 h 215"/>
                <a:gd name="T26" fmla="*/ 24 w 107"/>
                <a:gd name="T27" fmla="*/ 26 h 215"/>
                <a:gd name="T28" fmla="*/ 17 w 107"/>
                <a:gd name="T29" fmla="*/ 23 h 215"/>
                <a:gd name="T30" fmla="*/ 20 w 107"/>
                <a:gd name="T31" fmla="*/ 13 h 215"/>
                <a:gd name="T32" fmla="*/ 24 w 107"/>
                <a:gd name="T33" fmla="*/ 10 h 215"/>
                <a:gd name="T34" fmla="*/ 27 w 107"/>
                <a:gd name="T35" fmla="*/ 3 h 215"/>
                <a:gd name="T36" fmla="*/ 27 w 107"/>
                <a:gd name="T37" fmla="*/ 0 h 215"/>
                <a:gd name="T38" fmla="*/ 24 w 107"/>
                <a:gd name="T39" fmla="*/ 0 h 215"/>
                <a:gd name="T40" fmla="*/ 24 w 107"/>
                <a:gd name="T41" fmla="*/ 3 h 215"/>
                <a:gd name="T42" fmla="*/ 17 w 107"/>
                <a:gd name="T43" fmla="*/ 6 h 215"/>
                <a:gd name="T44" fmla="*/ 17 w 107"/>
                <a:gd name="T45" fmla="*/ 10 h 215"/>
                <a:gd name="T46" fmla="*/ 14 w 107"/>
                <a:gd name="T47" fmla="*/ 6 h 215"/>
                <a:gd name="T48" fmla="*/ 10 w 107"/>
                <a:gd name="T49" fmla="*/ 10 h 215"/>
                <a:gd name="T50" fmla="*/ 7 w 107"/>
                <a:gd name="T51" fmla="*/ 16 h 215"/>
                <a:gd name="T52" fmla="*/ 7 w 107"/>
                <a:gd name="T53" fmla="*/ 16 h 215"/>
                <a:gd name="T54" fmla="*/ 7 w 107"/>
                <a:gd name="T55" fmla="*/ 17 h 215"/>
                <a:gd name="T56" fmla="*/ 7 w 107"/>
                <a:gd name="T57" fmla="*/ 17 h 215"/>
                <a:gd name="T58" fmla="*/ 6 w 107"/>
                <a:gd name="T59" fmla="*/ 19 h 215"/>
                <a:gd name="T60" fmla="*/ 6 w 107"/>
                <a:gd name="T61" fmla="*/ 20 h 215"/>
                <a:gd name="T62" fmla="*/ 5 w 107"/>
                <a:gd name="T63" fmla="*/ 21 h 215"/>
                <a:gd name="T64" fmla="*/ 4 w 107"/>
                <a:gd name="T65" fmla="*/ 22 h 215"/>
                <a:gd name="T66" fmla="*/ 4 w 107"/>
                <a:gd name="T67" fmla="*/ 23 h 215"/>
                <a:gd name="T68" fmla="*/ 4 w 107"/>
                <a:gd name="T69" fmla="*/ 23 h 215"/>
                <a:gd name="T70" fmla="*/ 4 w 107"/>
                <a:gd name="T71" fmla="*/ 23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215"/>
                <a:gd name="T110" fmla="*/ 107 w 107"/>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215">
                  <a:moveTo>
                    <a:pt x="13" y="94"/>
                  </a:moveTo>
                  <a:lnTo>
                    <a:pt x="0" y="107"/>
                  </a:lnTo>
                  <a:lnTo>
                    <a:pt x="0" y="121"/>
                  </a:lnTo>
                  <a:lnTo>
                    <a:pt x="13" y="121"/>
                  </a:lnTo>
                  <a:lnTo>
                    <a:pt x="13" y="161"/>
                  </a:lnTo>
                  <a:lnTo>
                    <a:pt x="26" y="215"/>
                  </a:lnTo>
                  <a:lnTo>
                    <a:pt x="40" y="201"/>
                  </a:lnTo>
                  <a:lnTo>
                    <a:pt x="40" y="174"/>
                  </a:lnTo>
                  <a:lnTo>
                    <a:pt x="53" y="161"/>
                  </a:lnTo>
                  <a:lnTo>
                    <a:pt x="67" y="147"/>
                  </a:lnTo>
                  <a:lnTo>
                    <a:pt x="67" y="134"/>
                  </a:lnTo>
                  <a:lnTo>
                    <a:pt x="80" y="121"/>
                  </a:lnTo>
                  <a:lnTo>
                    <a:pt x="94" y="121"/>
                  </a:lnTo>
                  <a:lnTo>
                    <a:pt x="94" y="107"/>
                  </a:lnTo>
                  <a:lnTo>
                    <a:pt x="67" y="94"/>
                  </a:lnTo>
                  <a:lnTo>
                    <a:pt x="80" y="53"/>
                  </a:lnTo>
                  <a:lnTo>
                    <a:pt x="94" y="40"/>
                  </a:lnTo>
                  <a:lnTo>
                    <a:pt x="107" y="13"/>
                  </a:lnTo>
                  <a:lnTo>
                    <a:pt x="107" y="0"/>
                  </a:lnTo>
                  <a:lnTo>
                    <a:pt x="94" y="0"/>
                  </a:lnTo>
                  <a:lnTo>
                    <a:pt x="94" y="13"/>
                  </a:lnTo>
                  <a:lnTo>
                    <a:pt x="67" y="27"/>
                  </a:lnTo>
                  <a:lnTo>
                    <a:pt x="67" y="40"/>
                  </a:lnTo>
                  <a:lnTo>
                    <a:pt x="53" y="27"/>
                  </a:lnTo>
                  <a:lnTo>
                    <a:pt x="40" y="40"/>
                  </a:lnTo>
                  <a:lnTo>
                    <a:pt x="26" y="67"/>
                  </a:lnTo>
                  <a:lnTo>
                    <a:pt x="26" y="69"/>
                  </a:lnTo>
                  <a:lnTo>
                    <a:pt x="25" y="71"/>
                  </a:lnTo>
                  <a:lnTo>
                    <a:pt x="23" y="76"/>
                  </a:lnTo>
                  <a:lnTo>
                    <a:pt x="21" y="80"/>
                  </a:lnTo>
                  <a:lnTo>
                    <a:pt x="17" y="86"/>
                  </a:lnTo>
                  <a:lnTo>
                    <a:pt x="15" y="90"/>
                  </a:lnTo>
                  <a:lnTo>
                    <a:pt x="15" y="94"/>
                  </a:lnTo>
                  <a:lnTo>
                    <a:pt x="13" y="94"/>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7" name="Freeform 204"/>
            <p:cNvSpPr>
              <a:spLocks/>
            </p:cNvSpPr>
            <p:nvPr/>
          </p:nvSpPr>
          <p:spPr bwMode="gray">
            <a:xfrm>
              <a:off x="3188" y="1807"/>
              <a:ext cx="227" cy="201"/>
            </a:xfrm>
            <a:custGeom>
              <a:avLst/>
              <a:gdLst>
                <a:gd name="T0" fmla="*/ 33 w 455"/>
                <a:gd name="T1" fmla="*/ 94 h 401"/>
                <a:gd name="T2" fmla="*/ 33 w 455"/>
                <a:gd name="T3" fmla="*/ 77 h 401"/>
                <a:gd name="T4" fmla="*/ 30 w 455"/>
                <a:gd name="T5" fmla="*/ 70 h 401"/>
                <a:gd name="T6" fmla="*/ 27 w 455"/>
                <a:gd name="T7" fmla="*/ 77 h 401"/>
                <a:gd name="T8" fmla="*/ 17 w 455"/>
                <a:gd name="T9" fmla="*/ 77 h 401"/>
                <a:gd name="T10" fmla="*/ 6 w 455"/>
                <a:gd name="T11" fmla="*/ 64 h 401"/>
                <a:gd name="T12" fmla="*/ 6 w 455"/>
                <a:gd name="T13" fmla="*/ 57 h 401"/>
                <a:gd name="T14" fmla="*/ 0 w 455"/>
                <a:gd name="T15" fmla="*/ 41 h 401"/>
                <a:gd name="T16" fmla="*/ 10 w 455"/>
                <a:gd name="T17" fmla="*/ 31 h 401"/>
                <a:gd name="T18" fmla="*/ 23 w 455"/>
                <a:gd name="T19" fmla="*/ 17 h 401"/>
                <a:gd name="T20" fmla="*/ 33 w 455"/>
                <a:gd name="T21" fmla="*/ 14 h 401"/>
                <a:gd name="T22" fmla="*/ 47 w 455"/>
                <a:gd name="T23" fmla="*/ 11 h 401"/>
                <a:gd name="T24" fmla="*/ 53 w 455"/>
                <a:gd name="T25" fmla="*/ 7 h 401"/>
                <a:gd name="T26" fmla="*/ 73 w 455"/>
                <a:gd name="T27" fmla="*/ 7 h 401"/>
                <a:gd name="T28" fmla="*/ 87 w 455"/>
                <a:gd name="T29" fmla="*/ 7 h 401"/>
                <a:gd name="T30" fmla="*/ 97 w 455"/>
                <a:gd name="T31" fmla="*/ 4 h 401"/>
                <a:gd name="T32" fmla="*/ 103 w 455"/>
                <a:gd name="T33" fmla="*/ 4 h 401"/>
                <a:gd name="T34" fmla="*/ 103 w 455"/>
                <a:gd name="T35" fmla="*/ 0 h 401"/>
                <a:gd name="T36" fmla="*/ 107 w 455"/>
                <a:gd name="T37" fmla="*/ 4 h 401"/>
                <a:gd name="T38" fmla="*/ 103 w 455"/>
                <a:gd name="T39" fmla="*/ 14 h 401"/>
                <a:gd name="T40" fmla="*/ 100 w 455"/>
                <a:gd name="T41" fmla="*/ 17 h 401"/>
                <a:gd name="T42" fmla="*/ 100 w 455"/>
                <a:gd name="T43" fmla="*/ 31 h 401"/>
                <a:gd name="T44" fmla="*/ 93 w 455"/>
                <a:gd name="T45" fmla="*/ 34 h 401"/>
                <a:gd name="T46" fmla="*/ 103 w 455"/>
                <a:gd name="T47" fmla="*/ 50 h 401"/>
                <a:gd name="T48" fmla="*/ 103 w 455"/>
                <a:gd name="T49" fmla="*/ 64 h 401"/>
                <a:gd name="T50" fmla="*/ 113 w 455"/>
                <a:gd name="T51" fmla="*/ 74 h 401"/>
                <a:gd name="T52" fmla="*/ 113 w 455"/>
                <a:gd name="T53" fmla="*/ 77 h 401"/>
                <a:gd name="T54" fmla="*/ 110 w 455"/>
                <a:gd name="T55" fmla="*/ 77 h 401"/>
                <a:gd name="T56" fmla="*/ 110 w 455"/>
                <a:gd name="T57" fmla="*/ 87 h 401"/>
                <a:gd name="T58" fmla="*/ 107 w 455"/>
                <a:gd name="T59" fmla="*/ 94 h 401"/>
                <a:gd name="T60" fmla="*/ 103 w 455"/>
                <a:gd name="T61" fmla="*/ 94 h 401"/>
                <a:gd name="T62" fmla="*/ 97 w 455"/>
                <a:gd name="T63" fmla="*/ 94 h 401"/>
                <a:gd name="T64" fmla="*/ 90 w 455"/>
                <a:gd name="T65" fmla="*/ 101 h 401"/>
                <a:gd name="T66" fmla="*/ 77 w 455"/>
                <a:gd name="T67" fmla="*/ 94 h 401"/>
                <a:gd name="T68" fmla="*/ 64 w 455"/>
                <a:gd name="T69" fmla="*/ 84 h 401"/>
                <a:gd name="T70" fmla="*/ 50 w 455"/>
                <a:gd name="T71" fmla="*/ 84 h 401"/>
                <a:gd name="T72" fmla="*/ 33 w 455"/>
                <a:gd name="T73" fmla="*/ 94 h 4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401"/>
                <a:gd name="T113" fmla="*/ 455 w 455"/>
                <a:gd name="T114" fmla="*/ 401 h 4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401">
                  <a:moveTo>
                    <a:pt x="135" y="375"/>
                  </a:moveTo>
                  <a:lnTo>
                    <a:pt x="135" y="307"/>
                  </a:lnTo>
                  <a:lnTo>
                    <a:pt x="121" y="280"/>
                  </a:lnTo>
                  <a:lnTo>
                    <a:pt x="108" y="307"/>
                  </a:lnTo>
                  <a:lnTo>
                    <a:pt x="68" y="307"/>
                  </a:lnTo>
                  <a:lnTo>
                    <a:pt x="27" y="254"/>
                  </a:lnTo>
                  <a:lnTo>
                    <a:pt x="27" y="227"/>
                  </a:lnTo>
                  <a:lnTo>
                    <a:pt x="0" y="162"/>
                  </a:lnTo>
                  <a:lnTo>
                    <a:pt x="41" y="121"/>
                  </a:lnTo>
                  <a:lnTo>
                    <a:pt x="94" y="67"/>
                  </a:lnTo>
                  <a:lnTo>
                    <a:pt x="135" y="54"/>
                  </a:lnTo>
                  <a:lnTo>
                    <a:pt x="189" y="41"/>
                  </a:lnTo>
                  <a:lnTo>
                    <a:pt x="215" y="27"/>
                  </a:lnTo>
                  <a:lnTo>
                    <a:pt x="294" y="27"/>
                  </a:lnTo>
                  <a:lnTo>
                    <a:pt x="348" y="27"/>
                  </a:lnTo>
                  <a:lnTo>
                    <a:pt x="388" y="14"/>
                  </a:lnTo>
                  <a:lnTo>
                    <a:pt x="415" y="14"/>
                  </a:lnTo>
                  <a:lnTo>
                    <a:pt x="415" y="0"/>
                  </a:lnTo>
                  <a:lnTo>
                    <a:pt x="429" y="14"/>
                  </a:lnTo>
                  <a:lnTo>
                    <a:pt x="415" y="54"/>
                  </a:lnTo>
                  <a:lnTo>
                    <a:pt x="402" y="67"/>
                  </a:lnTo>
                  <a:lnTo>
                    <a:pt x="402" y="121"/>
                  </a:lnTo>
                  <a:lnTo>
                    <a:pt x="375" y="135"/>
                  </a:lnTo>
                  <a:lnTo>
                    <a:pt x="415" y="200"/>
                  </a:lnTo>
                  <a:lnTo>
                    <a:pt x="415" y="254"/>
                  </a:lnTo>
                  <a:lnTo>
                    <a:pt x="455" y="294"/>
                  </a:lnTo>
                  <a:lnTo>
                    <a:pt x="455" y="307"/>
                  </a:lnTo>
                  <a:lnTo>
                    <a:pt x="442" y="307"/>
                  </a:lnTo>
                  <a:lnTo>
                    <a:pt x="442" y="348"/>
                  </a:lnTo>
                  <a:lnTo>
                    <a:pt x="429" y="375"/>
                  </a:lnTo>
                  <a:lnTo>
                    <a:pt x="415" y="375"/>
                  </a:lnTo>
                  <a:lnTo>
                    <a:pt x="388" y="375"/>
                  </a:lnTo>
                  <a:lnTo>
                    <a:pt x="361" y="401"/>
                  </a:lnTo>
                  <a:lnTo>
                    <a:pt x="308" y="375"/>
                  </a:lnTo>
                  <a:lnTo>
                    <a:pt x="256" y="334"/>
                  </a:lnTo>
                  <a:lnTo>
                    <a:pt x="202" y="334"/>
                  </a:lnTo>
                  <a:lnTo>
                    <a:pt x="135" y="375"/>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8" name="Freeform 205"/>
            <p:cNvSpPr>
              <a:spLocks/>
            </p:cNvSpPr>
            <p:nvPr/>
          </p:nvSpPr>
          <p:spPr bwMode="gray">
            <a:xfrm>
              <a:off x="3114" y="1935"/>
              <a:ext cx="80" cy="79"/>
            </a:xfrm>
            <a:custGeom>
              <a:avLst/>
              <a:gdLst>
                <a:gd name="T0" fmla="*/ 33 w 161"/>
                <a:gd name="T1" fmla="*/ 0 h 159"/>
                <a:gd name="T2" fmla="*/ 26 w 161"/>
                <a:gd name="T3" fmla="*/ 3 h 159"/>
                <a:gd name="T4" fmla="*/ 23 w 161"/>
                <a:gd name="T5" fmla="*/ 6 h 159"/>
                <a:gd name="T6" fmla="*/ 20 w 161"/>
                <a:gd name="T7" fmla="*/ 6 h 159"/>
                <a:gd name="T8" fmla="*/ 13 w 161"/>
                <a:gd name="T9" fmla="*/ 6 h 159"/>
                <a:gd name="T10" fmla="*/ 13 w 161"/>
                <a:gd name="T11" fmla="*/ 12 h 159"/>
                <a:gd name="T12" fmla="*/ 6 w 161"/>
                <a:gd name="T13" fmla="*/ 12 h 159"/>
                <a:gd name="T14" fmla="*/ 3 w 161"/>
                <a:gd name="T15" fmla="*/ 19 h 159"/>
                <a:gd name="T16" fmla="*/ 0 w 161"/>
                <a:gd name="T17" fmla="*/ 19 h 159"/>
                <a:gd name="T18" fmla="*/ 6 w 161"/>
                <a:gd name="T19" fmla="*/ 26 h 159"/>
                <a:gd name="T20" fmla="*/ 13 w 161"/>
                <a:gd name="T21" fmla="*/ 26 h 159"/>
                <a:gd name="T22" fmla="*/ 10 w 161"/>
                <a:gd name="T23" fmla="*/ 33 h 159"/>
                <a:gd name="T24" fmla="*/ 13 w 161"/>
                <a:gd name="T25" fmla="*/ 39 h 159"/>
                <a:gd name="T26" fmla="*/ 13 w 161"/>
                <a:gd name="T27" fmla="*/ 33 h 159"/>
                <a:gd name="T28" fmla="*/ 16 w 161"/>
                <a:gd name="T29" fmla="*/ 26 h 159"/>
                <a:gd name="T30" fmla="*/ 23 w 161"/>
                <a:gd name="T31" fmla="*/ 19 h 159"/>
                <a:gd name="T32" fmla="*/ 30 w 161"/>
                <a:gd name="T33" fmla="*/ 16 h 159"/>
                <a:gd name="T34" fmla="*/ 33 w 161"/>
                <a:gd name="T35" fmla="*/ 9 h 159"/>
                <a:gd name="T36" fmla="*/ 36 w 161"/>
                <a:gd name="T37" fmla="*/ 6 h 159"/>
                <a:gd name="T38" fmla="*/ 40 w 161"/>
                <a:gd name="T39" fmla="*/ 6 h 159"/>
                <a:gd name="T40" fmla="*/ 36 w 161"/>
                <a:gd name="T41" fmla="*/ 0 h 159"/>
                <a:gd name="T42" fmla="*/ 33 w 16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59"/>
                <a:gd name="T68" fmla="*/ 161 w 16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59">
                  <a:moveTo>
                    <a:pt x="134" y="0"/>
                  </a:moveTo>
                  <a:lnTo>
                    <a:pt x="107" y="13"/>
                  </a:lnTo>
                  <a:lnTo>
                    <a:pt x="94" y="24"/>
                  </a:lnTo>
                  <a:lnTo>
                    <a:pt x="80" y="24"/>
                  </a:lnTo>
                  <a:lnTo>
                    <a:pt x="53" y="24"/>
                  </a:lnTo>
                  <a:lnTo>
                    <a:pt x="53" y="51"/>
                  </a:lnTo>
                  <a:lnTo>
                    <a:pt x="26" y="51"/>
                  </a:lnTo>
                  <a:lnTo>
                    <a:pt x="13" y="78"/>
                  </a:lnTo>
                  <a:lnTo>
                    <a:pt x="0" y="78"/>
                  </a:lnTo>
                  <a:lnTo>
                    <a:pt x="26" y="105"/>
                  </a:lnTo>
                  <a:lnTo>
                    <a:pt x="53" y="105"/>
                  </a:lnTo>
                  <a:lnTo>
                    <a:pt x="40" y="132"/>
                  </a:lnTo>
                  <a:lnTo>
                    <a:pt x="53" y="159"/>
                  </a:lnTo>
                  <a:lnTo>
                    <a:pt x="53" y="132"/>
                  </a:lnTo>
                  <a:lnTo>
                    <a:pt x="67" y="105"/>
                  </a:lnTo>
                  <a:lnTo>
                    <a:pt x="94" y="78"/>
                  </a:lnTo>
                  <a:lnTo>
                    <a:pt x="121" y="65"/>
                  </a:lnTo>
                  <a:lnTo>
                    <a:pt x="134" y="38"/>
                  </a:lnTo>
                  <a:lnTo>
                    <a:pt x="147" y="24"/>
                  </a:lnTo>
                  <a:lnTo>
                    <a:pt x="161" y="24"/>
                  </a:lnTo>
                  <a:lnTo>
                    <a:pt x="147" y="0"/>
                  </a:lnTo>
                  <a:lnTo>
                    <a:pt x="13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39" name="Freeform 206"/>
            <p:cNvSpPr>
              <a:spLocks/>
            </p:cNvSpPr>
            <p:nvPr/>
          </p:nvSpPr>
          <p:spPr bwMode="gray">
            <a:xfrm>
              <a:off x="3127" y="1900"/>
              <a:ext cx="42" cy="35"/>
            </a:xfrm>
            <a:custGeom>
              <a:avLst/>
              <a:gdLst>
                <a:gd name="T0" fmla="*/ 11 w 83"/>
                <a:gd name="T1" fmla="*/ 0 h 70"/>
                <a:gd name="T2" fmla="*/ 7 w 83"/>
                <a:gd name="T3" fmla="*/ 3 h 70"/>
                <a:gd name="T4" fmla="*/ 4 w 83"/>
                <a:gd name="T5" fmla="*/ 6 h 70"/>
                <a:gd name="T6" fmla="*/ 0 w 83"/>
                <a:gd name="T7" fmla="*/ 6 h 70"/>
                <a:gd name="T8" fmla="*/ 0 w 83"/>
                <a:gd name="T9" fmla="*/ 10 h 70"/>
                <a:gd name="T10" fmla="*/ 7 w 83"/>
                <a:gd name="T11" fmla="*/ 10 h 70"/>
                <a:gd name="T12" fmla="*/ 7 w 83"/>
                <a:gd name="T13" fmla="*/ 13 h 70"/>
                <a:gd name="T14" fmla="*/ 14 w 83"/>
                <a:gd name="T15" fmla="*/ 18 h 70"/>
                <a:gd name="T16" fmla="*/ 18 w 83"/>
                <a:gd name="T17" fmla="*/ 13 h 70"/>
                <a:gd name="T18" fmla="*/ 21 w 83"/>
                <a:gd name="T19" fmla="*/ 10 h 70"/>
                <a:gd name="T20" fmla="*/ 18 w 83"/>
                <a:gd name="T21" fmla="*/ 3 h 70"/>
                <a:gd name="T22" fmla="*/ 14 w 83"/>
                <a:gd name="T23" fmla="*/ 3 h 70"/>
                <a:gd name="T24" fmla="*/ 11 w 8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0"/>
                <a:gd name="T41" fmla="*/ 83 w 8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0">
                  <a:moveTo>
                    <a:pt x="41" y="0"/>
                  </a:moveTo>
                  <a:lnTo>
                    <a:pt x="27" y="14"/>
                  </a:lnTo>
                  <a:lnTo>
                    <a:pt x="14" y="27"/>
                  </a:lnTo>
                  <a:lnTo>
                    <a:pt x="0" y="27"/>
                  </a:lnTo>
                  <a:lnTo>
                    <a:pt x="0" y="41"/>
                  </a:lnTo>
                  <a:lnTo>
                    <a:pt x="27" y="41"/>
                  </a:lnTo>
                  <a:lnTo>
                    <a:pt x="27" y="54"/>
                  </a:lnTo>
                  <a:lnTo>
                    <a:pt x="54" y="70"/>
                  </a:lnTo>
                  <a:lnTo>
                    <a:pt x="70" y="54"/>
                  </a:lnTo>
                  <a:lnTo>
                    <a:pt x="83" y="41"/>
                  </a:lnTo>
                  <a:lnTo>
                    <a:pt x="70" y="14"/>
                  </a:lnTo>
                  <a:lnTo>
                    <a:pt x="54" y="14"/>
                  </a:lnTo>
                  <a:lnTo>
                    <a:pt x="41"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40" name="Freeform 207"/>
            <p:cNvSpPr>
              <a:spLocks/>
            </p:cNvSpPr>
            <p:nvPr/>
          </p:nvSpPr>
          <p:spPr bwMode="gray">
            <a:xfrm>
              <a:off x="2994" y="1794"/>
              <a:ext cx="35" cy="33"/>
            </a:xfrm>
            <a:custGeom>
              <a:avLst/>
              <a:gdLst>
                <a:gd name="T0" fmla="*/ 3 w 71"/>
                <a:gd name="T1" fmla="*/ 0 h 68"/>
                <a:gd name="T2" fmla="*/ 3 w 71"/>
                <a:gd name="T3" fmla="*/ 3 h 68"/>
                <a:gd name="T4" fmla="*/ 0 w 71"/>
                <a:gd name="T5" fmla="*/ 10 h 68"/>
                <a:gd name="T6" fmla="*/ 0 w 71"/>
                <a:gd name="T7" fmla="*/ 16 h 68"/>
                <a:gd name="T8" fmla="*/ 6 w 71"/>
                <a:gd name="T9" fmla="*/ 16 h 68"/>
                <a:gd name="T10" fmla="*/ 10 w 71"/>
                <a:gd name="T11" fmla="*/ 10 h 68"/>
                <a:gd name="T12" fmla="*/ 10 w 71"/>
                <a:gd name="T13" fmla="*/ 10 h 68"/>
                <a:gd name="T14" fmla="*/ 10 w 71"/>
                <a:gd name="T15" fmla="*/ 10 h 68"/>
                <a:gd name="T16" fmla="*/ 11 w 71"/>
                <a:gd name="T17" fmla="*/ 9 h 68"/>
                <a:gd name="T18" fmla="*/ 11 w 71"/>
                <a:gd name="T19" fmla="*/ 9 h 68"/>
                <a:gd name="T20" fmla="*/ 12 w 71"/>
                <a:gd name="T21" fmla="*/ 9 h 68"/>
                <a:gd name="T22" fmla="*/ 14 w 71"/>
                <a:gd name="T23" fmla="*/ 8 h 68"/>
                <a:gd name="T24" fmla="*/ 16 w 71"/>
                <a:gd name="T25" fmla="*/ 7 h 68"/>
                <a:gd name="T26" fmla="*/ 16 w 71"/>
                <a:gd name="T27" fmla="*/ 7 h 68"/>
                <a:gd name="T28" fmla="*/ 17 w 71"/>
                <a:gd name="T29" fmla="*/ 7 h 68"/>
                <a:gd name="T30" fmla="*/ 17 w 71"/>
                <a:gd name="T31" fmla="*/ 6 h 68"/>
                <a:gd name="T32" fmla="*/ 17 w 71"/>
                <a:gd name="T33" fmla="*/ 6 h 68"/>
                <a:gd name="T34" fmla="*/ 17 w 71"/>
                <a:gd name="T35" fmla="*/ 6 h 68"/>
                <a:gd name="T36" fmla="*/ 16 w 71"/>
                <a:gd name="T37" fmla="*/ 6 h 68"/>
                <a:gd name="T38" fmla="*/ 16 w 71"/>
                <a:gd name="T39" fmla="*/ 6 h 68"/>
                <a:gd name="T40" fmla="*/ 16 w 71"/>
                <a:gd name="T41" fmla="*/ 5 h 68"/>
                <a:gd name="T42" fmla="*/ 15 w 71"/>
                <a:gd name="T43" fmla="*/ 5 h 68"/>
                <a:gd name="T44" fmla="*/ 15 w 71"/>
                <a:gd name="T45" fmla="*/ 5 h 68"/>
                <a:gd name="T46" fmla="*/ 13 w 71"/>
                <a:gd name="T47" fmla="*/ 4 h 68"/>
                <a:gd name="T48" fmla="*/ 12 w 71"/>
                <a:gd name="T49" fmla="*/ 4 h 68"/>
                <a:gd name="T50" fmla="*/ 10 w 71"/>
                <a:gd name="T51" fmla="*/ 3 h 68"/>
                <a:gd name="T52" fmla="*/ 8 w 71"/>
                <a:gd name="T53" fmla="*/ 3 h 68"/>
                <a:gd name="T54" fmla="*/ 7 w 71"/>
                <a:gd name="T55" fmla="*/ 3 h 68"/>
                <a:gd name="T56" fmla="*/ 7 w 71"/>
                <a:gd name="T57" fmla="*/ 3 h 68"/>
                <a:gd name="T58" fmla="*/ 7 w 71"/>
                <a:gd name="T59" fmla="*/ 3 h 68"/>
                <a:gd name="T60" fmla="*/ 6 w 71"/>
                <a:gd name="T61" fmla="*/ 3 h 68"/>
                <a:gd name="T62" fmla="*/ 3 w 71"/>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68"/>
                <a:gd name="T98" fmla="*/ 71 w 71"/>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68">
                  <a:moveTo>
                    <a:pt x="13" y="0"/>
                  </a:moveTo>
                  <a:lnTo>
                    <a:pt x="13" y="14"/>
                  </a:lnTo>
                  <a:lnTo>
                    <a:pt x="0" y="41"/>
                  </a:lnTo>
                  <a:lnTo>
                    <a:pt x="0" y="68"/>
                  </a:lnTo>
                  <a:lnTo>
                    <a:pt x="27" y="68"/>
                  </a:lnTo>
                  <a:lnTo>
                    <a:pt x="40" y="41"/>
                  </a:lnTo>
                  <a:lnTo>
                    <a:pt x="42" y="41"/>
                  </a:lnTo>
                  <a:lnTo>
                    <a:pt x="44" y="39"/>
                  </a:lnTo>
                  <a:lnTo>
                    <a:pt x="46" y="39"/>
                  </a:lnTo>
                  <a:lnTo>
                    <a:pt x="51" y="37"/>
                  </a:lnTo>
                  <a:lnTo>
                    <a:pt x="59" y="33"/>
                  </a:lnTo>
                  <a:lnTo>
                    <a:pt x="65" y="31"/>
                  </a:lnTo>
                  <a:lnTo>
                    <a:pt x="67" y="29"/>
                  </a:lnTo>
                  <a:lnTo>
                    <a:pt x="69" y="29"/>
                  </a:lnTo>
                  <a:lnTo>
                    <a:pt x="69" y="27"/>
                  </a:lnTo>
                  <a:lnTo>
                    <a:pt x="71" y="27"/>
                  </a:lnTo>
                  <a:lnTo>
                    <a:pt x="69" y="27"/>
                  </a:lnTo>
                  <a:lnTo>
                    <a:pt x="67" y="27"/>
                  </a:lnTo>
                  <a:lnTo>
                    <a:pt x="67" y="25"/>
                  </a:lnTo>
                  <a:lnTo>
                    <a:pt x="65" y="22"/>
                  </a:lnTo>
                  <a:lnTo>
                    <a:pt x="63" y="22"/>
                  </a:lnTo>
                  <a:lnTo>
                    <a:pt x="61" y="20"/>
                  </a:lnTo>
                  <a:lnTo>
                    <a:pt x="55" y="16"/>
                  </a:lnTo>
                  <a:lnTo>
                    <a:pt x="48" y="16"/>
                  </a:lnTo>
                  <a:lnTo>
                    <a:pt x="40" y="14"/>
                  </a:lnTo>
                  <a:lnTo>
                    <a:pt x="34" y="14"/>
                  </a:lnTo>
                  <a:lnTo>
                    <a:pt x="30" y="14"/>
                  </a:lnTo>
                  <a:lnTo>
                    <a:pt x="28" y="14"/>
                  </a:lnTo>
                  <a:lnTo>
                    <a:pt x="27" y="14"/>
                  </a:lnTo>
                  <a:lnTo>
                    <a:pt x="13" y="0"/>
                  </a:lnTo>
                  <a:close/>
                </a:path>
              </a:pathLst>
            </a:custGeom>
            <a:grpFill/>
            <a:ln w="9525">
              <a:solidFill>
                <a:schemeClr val="bg1"/>
              </a:solidFill>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41" name="Freeform 208"/>
            <p:cNvSpPr>
              <a:spLocks/>
            </p:cNvSpPr>
            <p:nvPr/>
          </p:nvSpPr>
          <p:spPr bwMode="gray">
            <a:xfrm>
              <a:off x="3131" y="4018"/>
              <a:ext cx="27" cy="27"/>
            </a:xfrm>
            <a:custGeom>
              <a:avLst/>
              <a:gdLst>
                <a:gd name="T0" fmla="*/ 3 w 54"/>
                <a:gd name="T1" fmla="*/ 0 h 53"/>
                <a:gd name="T2" fmla="*/ 0 w 54"/>
                <a:gd name="T3" fmla="*/ 10 h 53"/>
                <a:gd name="T4" fmla="*/ 7 w 54"/>
                <a:gd name="T5" fmla="*/ 14 h 53"/>
                <a:gd name="T6" fmla="*/ 11 w 54"/>
                <a:gd name="T7" fmla="*/ 7 h 53"/>
                <a:gd name="T8" fmla="*/ 14 w 54"/>
                <a:gd name="T9" fmla="*/ 4 h 53"/>
                <a:gd name="T10" fmla="*/ 3 w 54"/>
                <a:gd name="T11" fmla="*/ 0 h 53"/>
                <a:gd name="T12" fmla="*/ 0 60000 65536"/>
                <a:gd name="T13" fmla="*/ 0 60000 65536"/>
                <a:gd name="T14" fmla="*/ 0 60000 65536"/>
                <a:gd name="T15" fmla="*/ 0 60000 65536"/>
                <a:gd name="T16" fmla="*/ 0 60000 65536"/>
                <a:gd name="T17" fmla="*/ 0 60000 65536"/>
                <a:gd name="T18" fmla="*/ 0 w 54"/>
                <a:gd name="T19" fmla="*/ 0 h 53"/>
                <a:gd name="T20" fmla="*/ 54 w 5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4" h="53">
                  <a:moveTo>
                    <a:pt x="14" y="0"/>
                  </a:moveTo>
                  <a:lnTo>
                    <a:pt x="0" y="40"/>
                  </a:lnTo>
                  <a:lnTo>
                    <a:pt x="27" y="53"/>
                  </a:lnTo>
                  <a:lnTo>
                    <a:pt x="41" y="26"/>
                  </a:lnTo>
                  <a:lnTo>
                    <a:pt x="54" y="13"/>
                  </a:lnTo>
                  <a:lnTo>
                    <a:pt x="14"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42" name="Freeform 209"/>
            <p:cNvSpPr>
              <a:spLocks/>
            </p:cNvSpPr>
            <p:nvPr/>
          </p:nvSpPr>
          <p:spPr bwMode="gray">
            <a:xfrm>
              <a:off x="3153" y="4034"/>
              <a:ext cx="34" cy="27"/>
            </a:xfrm>
            <a:custGeom>
              <a:avLst/>
              <a:gdLst>
                <a:gd name="T0" fmla="*/ 0 w 67"/>
                <a:gd name="T1" fmla="*/ 0 h 54"/>
                <a:gd name="T2" fmla="*/ 0 w 67"/>
                <a:gd name="T3" fmla="*/ 11 h 54"/>
                <a:gd name="T4" fmla="*/ 7 w 67"/>
                <a:gd name="T5" fmla="*/ 11 h 54"/>
                <a:gd name="T6" fmla="*/ 17 w 67"/>
                <a:gd name="T7" fmla="*/ 14 h 54"/>
                <a:gd name="T8" fmla="*/ 17 w 67"/>
                <a:gd name="T9" fmla="*/ 3 h 54"/>
                <a:gd name="T10" fmla="*/ 10 w 67"/>
                <a:gd name="T11" fmla="*/ 0 h 54"/>
                <a:gd name="T12" fmla="*/ 0 w 67"/>
                <a:gd name="T13" fmla="*/ 0 h 54"/>
                <a:gd name="T14" fmla="*/ 0 60000 65536"/>
                <a:gd name="T15" fmla="*/ 0 60000 65536"/>
                <a:gd name="T16" fmla="*/ 0 60000 65536"/>
                <a:gd name="T17" fmla="*/ 0 60000 65536"/>
                <a:gd name="T18" fmla="*/ 0 60000 65536"/>
                <a:gd name="T19" fmla="*/ 0 60000 65536"/>
                <a:gd name="T20" fmla="*/ 0 60000 65536"/>
                <a:gd name="T21" fmla="*/ 0 w 67"/>
                <a:gd name="T22" fmla="*/ 0 h 54"/>
                <a:gd name="T23" fmla="*/ 67 w 6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4">
                  <a:moveTo>
                    <a:pt x="0" y="0"/>
                  </a:moveTo>
                  <a:lnTo>
                    <a:pt x="0" y="41"/>
                  </a:lnTo>
                  <a:lnTo>
                    <a:pt x="27" y="41"/>
                  </a:lnTo>
                  <a:lnTo>
                    <a:pt x="67" y="54"/>
                  </a:lnTo>
                  <a:lnTo>
                    <a:pt x="67" y="14"/>
                  </a:lnTo>
                  <a:lnTo>
                    <a:pt x="40" y="0"/>
                  </a:lnTo>
                  <a:lnTo>
                    <a:pt x="0" y="0"/>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43" name="Freeform 210"/>
            <p:cNvSpPr>
              <a:spLocks/>
            </p:cNvSpPr>
            <p:nvPr/>
          </p:nvSpPr>
          <p:spPr bwMode="gray">
            <a:xfrm>
              <a:off x="3118" y="3114"/>
              <a:ext cx="315" cy="401"/>
            </a:xfrm>
            <a:custGeom>
              <a:avLst/>
              <a:gdLst>
                <a:gd name="T0" fmla="*/ 9 w 282"/>
                <a:gd name="T1" fmla="*/ 52 h 360"/>
                <a:gd name="T2" fmla="*/ 22 w 282"/>
                <a:gd name="T3" fmla="*/ 75 h 360"/>
                <a:gd name="T4" fmla="*/ 46 w 282"/>
                <a:gd name="T5" fmla="*/ 105 h 360"/>
                <a:gd name="T6" fmla="*/ 30 w 282"/>
                <a:gd name="T7" fmla="*/ 119 h 360"/>
                <a:gd name="T8" fmla="*/ 39 w 282"/>
                <a:gd name="T9" fmla="*/ 134 h 360"/>
                <a:gd name="T10" fmla="*/ 46 w 282"/>
                <a:gd name="T11" fmla="*/ 149 h 360"/>
                <a:gd name="T12" fmla="*/ 39 w 282"/>
                <a:gd name="T13" fmla="*/ 172 h 360"/>
                <a:gd name="T14" fmla="*/ 46 w 282"/>
                <a:gd name="T15" fmla="*/ 201 h 360"/>
                <a:gd name="T16" fmla="*/ 76 w 282"/>
                <a:gd name="T17" fmla="*/ 216 h 360"/>
                <a:gd name="T18" fmla="*/ 46 w 282"/>
                <a:gd name="T19" fmla="*/ 231 h 360"/>
                <a:gd name="T20" fmla="*/ 76 w 282"/>
                <a:gd name="T21" fmla="*/ 261 h 360"/>
                <a:gd name="T22" fmla="*/ 76 w 282"/>
                <a:gd name="T23" fmla="*/ 275 h 360"/>
                <a:gd name="T24" fmla="*/ 52 w 282"/>
                <a:gd name="T25" fmla="*/ 283 h 360"/>
                <a:gd name="T26" fmla="*/ 50 w 282"/>
                <a:gd name="T27" fmla="*/ 290 h 360"/>
                <a:gd name="T28" fmla="*/ 88 w 282"/>
                <a:gd name="T29" fmla="*/ 320 h 360"/>
                <a:gd name="T30" fmla="*/ 106 w 282"/>
                <a:gd name="T31" fmla="*/ 327 h 360"/>
                <a:gd name="T32" fmla="*/ 137 w 282"/>
                <a:gd name="T33" fmla="*/ 334 h 360"/>
                <a:gd name="T34" fmla="*/ 145 w 282"/>
                <a:gd name="T35" fmla="*/ 379 h 360"/>
                <a:gd name="T36" fmla="*/ 172 w 282"/>
                <a:gd name="T37" fmla="*/ 402 h 360"/>
                <a:gd name="T38" fmla="*/ 189 w 282"/>
                <a:gd name="T39" fmla="*/ 440 h 360"/>
                <a:gd name="T40" fmla="*/ 202 w 282"/>
                <a:gd name="T41" fmla="*/ 440 h 360"/>
                <a:gd name="T42" fmla="*/ 195 w 282"/>
                <a:gd name="T43" fmla="*/ 417 h 360"/>
                <a:gd name="T44" fmla="*/ 226 w 282"/>
                <a:gd name="T45" fmla="*/ 402 h 360"/>
                <a:gd name="T46" fmla="*/ 239 w 282"/>
                <a:gd name="T47" fmla="*/ 411 h 360"/>
                <a:gd name="T48" fmla="*/ 269 w 282"/>
                <a:gd name="T49" fmla="*/ 388 h 360"/>
                <a:gd name="T50" fmla="*/ 278 w 282"/>
                <a:gd name="T51" fmla="*/ 381 h 360"/>
                <a:gd name="T52" fmla="*/ 316 w 282"/>
                <a:gd name="T53" fmla="*/ 372 h 360"/>
                <a:gd name="T54" fmla="*/ 322 w 282"/>
                <a:gd name="T55" fmla="*/ 342 h 360"/>
                <a:gd name="T56" fmla="*/ 322 w 282"/>
                <a:gd name="T57" fmla="*/ 313 h 360"/>
                <a:gd name="T58" fmla="*/ 338 w 282"/>
                <a:gd name="T59" fmla="*/ 305 h 360"/>
                <a:gd name="T60" fmla="*/ 352 w 282"/>
                <a:gd name="T61" fmla="*/ 275 h 360"/>
                <a:gd name="T62" fmla="*/ 338 w 282"/>
                <a:gd name="T63" fmla="*/ 261 h 360"/>
                <a:gd name="T64" fmla="*/ 299 w 282"/>
                <a:gd name="T65" fmla="*/ 238 h 360"/>
                <a:gd name="T66" fmla="*/ 286 w 282"/>
                <a:gd name="T67" fmla="*/ 201 h 360"/>
                <a:gd name="T68" fmla="*/ 308 w 282"/>
                <a:gd name="T69" fmla="*/ 172 h 360"/>
                <a:gd name="T70" fmla="*/ 299 w 282"/>
                <a:gd name="T71" fmla="*/ 164 h 360"/>
                <a:gd name="T72" fmla="*/ 292 w 282"/>
                <a:gd name="T73" fmla="*/ 141 h 360"/>
                <a:gd name="T74" fmla="*/ 286 w 282"/>
                <a:gd name="T75" fmla="*/ 134 h 360"/>
                <a:gd name="T76" fmla="*/ 269 w 282"/>
                <a:gd name="T77" fmla="*/ 126 h 360"/>
                <a:gd name="T78" fmla="*/ 262 w 282"/>
                <a:gd name="T79" fmla="*/ 149 h 360"/>
                <a:gd name="T80" fmla="*/ 226 w 282"/>
                <a:gd name="T81" fmla="*/ 141 h 360"/>
                <a:gd name="T82" fmla="*/ 202 w 282"/>
                <a:gd name="T83" fmla="*/ 126 h 360"/>
                <a:gd name="T84" fmla="*/ 210 w 282"/>
                <a:gd name="T85" fmla="*/ 111 h 360"/>
                <a:gd name="T86" fmla="*/ 202 w 282"/>
                <a:gd name="T87" fmla="*/ 89 h 360"/>
                <a:gd name="T88" fmla="*/ 142 w 282"/>
                <a:gd name="T89" fmla="*/ 66 h 360"/>
                <a:gd name="T90" fmla="*/ 142 w 282"/>
                <a:gd name="T91" fmla="*/ 30 h 360"/>
                <a:gd name="T92" fmla="*/ 113 w 282"/>
                <a:gd name="T93" fmla="*/ 22 h 360"/>
                <a:gd name="T94" fmla="*/ 68 w 282"/>
                <a:gd name="T95" fmla="*/ 7 h 360"/>
                <a:gd name="T96" fmla="*/ 52 w 282"/>
                <a:gd name="T97" fmla="*/ 0 h 360"/>
                <a:gd name="T98" fmla="*/ 52 w 282"/>
                <a:gd name="T99" fmla="*/ 1 h 360"/>
                <a:gd name="T100" fmla="*/ 50 w 282"/>
                <a:gd name="T101" fmla="*/ 3 h 360"/>
                <a:gd name="T102" fmla="*/ 46 w 282"/>
                <a:gd name="T103" fmla="*/ 11 h 360"/>
                <a:gd name="T104" fmla="*/ 40 w 282"/>
                <a:gd name="T105" fmla="*/ 21 h 360"/>
                <a:gd name="T106" fmla="*/ 39 w 282"/>
                <a:gd name="T107" fmla="*/ 29 h 360"/>
                <a:gd name="T108" fmla="*/ 35 w 282"/>
                <a:gd name="T109" fmla="*/ 30 h 360"/>
                <a:gd name="T110" fmla="*/ 28 w 282"/>
                <a:gd name="T111" fmla="*/ 28 h 360"/>
                <a:gd name="T112" fmla="*/ 21 w 282"/>
                <a:gd name="T113" fmla="*/ 25 h 360"/>
                <a:gd name="T114" fmla="*/ 17 w 282"/>
                <a:gd name="T115" fmla="*/ 22 h 360"/>
                <a:gd name="T116" fmla="*/ 17 w 282"/>
                <a:gd name="T117" fmla="*/ 22 h 360"/>
                <a:gd name="T118" fmla="*/ 0 w 282"/>
                <a:gd name="T119" fmla="*/ 52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2"/>
                <a:gd name="T181" fmla="*/ 0 h 360"/>
                <a:gd name="T182" fmla="*/ 282 w 282"/>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2" h="360">
                  <a:moveTo>
                    <a:pt x="0" y="42"/>
                  </a:moveTo>
                  <a:lnTo>
                    <a:pt x="7" y="42"/>
                  </a:lnTo>
                  <a:lnTo>
                    <a:pt x="7" y="53"/>
                  </a:lnTo>
                  <a:lnTo>
                    <a:pt x="18" y="60"/>
                  </a:lnTo>
                  <a:lnTo>
                    <a:pt x="18" y="77"/>
                  </a:lnTo>
                  <a:lnTo>
                    <a:pt x="37" y="84"/>
                  </a:lnTo>
                  <a:lnTo>
                    <a:pt x="31" y="90"/>
                  </a:lnTo>
                  <a:lnTo>
                    <a:pt x="24" y="96"/>
                  </a:lnTo>
                  <a:lnTo>
                    <a:pt x="24" y="101"/>
                  </a:lnTo>
                  <a:lnTo>
                    <a:pt x="31" y="108"/>
                  </a:lnTo>
                  <a:lnTo>
                    <a:pt x="37" y="114"/>
                  </a:lnTo>
                  <a:lnTo>
                    <a:pt x="37" y="120"/>
                  </a:lnTo>
                  <a:lnTo>
                    <a:pt x="37" y="126"/>
                  </a:lnTo>
                  <a:lnTo>
                    <a:pt x="31" y="138"/>
                  </a:lnTo>
                  <a:lnTo>
                    <a:pt x="31" y="162"/>
                  </a:lnTo>
                  <a:lnTo>
                    <a:pt x="37" y="162"/>
                  </a:lnTo>
                  <a:lnTo>
                    <a:pt x="42" y="167"/>
                  </a:lnTo>
                  <a:lnTo>
                    <a:pt x="61" y="174"/>
                  </a:lnTo>
                  <a:lnTo>
                    <a:pt x="61" y="186"/>
                  </a:lnTo>
                  <a:lnTo>
                    <a:pt x="37" y="186"/>
                  </a:lnTo>
                  <a:lnTo>
                    <a:pt x="37" y="192"/>
                  </a:lnTo>
                  <a:lnTo>
                    <a:pt x="61" y="210"/>
                  </a:lnTo>
                  <a:lnTo>
                    <a:pt x="66" y="222"/>
                  </a:lnTo>
                  <a:lnTo>
                    <a:pt x="61" y="222"/>
                  </a:lnTo>
                  <a:lnTo>
                    <a:pt x="48" y="216"/>
                  </a:lnTo>
                  <a:lnTo>
                    <a:pt x="42" y="228"/>
                  </a:lnTo>
                  <a:lnTo>
                    <a:pt x="31" y="228"/>
                  </a:lnTo>
                  <a:lnTo>
                    <a:pt x="40" y="233"/>
                  </a:lnTo>
                  <a:lnTo>
                    <a:pt x="50" y="237"/>
                  </a:lnTo>
                  <a:lnTo>
                    <a:pt x="71" y="258"/>
                  </a:lnTo>
                  <a:lnTo>
                    <a:pt x="80" y="255"/>
                  </a:lnTo>
                  <a:lnTo>
                    <a:pt x="85" y="264"/>
                  </a:lnTo>
                  <a:lnTo>
                    <a:pt x="92" y="258"/>
                  </a:lnTo>
                  <a:lnTo>
                    <a:pt x="110" y="269"/>
                  </a:lnTo>
                  <a:lnTo>
                    <a:pt x="109" y="294"/>
                  </a:lnTo>
                  <a:lnTo>
                    <a:pt x="116" y="305"/>
                  </a:lnTo>
                  <a:lnTo>
                    <a:pt x="127" y="312"/>
                  </a:lnTo>
                  <a:lnTo>
                    <a:pt x="138" y="324"/>
                  </a:lnTo>
                  <a:lnTo>
                    <a:pt x="151" y="348"/>
                  </a:lnTo>
                  <a:lnTo>
                    <a:pt x="151" y="355"/>
                  </a:lnTo>
                  <a:lnTo>
                    <a:pt x="151" y="360"/>
                  </a:lnTo>
                  <a:lnTo>
                    <a:pt x="162" y="355"/>
                  </a:lnTo>
                  <a:lnTo>
                    <a:pt x="157" y="342"/>
                  </a:lnTo>
                  <a:lnTo>
                    <a:pt x="157" y="336"/>
                  </a:lnTo>
                  <a:lnTo>
                    <a:pt x="168" y="331"/>
                  </a:lnTo>
                  <a:lnTo>
                    <a:pt x="181" y="324"/>
                  </a:lnTo>
                  <a:lnTo>
                    <a:pt x="186" y="331"/>
                  </a:lnTo>
                  <a:lnTo>
                    <a:pt x="192" y="331"/>
                  </a:lnTo>
                  <a:lnTo>
                    <a:pt x="199" y="318"/>
                  </a:lnTo>
                  <a:lnTo>
                    <a:pt x="216" y="312"/>
                  </a:lnTo>
                  <a:lnTo>
                    <a:pt x="223" y="312"/>
                  </a:lnTo>
                  <a:lnTo>
                    <a:pt x="223" y="307"/>
                  </a:lnTo>
                  <a:lnTo>
                    <a:pt x="240" y="307"/>
                  </a:lnTo>
                  <a:lnTo>
                    <a:pt x="253" y="300"/>
                  </a:lnTo>
                  <a:lnTo>
                    <a:pt x="264" y="294"/>
                  </a:lnTo>
                  <a:lnTo>
                    <a:pt x="258" y="276"/>
                  </a:lnTo>
                  <a:lnTo>
                    <a:pt x="253" y="258"/>
                  </a:lnTo>
                  <a:lnTo>
                    <a:pt x="258" y="252"/>
                  </a:lnTo>
                  <a:lnTo>
                    <a:pt x="264" y="252"/>
                  </a:lnTo>
                  <a:lnTo>
                    <a:pt x="271" y="246"/>
                  </a:lnTo>
                  <a:lnTo>
                    <a:pt x="277" y="234"/>
                  </a:lnTo>
                  <a:lnTo>
                    <a:pt x="282" y="222"/>
                  </a:lnTo>
                  <a:lnTo>
                    <a:pt x="277" y="222"/>
                  </a:lnTo>
                  <a:lnTo>
                    <a:pt x="271" y="210"/>
                  </a:lnTo>
                  <a:lnTo>
                    <a:pt x="258" y="204"/>
                  </a:lnTo>
                  <a:lnTo>
                    <a:pt x="240" y="192"/>
                  </a:lnTo>
                  <a:lnTo>
                    <a:pt x="234" y="174"/>
                  </a:lnTo>
                  <a:lnTo>
                    <a:pt x="229" y="162"/>
                  </a:lnTo>
                  <a:lnTo>
                    <a:pt x="240" y="156"/>
                  </a:lnTo>
                  <a:lnTo>
                    <a:pt x="247" y="138"/>
                  </a:lnTo>
                  <a:lnTo>
                    <a:pt x="247" y="132"/>
                  </a:lnTo>
                  <a:lnTo>
                    <a:pt x="240" y="132"/>
                  </a:lnTo>
                  <a:lnTo>
                    <a:pt x="229" y="126"/>
                  </a:lnTo>
                  <a:lnTo>
                    <a:pt x="234" y="114"/>
                  </a:lnTo>
                  <a:lnTo>
                    <a:pt x="247" y="108"/>
                  </a:lnTo>
                  <a:lnTo>
                    <a:pt x="229" y="108"/>
                  </a:lnTo>
                  <a:lnTo>
                    <a:pt x="223" y="101"/>
                  </a:lnTo>
                  <a:lnTo>
                    <a:pt x="216" y="101"/>
                  </a:lnTo>
                  <a:lnTo>
                    <a:pt x="216" y="108"/>
                  </a:lnTo>
                  <a:lnTo>
                    <a:pt x="210" y="120"/>
                  </a:lnTo>
                  <a:lnTo>
                    <a:pt x="199" y="114"/>
                  </a:lnTo>
                  <a:lnTo>
                    <a:pt x="181" y="114"/>
                  </a:lnTo>
                  <a:lnTo>
                    <a:pt x="175" y="101"/>
                  </a:lnTo>
                  <a:lnTo>
                    <a:pt x="162" y="101"/>
                  </a:lnTo>
                  <a:lnTo>
                    <a:pt x="157" y="96"/>
                  </a:lnTo>
                  <a:lnTo>
                    <a:pt x="168" y="90"/>
                  </a:lnTo>
                  <a:lnTo>
                    <a:pt x="157" y="84"/>
                  </a:lnTo>
                  <a:lnTo>
                    <a:pt x="162" y="72"/>
                  </a:lnTo>
                  <a:lnTo>
                    <a:pt x="138" y="60"/>
                  </a:lnTo>
                  <a:lnTo>
                    <a:pt x="114" y="53"/>
                  </a:lnTo>
                  <a:lnTo>
                    <a:pt x="120" y="42"/>
                  </a:lnTo>
                  <a:lnTo>
                    <a:pt x="114" y="24"/>
                  </a:lnTo>
                  <a:lnTo>
                    <a:pt x="103" y="24"/>
                  </a:lnTo>
                  <a:lnTo>
                    <a:pt x="90" y="18"/>
                  </a:lnTo>
                  <a:lnTo>
                    <a:pt x="72" y="0"/>
                  </a:lnTo>
                  <a:lnTo>
                    <a:pt x="55" y="5"/>
                  </a:lnTo>
                  <a:lnTo>
                    <a:pt x="42" y="0"/>
                  </a:lnTo>
                  <a:lnTo>
                    <a:pt x="42" y="1"/>
                  </a:lnTo>
                  <a:lnTo>
                    <a:pt x="41" y="2"/>
                  </a:lnTo>
                  <a:lnTo>
                    <a:pt x="40" y="3"/>
                  </a:lnTo>
                  <a:lnTo>
                    <a:pt x="39" y="5"/>
                  </a:lnTo>
                  <a:lnTo>
                    <a:pt x="37" y="9"/>
                  </a:lnTo>
                  <a:lnTo>
                    <a:pt x="34" y="13"/>
                  </a:lnTo>
                  <a:lnTo>
                    <a:pt x="32" y="17"/>
                  </a:lnTo>
                  <a:lnTo>
                    <a:pt x="31" y="21"/>
                  </a:lnTo>
                  <a:lnTo>
                    <a:pt x="31" y="23"/>
                  </a:lnTo>
                  <a:lnTo>
                    <a:pt x="31" y="24"/>
                  </a:lnTo>
                  <a:lnTo>
                    <a:pt x="28" y="24"/>
                  </a:lnTo>
                  <a:lnTo>
                    <a:pt x="25" y="23"/>
                  </a:lnTo>
                  <a:lnTo>
                    <a:pt x="22" y="22"/>
                  </a:lnTo>
                  <a:lnTo>
                    <a:pt x="19" y="21"/>
                  </a:lnTo>
                  <a:lnTo>
                    <a:pt x="17" y="20"/>
                  </a:lnTo>
                  <a:lnTo>
                    <a:pt x="15" y="19"/>
                  </a:lnTo>
                  <a:lnTo>
                    <a:pt x="13" y="18"/>
                  </a:lnTo>
                  <a:lnTo>
                    <a:pt x="0" y="36"/>
                  </a:lnTo>
                  <a:lnTo>
                    <a:pt x="0" y="42"/>
                  </a:lnTo>
                </a:path>
              </a:pathLst>
            </a:custGeom>
            <a:grpFill/>
            <a:ln w="9525">
              <a:solidFill>
                <a:schemeClr val="bg1"/>
              </a:solidFill>
              <a:prstDash val="solid"/>
              <a:round/>
              <a:headEnd/>
              <a:tailEnd/>
            </a:ln>
          </p:spPr>
          <p:txBody>
            <a:bodyPr/>
            <a:lstStyle/>
            <a:p>
              <a:pPr algn="ctr"/>
              <a:endParaRPr lang="es-ES" sz="1400" dirty="0">
                <a:solidFill>
                  <a:srgbClr val="000000"/>
                </a:solidFill>
                <a:latin typeface="Arial" pitchFamily="34" charset="0"/>
                <a:cs typeface="Arial" pitchFamily="34" charset="0"/>
              </a:endParaRPr>
            </a:p>
          </p:txBody>
        </p:sp>
        <p:sp>
          <p:nvSpPr>
            <p:cNvPr id="244" name="Freeform 211"/>
            <p:cNvSpPr>
              <a:spLocks/>
            </p:cNvSpPr>
            <p:nvPr/>
          </p:nvSpPr>
          <p:spPr bwMode="gray">
            <a:xfrm>
              <a:off x="3114" y="3368"/>
              <a:ext cx="134" cy="156"/>
            </a:xfrm>
            <a:custGeom>
              <a:avLst/>
              <a:gdLst>
                <a:gd name="T0" fmla="*/ 0 w 134"/>
                <a:gd name="T1" fmla="*/ 100 h 156"/>
                <a:gd name="T2" fmla="*/ 65 w 134"/>
                <a:gd name="T3" fmla="*/ 147 h 156"/>
                <a:gd name="T4" fmla="*/ 87 w 134"/>
                <a:gd name="T5" fmla="*/ 156 h 156"/>
                <a:gd name="T6" fmla="*/ 86 w 134"/>
                <a:gd name="T7" fmla="*/ 134 h 156"/>
                <a:gd name="T8" fmla="*/ 83 w 134"/>
                <a:gd name="T9" fmla="*/ 121 h 156"/>
                <a:gd name="T10" fmla="*/ 87 w 134"/>
                <a:gd name="T11" fmla="*/ 97 h 156"/>
                <a:gd name="T12" fmla="*/ 99 w 134"/>
                <a:gd name="T13" fmla="*/ 74 h 156"/>
                <a:gd name="T14" fmla="*/ 104 w 134"/>
                <a:gd name="T15" fmla="*/ 87 h 156"/>
                <a:gd name="T16" fmla="*/ 134 w 134"/>
                <a:gd name="T17" fmla="*/ 86 h 156"/>
                <a:gd name="T18" fmla="*/ 126 w 134"/>
                <a:gd name="T19" fmla="*/ 76 h 156"/>
                <a:gd name="T20" fmla="*/ 127 w 134"/>
                <a:gd name="T21" fmla="*/ 46 h 156"/>
                <a:gd name="T22" fmla="*/ 106 w 134"/>
                <a:gd name="T23" fmla="*/ 33 h 156"/>
                <a:gd name="T24" fmla="*/ 97 w 134"/>
                <a:gd name="T25" fmla="*/ 40 h 156"/>
                <a:gd name="T26" fmla="*/ 94 w 134"/>
                <a:gd name="T27" fmla="*/ 29 h 156"/>
                <a:gd name="T28" fmla="*/ 84 w 134"/>
                <a:gd name="T29" fmla="*/ 33 h 156"/>
                <a:gd name="T30" fmla="*/ 60 w 134"/>
                <a:gd name="T31" fmla="*/ 9 h 156"/>
                <a:gd name="T32" fmla="*/ 40 w 134"/>
                <a:gd name="T33" fmla="*/ 0 h 156"/>
                <a:gd name="T34" fmla="*/ 52 w 134"/>
                <a:gd name="T35" fmla="*/ 16 h 156"/>
                <a:gd name="T36" fmla="*/ 36 w 134"/>
                <a:gd name="T37" fmla="*/ 19 h 156"/>
                <a:gd name="T38" fmla="*/ 23 w 134"/>
                <a:gd name="T39" fmla="*/ 23 h 156"/>
                <a:gd name="T40" fmla="*/ 19 w 134"/>
                <a:gd name="T41" fmla="*/ 52 h 156"/>
                <a:gd name="T42" fmla="*/ 3 w 134"/>
                <a:gd name="T43" fmla="*/ 59 h 156"/>
                <a:gd name="T44" fmla="*/ 19 w 134"/>
                <a:gd name="T45" fmla="*/ 84 h 156"/>
                <a:gd name="T46" fmla="*/ 0 w 134"/>
                <a:gd name="T47" fmla="*/ 10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156"/>
                <a:gd name="T74" fmla="*/ 134 w 134"/>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156">
                  <a:moveTo>
                    <a:pt x="0" y="100"/>
                  </a:moveTo>
                  <a:lnTo>
                    <a:pt x="65" y="147"/>
                  </a:lnTo>
                  <a:lnTo>
                    <a:pt x="87" y="156"/>
                  </a:lnTo>
                  <a:lnTo>
                    <a:pt x="86" y="134"/>
                  </a:lnTo>
                  <a:lnTo>
                    <a:pt x="83" y="121"/>
                  </a:lnTo>
                  <a:lnTo>
                    <a:pt x="87" y="97"/>
                  </a:lnTo>
                  <a:lnTo>
                    <a:pt x="99" y="74"/>
                  </a:lnTo>
                  <a:lnTo>
                    <a:pt x="104" y="87"/>
                  </a:lnTo>
                  <a:lnTo>
                    <a:pt x="134" y="86"/>
                  </a:lnTo>
                  <a:lnTo>
                    <a:pt x="126" y="76"/>
                  </a:lnTo>
                  <a:lnTo>
                    <a:pt x="127" y="46"/>
                  </a:lnTo>
                  <a:lnTo>
                    <a:pt x="106" y="33"/>
                  </a:lnTo>
                  <a:lnTo>
                    <a:pt x="97" y="40"/>
                  </a:lnTo>
                  <a:lnTo>
                    <a:pt x="94" y="29"/>
                  </a:lnTo>
                  <a:lnTo>
                    <a:pt x="84" y="33"/>
                  </a:lnTo>
                  <a:lnTo>
                    <a:pt x="60" y="9"/>
                  </a:lnTo>
                  <a:lnTo>
                    <a:pt x="40" y="0"/>
                  </a:lnTo>
                  <a:lnTo>
                    <a:pt x="52" y="16"/>
                  </a:lnTo>
                  <a:lnTo>
                    <a:pt x="36" y="19"/>
                  </a:lnTo>
                  <a:lnTo>
                    <a:pt x="23" y="23"/>
                  </a:lnTo>
                  <a:lnTo>
                    <a:pt x="19" y="52"/>
                  </a:lnTo>
                  <a:lnTo>
                    <a:pt x="3" y="59"/>
                  </a:lnTo>
                  <a:lnTo>
                    <a:pt x="19" y="84"/>
                  </a:lnTo>
                  <a:lnTo>
                    <a:pt x="0" y="100"/>
                  </a:lnTo>
                  <a:close/>
                </a:path>
              </a:pathLst>
            </a:custGeom>
            <a:grpFill/>
            <a:ln w="9525" cap="flat" cmpd="sng">
              <a:solidFill>
                <a:schemeClr val="bg1"/>
              </a:solidFill>
              <a:prstDash val="solid"/>
              <a:round/>
              <a:headEnd type="none" w="lg" len="lg"/>
              <a:tailEnd type="none" w="lg" len="lg"/>
            </a:ln>
          </p:spPr>
          <p:txBody>
            <a:bodyPr wrap="none" tIns="91440" bIns="91440" anchor="ctr"/>
            <a:lstStyle/>
            <a:p>
              <a:pPr algn="ctr"/>
              <a:endParaRPr lang="es-ES" sz="1400" dirty="0">
                <a:solidFill>
                  <a:srgbClr val="000000"/>
                </a:solidFill>
                <a:latin typeface="Arial" pitchFamily="34" charset="0"/>
                <a:cs typeface="Arial" pitchFamily="34" charset="0"/>
              </a:endParaRPr>
            </a:p>
          </p:txBody>
        </p:sp>
      </p:grpSp>
      <p:sp>
        <p:nvSpPr>
          <p:cNvPr id="110" name="Freeform 109"/>
          <p:cNvSpPr/>
          <p:nvPr/>
        </p:nvSpPr>
        <p:spPr bwMode="ltGray">
          <a:xfrm>
            <a:off x="0" y="2220544"/>
            <a:ext cx="2985247" cy="3821668"/>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s-ES" sz="1200">
              <a:solidFill>
                <a:prstClr val="white"/>
              </a:solidFill>
              <a:effectLst/>
              <a:latin typeface="Trebuchet MS" panose="020B0603020202020204" pitchFamily="34" charset="0"/>
            </a:endParaRPr>
          </a:p>
        </p:txBody>
      </p:sp>
      <p:sp>
        <p:nvSpPr>
          <p:cNvPr id="175" name="Rectangle 3"/>
          <p:cNvSpPr>
            <a:spLocks noChangeArrowheads="1"/>
          </p:cNvSpPr>
          <p:nvPr/>
        </p:nvSpPr>
        <p:spPr>
          <a:xfrm>
            <a:off x="455613" y="6426925"/>
            <a:ext cx="5533404" cy="181439"/>
          </a:xfrm>
          <a:prstGeom prst="rect">
            <a:avLst/>
          </a:prstGeom>
          <a:noFill/>
          <a:ln w="9525" algn="ctr">
            <a:noFill/>
            <a:miter lim="800000"/>
            <a:headEnd type="none" w="lg" len="lg"/>
            <a:tailEnd type="none" w="lg" len="lg"/>
          </a:ln>
        </p:spPr>
        <p:txBody>
          <a:bodyPr lIns="0" tIns="0" rIns="0" bIns="0" anchor="b"/>
          <a:lstStyle/>
          <a:p>
            <a:pPr>
              <a:lnSpc>
                <a:spcPct val="90000"/>
              </a:lnSpc>
              <a:defRPr b="0" i="0"/>
            </a:pPr>
            <a:r>
              <a:rPr lang="es-ES" sz="800" dirty="0" smtClean="0">
                <a:solidFill>
                  <a:srgbClr val="000000"/>
                </a:solidFill>
                <a:effectLst/>
                <a:latin typeface="+mj-lt"/>
                <a:cs typeface="Henderson BCG Sans" pitchFamily="34" charset="0"/>
                <a:sym typeface="Henderson BCG Sans"/>
              </a:rPr>
              <a:t>1.</a:t>
            </a:r>
            <a:r>
              <a:rPr lang="es-ES" sz="800" b="1" dirty="0" smtClean="0">
                <a:solidFill>
                  <a:srgbClr val="000000"/>
                </a:solidFill>
                <a:effectLst/>
                <a:latin typeface="+mj-lt"/>
                <a:cs typeface="Henderson BCG Sans" pitchFamily="34" charset="0"/>
                <a:sym typeface="Henderson BCG Sans"/>
              </a:rPr>
              <a:t> </a:t>
            </a:r>
            <a:r>
              <a:rPr lang="es-ES" sz="800" dirty="0" err="1" smtClean="0">
                <a:solidFill>
                  <a:srgbClr val="000000"/>
                </a:solidFill>
                <a:effectLst/>
                <a:latin typeface="+mj-lt"/>
                <a:cs typeface="Henderson BCG Sans" pitchFamily="34" charset="0"/>
                <a:sym typeface="Henderson BCG Sans"/>
              </a:rPr>
              <a:t>Endoftalmitis</a:t>
            </a:r>
            <a:r>
              <a:rPr lang="es-ES" sz="800" dirty="0" smtClean="0">
                <a:solidFill>
                  <a:srgbClr val="000000"/>
                </a:solidFill>
                <a:effectLst/>
                <a:latin typeface="+mj-lt"/>
                <a:cs typeface="Henderson BCG Sans" pitchFamily="34" charset="0"/>
                <a:sym typeface="Henderson BCG Sans"/>
              </a:rPr>
              <a:t> posoperativa  2. El ahorro sueco se ha estimado basándose en los datos de costes de EE.UU. </a:t>
            </a:r>
          </a:p>
        </p:txBody>
      </p:sp>
      <p:sp>
        <p:nvSpPr>
          <p:cNvPr id="181" name="Rounded Rectangle 180"/>
          <p:cNvSpPr/>
          <p:nvPr/>
        </p:nvSpPr>
        <p:spPr>
          <a:xfrm>
            <a:off x="3565972" y="3737546"/>
            <a:ext cx="2113351" cy="650204"/>
          </a:xfrm>
          <a:prstGeom prst="roundRect">
            <a:avLst/>
          </a:prstGeom>
          <a:noFill/>
          <a:ln w="1587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pic>
        <p:nvPicPr>
          <p:cNvPr id="193" name="Picture 11" descr="http://www.hautarztpraxis-brugger.de/img/gesundes-kinzigtal.jpg"/>
          <p:cNvPicPr>
            <a:picLocks noChangeAspect="1" noChangeArrowheads="1"/>
          </p:cNvPicPr>
          <p:nvPr/>
        </p:nvPicPr>
        <p:blipFill>
          <a:blip r:embed="rId5" cstate="print">
            <a:clrChange>
              <a:clrFrom>
                <a:srgbClr val="FFFFFF"/>
              </a:clrFrom>
              <a:clrTo>
                <a:srgbClr val="FFFFFF">
                  <a:alpha val="0"/>
                </a:srgbClr>
              </a:clrTo>
            </a:clrChange>
          </a:blip>
          <a:srcRect t="9248" b="14080"/>
          <a:stretch/>
        </p:blipFill>
        <p:spPr>
          <a:xfrm>
            <a:off x="4543330" y="3767977"/>
            <a:ext cx="1015008" cy="589343"/>
          </a:xfrm>
          <a:prstGeom prst="rect">
            <a:avLst/>
          </a:prstGeom>
          <a:noFill/>
        </p:spPr>
      </p:pic>
      <p:sp>
        <p:nvSpPr>
          <p:cNvPr id="204" name="TextBox 203"/>
          <p:cNvSpPr txBox="1"/>
          <p:nvPr/>
        </p:nvSpPr>
        <p:spPr>
          <a:xfrm>
            <a:off x="6263015" y="3864045"/>
            <a:ext cx="1084761" cy="397201"/>
          </a:xfrm>
          <a:prstGeom prst="rect">
            <a:avLst/>
          </a:prstGeom>
          <a:noFill/>
        </p:spPr>
        <p:txBody>
          <a:bodyPr wrap="square" tIns="90000" bIns="90000"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Mortalidad</a:t>
            </a:r>
          </a:p>
        </p:txBody>
      </p:sp>
      <p:sp>
        <p:nvSpPr>
          <p:cNvPr id="205" name="AutoShape 2"/>
          <p:cNvSpPr>
            <a:spLocks noChangeArrowheads="1"/>
          </p:cNvSpPr>
          <p:nvPr/>
        </p:nvSpPr>
        <p:spPr>
          <a:xfrm rot="5400000">
            <a:off x="7363557" y="4029414"/>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rgbClr val="000000"/>
              </a:solidFill>
              <a:effectLst/>
              <a:latin typeface="+mj-lt"/>
              <a:cs typeface="Henderson BCG Sans" pitchFamily="34" charset="0"/>
              <a:sym typeface="Henderson BCG Sans"/>
            </a:endParaRPr>
          </a:p>
        </p:txBody>
      </p:sp>
      <p:sp>
        <p:nvSpPr>
          <p:cNvPr id="206" name="TextBox 205"/>
          <p:cNvSpPr txBox="1"/>
          <p:nvPr/>
        </p:nvSpPr>
        <p:spPr>
          <a:xfrm>
            <a:off x="7242351" y="3707313"/>
            <a:ext cx="537429" cy="363243"/>
          </a:xfrm>
          <a:prstGeom prst="rect">
            <a:avLst/>
          </a:prstGeom>
          <a:noFill/>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-53%</a:t>
            </a:r>
          </a:p>
        </p:txBody>
      </p:sp>
      <p:sp>
        <p:nvSpPr>
          <p:cNvPr id="216" name="Rounded Rectangle 215"/>
          <p:cNvSpPr/>
          <p:nvPr/>
        </p:nvSpPr>
        <p:spPr>
          <a:xfrm>
            <a:off x="6212929" y="3733542"/>
            <a:ext cx="3216389" cy="650204"/>
          </a:xfrm>
          <a:prstGeom prst="roundRect">
            <a:avLst/>
          </a:prstGeom>
          <a:no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228" name="TextBox 227"/>
          <p:cNvSpPr txBox="1"/>
          <p:nvPr/>
        </p:nvSpPr>
        <p:spPr>
          <a:xfrm>
            <a:off x="7871223" y="3864046"/>
            <a:ext cx="994682" cy="397199"/>
          </a:xfrm>
          <a:prstGeom prst="rect">
            <a:avLst/>
          </a:prstGeom>
          <a:noFill/>
        </p:spPr>
        <p:txBody>
          <a:bodyPr wrap="square" lIns="0" tIns="89999" rIns="0" bIns="89999"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Costes</a:t>
            </a:r>
          </a:p>
        </p:txBody>
      </p:sp>
      <p:sp>
        <p:nvSpPr>
          <p:cNvPr id="229" name="AutoShape 2"/>
          <p:cNvSpPr>
            <a:spLocks noChangeArrowheads="1"/>
          </p:cNvSpPr>
          <p:nvPr/>
        </p:nvSpPr>
        <p:spPr>
          <a:xfrm rot="5400000">
            <a:off x="8930502" y="4029414"/>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chemeClr val="tx2"/>
              </a:solidFill>
              <a:effectLst/>
              <a:latin typeface="+mj-lt"/>
              <a:cs typeface="Henderson BCG Sans" pitchFamily="34" charset="0"/>
              <a:sym typeface="Henderson BCG Sans"/>
            </a:endParaRPr>
          </a:p>
        </p:txBody>
      </p:sp>
      <p:sp>
        <p:nvSpPr>
          <p:cNvPr id="230" name="TextBox 229"/>
          <p:cNvSpPr txBox="1"/>
          <p:nvPr/>
        </p:nvSpPr>
        <p:spPr>
          <a:xfrm>
            <a:off x="8623402" y="3707313"/>
            <a:ext cx="909224" cy="366424"/>
          </a:xfrm>
          <a:prstGeom prst="rect">
            <a:avLst/>
          </a:prstGeom>
          <a:noFill/>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-151€/</a:t>
            </a:r>
            <a:r>
              <a:rPr lang="es-ES" sz="1200" b="0" i="0" smtClean="0">
                <a:solidFill>
                  <a:schemeClr val="tx2"/>
                </a:solidFill>
                <a:effectLst/>
                <a:latin typeface="+mj-lt"/>
                <a:cs typeface="Henderson BCG Sans" pitchFamily="34" charset="0"/>
                <a:sym typeface="Henderson BCG Sans"/>
              </a:rPr>
              <a:t>pac.</a:t>
            </a:r>
          </a:p>
        </p:txBody>
      </p:sp>
      <p:sp>
        <p:nvSpPr>
          <p:cNvPr id="234" name="ColumnHeader"/>
          <p:cNvSpPr>
            <a:spLocks noChangeArrowheads="1"/>
          </p:cNvSpPr>
          <p:nvPr/>
        </p:nvSpPr>
        <p:spPr>
          <a:xfrm>
            <a:off x="3563857" y="1715686"/>
            <a:ext cx="2117579" cy="400110"/>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buSzTx/>
              <a:defRPr b="0" i="0"/>
            </a:pPr>
            <a:r>
              <a:rPr lang="es-ES" sz="1400" kern="0" smtClean="0">
                <a:solidFill>
                  <a:srgbClr val="000000"/>
                </a:solidFill>
                <a:effectLst/>
                <a:latin typeface="+mj-lt"/>
                <a:cs typeface="Henderson BCG Sans" pitchFamily="34" charset="0"/>
                <a:sym typeface="Henderson BCG Sans"/>
              </a:rPr>
              <a:t>ORGANIZACIÓN</a:t>
            </a:r>
          </a:p>
        </p:txBody>
      </p:sp>
      <p:sp>
        <p:nvSpPr>
          <p:cNvPr id="235" name="ColumnHeader"/>
          <p:cNvSpPr>
            <a:spLocks noChangeArrowheads="1"/>
          </p:cNvSpPr>
          <p:nvPr/>
        </p:nvSpPr>
        <p:spPr>
          <a:xfrm>
            <a:off x="6209712" y="1715686"/>
            <a:ext cx="3222825" cy="400110"/>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buSzTx/>
              <a:defRPr b="0" i="0"/>
            </a:pPr>
            <a:r>
              <a:rPr lang="es-ES" sz="1400" kern="0" smtClean="0">
                <a:solidFill>
                  <a:srgbClr val="000000"/>
                </a:solidFill>
                <a:effectLst/>
                <a:latin typeface="+mj-lt"/>
                <a:cs typeface="Henderson BCG Sans" pitchFamily="34" charset="0"/>
                <a:sym typeface="Henderson BCG Sans"/>
              </a:rPr>
              <a:t>IMPACTO </a:t>
            </a:r>
          </a:p>
        </p:txBody>
      </p:sp>
      <p:sp>
        <p:nvSpPr>
          <p:cNvPr id="174" name="ColumnHeader"/>
          <p:cNvSpPr>
            <a:spLocks noChangeArrowheads="1"/>
          </p:cNvSpPr>
          <p:nvPr/>
        </p:nvSpPr>
        <p:spPr>
          <a:xfrm>
            <a:off x="3128683" y="1197552"/>
            <a:ext cx="5970495" cy="584775"/>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wrap="square" tIns="0" bIns="91440" anchor="b">
            <a:spAutoFit/>
          </a:bodyPr>
          <a:lstStyle/>
          <a:p>
            <a:pPr algn="ctr">
              <a:defRPr b="0" i="0"/>
            </a:pPr>
            <a:r>
              <a:rPr lang="es-ES" sz="1600" dirty="0" smtClean="0">
                <a:solidFill>
                  <a:srgbClr val="000000"/>
                </a:solidFill>
                <a:effectLst/>
                <a:latin typeface="+mj-lt"/>
                <a:cs typeface="Henderson BCG Sans" pitchFamily="34" charset="0"/>
                <a:sym typeface="Henderson BCG Sans"/>
              </a:rPr>
              <a:t>Ejemplos europeos con enfoque en medición de costes y resultados en salud y mayor creación de valor</a:t>
            </a:r>
          </a:p>
        </p:txBody>
      </p:sp>
      <p:sp>
        <p:nvSpPr>
          <p:cNvPr id="70" name="Title 69"/>
          <p:cNvSpPr>
            <a:spLocks noGrp="1"/>
          </p:cNvSpPr>
          <p:nvPr>
            <p:ph type="title"/>
          </p:nvPr>
        </p:nvSpPr>
        <p:spPr>
          <a:xfrm>
            <a:off x="457200" y="162000"/>
            <a:ext cx="8992800" cy="831600"/>
          </a:xfrm>
        </p:spPr>
        <p:txBody>
          <a:bodyPr vert="horz" lIns="0" tIns="45720" rIns="0" bIns="45720" rtlCol="0" anchor="b" anchorCtr="0">
            <a:noAutofit/>
          </a:bodyPr>
          <a:lstStyle/>
          <a:p>
            <a:r>
              <a:rPr lang="es-ES">
                <a:effectLst/>
              </a:rPr>
              <a:t>Los modelos enfocados en resultados han demostrado su capacidad para aumentar el valor de la prestación sanitaria...</a:t>
            </a:r>
            <a:endParaRPr lang="es-ES" dirty="0">
              <a:effectLst/>
            </a:endParaRPr>
          </a:p>
        </p:txBody>
      </p:sp>
      <p:sp>
        <p:nvSpPr>
          <p:cNvPr id="179" name="Rounded Rectangle 178"/>
          <p:cNvSpPr/>
          <p:nvPr/>
        </p:nvSpPr>
        <p:spPr>
          <a:xfrm>
            <a:off x="3565972" y="2259273"/>
            <a:ext cx="2113351" cy="650204"/>
          </a:xfrm>
          <a:prstGeom prst="roundRect">
            <a:avLst/>
          </a:prstGeom>
          <a:noFill/>
          <a:ln w="1587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pic>
        <p:nvPicPr>
          <p:cNvPr id="191" name="flag_sweden" descr="Datei:Flag of Sweden.svg"/>
          <p:cNvPicPr>
            <a:picLocks noChangeAspect="1" noChangeArrowheads="1"/>
          </p:cNvPicPr>
          <p:nvPr/>
        </p:nvPicPr>
        <p:blipFill>
          <a:blip r:embed="rId6" cstate="print"/>
          <a:srcRect l="13279" r="24992"/>
          <a:stretch/>
        </p:blipFill>
        <p:spPr>
          <a:xfrm>
            <a:off x="3356640" y="2316134"/>
            <a:ext cx="426720" cy="432050"/>
          </a:xfrm>
          <a:prstGeom prst="ellipse">
            <a:avLst/>
          </a:prstGeom>
          <a:noFill/>
          <a:ln>
            <a:noFill/>
          </a:ln>
          <a:effectLst>
            <a:innerShdw blurRad="63500" dist="50800" dir="2700000">
              <a:prstClr val="black">
                <a:alpha val="50000"/>
              </a:prstClr>
            </a:innerShdw>
          </a:effectLst>
        </p:spPr>
      </p:pic>
      <p:sp>
        <p:nvSpPr>
          <p:cNvPr id="198" name="TextBox 197"/>
          <p:cNvSpPr txBox="1"/>
          <p:nvPr/>
        </p:nvSpPr>
        <p:spPr>
          <a:xfrm>
            <a:off x="6263018" y="2280712"/>
            <a:ext cx="1040996" cy="607327"/>
          </a:xfrm>
          <a:prstGeom prst="rect">
            <a:avLst/>
          </a:prstGeom>
          <a:noFill/>
        </p:spPr>
        <p:txBody>
          <a:bodyPr wrap="square" tIns="90000" bIns="90000"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ratio de EP</a:t>
            </a:r>
            <a:r>
              <a:rPr lang="es-ES" sz="1400" baseline="30000" smtClean="0">
                <a:solidFill>
                  <a:srgbClr val="000000"/>
                </a:solidFill>
                <a:effectLst/>
                <a:latin typeface="+mj-lt"/>
                <a:cs typeface="Henderson BCG Sans" pitchFamily="34" charset="0"/>
                <a:sym typeface="Henderson BCG Sans"/>
              </a:rPr>
              <a:t>1</a:t>
            </a:r>
          </a:p>
        </p:txBody>
      </p:sp>
      <p:sp>
        <p:nvSpPr>
          <p:cNvPr id="199" name="AutoShape 2"/>
          <p:cNvSpPr>
            <a:spLocks noChangeArrowheads="1"/>
          </p:cNvSpPr>
          <p:nvPr/>
        </p:nvSpPr>
        <p:spPr>
          <a:xfrm rot="5400000">
            <a:off x="7363557" y="2546640"/>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rgbClr val="000000"/>
              </a:solidFill>
              <a:effectLst/>
              <a:latin typeface="+mj-lt"/>
              <a:cs typeface="Henderson BCG Sans" pitchFamily="34" charset="0"/>
              <a:sym typeface="Henderson BCG Sans"/>
            </a:endParaRPr>
          </a:p>
        </p:txBody>
      </p:sp>
      <p:sp>
        <p:nvSpPr>
          <p:cNvPr id="200" name="TextBox 199"/>
          <p:cNvSpPr txBox="1"/>
          <p:nvPr/>
        </p:nvSpPr>
        <p:spPr>
          <a:xfrm>
            <a:off x="7242351" y="2229044"/>
            <a:ext cx="537429" cy="363243"/>
          </a:xfrm>
          <a:prstGeom prst="rect">
            <a:avLst/>
          </a:prstGeom>
          <a:noFill/>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-80%</a:t>
            </a:r>
          </a:p>
        </p:txBody>
      </p:sp>
      <p:sp>
        <p:nvSpPr>
          <p:cNvPr id="214" name="Rounded Rectangle 213"/>
          <p:cNvSpPr/>
          <p:nvPr/>
        </p:nvSpPr>
        <p:spPr>
          <a:xfrm>
            <a:off x="6212929" y="2259273"/>
            <a:ext cx="3216389" cy="650204"/>
          </a:xfrm>
          <a:prstGeom prst="roundRect">
            <a:avLst/>
          </a:prstGeom>
          <a:no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222" name="TextBox 221"/>
          <p:cNvSpPr txBox="1"/>
          <p:nvPr/>
        </p:nvSpPr>
        <p:spPr>
          <a:xfrm>
            <a:off x="7871223" y="2385776"/>
            <a:ext cx="1040994" cy="397199"/>
          </a:xfrm>
          <a:prstGeom prst="rect">
            <a:avLst/>
          </a:prstGeom>
          <a:noFill/>
        </p:spPr>
        <p:txBody>
          <a:bodyPr wrap="square" lIns="0" tIns="89999" rIns="0" bIns="89999"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Costes</a:t>
            </a:r>
            <a:r>
              <a:rPr lang="es-ES" sz="1400" baseline="30000" smtClean="0">
                <a:solidFill>
                  <a:srgbClr val="000000"/>
                </a:solidFill>
                <a:effectLst/>
                <a:latin typeface="+mj-lt"/>
                <a:cs typeface="Henderson BCG Sans" pitchFamily="34" charset="0"/>
                <a:sym typeface="Henderson BCG Sans"/>
              </a:rPr>
              <a:t>2</a:t>
            </a:r>
          </a:p>
        </p:txBody>
      </p:sp>
      <p:sp>
        <p:nvSpPr>
          <p:cNvPr id="223" name="AutoShape 2"/>
          <p:cNvSpPr>
            <a:spLocks noChangeArrowheads="1"/>
          </p:cNvSpPr>
          <p:nvPr/>
        </p:nvSpPr>
        <p:spPr>
          <a:xfrm rot="5400000">
            <a:off x="8930502" y="2546640"/>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chemeClr val="tx2"/>
              </a:solidFill>
              <a:effectLst/>
              <a:latin typeface="+mj-lt"/>
              <a:cs typeface="Henderson BCG Sans" pitchFamily="34" charset="0"/>
              <a:sym typeface="Henderson BCG Sans"/>
            </a:endParaRPr>
          </a:p>
        </p:txBody>
      </p:sp>
      <p:sp>
        <p:nvSpPr>
          <p:cNvPr id="224" name="TextBox 223"/>
          <p:cNvSpPr txBox="1"/>
          <p:nvPr/>
        </p:nvSpPr>
        <p:spPr>
          <a:xfrm>
            <a:off x="8851406" y="2229044"/>
            <a:ext cx="453208" cy="363243"/>
          </a:xfrm>
          <a:prstGeom prst="rect">
            <a:avLst/>
          </a:prstGeom>
          <a:noFill/>
          <a:ln/>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-1%</a:t>
            </a:r>
          </a:p>
        </p:txBody>
      </p:sp>
      <p:pic>
        <p:nvPicPr>
          <p:cNvPr id="51204" name="Picture 4"/>
          <p:cNvPicPr>
            <a:picLocks noChangeAspect="1" noChangeArrowheads="1"/>
          </p:cNvPicPr>
          <p:nvPr/>
        </p:nvPicPr>
        <p:blipFill>
          <a:blip r:embed="rId7" cstate="print">
            <a:clrChange>
              <a:clrFrom>
                <a:srgbClr val="FFFFFF"/>
              </a:clrFrom>
              <a:clrTo>
                <a:srgbClr val="FFFFFF">
                  <a:alpha val="0"/>
                </a:srgbClr>
              </a:clrTo>
            </a:clrChange>
          </a:blip>
          <a:srcRect l="81449" t="34360" r="10135" b="37816"/>
          <a:stretch/>
        </p:blipFill>
        <p:spPr>
          <a:xfrm>
            <a:off x="5259116" y="2241856"/>
            <a:ext cx="366761" cy="681739"/>
          </a:xfrm>
          <a:prstGeom prst="rect">
            <a:avLst/>
          </a:prstGeom>
          <a:noFill/>
          <a:ln w="9525">
            <a:noFill/>
            <a:miter lim="800000"/>
          </a:ln>
        </p:spPr>
      </p:pic>
      <p:sp>
        <p:nvSpPr>
          <p:cNvPr id="82" name="TextBox 81"/>
          <p:cNvSpPr txBox="1"/>
          <p:nvPr/>
        </p:nvSpPr>
        <p:spPr>
          <a:xfrm>
            <a:off x="3639039" y="2316134"/>
            <a:ext cx="1805260" cy="546306"/>
          </a:xfrm>
          <a:prstGeom prst="rect">
            <a:avLst/>
          </a:prstGeom>
          <a:noFill/>
        </p:spPr>
        <p:txBody>
          <a:bodyPr wrap="square" tIns="90000" bIns="90000" rtlCol="0" anchor="t">
            <a:spAutoFit/>
          </a:bodyPr>
          <a:lstStyle/>
          <a:p>
            <a:pPr algn="ctr">
              <a:defRPr b="0" i="0"/>
            </a:pPr>
            <a:r>
              <a:rPr lang="es-ES" sz="1200" b="1" smtClean="0">
                <a:solidFill>
                  <a:srgbClr val="000000"/>
                </a:solidFill>
                <a:effectLst/>
                <a:latin typeface="Arial" pitchFamily="34" charset="0"/>
                <a:cs typeface="Arial" pitchFamily="34" charset="0"/>
              </a:rPr>
              <a:t>Registro nacional </a:t>
            </a:r>
            <a:endParaRPr lang="es-ES" sz="1200" b="1" dirty="0" smtClean="0">
              <a:solidFill>
                <a:srgbClr val="000000"/>
              </a:solidFill>
              <a:effectLst/>
              <a:latin typeface="Arial" pitchFamily="34" charset="0"/>
              <a:cs typeface="Arial" pitchFamily="34" charset="0"/>
            </a:endParaRPr>
          </a:p>
          <a:p>
            <a:pPr algn="ctr">
              <a:defRPr b="0" i="0"/>
            </a:pPr>
            <a:r>
              <a:rPr lang="es-ES" sz="1200" b="1" smtClean="0">
                <a:solidFill>
                  <a:srgbClr val="000000"/>
                </a:solidFill>
                <a:effectLst/>
                <a:latin typeface="Arial" pitchFamily="34" charset="0"/>
                <a:cs typeface="Arial" pitchFamily="34" charset="0"/>
              </a:rPr>
              <a:t>de cataratas</a:t>
            </a:r>
            <a:endParaRPr lang="es-ES" sz="1200" b="1" dirty="0" smtClean="0">
              <a:solidFill>
                <a:srgbClr val="000000"/>
              </a:solidFill>
              <a:effectLst/>
              <a:latin typeface="Arial" pitchFamily="34" charset="0"/>
              <a:cs typeface="Arial" pitchFamily="34" charset="0"/>
            </a:endParaRPr>
          </a:p>
        </p:txBody>
      </p:sp>
      <p:sp>
        <p:nvSpPr>
          <p:cNvPr id="85" name="Rounded Rectangle 84"/>
          <p:cNvSpPr/>
          <p:nvPr/>
        </p:nvSpPr>
        <p:spPr>
          <a:xfrm>
            <a:off x="3565972" y="3010859"/>
            <a:ext cx="2113351" cy="650204"/>
          </a:xfrm>
          <a:prstGeom prst="roundRect">
            <a:avLst/>
          </a:prstGeom>
          <a:noFill/>
          <a:ln w="1587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87" name="TextBox 86"/>
          <p:cNvSpPr txBox="1"/>
          <p:nvPr/>
        </p:nvSpPr>
        <p:spPr>
          <a:xfrm>
            <a:off x="6263018" y="3137361"/>
            <a:ext cx="1040996" cy="397201"/>
          </a:xfrm>
          <a:prstGeom prst="rect">
            <a:avLst/>
          </a:prstGeom>
          <a:noFill/>
        </p:spPr>
        <p:txBody>
          <a:bodyPr wrap="square" tIns="90000" bIns="90000" rtlCol="0" anchor="ctr" anchorCtr="0">
            <a:spAutoFit/>
          </a:bodyPr>
          <a:lstStyle/>
          <a:p>
            <a:pPr>
              <a:defRPr b="0" i="0"/>
            </a:pPr>
            <a:r>
              <a:rPr lang="es-ES" sz="1400" dirty="0" smtClean="0">
                <a:solidFill>
                  <a:srgbClr val="000000"/>
                </a:solidFill>
                <a:effectLst/>
                <a:latin typeface="+mj-lt"/>
                <a:cs typeface="Henderson BCG Sans" pitchFamily="34" charset="0"/>
                <a:sym typeface="Henderson BCG Sans"/>
              </a:rPr>
              <a:t>Mortalidad</a:t>
            </a:r>
            <a:endParaRPr lang="es-ES" sz="1400" baseline="30000" dirty="0" smtClean="0">
              <a:solidFill>
                <a:srgbClr val="000000"/>
              </a:solidFill>
              <a:effectLst/>
              <a:latin typeface="+mj-lt"/>
              <a:cs typeface="Henderson BCG Sans" pitchFamily="34" charset="0"/>
              <a:sym typeface="Henderson BCG Sans"/>
            </a:endParaRPr>
          </a:p>
        </p:txBody>
      </p:sp>
      <p:sp>
        <p:nvSpPr>
          <p:cNvPr id="88" name="AutoShape 2"/>
          <p:cNvSpPr>
            <a:spLocks noChangeArrowheads="1"/>
          </p:cNvSpPr>
          <p:nvPr/>
        </p:nvSpPr>
        <p:spPr>
          <a:xfrm rot="5400000">
            <a:off x="7363557" y="3298226"/>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rgbClr val="000000"/>
              </a:solidFill>
              <a:effectLst/>
              <a:latin typeface="+mj-lt"/>
              <a:cs typeface="Henderson BCG Sans" pitchFamily="34" charset="0"/>
              <a:sym typeface="Henderson BCG Sans"/>
            </a:endParaRPr>
          </a:p>
        </p:txBody>
      </p:sp>
      <p:sp>
        <p:nvSpPr>
          <p:cNvPr id="89" name="TextBox 88"/>
          <p:cNvSpPr txBox="1"/>
          <p:nvPr/>
        </p:nvSpPr>
        <p:spPr>
          <a:xfrm>
            <a:off x="7242351" y="2980630"/>
            <a:ext cx="537429" cy="363243"/>
          </a:xfrm>
          <a:prstGeom prst="rect">
            <a:avLst/>
          </a:prstGeom>
          <a:noFill/>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-35%</a:t>
            </a:r>
          </a:p>
        </p:txBody>
      </p:sp>
      <p:sp>
        <p:nvSpPr>
          <p:cNvPr id="90" name="Rounded Rectangle 89"/>
          <p:cNvSpPr/>
          <p:nvPr/>
        </p:nvSpPr>
        <p:spPr>
          <a:xfrm>
            <a:off x="6212929" y="3010859"/>
            <a:ext cx="3216389" cy="650204"/>
          </a:xfrm>
          <a:prstGeom prst="roundRect">
            <a:avLst/>
          </a:prstGeom>
          <a:no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91" name="TextBox 90"/>
          <p:cNvSpPr txBox="1"/>
          <p:nvPr/>
        </p:nvSpPr>
        <p:spPr>
          <a:xfrm>
            <a:off x="7871223" y="3029640"/>
            <a:ext cx="1040994" cy="612643"/>
          </a:xfrm>
          <a:prstGeom prst="rect">
            <a:avLst/>
          </a:prstGeom>
          <a:noFill/>
        </p:spPr>
        <p:txBody>
          <a:bodyPr wrap="square" lIns="0" tIns="89999" rIns="0" bIns="89999"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Estancia media</a:t>
            </a:r>
          </a:p>
        </p:txBody>
      </p:sp>
      <p:sp>
        <p:nvSpPr>
          <p:cNvPr id="92" name="AutoShape 2"/>
          <p:cNvSpPr>
            <a:spLocks noChangeArrowheads="1"/>
          </p:cNvSpPr>
          <p:nvPr/>
        </p:nvSpPr>
        <p:spPr>
          <a:xfrm rot="5400000">
            <a:off x="8930502" y="3298226"/>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chemeClr val="tx2"/>
              </a:solidFill>
              <a:effectLst/>
              <a:latin typeface="+mj-lt"/>
              <a:cs typeface="Henderson BCG Sans" pitchFamily="34" charset="0"/>
              <a:sym typeface="Henderson BCG Sans"/>
            </a:endParaRPr>
          </a:p>
        </p:txBody>
      </p:sp>
      <p:sp>
        <p:nvSpPr>
          <p:cNvPr id="93" name="TextBox 92"/>
          <p:cNvSpPr txBox="1"/>
          <p:nvPr/>
        </p:nvSpPr>
        <p:spPr>
          <a:xfrm>
            <a:off x="8809297" y="2980630"/>
            <a:ext cx="537429" cy="363243"/>
          </a:xfrm>
          <a:prstGeom prst="rect">
            <a:avLst/>
          </a:prstGeom>
          <a:noFill/>
          <a:ln/>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-20%</a:t>
            </a:r>
          </a:p>
        </p:txBody>
      </p:sp>
      <p:sp>
        <p:nvSpPr>
          <p:cNvPr id="130" name="AutoShape 2"/>
          <p:cNvSpPr>
            <a:spLocks noChangeArrowheads="1"/>
          </p:cNvSpPr>
          <p:nvPr/>
        </p:nvSpPr>
        <p:spPr>
          <a:xfrm rot="5400000">
            <a:off x="8910462" y="5507082"/>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chemeClr val="tx2"/>
              </a:solidFill>
              <a:effectLst/>
              <a:latin typeface="+mj-lt"/>
              <a:cs typeface="Henderson BCG Sans" pitchFamily="34" charset="0"/>
              <a:sym typeface="Henderson BCG Sans"/>
            </a:endParaRPr>
          </a:p>
        </p:txBody>
      </p:sp>
      <p:sp>
        <p:nvSpPr>
          <p:cNvPr id="131" name="TextBox 130"/>
          <p:cNvSpPr txBox="1"/>
          <p:nvPr/>
        </p:nvSpPr>
        <p:spPr>
          <a:xfrm>
            <a:off x="8789257" y="5177138"/>
            <a:ext cx="537429" cy="363243"/>
          </a:xfrm>
          <a:prstGeom prst="rect">
            <a:avLst/>
          </a:prstGeom>
          <a:noFill/>
          <a:ln/>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-14%</a:t>
            </a:r>
          </a:p>
        </p:txBody>
      </p:sp>
      <p:pic>
        <p:nvPicPr>
          <p:cNvPr id="96" name="Picture 3"/>
          <p:cNvPicPr>
            <a:picLocks noChangeAspect="1" noChangeArrowheads="1"/>
          </p:cNvPicPr>
          <p:nvPr/>
        </p:nvPicPr>
        <p:blipFill>
          <a:blip r:embed="rId8" cstate="print"/>
          <a:stretch/>
        </p:blipFill>
        <p:spPr>
          <a:xfrm>
            <a:off x="3839670" y="3022343"/>
            <a:ext cx="1516144" cy="450580"/>
          </a:xfrm>
          <a:prstGeom prst="rect">
            <a:avLst/>
          </a:prstGeom>
          <a:noFill/>
          <a:ln>
            <a:noFill/>
          </a:ln>
        </p:spPr>
      </p:pic>
      <p:sp>
        <p:nvSpPr>
          <p:cNvPr id="114" name="TextBox 113"/>
          <p:cNvSpPr txBox="1"/>
          <p:nvPr/>
        </p:nvSpPr>
        <p:spPr>
          <a:xfrm>
            <a:off x="3785585" y="3343807"/>
            <a:ext cx="1805260" cy="363243"/>
          </a:xfrm>
          <a:prstGeom prst="rect">
            <a:avLst/>
          </a:prstGeom>
          <a:noFill/>
        </p:spPr>
        <p:txBody>
          <a:bodyPr wrap="square" tIns="90000" bIns="90000" rtlCol="0" anchor="t">
            <a:spAutoFit/>
          </a:bodyPr>
          <a:lstStyle/>
          <a:p>
            <a:pPr algn="ctr">
              <a:defRPr b="0" i="0"/>
            </a:pPr>
            <a:r>
              <a:rPr lang="es-ES" sz="1200" b="1" smtClean="0">
                <a:solidFill>
                  <a:srgbClr val="000000"/>
                </a:solidFill>
                <a:effectLst/>
                <a:latin typeface="Arial" pitchFamily="34" charset="0"/>
                <a:cs typeface="Arial" pitchFamily="34" charset="0"/>
              </a:rPr>
              <a:t>Infarto de miocardio </a:t>
            </a:r>
          </a:p>
        </p:txBody>
      </p:sp>
      <p:sp>
        <p:nvSpPr>
          <p:cNvPr id="101" name="Rounded Rectangle 100"/>
          <p:cNvSpPr/>
          <p:nvPr/>
        </p:nvSpPr>
        <p:spPr>
          <a:xfrm>
            <a:off x="3565972" y="4481423"/>
            <a:ext cx="2113351" cy="650204"/>
          </a:xfrm>
          <a:prstGeom prst="roundRect">
            <a:avLst/>
          </a:prstGeom>
          <a:noFill/>
          <a:ln w="1587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104" name="TextBox 103"/>
          <p:cNvSpPr txBox="1"/>
          <p:nvPr/>
        </p:nvSpPr>
        <p:spPr>
          <a:xfrm>
            <a:off x="6263016" y="4502859"/>
            <a:ext cx="1186571" cy="607327"/>
          </a:xfrm>
          <a:prstGeom prst="rect">
            <a:avLst/>
          </a:prstGeom>
          <a:noFill/>
        </p:spPr>
        <p:txBody>
          <a:bodyPr wrap="square" tIns="90000" bIns="90000"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Disfunción eréctil</a:t>
            </a:r>
          </a:p>
        </p:txBody>
      </p:sp>
      <p:sp>
        <p:nvSpPr>
          <p:cNvPr id="105" name="AutoShape 2"/>
          <p:cNvSpPr>
            <a:spLocks noChangeArrowheads="1"/>
          </p:cNvSpPr>
          <p:nvPr/>
        </p:nvSpPr>
        <p:spPr>
          <a:xfrm rot="5400000">
            <a:off x="7363557" y="4773291"/>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rgbClr val="000000"/>
              </a:solidFill>
              <a:effectLst/>
              <a:latin typeface="+mj-lt"/>
              <a:cs typeface="Henderson BCG Sans" pitchFamily="34" charset="0"/>
              <a:sym typeface="Henderson BCG Sans"/>
            </a:endParaRPr>
          </a:p>
        </p:txBody>
      </p:sp>
      <p:sp>
        <p:nvSpPr>
          <p:cNvPr id="106" name="TextBox 105"/>
          <p:cNvSpPr txBox="1"/>
          <p:nvPr/>
        </p:nvSpPr>
        <p:spPr>
          <a:xfrm>
            <a:off x="7242351" y="4451190"/>
            <a:ext cx="537429" cy="363243"/>
          </a:xfrm>
          <a:prstGeom prst="rect">
            <a:avLst/>
          </a:prstGeom>
          <a:noFill/>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-54%</a:t>
            </a:r>
          </a:p>
        </p:txBody>
      </p:sp>
      <p:sp>
        <p:nvSpPr>
          <p:cNvPr id="107" name="Rounded Rectangle 106"/>
          <p:cNvSpPr/>
          <p:nvPr/>
        </p:nvSpPr>
        <p:spPr>
          <a:xfrm>
            <a:off x="6212929" y="4477419"/>
            <a:ext cx="3216389" cy="650204"/>
          </a:xfrm>
          <a:prstGeom prst="roundRect">
            <a:avLst/>
          </a:prstGeom>
          <a:no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108" name="TextBox 107"/>
          <p:cNvSpPr txBox="1"/>
          <p:nvPr/>
        </p:nvSpPr>
        <p:spPr>
          <a:xfrm>
            <a:off x="7871223" y="4500201"/>
            <a:ext cx="994682" cy="612643"/>
          </a:xfrm>
          <a:prstGeom prst="rect">
            <a:avLst/>
          </a:prstGeom>
          <a:noFill/>
        </p:spPr>
        <p:txBody>
          <a:bodyPr wrap="square" lIns="0" tIns="89999" rIns="0" bIns="89999"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Mismo coste</a:t>
            </a:r>
          </a:p>
        </p:txBody>
      </p:sp>
      <p:pic>
        <p:nvPicPr>
          <p:cNvPr id="111" name="Picture 5" descr="http://i1.ytimg.com/i/vuyyWury3OQQUVLn5L5MtQ/1.jpg?v=981a70">
            <a:hlinkClick r:id="rId9"/>
          </p:cNvPr>
          <p:cNvPicPr>
            <a:picLocks noChangeAspect="1" noChangeArrowheads="1"/>
          </p:cNvPicPr>
          <p:nvPr/>
        </p:nvPicPr>
        <p:blipFill>
          <a:blip r:embed="rId10" cstate="print">
            <a:clrChange>
              <a:clrFrom>
                <a:srgbClr val="FEFEFE"/>
              </a:clrFrom>
              <a:clrTo>
                <a:srgbClr val="FEFEFE">
                  <a:alpha val="0"/>
                </a:srgbClr>
              </a:clrTo>
            </a:clrChange>
          </a:blip>
          <a:srcRect t="14067"/>
          <a:stretch/>
        </p:blipFill>
        <p:spPr>
          <a:xfrm>
            <a:off x="4925261" y="4537978"/>
            <a:ext cx="655038" cy="562894"/>
          </a:xfrm>
          <a:prstGeom prst="rect">
            <a:avLst/>
          </a:prstGeom>
          <a:noFill/>
        </p:spPr>
      </p:pic>
      <p:sp>
        <p:nvSpPr>
          <p:cNvPr id="115" name="TextBox 114"/>
          <p:cNvSpPr txBox="1"/>
          <p:nvPr/>
        </p:nvSpPr>
        <p:spPr>
          <a:xfrm>
            <a:off x="3951779" y="4530980"/>
            <a:ext cx="974454" cy="546306"/>
          </a:xfrm>
          <a:prstGeom prst="rect">
            <a:avLst/>
          </a:prstGeom>
          <a:noFill/>
        </p:spPr>
        <p:txBody>
          <a:bodyPr wrap="square" tIns="90000" bIns="90000" rtlCol="0" anchor="t">
            <a:spAutoFit/>
          </a:bodyPr>
          <a:lstStyle/>
          <a:p>
            <a:pPr algn="ctr">
              <a:defRPr b="0" i="0"/>
            </a:pPr>
            <a:r>
              <a:rPr lang="es-ES" sz="1200" b="1" smtClean="0">
                <a:solidFill>
                  <a:srgbClr val="000000"/>
                </a:solidFill>
                <a:effectLst/>
                <a:latin typeface="Arial" pitchFamily="34" charset="0"/>
                <a:cs typeface="Arial" pitchFamily="34" charset="0"/>
              </a:rPr>
              <a:t>Prosta-tectomía</a:t>
            </a:r>
          </a:p>
        </p:txBody>
      </p:sp>
      <p:sp>
        <p:nvSpPr>
          <p:cNvPr id="116" name="Rounded Rectangle 115"/>
          <p:cNvSpPr/>
          <p:nvPr/>
        </p:nvSpPr>
        <p:spPr>
          <a:xfrm>
            <a:off x="3568476" y="5207371"/>
            <a:ext cx="2113351" cy="650204"/>
          </a:xfrm>
          <a:prstGeom prst="roundRect">
            <a:avLst/>
          </a:prstGeom>
          <a:noFill/>
          <a:ln w="1587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118" name="TextBox 117"/>
          <p:cNvSpPr txBox="1"/>
          <p:nvPr/>
        </p:nvSpPr>
        <p:spPr>
          <a:xfrm>
            <a:off x="6265519" y="5333870"/>
            <a:ext cx="1072659" cy="397201"/>
          </a:xfrm>
          <a:prstGeom prst="rect">
            <a:avLst/>
          </a:prstGeom>
          <a:noFill/>
        </p:spPr>
        <p:txBody>
          <a:bodyPr wrap="square" tIns="90000" bIns="90000" rtlCol="0" anchor="ctr" anchorCtr="0">
            <a:spAutoFit/>
          </a:bodyPr>
          <a:lstStyle/>
          <a:p>
            <a:pPr>
              <a:defRPr b="0" i="0"/>
            </a:pPr>
            <a:r>
              <a:rPr lang="es-ES" sz="1400" smtClean="0">
                <a:solidFill>
                  <a:srgbClr val="000000"/>
                </a:solidFill>
                <a:effectLst/>
                <a:latin typeface="+mj-lt"/>
                <a:cs typeface="Henderson BCG Sans" pitchFamily="34" charset="0"/>
                <a:sym typeface="Henderson BCG Sans"/>
              </a:rPr>
              <a:t>Mortalidad</a:t>
            </a:r>
          </a:p>
        </p:txBody>
      </p:sp>
      <p:sp>
        <p:nvSpPr>
          <p:cNvPr id="119" name="AutoShape 2"/>
          <p:cNvSpPr>
            <a:spLocks noChangeArrowheads="1"/>
          </p:cNvSpPr>
          <p:nvPr/>
        </p:nvSpPr>
        <p:spPr>
          <a:xfrm rot="5400000">
            <a:off x="7366061" y="5507082"/>
            <a:ext cx="275604" cy="312174"/>
          </a:xfrm>
          <a:prstGeom prst="rightArrow">
            <a:avLst>
              <a:gd name="adj1" fmla="val 50000"/>
              <a:gd name="adj2" fmla="val 32292"/>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400">
              <a:solidFill>
                <a:srgbClr val="000000"/>
              </a:solidFill>
              <a:effectLst/>
              <a:latin typeface="+mj-lt"/>
              <a:cs typeface="Henderson BCG Sans" pitchFamily="34" charset="0"/>
              <a:sym typeface="Henderson BCG Sans"/>
            </a:endParaRPr>
          </a:p>
        </p:txBody>
      </p:sp>
      <p:sp>
        <p:nvSpPr>
          <p:cNvPr id="120" name="TextBox 119"/>
          <p:cNvSpPr txBox="1"/>
          <p:nvPr/>
        </p:nvSpPr>
        <p:spPr>
          <a:xfrm>
            <a:off x="7244856" y="5177138"/>
            <a:ext cx="537429" cy="363243"/>
          </a:xfrm>
          <a:prstGeom prst="rect">
            <a:avLst/>
          </a:prstGeom>
          <a:noFill/>
        </p:spPr>
        <p:txBody>
          <a:bodyPr wrap="none" tIns="90000" bIns="90000" rtlCol="0" anchor="t">
            <a:spAutoFit/>
          </a:bodyPr>
          <a:lstStyle/>
          <a:p>
            <a:pPr algn="ctr">
              <a:defRPr b="0" i="0"/>
            </a:pPr>
            <a:r>
              <a:rPr lang="es-ES" sz="1200" b="1" i="1" smtClean="0">
                <a:solidFill>
                  <a:schemeClr val="tx2"/>
                </a:solidFill>
                <a:effectLst/>
                <a:latin typeface="+mj-lt"/>
                <a:cs typeface="Henderson BCG Sans" pitchFamily="34" charset="0"/>
                <a:sym typeface="Henderson BCG Sans"/>
              </a:rPr>
              <a:t>-30%</a:t>
            </a:r>
          </a:p>
        </p:txBody>
      </p:sp>
      <p:sp>
        <p:nvSpPr>
          <p:cNvPr id="121" name="Rounded Rectangle 120"/>
          <p:cNvSpPr/>
          <p:nvPr/>
        </p:nvSpPr>
        <p:spPr>
          <a:xfrm>
            <a:off x="6215433" y="5203367"/>
            <a:ext cx="3216389" cy="650204"/>
          </a:xfrm>
          <a:prstGeom prst="roundRect">
            <a:avLst/>
          </a:prstGeom>
          <a:no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endParaRPr lang="es-ES" sz="1400" smtClean="0">
              <a:solidFill>
                <a:srgbClr val="000000"/>
              </a:solidFill>
              <a:effectLst/>
              <a:latin typeface="+mj-lt"/>
              <a:cs typeface="Henderson BCG Sans" pitchFamily="34" charset="0"/>
            </a:endParaRPr>
          </a:p>
        </p:txBody>
      </p:sp>
      <p:sp>
        <p:nvSpPr>
          <p:cNvPr id="124" name="TextBox 123"/>
          <p:cNvSpPr txBox="1"/>
          <p:nvPr/>
        </p:nvSpPr>
        <p:spPr>
          <a:xfrm>
            <a:off x="3838697" y="5256928"/>
            <a:ext cx="974454" cy="551088"/>
          </a:xfrm>
          <a:prstGeom prst="rect">
            <a:avLst/>
          </a:prstGeom>
          <a:noFill/>
        </p:spPr>
        <p:txBody>
          <a:bodyPr wrap="square" lIns="0" tIns="89999" rIns="0" bIns="89999" rtlCol="0" anchor="t">
            <a:spAutoFit/>
          </a:bodyPr>
          <a:lstStyle/>
          <a:p>
            <a:pPr algn="ctr">
              <a:defRPr b="0" i="0"/>
            </a:pPr>
            <a:r>
              <a:rPr lang="es-ES" sz="1200" b="1" smtClean="0">
                <a:solidFill>
                  <a:srgbClr val="000000"/>
                </a:solidFill>
                <a:effectLst/>
                <a:latin typeface="Arial" pitchFamily="34" charset="0"/>
                <a:cs typeface="Arial" pitchFamily="34" charset="0"/>
              </a:rPr>
              <a:t>Cáncer</a:t>
            </a:r>
          </a:p>
          <a:p>
            <a:pPr algn="ctr">
              <a:defRPr b="0" i="0"/>
            </a:pPr>
            <a:r>
              <a:rPr lang="es-ES" sz="1200" b="1" smtClean="0">
                <a:solidFill>
                  <a:srgbClr val="000000"/>
                </a:solidFill>
                <a:effectLst/>
                <a:latin typeface="Arial" pitchFamily="34" charset="0"/>
                <a:cs typeface="Arial" pitchFamily="34" charset="0"/>
              </a:rPr>
              <a:t>Colorrectal</a:t>
            </a:r>
          </a:p>
        </p:txBody>
      </p:sp>
      <p:pic>
        <p:nvPicPr>
          <p:cNvPr id="51206" name="Picture 6" descr="Resultado de imagen de dica healthcare dutch institute for clinical auditing">
            <a:hlinkClick r:id="rId11"/>
          </p:cNvPr>
          <p:cNvPicPr>
            <a:picLocks noChangeAspect="1" noChangeArrowheads="1"/>
          </p:cNvPicPr>
          <p:nvPr/>
        </p:nvPicPr>
        <p:blipFill>
          <a:blip r:embed="rId12" cstate="print">
            <a:clrChange>
              <a:clrFrom>
                <a:srgbClr val="FFFFFF"/>
              </a:clrFrom>
              <a:clrTo>
                <a:srgbClr val="FFFFFF">
                  <a:alpha val="0"/>
                </a:srgbClr>
              </a:clrTo>
            </a:clrChange>
          </a:blip>
          <a:srcRect t="16567" b="22344"/>
          <a:stretch/>
        </p:blipFill>
        <p:spPr>
          <a:xfrm>
            <a:off x="4781265" y="5258168"/>
            <a:ext cx="898058" cy="548610"/>
          </a:xfrm>
          <a:prstGeom prst="rect">
            <a:avLst/>
          </a:prstGeom>
          <a:noFill/>
        </p:spPr>
      </p:pic>
      <p:pic>
        <p:nvPicPr>
          <p:cNvPr id="132" name="flag_netherlands" descr="Datei:Flag of the Netherlands.svg"/>
          <p:cNvPicPr>
            <a:picLocks noChangeAspect="1" noChangeArrowheads="1"/>
          </p:cNvPicPr>
          <p:nvPr/>
        </p:nvPicPr>
        <p:blipFill>
          <a:blip r:embed="rId13" cstate="print"/>
          <a:srcRect l="17678" r="17678"/>
          <a:stretch/>
        </p:blipFill>
        <p:spPr>
          <a:xfrm>
            <a:off x="3356640" y="5289265"/>
            <a:ext cx="426720" cy="441806"/>
          </a:xfrm>
          <a:prstGeom prst="ellipse">
            <a:avLst/>
          </a:prstGeom>
          <a:noFill/>
          <a:ln>
            <a:noFill/>
          </a:ln>
          <a:effectLst>
            <a:innerShdw blurRad="63500" dist="50800" dir="2700000">
              <a:prstClr val="black">
                <a:alpha val="50000"/>
              </a:prstClr>
            </a:innerShdw>
          </a:effectLst>
        </p:spPr>
      </p:pic>
      <p:pic>
        <p:nvPicPr>
          <p:cNvPr id="133" name="flag_sweden" descr="Datei:Flag of Sweden.svg"/>
          <p:cNvPicPr>
            <a:picLocks noChangeAspect="1" noChangeArrowheads="1"/>
          </p:cNvPicPr>
          <p:nvPr/>
        </p:nvPicPr>
        <p:blipFill>
          <a:blip r:embed="rId6" cstate="print"/>
          <a:srcRect l="13279" r="24992"/>
          <a:stretch/>
        </p:blipFill>
        <p:spPr>
          <a:xfrm>
            <a:off x="3356640" y="3127782"/>
            <a:ext cx="426720" cy="432050"/>
          </a:xfrm>
          <a:prstGeom prst="ellipse">
            <a:avLst/>
          </a:prstGeom>
          <a:noFill/>
          <a:ln>
            <a:noFill/>
          </a:ln>
          <a:effectLst>
            <a:innerShdw blurRad="63500" dist="50800" dir="2700000">
              <a:prstClr val="black">
                <a:alpha val="50000"/>
              </a:prstClr>
            </a:innerShdw>
          </a:effectLst>
        </p:spPr>
      </p:pic>
      <p:pic>
        <p:nvPicPr>
          <p:cNvPr id="194" name="flag_germany" descr="Datei:Flag of Germany.svg"/>
          <p:cNvPicPr>
            <a:picLocks noChangeAspect="1" noChangeArrowheads="1"/>
          </p:cNvPicPr>
          <p:nvPr/>
        </p:nvPicPr>
        <p:blipFill>
          <a:blip r:embed="rId14" cstate="print"/>
          <a:srcRect l="16998" r="16998"/>
          <a:stretch/>
        </p:blipFill>
        <p:spPr>
          <a:xfrm>
            <a:off x="3356640" y="3794403"/>
            <a:ext cx="426720" cy="433370"/>
          </a:xfrm>
          <a:prstGeom prst="ellipse">
            <a:avLst/>
          </a:prstGeom>
          <a:noFill/>
          <a:ln>
            <a:noFill/>
          </a:ln>
          <a:effectLst>
            <a:innerShdw blurRad="63500" dist="50800" dir="2700000">
              <a:prstClr val="black">
                <a:alpha val="50000"/>
              </a:prstClr>
            </a:innerShdw>
          </a:effectLst>
        </p:spPr>
      </p:pic>
      <p:pic>
        <p:nvPicPr>
          <p:cNvPr id="134" name="flag_germany" descr="Datei:Flag of Germany.svg"/>
          <p:cNvPicPr>
            <a:picLocks noChangeAspect="1" noChangeArrowheads="1"/>
          </p:cNvPicPr>
          <p:nvPr/>
        </p:nvPicPr>
        <p:blipFill>
          <a:blip r:embed="rId14" cstate="print"/>
          <a:srcRect l="16998" r="16998"/>
          <a:stretch/>
        </p:blipFill>
        <p:spPr>
          <a:xfrm>
            <a:off x="3356640" y="4607922"/>
            <a:ext cx="426720" cy="433370"/>
          </a:xfrm>
          <a:prstGeom prst="ellipse">
            <a:avLst/>
          </a:prstGeom>
          <a:noFill/>
          <a:ln>
            <a:noFill/>
          </a:ln>
          <a:effectLst>
            <a:innerShdw blurRad="63500" dist="50800" dir="2700000">
              <a:prstClr val="black">
                <a:alpha val="50000"/>
              </a:prstClr>
            </a:innerShdw>
          </a:effectLst>
        </p:spPr>
      </p:pic>
      <p:sp>
        <p:nvSpPr>
          <p:cNvPr id="74" name="TextBox 73"/>
          <p:cNvSpPr txBox="1"/>
          <p:nvPr/>
        </p:nvSpPr>
        <p:spPr>
          <a:xfrm>
            <a:off x="3762951" y="3904884"/>
            <a:ext cx="974454" cy="366424"/>
          </a:xfrm>
          <a:prstGeom prst="rect">
            <a:avLst/>
          </a:prstGeom>
          <a:noFill/>
        </p:spPr>
        <p:txBody>
          <a:bodyPr wrap="square" tIns="90000" bIns="90000" rtlCol="0" anchor="t">
            <a:spAutoFit/>
          </a:bodyPr>
          <a:lstStyle/>
          <a:p>
            <a:pPr algn="ctr">
              <a:defRPr b="0" i="0"/>
            </a:pPr>
            <a:r>
              <a:rPr lang="es-ES" sz="1200" b="1" smtClean="0">
                <a:solidFill>
                  <a:srgbClr val="000000"/>
                </a:solidFill>
                <a:effectLst/>
                <a:latin typeface="Arial" pitchFamily="34" charset="0"/>
                <a:cs typeface="Arial" pitchFamily="34" charset="0"/>
              </a:rPr>
              <a:t>Crónicos</a:t>
            </a:r>
          </a:p>
        </p:txBody>
      </p:sp>
      <p:sp>
        <p:nvSpPr>
          <p:cNvPr id="76" name="TextBox 75"/>
          <p:cNvSpPr txBox="1"/>
          <p:nvPr/>
        </p:nvSpPr>
        <p:spPr>
          <a:xfrm>
            <a:off x="7871223" y="5212715"/>
            <a:ext cx="1040994" cy="612643"/>
          </a:xfrm>
          <a:prstGeom prst="rect">
            <a:avLst/>
          </a:prstGeom>
          <a:noFill/>
        </p:spPr>
        <p:txBody>
          <a:bodyPr wrap="square" lIns="0" tIns="89999" rIns="0" bIns="89999" rtlCol="0" anchor="ctr" anchorCtr="0">
            <a:spAutoFit/>
          </a:bodyPr>
          <a:lstStyle/>
          <a:p>
            <a:pPr>
              <a:defRPr b="0" i="0"/>
            </a:pPr>
            <a:r>
              <a:rPr lang="es-ES" sz="1400" dirty="0" smtClean="0">
                <a:solidFill>
                  <a:srgbClr val="000000"/>
                </a:solidFill>
                <a:effectLst/>
                <a:latin typeface="+mj-lt"/>
                <a:cs typeface="Henderson BCG Sans" pitchFamily="34" charset="0"/>
                <a:sym typeface="Henderson BCG Sans"/>
              </a:rPr>
              <a:t>Estancia media</a:t>
            </a:r>
          </a:p>
        </p:txBody>
      </p:sp>
      <p:sp>
        <p:nvSpPr>
          <p:cNvPr id="183" name="AutoShape 2"/>
          <p:cNvSpPr>
            <a:spLocks noChangeArrowheads="1"/>
          </p:cNvSpPr>
          <p:nvPr/>
        </p:nvSpPr>
        <p:spPr>
          <a:xfrm rot="16200000">
            <a:off x="103317" y="3111362"/>
            <a:ext cx="601366" cy="516034"/>
          </a:xfrm>
          <a:prstGeom prst="rightArrow">
            <a:avLst>
              <a:gd name="adj1" fmla="val 61577"/>
              <a:gd name="adj2" fmla="val 32292"/>
            </a:avLst>
          </a:prstGeom>
          <a:gradFill>
            <a:gsLst>
              <a:gs pos="0">
                <a:schemeClr val="accent2"/>
              </a:gs>
              <a:gs pos="100000">
                <a:schemeClr val="bg1"/>
              </a:gs>
            </a:gsLst>
            <a:lin ang="10800000" scaled="1"/>
          </a:grad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defRPr b="0" i="0"/>
            </a:pPr>
            <a:endParaRPr lang="es-ES" sz="1200">
              <a:solidFill>
                <a:srgbClr val="000000"/>
              </a:solidFill>
              <a:effectLst/>
              <a:cs typeface="Henderson BCG Sans" pitchFamily="34" charset="0"/>
              <a:sym typeface="Henderson BCG Sans"/>
            </a:endParaRPr>
          </a:p>
        </p:txBody>
      </p:sp>
      <p:sp>
        <p:nvSpPr>
          <p:cNvPr id="187" name="Rectangle 186"/>
          <p:cNvSpPr/>
          <p:nvPr/>
        </p:nvSpPr>
        <p:spPr>
          <a:xfrm flipH="1">
            <a:off x="1039634" y="2943133"/>
            <a:ext cx="927925"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b="0" i="0"/>
            </a:pPr>
            <a:r>
              <a:rPr lang="es-ES" sz="2400" b="1" dirty="0" smtClean="0">
                <a:solidFill>
                  <a:srgbClr val="FEEC00"/>
                </a:solidFill>
                <a:effectLst/>
                <a:cs typeface="Henderson BCG Sans" pitchFamily="34" charset="0"/>
                <a:sym typeface="Henderson BCG Sans"/>
              </a:rPr>
              <a:t>Valor de la </a:t>
            </a:r>
            <a:br>
              <a:rPr lang="es-ES" sz="2400" b="1" dirty="0" smtClean="0">
                <a:solidFill>
                  <a:srgbClr val="FEEC00"/>
                </a:solidFill>
                <a:effectLst/>
                <a:cs typeface="Henderson BCG Sans" pitchFamily="34" charset="0"/>
                <a:sym typeface="Henderson BCG Sans"/>
              </a:rPr>
            </a:br>
            <a:r>
              <a:rPr lang="es-ES" sz="2400" b="1" dirty="0" smtClean="0">
                <a:solidFill>
                  <a:srgbClr val="FEEC00"/>
                </a:solidFill>
                <a:effectLst/>
                <a:cs typeface="Henderson BCG Sans" pitchFamily="34" charset="0"/>
                <a:sym typeface="Henderson BCG Sans"/>
              </a:rPr>
              <a:t>prestación</a:t>
            </a:r>
            <a:br>
              <a:rPr lang="es-ES" sz="2400" b="1" dirty="0" smtClean="0">
                <a:solidFill>
                  <a:srgbClr val="FEEC00"/>
                </a:solidFill>
                <a:effectLst/>
                <a:cs typeface="Henderson BCG Sans" pitchFamily="34" charset="0"/>
                <a:sym typeface="Henderson BCG Sans"/>
              </a:rPr>
            </a:br>
            <a:r>
              <a:rPr lang="es-ES" sz="2400" b="1" dirty="0" smtClean="0">
                <a:solidFill>
                  <a:srgbClr val="FEEC00"/>
                </a:solidFill>
                <a:effectLst/>
                <a:cs typeface="Henderson BCG Sans" pitchFamily="34" charset="0"/>
                <a:sym typeface="Henderson BCG Sans"/>
              </a:rPr>
              <a:t>sanitaria</a:t>
            </a:r>
          </a:p>
        </p:txBody>
      </p:sp>
      <p:sp>
        <p:nvSpPr>
          <p:cNvPr id="184" name="Rectangle 183"/>
          <p:cNvSpPr/>
          <p:nvPr/>
        </p:nvSpPr>
        <p:spPr>
          <a:xfrm flipH="1">
            <a:off x="1039634" y="4395464"/>
            <a:ext cx="927925" cy="505842"/>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89999" rIns="0" bIns="89999" rtlCol="0" anchor="ctr"/>
          <a:lstStyle/>
          <a:p>
            <a:pPr algn="ctr">
              <a:defRPr b="0" i="0"/>
            </a:pPr>
            <a:r>
              <a:rPr lang="es-ES" b="1" dirty="0" smtClean="0">
                <a:solidFill>
                  <a:srgbClr val="FEEC00"/>
                </a:solidFill>
                <a:effectLst/>
                <a:cs typeface="Henderson BCG Sans" pitchFamily="34" charset="0"/>
                <a:sym typeface="Henderson BCG Sans"/>
              </a:rPr>
              <a:t>Resultados </a:t>
            </a:r>
          </a:p>
          <a:p>
            <a:pPr algn="ctr">
              <a:defRPr b="0" i="0"/>
            </a:pPr>
            <a:r>
              <a:rPr lang="es-ES" b="1" dirty="0" smtClean="0">
                <a:solidFill>
                  <a:srgbClr val="FEEC00"/>
                </a:solidFill>
                <a:effectLst/>
                <a:cs typeface="Henderson BCG Sans" pitchFamily="34" charset="0"/>
                <a:sym typeface="Henderson BCG Sans"/>
              </a:rPr>
              <a:t>en salud</a:t>
            </a:r>
          </a:p>
        </p:txBody>
      </p:sp>
      <p:sp>
        <p:nvSpPr>
          <p:cNvPr id="186" name="Rectangle 185"/>
          <p:cNvSpPr/>
          <p:nvPr/>
        </p:nvSpPr>
        <p:spPr>
          <a:xfrm flipH="1">
            <a:off x="1039634" y="5010595"/>
            <a:ext cx="927925" cy="368236"/>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89999" rIns="0" bIns="89999" rtlCol="0" anchor="ctr"/>
          <a:lstStyle/>
          <a:p>
            <a:pPr algn="ctr">
              <a:defRPr b="0" i="0"/>
            </a:pPr>
            <a:r>
              <a:rPr lang="es-ES" b="1" smtClean="0">
                <a:solidFill>
                  <a:srgbClr val="FEEC00"/>
                </a:solidFill>
                <a:effectLst/>
                <a:cs typeface="Henderson BCG Sans" pitchFamily="34" charset="0"/>
                <a:sym typeface="Henderson BCG Sans"/>
              </a:rPr>
              <a:t>Coste </a:t>
            </a:r>
          </a:p>
        </p:txBody>
      </p:sp>
      <p:cxnSp>
        <p:nvCxnSpPr>
          <p:cNvPr id="81" name="Straight Connector 80"/>
          <p:cNvCxnSpPr/>
          <p:nvPr/>
        </p:nvCxnSpPr>
        <p:spPr>
          <a:xfrm>
            <a:off x="691538" y="5001083"/>
            <a:ext cx="1624117" cy="0"/>
          </a:xfrm>
          <a:prstGeom prst="line">
            <a:avLst/>
          </a:prstGeom>
          <a:noFill/>
          <a:ln w="15875" cap="flat" cmpd="sng" algn="ctr">
            <a:solidFill>
              <a:srgbClr val="FEEC00"/>
            </a:solidFill>
            <a:prstDash val="solid"/>
          </a:ln>
        </p:spPr>
      </p:cxnSp>
      <p:grpSp>
        <p:nvGrpSpPr>
          <p:cNvPr id="3" name="Group 127"/>
          <p:cNvGrpSpPr/>
          <p:nvPr/>
        </p:nvGrpSpPr>
        <p:grpSpPr>
          <a:xfrm>
            <a:off x="3128683" y="1739154"/>
            <a:ext cx="6266330" cy="367553"/>
            <a:chOff x="3523129" y="1739154"/>
            <a:chExt cx="5871883" cy="367553"/>
          </a:xfrm>
        </p:grpSpPr>
        <p:cxnSp>
          <p:nvCxnSpPr>
            <p:cNvPr id="86" name="Straight Connector 85"/>
            <p:cNvCxnSpPr/>
            <p:nvPr/>
          </p:nvCxnSpPr>
          <p:spPr>
            <a:xfrm>
              <a:off x="3523129" y="1739154"/>
              <a:ext cx="58718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523129" y="2106707"/>
              <a:ext cx="58718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46" name="Oval 245"/>
          <p:cNvSpPr/>
          <p:nvPr/>
        </p:nvSpPr>
        <p:spPr>
          <a:xfrm>
            <a:off x="1306372" y="3854820"/>
            <a:ext cx="394448" cy="394448"/>
          </a:xfrm>
          <a:prstGeom prst="ellipse">
            <a:avLst/>
          </a:prstGeom>
          <a:noFill/>
          <a:ln w="25400">
            <a:solidFill>
              <a:srgbClr val="FEEC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2000" b="1" dirty="0" smtClean="0">
                <a:solidFill>
                  <a:srgbClr val="FEEC00"/>
                </a:solidFill>
                <a:effectLst/>
                <a:latin typeface="Arial" pitchFamily="34" charset="0"/>
                <a:cs typeface="Arial" pitchFamily="34" charset="0"/>
              </a:rPr>
              <a:t>=</a:t>
            </a:r>
          </a:p>
        </p:txBody>
      </p:sp>
      <p:sp>
        <p:nvSpPr>
          <p:cNvPr id="248" name="TextBox 247"/>
          <p:cNvSpPr txBox="1"/>
          <p:nvPr/>
        </p:nvSpPr>
        <p:spPr>
          <a:xfrm>
            <a:off x="8514793" y="4495390"/>
            <a:ext cx="1113369" cy="612645"/>
          </a:xfrm>
          <a:prstGeom prst="rect">
            <a:avLst/>
          </a:prstGeom>
          <a:noFill/>
        </p:spPr>
        <p:txBody>
          <a:bodyPr wrap="square" tIns="90000" bIns="90000" rtlCol="0" anchor="t">
            <a:spAutoFit/>
          </a:bodyPr>
          <a:lstStyle/>
          <a:p>
            <a:pPr algn="ctr"/>
            <a:r>
              <a:rPr lang="es-ES" sz="2800" b="1" smtClean="0">
                <a:solidFill>
                  <a:schemeClr val="folHlink"/>
                </a:solidFill>
                <a:effectLst/>
                <a:latin typeface="Arial" pitchFamily="34" charset="0"/>
                <a:cs typeface="Arial" pitchFamily="34" charset="0"/>
              </a:rPr>
              <a:t>=</a:t>
            </a:r>
            <a:endParaRPr lang="es-ES" sz="2800" b="1" dirty="0" smtClean="0">
              <a:solidFill>
                <a:schemeClr val="folHlink"/>
              </a:solidFill>
              <a:effectLst/>
              <a:latin typeface="Arial" pitchFamily="34" charset="0"/>
              <a:cs typeface="Arial" pitchFamily="34" charset="0"/>
            </a:endParaRPr>
          </a:p>
        </p:txBody>
      </p:sp>
    </p:spTree>
    <p:extLst>
      <p:ext uri="{BB962C8B-B14F-4D97-AF65-F5344CB8AC3E}">
        <p14:creationId xmlns="" xmlns:p14="http://schemas.microsoft.com/office/powerpoint/2010/main" val="22747366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Object 70" hidden="1"/>
          <p:cNvGraphicFramePr>
            <a:graphicFrameLocks noChangeAspect="1"/>
          </p:cNvGraphicFramePr>
          <p:nvPr>
            <p:extLst>
              <p:ext uri="{D42A27DB-BD31-4B8C-83A1-F6EECF244321}">
                <p14:modId xmlns="" xmlns:p14="http://schemas.microsoft.com/office/powerpoint/2010/main" val="2656073413"/>
              </p:ext>
            </p:extLst>
          </p:nvPr>
        </p:nvGraphicFramePr>
        <p:xfrm>
          <a:off x="1720" y="1589"/>
          <a:ext cx="1719" cy="1587"/>
        </p:xfrm>
        <a:graphic>
          <a:graphicData uri="http://schemas.openxmlformats.org/presentationml/2006/ole">
            <p:oleObj spid="_x0000_s50178" name="think-cell Slide" r:id="rId39" imgW="360" imgH="360" progId="">
              <p:embed/>
            </p:oleObj>
          </a:graphicData>
        </a:graphic>
      </p:graphicFrame>
      <p:sp>
        <p:nvSpPr>
          <p:cNvPr id="63" name="Rectangle 62" hidden="1"/>
          <p:cNvSpPr/>
          <p:nvPr>
            <p:custDataLst>
              <p:tags r:id="rId2"/>
            </p:custDataLst>
          </p:nvPr>
        </p:nvSpPr>
        <p:spPr>
          <a:xfrm>
            <a:off x="0" y="0"/>
            <a:ext cx="171979" cy="158750"/>
          </a:xfrm>
          <a:prstGeom prst="rect">
            <a:avLst/>
          </a:prstGeom>
          <a:solidFill>
            <a:schemeClr val="accent1"/>
          </a:solid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b="0" i="0"/>
            </a:pPr>
            <a:endParaRPr lang="es-ES" sz="1000" dirty="0" smtClean="0">
              <a:solidFill>
                <a:srgbClr val="000000"/>
              </a:solidFill>
              <a:sym typeface="Arial"/>
            </a:endParaRPr>
          </a:p>
        </p:txBody>
      </p:sp>
      <p:sp>
        <p:nvSpPr>
          <p:cNvPr id="2" name="Title 1"/>
          <p:cNvSpPr>
            <a:spLocks noGrp="1"/>
          </p:cNvSpPr>
          <p:nvPr>
            <p:ph type="title"/>
          </p:nvPr>
        </p:nvSpPr>
        <p:spPr>
          <a:xfrm>
            <a:off x="457199" y="162000"/>
            <a:ext cx="8992800" cy="831600"/>
          </a:xfrm>
        </p:spPr>
        <p:txBody>
          <a:bodyPr vert="horz" lIns="0" tIns="45720" rIns="0" bIns="45720" rtlCol="0" anchor="b" anchorCtr="0">
            <a:noAutofit/>
          </a:bodyPr>
          <a:lstStyle/>
          <a:p>
            <a:r>
              <a:rPr lang="es-ES"/>
              <a:t>La adopción de mejores prácticas en IAM ha permitido mejores resultados con una optimización de </a:t>
            </a:r>
            <a:r>
              <a:rPr lang="es-ES" smtClean="0"/>
              <a:t>recursos</a:t>
            </a:r>
            <a:endParaRPr lang="es-ES" dirty="0"/>
          </a:p>
        </p:txBody>
      </p:sp>
      <p:sp>
        <p:nvSpPr>
          <p:cNvPr id="6" name="ColumnHeader"/>
          <p:cNvSpPr>
            <a:spLocks noChangeArrowheads="1"/>
          </p:cNvSpPr>
          <p:nvPr/>
        </p:nvSpPr>
        <p:spPr>
          <a:xfrm>
            <a:off x="452924" y="1564637"/>
            <a:ext cx="2693015" cy="42714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defRPr b="0" i="0"/>
            </a:pPr>
            <a:r>
              <a:rPr lang="es-ES" sz="1600" b="1" smtClean="0">
                <a:solidFill>
                  <a:srgbClr val="000000"/>
                </a:solidFill>
                <a:cs typeface="Arial" pitchFamily="34" charset="0"/>
              </a:rPr>
              <a:t>Contexto</a:t>
            </a:r>
          </a:p>
        </p:txBody>
      </p:sp>
      <p:sp>
        <p:nvSpPr>
          <p:cNvPr id="7" name="TextColumnContent"/>
          <p:cNvSpPr>
            <a:spLocks noChangeArrowheads="1"/>
          </p:cNvSpPr>
          <p:nvPr/>
        </p:nvSpPr>
        <p:spPr>
          <a:xfrm>
            <a:off x="452924" y="2083379"/>
            <a:ext cx="2852704" cy="2940622"/>
          </a:xfrm>
          <a:prstGeom prst="rect">
            <a:avLst/>
          </a:prstGeom>
          <a:noFill/>
          <a:ln w="9525" algn="ctr">
            <a:noFill/>
            <a:miter lim="800000"/>
            <a:headEnd type="none" w="lg" len="lg"/>
            <a:tailEnd type="none" w="lg" len="lg"/>
          </a:ln>
        </p:spPr>
        <p:txBody>
          <a:bodyPr wrap="square" tIns="91440" bIns="91440"/>
          <a:lstStyle/>
          <a:p>
            <a:pPr>
              <a:buClr>
                <a:srgbClr val="FCAF17"/>
              </a:buClr>
              <a:buFont typeface=""/>
              <a:buNone/>
              <a:defRPr b="0" i="0"/>
            </a:pPr>
            <a:r>
              <a:rPr lang="es-ES" sz="1200" b="1" smtClean="0">
                <a:solidFill>
                  <a:srgbClr val="000000"/>
                </a:solidFill>
              </a:rPr>
              <a:t>El registro sueco de infarto de miocardio de Riks-HIA trabaja sistemáticamente para medir y mejorar los resultados del mismo</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rPr>
              <a:t>Medición de datos estructurada desde 1995</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rPr>
              <a:t>Datos de resultados clínicos abiertos al público desde 2006 </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cs typeface="Arial" pitchFamily="34" charset="0"/>
              </a:rPr>
              <a:t>Rápida adopción de tratamientos basados en la evidencia en Suecia en comparación con otros países (p.e. UK)</a:t>
            </a:r>
            <a:endParaRPr lang="es-ES" sz="1200" dirty="0" smtClean="0">
              <a:solidFill>
                <a:srgbClr val="000000"/>
              </a:solidFill>
            </a:endParaRPr>
          </a:p>
        </p:txBody>
      </p:sp>
      <p:sp>
        <p:nvSpPr>
          <p:cNvPr id="10" name="Rectangle 9"/>
          <p:cNvSpPr/>
          <p:nvPr/>
        </p:nvSpPr>
        <p:spPr>
          <a:xfrm>
            <a:off x="4034483" y="2083379"/>
            <a:ext cx="1051323" cy="1162032"/>
          </a:xfrm>
          <a:prstGeom prst="rect">
            <a:avLst/>
          </a:prstGeom>
          <a:solidFill>
            <a:schemeClr val="tx2"/>
          </a:solidFill>
          <a:ln w="952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defRPr b="0" i="0"/>
            </a:pPr>
            <a:r>
              <a:rPr lang="es-ES" sz="1400" b="1" smtClean="0">
                <a:solidFill>
                  <a:srgbClr val="FFFFFF"/>
                </a:solidFill>
                <a:cs typeface="Arial" pitchFamily="34" charset="0"/>
              </a:rPr>
              <a:t>Impacto sobre resultados</a:t>
            </a:r>
          </a:p>
        </p:txBody>
      </p:sp>
      <p:sp>
        <p:nvSpPr>
          <p:cNvPr id="11" name="Rectangle 10"/>
          <p:cNvSpPr/>
          <p:nvPr/>
        </p:nvSpPr>
        <p:spPr>
          <a:xfrm>
            <a:off x="4034483" y="4515942"/>
            <a:ext cx="1051323" cy="1162031"/>
          </a:xfrm>
          <a:prstGeom prst="rect">
            <a:avLst/>
          </a:prstGeom>
          <a:solidFill>
            <a:schemeClr val="tx2"/>
          </a:solidFill>
          <a:ln w="952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defRPr b="0" i="0"/>
            </a:pPr>
            <a:r>
              <a:rPr lang="es-ES" sz="1400" b="1" smtClean="0">
                <a:solidFill>
                  <a:srgbClr val="FFFFFF"/>
                </a:solidFill>
                <a:cs typeface="Arial" pitchFamily="34" charset="0"/>
              </a:rPr>
              <a:t>Impacto sobre recursos</a:t>
            </a:r>
          </a:p>
        </p:txBody>
      </p:sp>
      <p:sp>
        <p:nvSpPr>
          <p:cNvPr id="12" name="Rectangle 11"/>
          <p:cNvSpPr/>
          <p:nvPr/>
        </p:nvSpPr>
        <p:spPr>
          <a:xfrm>
            <a:off x="5219700" y="1285765"/>
            <a:ext cx="4583562" cy="546661"/>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r>
              <a:rPr lang="es-ES" sz="1200" b="1" smtClean="0">
                <a:solidFill>
                  <a:srgbClr val="000000"/>
                </a:solidFill>
                <a:cs typeface="Arial" pitchFamily="34" charset="0"/>
              </a:rPr>
              <a:t>Reducción del 35% de la mortalidad  por infarto de miocardio en 30 días en Suecia de 2004 a 2009</a:t>
            </a:r>
            <a:endParaRPr lang="es-ES" sz="1200" b="1" dirty="0" smtClean="0">
              <a:solidFill>
                <a:srgbClr val="000000"/>
              </a:solidFill>
              <a:cs typeface="Arial" pitchFamily="34" charset="0"/>
            </a:endParaRPr>
          </a:p>
        </p:txBody>
      </p:sp>
      <p:sp>
        <p:nvSpPr>
          <p:cNvPr id="13" name="Rectangle 12"/>
          <p:cNvSpPr/>
          <p:nvPr/>
        </p:nvSpPr>
        <p:spPr>
          <a:xfrm>
            <a:off x="5551310" y="3902076"/>
            <a:ext cx="3811689" cy="546661"/>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defRPr b="0" i="0"/>
            </a:pPr>
            <a:r>
              <a:rPr lang="es-ES" sz="1200" b="1" smtClean="0">
                <a:solidFill>
                  <a:srgbClr val="000000"/>
                </a:solidFill>
                <a:cs typeface="Arial" pitchFamily="34" charset="0"/>
              </a:rPr>
              <a:t>Reducción del 20% del tiempo</a:t>
            </a:r>
            <a:br>
              <a:rPr lang="es-ES" sz="1200" b="1" smtClean="0">
                <a:solidFill>
                  <a:srgbClr val="000000"/>
                </a:solidFill>
                <a:cs typeface="Arial" pitchFamily="34" charset="0"/>
              </a:rPr>
            </a:br>
            <a:r>
              <a:rPr lang="es-ES" sz="1200" b="1" smtClean="0">
                <a:solidFill>
                  <a:srgbClr val="000000"/>
                </a:solidFill>
                <a:cs typeface="Arial" pitchFamily="34" charset="0"/>
              </a:rPr>
              <a:t> de hospitalización durante el mismo periodo</a:t>
            </a:r>
          </a:p>
        </p:txBody>
      </p:sp>
      <p:pic>
        <p:nvPicPr>
          <p:cNvPr id="16" name="Picture 2" descr="http://eurheartj.oxfordjournals.org/content/30/18/2165/embed/inline-graphic-1.gif"/>
          <p:cNvPicPr>
            <a:picLocks noChangeAspect="1" noChangeArrowheads="1"/>
          </p:cNvPicPr>
          <p:nvPr/>
        </p:nvPicPr>
        <p:blipFill>
          <a:blip r:embed="rId40" cstate="print"/>
          <a:stretch/>
        </p:blipFill>
        <p:spPr>
          <a:xfrm>
            <a:off x="631928" y="5100260"/>
            <a:ext cx="628778" cy="619346"/>
          </a:xfrm>
          <a:prstGeom prst="rect">
            <a:avLst/>
          </a:prstGeom>
          <a:noFill/>
        </p:spPr>
      </p:pic>
      <p:pic>
        <p:nvPicPr>
          <p:cNvPr id="17" name="Picture 3"/>
          <p:cNvPicPr>
            <a:picLocks noChangeAspect="1" noChangeArrowheads="1"/>
          </p:cNvPicPr>
          <p:nvPr/>
        </p:nvPicPr>
        <p:blipFill>
          <a:blip r:embed="rId41" cstate="print"/>
          <a:stretch/>
        </p:blipFill>
        <p:spPr>
          <a:xfrm>
            <a:off x="1379576" y="5162920"/>
            <a:ext cx="1662334" cy="494026"/>
          </a:xfrm>
          <a:prstGeom prst="rect">
            <a:avLst/>
          </a:prstGeom>
          <a:noFill/>
          <a:ln w="9525">
            <a:noFill/>
            <a:miter lim="800000"/>
          </a:ln>
        </p:spPr>
      </p:pic>
      <p:sp>
        <p:nvSpPr>
          <p:cNvPr id="60" name="Rectangle 3"/>
          <p:cNvSpPr>
            <a:spLocks noChangeArrowheads="1"/>
          </p:cNvSpPr>
          <p:nvPr/>
        </p:nvSpPr>
        <p:spPr>
          <a:xfrm>
            <a:off x="455614" y="6324602"/>
            <a:ext cx="7572374" cy="328613"/>
          </a:xfrm>
          <a:prstGeom prst="rect">
            <a:avLst/>
          </a:prstGeom>
          <a:noFill/>
          <a:ln w="9525" algn="ctr">
            <a:noFill/>
            <a:miter lim="800000"/>
            <a:headEnd type="none" w="lg" len="lg"/>
            <a:tailEnd type="none" w="lg" len="lg"/>
          </a:ln>
        </p:spPr>
        <p:txBody>
          <a:bodyPr lIns="0" tIns="0" rIns="0" bIns="0" anchor="b"/>
          <a:lstStyle/>
          <a:p>
            <a:pPr>
              <a:defRPr b="0" i="0"/>
            </a:pPr>
            <a:r>
              <a:rPr lang="es-ES" sz="800" smtClean="0">
                <a:solidFill>
                  <a:srgbClr val="000000"/>
                </a:solidFill>
                <a:cs typeface="Arial" pitchFamily="34" charset="0"/>
              </a:rPr>
              <a:t>Prólogo: La causa/ efecto (p.e. el efecto de los registros en los resultados) nunca se puede probar al 100% </a:t>
            </a:r>
            <a:r>
              <a:rPr lang="es-ES" sz="800" smtClean="0">
                <a:solidFill>
                  <a:srgbClr val="000000"/>
                </a:solidFill>
              </a:rPr>
              <a:t>1. Los datos de estancia </a:t>
            </a:r>
            <a:r>
              <a:rPr lang="es-ES" sz="800" dirty="0" smtClean="0">
                <a:solidFill>
                  <a:srgbClr val="000000"/>
                </a:solidFill>
              </a:rPr>
              <a:t>media </a:t>
            </a:r>
            <a:r>
              <a:rPr lang="es-ES" sz="800" smtClean="0">
                <a:solidFill>
                  <a:srgbClr val="000000"/>
                </a:solidFill>
              </a:rPr>
              <a:t>de hospitalización se basan en datos de la OCDE no ajustadas por riesgo, p.e. el conjunto de datos exactamente igual que los datos de resultados</a:t>
            </a:r>
            <a:r>
              <a:rPr lang="es-ES" sz="800" smtClean="0">
                <a:solidFill>
                  <a:srgbClr val="000000"/>
                </a:solidFill>
                <a:cs typeface="Arial" pitchFamily="34" charset="0"/>
              </a:rPr>
              <a:t> Fuente: Chung et al, </a:t>
            </a:r>
            <a:r>
              <a:rPr lang="es-ES" sz="800" smtClean="0">
                <a:solidFill>
                  <a:srgbClr val="000000"/>
                </a:solidFill>
              </a:rPr>
              <a:t>Acute myocardial infarction: a comparison of short-term survival in national outcome registries in Sweden and the UK,</a:t>
            </a:r>
            <a:r>
              <a:rPr lang="es-ES" sz="800" smtClean="0">
                <a:solidFill>
                  <a:srgbClr val="000000"/>
                </a:solidFill>
                <a:cs typeface="Arial" pitchFamily="34" charset="0"/>
              </a:rPr>
              <a:t> </a:t>
            </a:r>
            <a:r>
              <a:rPr lang="es-ES" sz="800" i="1" smtClean="0">
                <a:solidFill>
                  <a:srgbClr val="000000"/>
                </a:solidFill>
                <a:cs typeface="Arial" pitchFamily="34" charset="0"/>
              </a:rPr>
              <a:t>The Lancet</a:t>
            </a:r>
            <a:r>
              <a:rPr lang="es-ES" sz="800" smtClean="0">
                <a:solidFill>
                  <a:srgbClr val="000000"/>
                </a:solidFill>
                <a:cs typeface="Arial" pitchFamily="34" charset="0"/>
              </a:rPr>
              <a:t>, Jan 23, 2014.  Datos OCDE</a:t>
            </a:r>
          </a:p>
        </p:txBody>
      </p:sp>
      <p:graphicFrame>
        <p:nvGraphicFramePr>
          <p:cNvPr id="147" name="Object 146"/>
          <p:cNvGraphicFramePr>
            <a:graphicFrameLocks noChangeAspect="1"/>
          </p:cNvGraphicFramePr>
          <p:nvPr>
            <p:extLst>
              <p:ext uri="{D42A27DB-BD31-4B8C-83A1-F6EECF244321}">
                <p14:modId xmlns="" xmlns:p14="http://schemas.microsoft.com/office/powerpoint/2010/main" val="2812087427"/>
              </p:ext>
            </p:extLst>
          </p:nvPr>
        </p:nvGraphicFramePr>
        <p:xfrm>
          <a:off x="5219700" y="4572000"/>
          <a:ext cx="4137572" cy="1364040"/>
        </p:xfrm>
        <a:graphic>
          <a:graphicData uri="http://schemas.openxmlformats.org/presentationml/2006/ole">
            <p:oleObj spid="_x0000_s50179" name="Chart" r:id="rId42" imgW="4137572" imgH="1364040" progId="MSGraph.Chart.8">
              <p:embed/>
            </p:oleObj>
          </a:graphicData>
        </a:graphic>
      </p:graphicFrame>
      <p:cxnSp>
        <p:nvCxnSpPr>
          <p:cNvPr id="70" name="Straight Connector 69"/>
          <p:cNvCxnSpPr/>
          <p:nvPr>
            <p:custDataLst>
              <p:tags r:id="rId3"/>
            </p:custDataLst>
          </p:nvPr>
        </p:nvCxnSpPr>
        <p:spPr>
          <a:xfrm>
            <a:off x="8959850" y="4899025"/>
            <a:ext cx="0" cy="20320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
            </p:custDataLst>
          </p:nvPr>
        </p:nvCxnSpPr>
        <p:spPr>
          <a:xfrm>
            <a:off x="5927725" y="4899025"/>
            <a:ext cx="3032125"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5"/>
            </p:custDataLst>
          </p:nvPr>
        </p:nvCxnSpPr>
        <p:spPr>
          <a:xfrm flipV="1">
            <a:off x="5927725" y="4899025"/>
            <a:ext cx="0" cy="104775"/>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46" name="Text Placeholder 48"/>
          <p:cNvSpPr>
            <a:spLocks noGrp="1"/>
          </p:cNvSpPr>
          <p:nvPr>
            <p:custDataLst>
              <p:tags r:id="rId6"/>
            </p:custDataLst>
          </p:nvPr>
        </p:nvSpPr>
        <p:spPr>
          <a:xfrm>
            <a:off x="5381625" y="4492625"/>
            <a:ext cx="3073400" cy="182562"/>
          </a:xfrm>
          <a:prstGeom prst="rect">
            <a:avLst/>
          </a:prstGeom>
          <a:noFill/>
        </p:spPr>
        <p:txBody>
          <a:bodyPr wrap="none" lIns="0" tIns="0" rIns="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defRPr b="0" i="0"/>
            </a:pPr>
            <a:r>
              <a:rPr lang="es-ES" sz="1200" b="0" smtClean="0">
                <a:solidFill>
                  <a:srgbClr val="000000"/>
                </a:solidFill>
                <a:sym typeface="+mn-lt"/>
              </a:rPr>
              <a:t>Estancia media</a:t>
            </a:r>
            <a:r>
              <a:rPr lang="es-ES" sz="1200" b="0" baseline="30000" smtClean="0">
                <a:solidFill>
                  <a:srgbClr val="000000"/>
                </a:solidFill>
                <a:sym typeface="+mn-lt"/>
              </a:rPr>
              <a:t>1</a:t>
            </a:r>
            <a:r>
              <a:rPr lang="es-ES" sz="1200" b="0" smtClean="0">
                <a:solidFill>
                  <a:srgbClr val="000000"/>
                </a:solidFill>
                <a:sym typeface="+mn-lt"/>
              </a:rPr>
              <a:t>, Infarto de miocardio, Suecia</a:t>
            </a:r>
          </a:p>
        </p:txBody>
      </p:sp>
      <p:sp>
        <p:nvSpPr>
          <p:cNvPr id="66" name="Text Placeholder 3"/>
          <p:cNvSpPr>
            <a:spLocks noGrp="1"/>
          </p:cNvSpPr>
          <p:nvPr>
            <p:custDataLst>
              <p:tags r:id="rId7"/>
            </p:custDataLst>
          </p:nvPr>
        </p:nvSpPr>
        <p:spPr>
          <a:xfrm>
            <a:off x="7234237" y="4791075"/>
            <a:ext cx="419100" cy="215900"/>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96CC9B68-1433-476B-8F47-F21AD10E8312}" type="datetime'-''''''''''2''''''''''0''''''''''''''%'''''''''''''''">
              <a:rPr lang="es-ES" sz="1000" b="0" smtClean="0">
                <a:solidFill>
                  <a:srgbClr val="000000"/>
                </a:solidFill>
              </a:rPr>
              <a:pPr algn="ctr">
                <a:spcBef>
                  <a:spcPct val="0"/>
                </a:spcBef>
                <a:spcAft>
                  <a:spcPct val="0"/>
                </a:spcAft>
                <a:defRPr b="0" i="0"/>
              </a:pPr>
              <a:t>-20%</a:t>
            </a:fld>
            <a:endParaRPr lang="es-ES" sz="1000" b="0" smtClean="0">
              <a:solidFill>
                <a:srgbClr val="000000"/>
              </a:solidFill>
            </a:endParaRPr>
          </a:p>
        </p:txBody>
      </p:sp>
      <p:sp>
        <p:nvSpPr>
          <p:cNvPr id="153" name="Text Placeholder 54"/>
          <p:cNvSpPr>
            <a:spLocks noGrp="1"/>
          </p:cNvSpPr>
          <p:nvPr>
            <p:custDataLst>
              <p:tags r:id="rId8"/>
            </p:custDataLst>
          </p:nvPr>
        </p:nvSpPr>
        <p:spPr>
          <a:xfrm>
            <a:off x="8813800" y="58086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0BC5144F-9551-4C6A-BF82-4678F5EDEBF8}" type="datetime'''''''2''''0''''''''''''''''''''''''''''''0''''''''''''9'''">
              <a:rPr lang="es-ES" sz="1000" b="0" smtClean="0">
                <a:solidFill>
                  <a:srgbClr val="000000"/>
                </a:solidFill>
              </a:rPr>
              <a:pPr algn="ctr">
                <a:spcBef>
                  <a:spcPct val="0"/>
                </a:spcBef>
                <a:spcAft>
                  <a:spcPct val="0"/>
                </a:spcAft>
                <a:defRPr b="0" i="0"/>
              </a:pPr>
              <a:t>2009</a:t>
            </a:fld>
            <a:endParaRPr lang="es-ES" sz="1000" b="0" smtClean="0">
              <a:solidFill>
                <a:srgbClr val="000000"/>
              </a:solidFill>
            </a:endParaRPr>
          </a:p>
        </p:txBody>
      </p:sp>
      <p:sp>
        <p:nvSpPr>
          <p:cNvPr id="172" name="Text Placeholder 71"/>
          <p:cNvSpPr>
            <a:spLocks noGrp="1"/>
          </p:cNvSpPr>
          <p:nvPr>
            <p:custDataLst>
              <p:tags r:id="rId9"/>
            </p:custDataLst>
          </p:nvPr>
        </p:nvSpPr>
        <p:spPr>
          <a:xfrm>
            <a:off x="8847137" y="5140325"/>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41363A06-B6F2-47E5-A437-5302793A7A49}" type="datetime'''''''4''''''''''''''.''''''''''''5'''''''''''''''''''''''''">
              <a:rPr lang="es-ES" sz="1000" b="0" smtClean="0">
                <a:solidFill>
                  <a:srgbClr val="000000"/>
                </a:solidFill>
                <a:sym typeface="+mn-lt"/>
              </a:rPr>
              <a:pPr algn="ctr">
                <a:spcBef>
                  <a:spcPct val="0"/>
                </a:spcBef>
                <a:spcAft>
                  <a:spcPct val="0"/>
                </a:spcAft>
                <a:defRPr b="0" i="0"/>
              </a:pPr>
              <a:t>4.5</a:t>
            </a:fld>
            <a:endParaRPr lang="es-ES" sz="1000" b="0" smtClean="0">
              <a:solidFill>
                <a:srgbClr val="000000"/>
              </a:solidFill>
              <a:sym typeface="+mn-lt"/>
            </a:endParaRPr>
          </a:p>
        </p:txBody>
      </p:sp>
      <p:sp>
        <p:nvSpPr>
          <p:cNvPr id="152" name="Text Placeholder 53"/>
          <p:cNvSpPr>
            <a:spLocks noGrp="1"/>
          </p:cNvSpPr>
          <p:nvPr>
            <p:custDataLst>
              <p:tags r:id="rId10"/>
            </p:custDataLst>
          </p:nvPr>
        </p:nvSpPr>
        <p:spPr>
          <a:xfrm>
            <a:off x="8207375" y="58086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516413D4-584A-4AE2-BDC3-71CF53722031}" type="datetime'2''''''''''''''''''0''''''''''''0''''''''8'''''''''''''''''">
              <a:rPr lang="es-ES" sz="1000" b="0" smtClean="0">
                <a:solidFill>
                  <a:srgbClr val="000000"/>
                </a:solidFill>
              </a:rPr>
              <a:pPr algn="ctr">
                <a:spcBef>
                  <a:spcPct val="0"/>
                </a:spcBef>
                <a:spcAft>
                  <a:spcPct val="0"/>
                </a:spcAft>
                <a:defRPr b="0" i="0"/>
              </a:pPr>
              <a:t>2008</a:t>
            </a:fld>
            <a:endParaRPr lang="es-ES" sz="1000" b="0" smtClean="0">
              <a:solidFill>
                <a:srgbClr val="000000"/>
              </a:solidFill>
            </a:endParaRPr>
          </a:p>
        </p:txBody>
      </p:sp>
      <p:sp>
        <p:nvSpPr>
          <p:cNvPr id="170" name="Text Placeholder 69"/>
          <p:cNvSpPr>
            <a:spLocks noGrp="1"/>
          </p:cNvSpPr>
          <p:nvPr>
            <p:custDataLst>
              <p:tags r:id="rId11"/>
            </p:custDataLst>
          </p:nvPr>
        </p:nvSpPr>
        <p:spPr>
          <a:xfrm>
            <a:off x="8240712" y="511810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AFE8BA9B-CBD7-4B47-B5DC-20CE681E9642}" type="datetime'''4''''''''''''''''.''''''''''''''''''''''''''7'">
              <a:rPr lang="es-ES" sz="1000" b="0" smtClean="0">
                <a:solidFill>
                  <a:srgbClr val="000000"/>
                </a:solidFill>
                <a:sym typeface="+mn-lt"/>
              </a:rPr>
              <a:pPr algn="ctr">
                <a:spcBef>
                  <a:spcPct val="0"/>
                </a:spcBef>
                <a:spcAft>
                  <a:spcPct val="0"/>
                </a:spcAft>
                <a:defRPr b="0" i="0"/>
              </a:pPr>
              <a:t>4.7</a:t>
            </a:fld>
            <a:endParaRPr lang="es-ES" sz="1000" b="0" smtClean="0">
              <a:solidFill>
                <a:srgbClr val="000000"/>
              </a:solidFill>
              <a:sym typeface="+mn-lt"/>
            </a:endParaRPr>
          </a:p>
        </p:txBody>
      </p:sp>
      <p:sp>
        <p:nvSpPr>
          <p:cNvPr id="151" name="Text Placeholder 52"/>
          <p:cNvSpPr>
            <a:spLocks noGrp="1"/>
          </p:cNvSpPr>
          <p:nvPr>
            <p:custDataLst>
              <p:tags r:id="rId12"/>
            </p:custDataLst>
          </p:nvPr>
        </p:nvSpPr>
        <p:spPr>
          <a:xfrm>
            <a:off x="7602537" y="58086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6F9AD180-0E53-4201-A88C-776B9B654E66}" type="datetime'''''''''''2''''''''''''''''''0''0''''''''''''''''7'''''''''">
              <a:rPr lang="es-ES" sz="1000" b="0" smtClean="0">
                <a:solidFill>
                  <a:srgbClr val="000000"/>
                </a:solidFill>
              </a:rPr>
              <a:pPr algn="ctr">
                <a:spcBef>
                  <a:spcPct val="0"/>
                </a:spcBef>
                <a:spcAft>
                  <a:spcPct val="0"/>
                </a:spcAft>
                <a:defRPr b="0" i="0"/>
              </a:pPr>
              <a:t>2007</a:t>
            </a:fld>
            <a:endParaRPr lang="es-ES" sz="1000" b="0" smtClean="0">
              <a:solidFill>
                <a:srgbClr val="000000"/>
              </a:solidFill>
            </a:endParaRPr>
          </a:p>
        </p:txBody>
      </p:sp>
      <p:sp>
        <p:nvSpPr>
          <p:cNvPr id="168" name="Text Placeholder 67"/>
          <p:cNvSpPr>
            <a:spLocks noGrp="1"/>
          </p:cNvSpPr>
          <p:nvPr>
            <p:custDataLst>
              <p:tags r:id="rId13"/>
            </p:custDataLst>
          </p:nvPr>
        </p:nvSpPr>
        <p:spPr>
          <a:xfrm>
            <a:off x="7635875" y="5110162"/>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F5A56C82-8630-4B04-9AF0-CFA286291265}" type="datetime'''4.''8'''''''''''''''''''''''''">
              <a:rPr lang="es-ES" sz="1000" b="0" smtClean="0">
                <a:solidFill>
                  <a:srgbClr val="000000"/>
                </a:solidFill>
                <a:sym typeface="+mn-lt"/>
              </a:rPr>
              <a:pPr algn="ctr">
                <a:spcBef>
                  <a:spcPct val="0"/>
                </a:spcBef>
                <a:spcAft>
                  <a:spcPct val="0"/>
                </a:spcAft>
                <a:defRPr b="0" i="0"/>
              </a:pPr>
              <a:t>4.8</a:t>
            </a:fld>
            <a:endParaRPr lang="es-ES" sz="1000" b="0" smtClean="0">
              <a:solidFill>
                <a:srgbClr val="000000"/>
              </a:solidFill>
              <a:sym typeface="+mn-lt"/>
            </a:endParaRPr>
          </a:p>
        </p:txBody>
      </p:sp>
      <p:sp>
        <p:nvSpPr>
          <p:cNvPr id="150" name="Text Placeholder 51"/>
          <p:cNvSpPr>
            <a:spLocks noGrp="1"/>
          </p:cNvSpPr>
          <p:nvPr>
            <p:custDataLst>
              <p:tags r:id="rId14"/>
            </p:custDataLst>
          </p:nvPr>
        </p:nvSpPr>
        <p:spPr>
          <a:xfrm>
            <a:off x="6992937" y="58086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D2CBEAF6-DD2E-4054-8673-D1392CE71FA9}" type="datetime'''''''''2''''''''''''''''''''''''0''0''''6'''''''''''''''''">
              <a:rPr lang="es-ES" sz="1000" b="0" smtClean="0">
                <a:solidFill>
                  <a:srgbClr val="000000"/>
                </a:solidFill>
              </a:rPr>
              <a:pPr algn="ctr">
                <a:spcBef>
                  <a:spcPct val="0"/>
                </a:spcBef>
                <a:spcAft>
                  <a:spcPct val="0"/>
                </a:spcAft>
                <a:defRPr b="0" i="0"/>
              </a:pPr>
              <a:t>2006</a:t>
            </a:fld>
            <a:endParaRPr lang="es-ES" sz="1000" b="0" smtClean="0">
              <a:solidFill>
                <a:srgbClr val="000000"/>
              </a:solidFill>
            </a:endParaRPr>
          </a:p>
        </p:txBody>
      </p:sp>
      <p:sp>
        <p:nvSpPr>
          <p:cNvPr id="166" name="Text Placeholder 65"/>
          <p:cNvSpPr>
            <a:spLocks noGrp="1"/>
          </p:cNvSpPr>
          <p:nvPr>
            <p:custDataLst>
              <p:tags r:id="rId15"/>
            </p:custDataLst>
          </p:nvPr>
        </p:nvSpPr>
        <p:spPr>
          <a:xfrm>
            <a:off x="7026275" y="508635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4C6DF008-7197-4C6B-B796-165C9B920D31}" type="datetime'''''''''''''''''''''''''''''''5.''1'''''''''''''''''''''''''">
              <a:rPr lang="es-ES" sz="1000" b="0" smtClean="0">
                <a:solidFill>
                  <a:srgbClr val="000000"/>
                </a:solidFill>
                <a:sym typeface="+mn-lt"/>
              </a:rPr>
              <a:pPr algn="ctr">
                <a:spcBef>
                  <a:spcPct val="0"/>
                </a:spcBef>
                <a:spcAft>
                  <a:spcPct val="0"/>
                </a:spcAft>
                <a:defRPr b="0" i="0"/>
              </a:pPr>
              <a:t>5.1</a:t>
            </a:fld>
            <a:endParaRPr lang="es-ES" sz="1000" b="0" smtClean="0">
              <a:solidFill>
                <a:srgbClr val="000000"/>
              </a:solidFill>
              <a:sym typeface="+mn-lt"/>
            </a:endParaRPr>
          </a:p>
        </p:txBody>
      </p:sp>
      <p:sp>
        <p:nvSpPr>
          <p:cNvPr id="149" name="Text Placeholder 50"/>
          <p:cNvSpPr>
            <a:spLocks noGrp="1"/>
          </p:cNvSpPr>
          <p:nvPr>
            <p:custDataLst>
              <p:tags r:id="rId16"/>
            </p:custDataLst>
          </p:nvPr>
        </p:nvSpPr>
        <p:spPr>
          <a:xfrm>
            <a:off x="6386512" y="58086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B32EC891-651A-4D56-83B4-0EF4CC39259C}" type="datetime'''''''''''''''2''0''''''''''''''''''0''5'''''''">
              <a:rPr lang="es-ES" sz="1000" b="0" smtClean="0">
                <a:solidFill>
                  <a:srgbClr val="000000"/>
                </a:solidFill>
              </a:rPr>
              <a:pPr algn="ctr">
                <a:spcBef>
                  <a:spcPct val="0"/>
                </a:spcBef>
                <a:spcAft>
                  <a:spcPct val="0"/>
                </a:spcAft>
                <a:defRPr b="0" i="0"/>
              </a:pPr>
              <a:t>2005</a:t>
            </a:fld>
            <a:endParaRPr lang="es-ES" sz="1000" b="0" smtClean="0">
              <a:solidFill>
                <a:srgbClr val="000000"/>
              </a:solidFill>
            </a:endParaRPr>
          </a:p>
        </p:txBody>
      </p:sp>
      <p:sp>
        <p:nvSpPr>
          <p:cNvPr id="164" name="Text Placeholder 63"/>
          <p:cNvSpPr>
            <a:spLocks noGrp="1"/>
          </p:cNvSpPr>
          <p:nvPr>
            <p:custDataLst>
              <p:tags r:id="rId17"/>
            </p:custDataLst>
          </p:nvPr>
        </p:nvSpPr>
        <p:spPr>
          <a:xfrm>
            <a:off x="6419850" y="508000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6CF6535C-846E-4249-86D1-A84BF079DAF3}" type="datetime'''''5''.2'''''''''">
              <a:rPr lang="es-ES" sz="1000" b="0" smtClean="0">
                <a:solidFill>
                  <a:srgbClr val="000000"/>
                </a:solidFill>
                <a:sym typeface="+mn-lt"/>
              </a:rPr>
              <a:pPr algn="ctr">
                <a:spcBef>
                  <a:spcPct val="0"/>
                </a:spcBef>
                <a:spcAft>
                  <a:spcPct val="0"/>
                </a:spcAft>
                <a:defRPr b="0" i="0"/>
              </a:pPr>
              <a:t>5.2</a:t>
            </a:fld>
            <a:endParaRPr lang="es-ES" sz="1000" b="0" smtClean="0">
              <a:solidFill>
                <a:srgbClr val="000000"/>
              </a:solidFill>
              <a:sym typeface="+mn-lt"/>
            </a:endParaRPr>
          </a:p>
        </p:txBody>
      </p:sp>
      <p:sp>
        <p:nvSpPr>
          <p:cNvPr id="148" name="Text Placeholder 49"/>
          <p:cNvSpPr>
            <a:spLocks noGrp="1"/>
          </p:cNvSpPr>
          <p:nvPr>
            <p:custDataLst>
              <p:tags r:id="rId18"/>
            </p:custDataLst>
          </p:nvPr>
        </p:nvSpPr>
        <p:spPr>
          <a:xfrm>
            <a:off x="5781675" y="58086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A5E49EF4-193A-41E7-B3E9-F8AF3103FD81}" type="datetime'''20''''0''''''''''''''''''''4'''''''''''''''">
              <a:rPr lang="es-ES" sz="1000" b="0" smtClean="0">
                <a:solidFill>
                  <a:srgbClr val="000000"/>
                </a:solidFill>
              </a:rPr>
              <a:pPr algn="ctr">
                <a:spcBef>
                  <a:spcPct val="0"/>
                </a:spcBef>
                <a:spcAft>
                  <a:spcPct val="0"/>
                </a:spcAft>
                <a:defRPr b="0" i="0"/>
              </a:pPr>
              <a:t>2004</a:t>
            </a:fld>
            <a:endParaRPr lang="es-ES" sz="1000" b="0" smtClean="0">
              <a:solidFill>
                <a:srgbClr val="000000"/>
              </a:solidFill>
            </a:endParaRPr>
          </a:p>
        </p:txBody>
      </p:sp>
      <p:sp>
        <p:nvSpPr>
          <p:cNvPr id="162" name="Text Placeholder 61"/>
          <p:cNvSpPr>
            <a:spLocks noGrp="1"/>
          </p:cNvSpPr>
          <p:nvPr>
            <p:custDataLst>
              <p:tags r:id="rId19"/>
            </p:custDataLst>
          </p:nvPr>
        </p:nvSpPr>
        <p:spPr>
          <a:xfrm>
            <a:off x="5815012" y="504190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90ACBCD4-75EA-4A87-9148-8080D199E5FD}" type="datetime'''5''.''''6'''''''''''''''''''''">
              <a:rPr lang="es-ES" sz="1000" b="0" smtClean="0">
                <a:solidFill>
                  <a:srgbClr val="000000"/>
                </a:solidFill>
                <a:sym typeface="+mn-lt"/>
              </a:rPr>
              <a:pPr algn="ctr">
                <a:spcBef>
                  <a:spcPct val="0"/>
                </a:spcBef>
                <a:spcAft>
                  <a:spcPct val="0"/>
                </a:spcAft>
                <a:defRPr b="0" i="0"/>
              </a:pPr>
              <a:t>5.6</a:t>
            </a:fld>
            <a:endParaRPr lang="es-ES" sz="1000" b="0" smtClean="0">
              <a:solidFill>
                <a:srgbClr val="000000"/>
              </a:solidFill>
              <a:sym typeface="+mn-lt"/>
            </a:endParaRPr>
          </a:p>
        </p:txBody>
      </p:sp>
      <p:sp>
        <p:nvSpPr>
          <p:cNvPr id="103" name="FlowTriangle"/>
          <p:cNvSpPr>
            <a:spLocks noChangeArrowheads="1"/>
          </p:cNvSpPr>
          <p:nvPr/>
        </p:nvSpPr>
        <p:spPr>
          <a:xfrm rot="5400000">
            <a:off x="1364238" y="3555054"/>
            <a:ext cx="4574034" cy="144065"/>
          </a:xfrm>
          <a:prstGeom prst="triangle">
            <a:avLst>
              <a:gd name="adj" fmla="val 50000"/>
            </a:avLst>
          </a:prstGeom>
          <a:solidFill>
            <a:srgbClr val="B2B2B2"/>
          </a:solidFill>
          <a:ln w="9525" algn="ctr">
            <a:solidFill>
              <a:srgbClr val="B2B2B2"/>
            </a:solidFill>
            <a:miter lim="800000"/>
          </a:ln>
        </p:spPr>
        <p:txBody>
          <a:bodyPr rot="10800000" vert="eaVert" wrap="none" anchor="ctr"/>
          <a:lstStyle/>
          <a:p>
            <a:pPr algn="ctr">
              <a:defRPr b="0" i="0"/>
            </a:pPr>
            <a:endParaRPr lang="es-ES" sz="1400" b="1">
              <a:solidFill>
                <a:srgbClr val="000000"/>
              </a:solidFill>
              <a:cs typeface="Arial" pitchFamily="34" charset="0"/>
            </a:endParaRPr>
          </a:p>
        </p:txBody>
      </p:sp>
      <p:graphicFrame>
        <p:nvGraphicFramePr>
          <p:cNvPr id="50" name="Object 49"/>
          <p:cNvGraphicFramePr>
            <a:graphicFrameLocks noChangeAspect="1"/>
          </p:cNvGraphicFramePr>
          <p:nvPr>
            <p:extLst>
              <p:ext uri="{D42A27DB-BD31-4B8C-83A1-F6EECF244321}">
                <p14:modId xmlns="" xmlns:p14="http://schemas.microsoft.com/office/powerpoint/2010/main" val="2451457912"/>
              </p:ext>
            </p:extLst>
          </p:nvPr>
        </p:nvGraphicFramePr>
        <p:xfrm>
          <a:off x="5219700" y="2057400"/>
          <a:ext cx="4137572" cy="1371600"/>
        </p:xfrm>
        <a:graphic>
          <a:graphicData uri="http://schemas.openxmlformats.org/presentationml/2006/ole">
            <p:oleObj spid="_x0000_s50180" name="Chart" r:id="rId43" imgW="4137572" imgH="1371600" progId="MSGraph.Chart.8">
              <p:embed/>
            </p:oleObj>
          </a:graphicData>
        </a:graphic>
      </p:graphicFrame>
      <p:cxnSp>
        <p:nvCxnSpPr>
          <p:cNvPr id="81" name="Straight Connector 80"/>
          <p:cNvCxnSpPr/>
          <p:nvPr>
            <p:custDataLst>
              <p:tags r:id="rId20"/>
            </p:custDataLst>
          </p:nvPr>
        </p:nvCxnSpPr>
        <p:spPr>
          <a:xfrm>
            <a:off x="5927725" y="2328862"/>
            <a:ext cx="3032125"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1"/>
            </p:custDataLst>
          </p:nvPr>
        </p:nvCxnSpPr>
        <p:spPr>
          <a:xfrm flipV="1">
            <a:off x="5927725" y="2328862"/>
            <a:ext cx="0" cy="76200"/>
          </a:xfrm>
          <a:prstGeom prst="line">
            <a:avLst/>
          </a:prstGeom>
          <a:ln w="9525" cap="flat" algn="ctr">
            <a:solidFill>
              <a:srgbClr val="808080"/>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22"/>
            </p:custDataLst>
          </p:nvPr>
        </p:nvCxnSpPr>
        <p:spPr>
          <a:xfrm>
            <a:off x="8959850" y="2328862"/>
            <a:ext cx="0" cy="274637"/>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8" name="Text Placeholder 48"/>
          <p:cNvSpPr>
            <a:spLocks noGrp="1"/>
          </p:cNvSpPr>
          <p:nvPr>
            <p:custDataLst>
              <p:tags r:id="rId23"/>
            </p:custDataLst>
          </p:nvPr>
        </p:nvSpPr>
        <p:spPr>
          <a:xfrm>
            <a:off x="5381625" y="1795462"/>
            <a:ext cx="2820988" cy="365125"/>
          </a:xfrm>
          <a:prstGeom prst="rect">
            <a:avLst/>
          </a:prstGeom>
          <a:noFill/>
        </p:spPr>
        <p:txBody>
          <a:bodyPr wrap="none" lIns="0" tIns="0" rIns="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defRPr b="0" i="0"/>
            </a:pPr>
            <a:r>
              <a:rPr lang="es-ES" sz="1200" b="0" smtClean="0">
                <a:solidFill>
                  <a:srgbClr val="000000"/>
                </a:solidFill>
                <a:sym typeface="+mn-lt"/>
              </a:rPr>
              <a:t>Mortalidad en 30 días, ajustada al riesgo, </a:t>
            </a:r>
            <a:endParaRPr lang="es-ES" sz="1200" b="0" dirty="0" smtClean="0">
              <a:solidFill>
                <a:srgbClr val="000000"/>
              </a:solidFill>
              <a:sym typeface="+mn-lt"/>
            </a:endParaRPr>
          </a:p>
          <a:p>
            <a:pPr>
              <a:spcBef>
                <a:spcPct val="0"/>
              </a:spcBef>
              <a:spcAft>
                <a:spcPct val="0"/>
              </a:spcAft>
              <a:defRPr b="0" i="0"/>
            </a:pPr>
            <a:r>
              <a:rPr lang="es-ES" sz="1200" b="0" smtClean="0">
                <a:solidFill>
                  <a:srgbClr val="000000"/>
                </a:solidFill>
                <a:sym typeface="+mn-lt"/>
              </a:rPr>
              <a:t>infarto de miocardio, Suecia</a:t>
            </a:r>
            <a:endParaRPr lang="es-ES" sz="1200" b="0" dirty="0" smtClean="0">
              <a:solidFill>
                <a:srgbClr val="000000"/>
              </a:solidFill>
              <a:sym typeface="+mn-lt"/>
            </a:endParaRPr>
          </a:p>
        </p:txBody>
      </p:sp>
      <p:sp>
        <p:nvSpPr>
          <p:cNvPr id="76" name="Text Placeholder 65"/>
          <p:cNvSpPr>
            <a:spLocks noGrp="1"/>
          </p:cNvSpPr>
          <p:nvPr>
            <p:custDataLst>
              <p:tags r:id="rId24"/>
            </p:custDataLst>
          </p:nvPr>
        </p:nvSpPr>
        <p:spPr>
          <a:xfrm>
            <a:off x="7026275" y="2549525"/>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C295BA8E-3194-40C2-BAAD-A6ECD691DFBC}" type="datetime'8.''''''''''''''''''1'''''">
              <a:rPr lang="es-ES" sz="1000" b="0" smtClean="0">
                <a:solidFill>
                  <a:srgbClr val="000000"/>
                </a:solidFill>
              </a:rPr>
              <a:pPr algn="ctr">
                <a:spcBef>
                  <a:spcPct val="0"/>
                </a:spcBef>
                <a:spcAft>
                  <a:spcPct val="0"/>
                </a:spcAft>
                <a:defRPr b="0" i="0"/>
              </a:pPr>
              <a:t>8.1</a:t>
            </a:fld>
            <a:endParaRPr lang="es-ES" sz="1000" b="0" smtClean="0">
              <a:solidFill>
                <a:srgbClr val="000000"/>
              </a:solidFill>
            </a:endParaRPr>
          </a:p>
        </p:txBody>
      </p:sp>
      <p:sp>
        <p:nvSpPr>
          <p:cNvPr id="67" name="Text Placeholder 53"/>
          <p:cNvSpPr>
            <a:spLocks noGrp="1"/>
          </p:cNvSpPr>
          <p:nvPr>
            <p:custDataLst>
              <p:tags r:id="rId25"/>
            </p:custDataLst>
          </p:nvPr>
        </p:nvSpPr>
        <p:spPr>
          <a:xfrm>
            <a:off x="8207375" y="32940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8BABBD13-AF42-4B5A-886C-EA8CA0C92E14}" type="datetime'''''''''''20''''''''''''''''''''''''''''''''''''''08'">
              <a:rPr lang="es-ES" sz="1000" b="0" smtClean="0">
                <a:solidFill>
                  <a:srgbClr val="000000"/>
                </a:solidFill>
              </a:rPr>
              <a:pPr algn="ctr">
                <a:spcBef>
                  <a:spcPct val="0"/>
                </a:spcBef>
                <a:spcAft>
                  <a:spcPct val="0"/>
                </a:spcAft>
                <a:defRPr b="0" i="0"/>
              </a:pPr>
              <a:t>2008</a:t>
            </a:fld>
            <a:endParaRPr lang="es-ES" sz="1000" b="0" smtClean="0">
              <a:solidFill>
                <a:srgbClr val="000000"/>
              </a:solidFill>
            </a:endParaRPr>
          </a:p>
        </p:txBody>
      </p:sp>
      <p:sp>
        <p:nvSpPr>
          <p:cNvPr id="61" name="Text Placeholder 54"/>
          <p:cNvSpPr>
            <a:spLocks noGrp="1"/>
          </p:cNvSpPr>
          <p:nvPr>
            <p:custDataLst>
              <p:tags r:id="rId26"/>
            </p:custDataLst>
          </p:nvPr>
        </p:nvSpPr>
        <p:spPr>
          <a:xfrm>
            <a:off x="8813800" y="32940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623F3D67-984F-4521-B508-D789F5BEDDF5}" type="datetime'''''2''00''''''''''''''''''9'''''''''''''''''''''''''''">
              <a:rPr lang="es-ES" sz="1000" b="0" smtClean="0">
                <a:solidFill>
                  <a:srgbClr val="000000"/>
                </a:solidFill>
              </a:rPr>
              <a:pPr algn="ctr">
                <a:spcBef>
                  <a:spcPct val="0"/>
                </a:spcBef>
                <a:spcAft>
                  <a:spcPct val="0"/>
                </a:spcAft>
                <a:defRPr b="0" i="0"/>
              </a:pPr>
              <a:t>2009</a:t>
            </a:fld>
            <a:endParaRPr lang="es-ES" sz="1000" b="0" smtClean="0">
              <a:solidFill>
                <a:srgbClr val="000000"/>
              </a:solidFill>
            </a:endParaRPr>
          </a:p>
        </p:txBody>
      </p:sp>
      <p:sp>
        <p:nvSpPr>
          <p:cNvPr id="72" name="Text Placeholder 69"/>
          <p:cNvSpPr>
            <a:spLocks noGrp="1"/>
          </p:cNvSpPr>
          <p:nvPr>
            <p:custDataLst>
              <p:tags r:id="rId27"/>
            </p:custDataLst>
          </p:nvPr>
        </p:nvSpPr>
        <p:spPr>
          <a:xfrm>
            <a:off x="8240712" y="260985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AC341C10-A133-46CA-9CBD-8646EDA66CBB}" type="datetime'''''6''''''''''''''.''9'''''''''''''''''''''''''''''''''''">
              <a:rPr lang="es-ES" sz="1000" b="0" smtClean="0">
                <a:solidFill>
                  <a:srgbClr val="000000"/>
                </a:solidFill>
              </a:rPr>
              <a:pPr algn="ctr">
                <a:spcBef>
                  <a:spcPct val="0"/>
                </a:spcBef>
                <a:spcAft>
                  <a:spcPct val="0"/>
                </a:spcAft>
                <a:defRPr b="0" i="0"/>
              </a:pPr>
              <a:t>6.9</a:t>
            </a:fld>
            <a:endParaRPr lang="es-ES" sz="1000" b="0" smtClean="0">
              <a:solidFill>
                <a:srgbClr val="000000"/>
              </a:solidFill>
            </a:endParaRPr>
          </a:p>
        </p:txBody>
      </p:sp>
      <p:sp>
        <p:nvSpPr>
          <p:cNvPr id="75" name="Text Placeholder 51"/>
          <p:cNvSpPr>
            <a:spLocks noGrp="1"/>
          </p:cNvSpPr>
          <p:nvPr>
            <p:custDataLst>
              <p:tags r:id="rId28"/>
            </p:custDataLst>
          </p:nvPr>
        </p:nvSpPr>
        <p:spPr>
          <a:xfrm>
            <a:off x="6992937" y="32940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CA8C7238-D580-47C5-A094-10313B68C51F}" type="datetime'''2''''''''''''''''''''0''''''''0''''6'''">
              <a:rPr lang="es-ES" sz="1000" b="0" smtClean="0">
                <a:solidFill>
                  <a:srgbClr val="000000"/>
                </a:solidFill>
              </a:rPr>
              <a:pPr algn="ctr">
                <a:spcBef>
                  <a:spcPct val="0"/>
                </a:spcBef>
                <a:spcAft>
                  <a:spcPct val="0"/>
                </a:spcAft>
                <a:defRPr b="0" i="0"/>
              </a:pPr>
              <a:t>2006</a:t>
            </a:fld>
            <a:endParaRPr lang="es-ES" sz="1000" b="0" smtClean="0">
              <a:solidFill>
                <a:srgbClr val="000000"/>
              </a:solidFill>
            </a:endParaRPr>
          </a:p>
        </p:txBody>
      </p:sp>
      <p:sp>
        <p:nvSpPr>
          <p:cNvPr id="74" name="Text Placeholder 67"/>
          <p:cNvSpPr>
            <a:spLocks noGrp="1"/>
          </p:cNvSpPr>
          <p:nvPr>
            <p:custDataLst>
              <p:tags r:id="rId29"/>
            </p:custDataLst>
          </p:nvPr>
        </p:nvSpPr>
        <p:spPr>
          <a:xfrm>
            <a:off x="7635875" y="260985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839E950B-E5D1-4318-B57E-3FCB42FE6179}" type="datetime'''''7.''''''''''''''''''0'''''''''''''''''''''''''">
              <a:rPr lang="es-ES" sz="1000" b="0" smtClean="0">
                <a:solidFill>
                  <a:srgbClr val="000000"/>
                </a:solidFill>
              </a:rPr>
              <a:pPr algn="ctr">
                <a:spcBef>
                  <a:spcPct val="0"/>
                </a:spcBef>
                <a:spcAft>
                  <a:spcPct val="0"/>
                </a:spcAft>
                <a:defRPr b="0" i="0"/>
              </a:pPr>
              <a:t>7.0</a:t>
            </a:fld>
            <a:endParaRPr lang="es-ES" sz="1000" b="0" smtClean="0">
              <a:solidFill>
                <a:srgbClr val="000000"/>
              </a:solidFill>
            </a:endParaRPr>
          </a:p>
        </p:txBody>
      </p:sp>
      <p:sp>
        <p:nvSpPr>
          <p:cNvPr id="73" name="Text Placeholder 52"/>
          <p:cNvSpPr>
            <a:spLocks noGrp="1"/>
          </p:cNvSpPr>
          <p:nvPr>
            <p:custDataLst>
              <p:tags r:id="rId30"/>
            </p:custDataLst>
          </p:nvPr>
        </p:nvSpPr>
        <p:spPr>
          <a:xfrm>
            <a:off x="7602537" y="32940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AD8D5390-B837-4725-B28C-DCDCC9241D08}" type="datetime'''''''2''''''''00''''''''''''''7'''''''''''''''''''">
              <a:rPr lang="es-ES" sz="1000" b="0" smtClean="0">
                <a:solidFill>
                  <a:srgbClr val="000000"/>
                </a:solidFill>
              </a:rPr>
              <a:pPr algn="ctr">
                <a:spcBef>
                  <a:spcPct val="0"/>
                </a:spcBef>
                <a:spcAft>
                  <a:spcPct val="0"/>
                </a:spcAft>
                <a:defRPr b="0" i="0"/>
              </a:pPr>
              <a:t>2007</a:t>
            </a:fld>
            <a:endParaRPr lang="es-ES" sz="1000" b="0" smtClean="0">
              <a:solidFill>
                <a:srgbClr val="000000"/>
              </a:solidFill>
            </a:endParaRPr>
          </a:p>
        </p:txBody>
      </p:sp>
      <p:sp>
        <p:nvSpPr>
          <p:cNvPr id="65" name="Text Placeholder 71"/>
          <p:cNvSpPr>
            <a:spLocks noGrp="1"/>
          </p:cNvSpPr>
          <p:nvPr>
            <p:custDataLst>
              <p:tags r:id="rId31"/>
            </p:custDataLst>
          </p:nvPr>
        </p:nvSpPr>
        <p:spPr>
          <a:xfrm>
            <a:off x="8847137" y="264160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820AE65E-70A6-41AD-A1E4-BDC71BB89C50}" type="datetime'''''''''''''''''6''''''.''''''''''''''''''''''''4'''''''''''">
              <a:rPr lang="es-ES" sz="1000" b="0" smtClean="0">
                <a:solidFill>
                  <a:srgbClr val="000000"/>
                </a:solidFill>
              </a:rPr>
              <a:pPr algn="ctr">
                <a:spcBef>
                  <a:spcPct val="0"/>
                </a:spcBef>
                <a:spcAft>
                  <a:spcPct val="0"/>
                </a:spcAft>
                <a:defRPr b="0" i="0"/>
              </a:pPr>
              <a:t>6.4</a:t>
            </a:fld>
            <a:endParaRPr lang="es-ES" sz="1000" b="0" smtClean="0">
              <a:solidFill>
                <a:srgbClr val="000000"/>
              </a:solidFill>
            </a:endParaRPr>
          </a:p>
        </p:txBody>
      </p:sp>
      <p:sp>
        <p:nvSpPr>
          <p:cNvPr id="57" name="Text Placeholder 3"/>
          <p:cNvSpPr>
            <a:spLocks noGrp="1"/>
          </p:cNvSpPr>
          <p:nvPr>
            <p:custDataLst>
              <p:tags r:id="rId32"/>
            </p:custDataLst>
          </p:nvPr>
        </p:nvSpPr>
        <p:spPr>
          <a:xfrm>
            <a:off x="7234237" y="2220912"/>
            <a:ext cx="419100" cy="215900"/>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789DFA93-DE85-4512-96AF-DB967E8A0450}" type="datetime'''''''''''''''-''3''''''''''5''''%'''''''''">
              <a:rPr lang="es-ES" sz="1000" b="0" smtClean="0">
                <a:solidFill>
                  <a:srgbClr val="000000"/>
                </a:solidFill>
              </a:rPr>
              <a:pPr algn="ctr">
                <a:spcBef>
                  <a:spcPct val="0"/>
                </a:spcBef>
                <a:spcAft>
                  <a:spcPct val="0"/>
                </a:spcAft>
                <a:defRPr b="0" i="0"/>
              </a:pPr>
              <a:t>-35%</a:t>
            </a:fld>
            <a:endParaRPr lang="es-ES" sz="1000" b="0" smtClean="0">
              <a:solidFill>
                <a:srgbClr val="000000"/>
              </a:solidFill>
            </a:endParaRPr>
          </a:p>
        </p:txBody>
      </p:sp>
      <p:sp>
        <p:nvSpPr>
          <p:cNvPr id="77" name="Text Placeholder 50"/>
          <p:cNvSpPr>
            <a:spLocks noGrp="1"/>
          </p:cNvSpPr>
          <p:nvPr>
            <p:custDataLst>
              <p:tags r:id="rId33"/>
            </p:custDataLst>
          </p:nvPr>
        </p:nvSpPr>
        <p:spPr>
          <a:xfrm>
            <a:off x="6386512" y="32940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772FD84C-30EC-4E60-BB99-AC140947E778}" type="datetime'''''2''0''''''''''''''''0''''''''''''''''''''''''5'">
              <a:rPr lang="es-ES" sz="1000" b="0" smtClean="0">
                <a:solidFill>
                  <a:srgbClr val="000000"/>
                </a:solidFill>
              </a:rPr>
              <a:pPr algn="ctr">
                <a:spcBef>
                  <a:spcPct val="0"/>
                </a:spcBef>
                <a:spcAft>
                  <a:spcPct val="0"/>
                </a:spcAft>
                <a:defRPr b="0" i="0"/>
              </a:pPr>
              <a:t>2005</a:t>
            </a:fld>
            <a:endParaRPr lang="es-ES" sz="1000" b="0" smtClean="0">
              <a:solidFill>
                <a:srgbClr val="000000"/>
              </a:solidFill>
            </a:endParaRPr>
          </a:p>
        </p:txBody>
      </p:sp>
      <p:sp>
        <p:nvSpPr>
          <p:cNvPr id="78" name="Text Placeholder 63"/>
          <p:cNvSpPr>
            <a:spLocks noGrp="1"/>
          </p:cNvSpPr>
          <p:nvPr>
            <p:custDataLst>
              <p:tags r:id="rId34"/>
            </p:custDataLst>
          </p:nvPr>
        </p:nvSpPr>
        <p:spPr>
          <a:xfrm>
            <a:off x="6419850" y="2489200"/>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2A9128F8-EEDC-44A9-ABF6-B986CA93AB02}" type="datetime'''''''''''''''9.''1'''''''''''''">
              <a:rPr lang="es-ES" sz="1000" b="0" smtClean="0">
                <a:solidFill>
                  <a:srgbClr val="000000"/>
                </a:solidFill>
              </a:rPr>
              <a:pPr algn="ctr">
                <a:spcBef>
                  <a:spcPct val="0"/>
                </a:spcBef>
                <a:spcAft>
                  <a:spcPct val="0"/>
                </a:spcAft>
                <a:defRPr b="0" i="0"/>
              </a:pPr>
              <a:t>9.1</a:t>
            </a:fld>
            <a:endParaRPr lang="es-ES" sz="1000" b="0" smtClean="0">
              <a:solidFill>
                <a:srgbClr val="000000"/>
              </a:solidFill>
            </a:endParaRPr>
          </a:p>
        </p:txBody>
      </p:sp>
      <p:sp>
        <p:nvSpPr>
          <p:cNvPr id="79" name="Text Placeholder 49"/>
          <p:cNvSpPr>
            <a:spLocks noGrp="1"/>
          </p:cNvSpPr>
          <p:nvPr>
            <p:custDataLst>
              <p:tags r:id="rId35"/>
            </p:custDataLst>
          </p:nvPr>
        </p:nvSpPr>
        <p:spPr>
          <a:xfrm>
            <a:off x="5781675" y="3294062"/>
            <a:ext cx="292100" cy="152400"/>
          </a:xfrm>
          <a:prstGeom prst="rect">
            <a:avLst/>
          </a:prstGeom>
          <a:noFill/>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405E4E8B-E97B-4C82-92CD-1D152FEF035F}" type="datetime'''''''''''''''''''''''20''''0''''''''''''''''''''''''''4'">
              <a:rPr lang="es-ES" sz="1000" b="0" smtClean="0">
                <a:solidFill>
                  <a:srgbClr val="000000"/>
                </a:solidFill>
              </a:rPr>
              <a:pPr algn="ctr">
                <a:spcBef>
                  <a:spcPct val="0"/>
                </a:spcBef>
                <a:spcAft>
                  <a:spcPct val="0"/>
                </a:spcAft>
                <a:defRPr b="0" i="0"/>
              </a:pPr>
              <a:t>2004</a:t>
            </a:fld>
            <a:endParaRPr lang="es-ES" sz="1000" b="0" smtClean="0">
              <a:solidFill>
                <a:srgbClr val="000000"/>
              </a:solidFill>
            </a:endParaRPr>
          </a:p>
        </p:txBody>
      </p:sp>
      <p:sp>
        <p:nvSpPr>
          <p:cNvPr id="80" name="Text Placeholder 61"/>
          <p:cNvSpPr>
            <a:spLocks noGrp="1"/>
          </p:cNvSpPr>
          <p:nvPr>
            <p:custDataLst>
              <p:tags r:id="rId36"/>
            </p:custDataLst>
          </p:nvPr>
        </p:nvSpPr>
        <p:spPr>
          <a:xfrm>
            <a:off x="5815012" y="2443162"/>
            <a:ext cx="225425" cy="152400"/>
          </a:xfrm>
          <a:prstGeom prst="rect">
            <a:avLst/>
          </a:prstGeom>
          <a:noFill/>
        </p:spPr>
        <p:txBody>
          <a:bodyPr wrap="none" lIns="25400" tIns="0" rIns="2540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F8FD0B0F-21F0-4F15-8FC4-95C90133A96F}" type="datetime'''''''''9''''''''''''''''''''''.''''''''9'''''''''''">
              <a:rPr lang="es-ES" sz="1000" b="0" smtClean="0">
                <a:solidFill>
                  <a:srgbClr val="000000"/>
                </a:solidFill>
              </a:rPr>
              <a:pPr algn="ctr">
                <a:spcBef>
                  <a:spcPct val="0"/>
                </a:spcBef>
                <a:spcAft>
                  <a:spcPct val="0"/>
                </a:spcAft>
                <a:defRPr b="0" i="0"/>
              </a:pPr>
              <a:t>9.9</a:t>
            </a:fld>
            <a:endParaRPr lang="es-ES" sz="1000" b="0" smtClean="0">
              <a:solidFill>
                <a:srgbClr val="000000"/>
              </a:solidFill>
            </a:endParaRPr>
          </a:p>
        </p:txBody>
      </p:sp>
      <p:pic>
        <p:nvPicPr>
          <p:cNvPr id="62" name="flag_sweden" descr="Datei:Flag of Sweden.svg"/>
          <p:cNvPicPr>
            <a:picLocks noChangeAspect="1" noChangeArrowheads="1"/>
          </p:cNvPicPr>
          <p:nvPr/>
        </p:nvPicPr>
        <p:blipFill>
          <a:blip r:embed="rId44" cstate="print"/>
          <a:srcRect l="13279" r="24992"/>
          <a:stretch/>
        </p:blipFill>
        <p:spPr>
          <a:xfrm>
            <a:off x="9376542" y="72000"/>
            <a:ext cx="426720" cy="432050"/>
          </a:xfrm>
          <a:prstGeom prst="ellipse">
            <a:avLst/>
          </a:prstGeom>
          <a:noFill/>
          <a:ln>
            <a:noFill/>
          </a:ln>
          <a:effectLst>
            <a:innerShdw blurRad="63500" dist="50800" dir="2700000">
              <a:prstClr val="black">
                <a:alpha val="50000"/>
              </a:prstClr>
            </a:innerShdw>
          </a:effectLst>
        </p:spPr>
      </p:pic>
    </p:spTree>
    <p:extLst>
      <p:ext uri="{BB962C8B-B14F-4D97-AF65-F5344CB8AC3E}">
        <p14:creationId xmlns="" xmlns:p14="http://schemas.microsoft.com/office/powerpoint/2010/main" val="1409145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extLst>
              <p:ext uri="{D42A27DB-BD31-4B8C-83A1-F6EECF244321}">
                <p14:modId xmlns="" xmlns:p14="http://schemas.microsoft.com/office/powerpoint/2010/main" val="497225729"/>
              </p:ext>
            </p:extLst>
          </p:nvPr>
        </p:nvGraphicFramePr>
        <p:xfrm>
          <a:off x="1720" y="1589"/>
          <a:ext cx="1719" cy="1587"/>
        </p:xfrm>
        <a:graphic>
          <a:graphicData uri="http://schemas.openxmlformats.org/presentationml/2006/ole">
            <p:oleObj spid="_x0000_s52226" name="think-cell Slide" r:id="rId48" imgW="360" imgH="360" progId="">
              <p:embed/>
            </p:oleObj>
          </a:graphicData>
        </a:graphic>
      </p:graphicFrame>
      <p:sp>
        <p:nvSpPr>
          <p:cNvPr id="20" name="Rectangle 19" hidden="1"/>
          <p:cNvSpPr/>
          <p:nvPr>
            <p:custDataLst>
              <p:tags r:id="rId2"/>
            </p:custDataLst>
          </p:nvPr>
        </p:nvSpPr>
        <p:spPr>
          <a:xfrm>
            <a:off x="0" y="0"/>
            <a:ext cx="171979" cy="158750"/>
          </a:xfrm>
          <a:prstGeom prst="rect">
            <a:avLst/>
          </a:prstGeom>
          <a:solidFill>
            <a:schemeClr val="accent1"/>
          </a:solid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b="0" i="0"/>
            </a:pPr>
            <a:endParaRPr lang="es-ES" sz="1000" dirty="0" smtClean="0">
              <a:solidFill>
                <a:srgbClr val="000000"/>
              </a:solidFill>
              <a:sym typeface="Arial"/>
            </a:endParaRPr>
          </a:p>
        </p:txBody>
      </p:sp>
      <p:sp>
        <p:nvSpPr>
          <p:cNvPr id="2" name="Title 1"/>
          <p:cNvSpPr>
            <a:spLocks noGrp="1"/>
          </p:cNvSpPr>
          <p:nvPr>
            <p:ph type="title"/>
          </p:nvPr>
        </p:nvSpPr>
        <p:spPr>
          <a:xfrm>
            <a:off x="267730" y="162000"/>
            <a:ext cx="9638270" cy="831600"/>
          </a:xfrm>
        </p:spPr>
        <p:txBody>
          <a:bodyPr vert="horz" lIns="0" tIns="45720" rIns="0" bIns="45720" rtlCol="0" anchor="b" anchorCtr="0">
            <a:noAutofit/>
          </a:bodyPr>
          <a:lstStyle/>
          <a:p>
            <a:r>
              <a:rPr lang="es-ES"/>
              <a:t>Martini Klinik se centra en resultados que importan a los pacientes, mejorándolos significativamente vs. otros </a:t>
            </a:r>
            <a:r>
              <a:rPr lang="es-ES" smtClean="0"/>
              <a:t>proveedores</a:t>
            </a:r>
            <a:endParaRPr lang="es-ES" dirty="0"/>
          </a:p>
        </p:txBody>
      </p:sp>
      <p:sp>
        <p:nvSpPr>
          <p:cNvPr id="7" name="TextColumnContent"/>
          <p:cNvSpPr>
            <a:spLocks noChangeArrowheads="1"/>
          </p:cNvSpPr>
          <p:nvPr/>
        </p:nvSpPr>
        <p:spPr>
          <a:xfrm>
            <a:off x="254978" y="2083378"/>
            <a:ext cx="3270962" cy="4189412"/>
          </a:xfrm>
          <a:prstGeom prst="rect">
            <a:avLst/>
          </a:prstGeom>
          <a:noFill/>
          <a:ln w="9525" algn="ctr">
            <a:noFill/>
            <a:miter lim="800000"/>
            <a:headEnd type="none" w="lg" len="lg"/>
            <a:tailEnd type="none" w="lg" len="lg"/>
          </a:ln>
        </p:spPr>
        <p:txBody>
          <a:bodyPr tIns="91440" bIns="91440"/>
          <a:lstStyle/>
          <a:p>
            <a:pPr>
              <a:buClr>
                <a:srgbClr val="FCAF17"/>
              </a:buClr>
              <a:buFont typeface=""/>
              <a:buNone/>
              <a:defRPr b="0" i="0"/>
            </a:pPr>
            <a:r>
              <a:rPr lang="es-ES" sz="1200" b="1" smtClean="0">
                <a:solidFill>
                  <a:srgbClr val="000000"/>
                </a:solidFill>
              </a:rPr>
              <a:t>Martini Klinik con enfoque en los resultados que importan a los pacientes</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rPr>
              <a:t>Enfoque en resultados más allá de la mortalidad </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rPr>
              <a:t>Conferencias frecuentes de cirujanos en las que se comparan los resultados por cirujano</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rPr>
              <a:t>Compartir mejores prácticas</a:t>
            </a:r>
          </a:p>
          <a:p>
            <a:pPr marL="288925" lvl="1" indent="-174625" fontAlgn="base">
              <a:buClr>
                <a:srgbClr val="FCAF17"/>
              </a:buClr>
              <a:defRPr b="0" i="0"/>
            </a:pPr>
            <a:r>
              <a:rPr lang="es-ES" sz="1200" smtClean="0">
                <a:solidFill>
                  <a:srgbClr val="000000"/>
                </a:solidFill>
                <a:sym typeface="Wingdings" pitchFamily="2" charset="2"/>
              </a:rPr>
              <a:t> Atrayendo altos volúmenes de pacientes</a:t>
            </a:r>
          </a:p>
          <a:p>
            <a:pPr marL="288925" lvl="1" indent="-174625" fontAlgn="base">
              <a:buClr>
                <a:srgbClr val="FCAF17"/>
              </a:buClr>
              <a:buFont typeface="Arial"/>
              <a:buChar char="•"/>
              <a:defRPr b="0" i="0"/>
            </a:pPr>
            <a:endParaRPr lang="es-ES" sz="1200"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b="1" smtClean="0">
              <a:solidFill>
                <a:srgbClr val="000000"/>
              </a:solidFill>
            </a:endParaRPr>
          </a:p>
          <a:p>
            <a:pPr>
              <a:buClr>
                <a:srgbClr val="FCAF17"/>
              </a:buClr>
              <a:buFont typeface=""/>
              <a:buNone/>
              <a:defRPr b="0" i="0"/>
            </a:pPr>
            <a:endParaRPr lang="es-ES" sz="1200" smtClean="0">
              <a:solidFill>
                <a:srgbClr val="000000"/>
              </a:solidFill>
            </a:endParaRPr>
          </a:p>
          <a:p>
            <a:pPr>
              <a:defRPr b="0" i="0"/>
            </a:pPr>
            <a:r>
              <a:rPr lang="es-ES" sz="1200" b="1" smtClean="0">
                <a:solidFill>
                  <a:srgbClr val="000000"/>
                </a:solidFill>
              </a:rPr>
              <a:t> </a:t>
            </a:r>
            <a:endParaRPr lang="es-ES" sz="1200" b="1" dirty="0" smtClean="0">
              <a:solidFill>
                <a:srgbClr val="000000"/>
              </a:solidFill>
            </a:endParaRPr>
          </a:p>
        </p:txBody>
      </p:sp>
      <p:graphicFrame>
        <p:nvGraphicFramePr>
          <p:cNvPr id="14" name="Object 13"/>
          <p:cNvGraphicFramePr>
            <a:graphicFrameLocks noChangeAspect="1"/>
          </p:cNvGraphicFramePr>
          <p:nvPr>
            <p:extLst>
              <p:ext uri="{D42A27DB-BD31-4B8C-83A1-F6EECF244321}">
                <p14:modId xmlns="" xmlns:p14="http://schemas.microsoft.com/office/powerpoint/2010/main" val="615436410"/>
              </p:ext>
            </p:extLst>
          </p:nvPr>
        </p:nvGraphicFramePr>
        <p:xfrm>
          <a:off x="6210300" y="3124200"/>
          <a:ext cx="3131813" cy="1409616"/>
        </p:xfrm>
        <a:graphic>
          <a:graphicData uri="http://schemas.openxmlformats.org/presentationml/2006/ole">
            <p:oleObj spid="_x0000_s52227" name="Chart" r:id="rId49" imgW="3131813" imgH="1409616" progId="MSGraph.Chart.8">
              <p:embed/>
            </p:oleObj>
          </a:graphicData>
        </a:graphic>
      </p:graphicFrame>
      <p:cxnSp>
        <p:nvCxnSpPr>
          <p:cNvPr id="34" name="Straight Connector 33"/>
          <p:cNvCxnSpPr/>
          <p:nvPr>
            <p:custDataLst>
              <p:tags r:id="rId3"/>
            </p:custDataLst>
          </p:nvPr>
        </p:nvCxnSpPr>
        <p:spPr>
          <a:xfrm flipH="1">
            <a:off x="7718425" y="4132262"/>
            <a:ext cx="1646237" cy="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4"/>
            </p:custDataLst>
          </p:nvPr>
        </p:nvCxnSpPr>
        <p:spPr>
          <a:xfrm>
            <a:off x="9364662" y="3535362"/>
            <a:ext cx="0" cy="59690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5"/>
            </p:custDataLst>
          </p:nvPr>
        </p:nvCxnSpPr>
        <p:spPr>
          <a:xfrm>
            <a:off x="9288462" y="3535362"/>
            <a:ext cx="76200"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1" name="Text Placeholder 12"/>
          <p:cNvSpPr>
            <a:spLocks noGrp="1"/>
          </p:cNvSpPr>
          <p:nvPr>
            <p:custDataLst>
              <p:tags r:id="rId6"/>
            </p:custDataLst>
          </p:nvPr>
        </p:nvSpPr>
        <p:spPr bwMode="gray">
          <a:xfrm>
            <a:off x="7643812" y="3459162"/>
            <a:ext cx="303212"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42AD5F78-EE45-41D0-B054-A02BC87BC08F}" type="datetime'''''''''''''''''''''''''7''''''''''6'''''">
              <a:rPr lang="es-ES" altLang="en-US" sz="1000" b="1" smtClean="0">
                <a:solidFill>
                  <a:srgbClr val="000000"/>
                </a:solidFill>
                <a:sym typeface="+mn-lt"/>
              </a:rPr>
              <a:pPr marL="0" lvl="1" indent="0" algn="ctr">
                <a:spcBef>
                  <a:spcPct val="0"/>
                </a:spcBef>
                <a:spcAft>
                  <a:spcPct val="0"/>
                </a:spcAft>
                <a:buClr>
                  <a:srgbClr val="579CAD"/>
                </a:buClr>
                <a:buFont typeface="Arial" pitchFamily="34" charset="0"/>
                <a:buNone/>
              </a:pPr>
              <a:t>76</a:t>
            </a:fld>
            <a:r>
              <a:rPr lang="es-ES" altLang="en-US" sz="1000" b="1" smtClean="0">
                <a:solidFill>
                  <a:srgbClr val="000000"/>
                </a:solidFill>
                <a:sym typeface="+mn-lt"/>
              </a:rPr>
              <a:t>%</a:t>
            </a:r>
            <a:endParaRPr lang="es-ES" sz="1000" b="1" dirty="0">
              <a:solidFill>
                <a:srgbClr val="000000"/>
              </a:solidFill>
              <a:sym typeface="+mn-lt"/>
            </a:endParaRPr>
          </a:p>
        </p:txBody>
      </p:sp>
      <p:sp>
        <p:nvSpPr>
          <p:cNvPr id="31" name="Text Placeholder 10"/>
          <p:cNvSpPr>
            <a:spLocks noGrp="1"/>
          </p:cNvSpPr>
          <p:nvPr>
            <p:custDataLst>
              <p:tags r:id="rId7"/>
            </p:custDataLst>
          </p:nvPr>
        </p:nvSpPr>
        <p:spPr>
          <a:xfrm>
            <a:off x="9155112" y="3725862"/>
            <a:ext cx="419100" cy="215900"/>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D2C8B004-99D9-458C-AD88-81E73DDF6377}" type="datetime'''-''''''''''54''''''''''''''''''''''''%'">
              <a:rPr lang="es-ES" altLang="en-US" sz="1000" b="0" smtClean="0">
                <a:solidFill>
                  <a:srgbClr val="000000"/>
                </a:solidFill>
                <a:sym typeface="+mn-lt"/>
              </a:rPr>
              <a:pPr algn="ctr">
                <a:spcBef>
                  <a:spcPct val="0"/>
                </a:spcBef>
                <a:spcAft>
                  <a:spcPct val="0"/>
                </a:spcAft>
                <a:defRPr b="0" i="0"/>
              </a:pPr>
              <a:t>-54%</a:t>
            </a:fld>
            <a:endParaRPr lang="es-ES" sz="1000" b="0" smtClean="0">
              <a:solidFill>
                <a:srgbClr val="000000"/>
              </a:solidFill>
              <a:sym typeface="+mn-lt"/>
            </a:endParaRPr>
          </a:p>
        </p:txBody>
      </p:sp>
      <p:sp>
        <p:nvSpPr>
          <p:cNvPr id="16" name="Text Placeholder 12"/>
          <p:cNvSpPr>
            <a:spLocks noGrp="1"/>
          </p:cNvSpPr>
          <p:nvPr>
            <p:custDataLst>
              <p:tags r:id="rId8"/>
            </p:custDataLst>
          </p:nvPr>
        </p:nvSpPr>
        <p:spPr>
          <a:xfrm>
            <a:off x="5561012" y="4056062"/>
            <a:ext cx="719137" cy="152400"/>
          </a:xfrm>
          <a:prstGeom prst="rect">
            <a:avLst/>
          </a:prstGeom>
          <a:noFill/>
        </p:spPr>
        <p:txBody>
          <a:bodyPr wrap="none" lIns="0" tIns="0" rIns="0" bIns="0" anchor="ctr"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r">
              <a:spcBef>
                <a:spcPct val="0"/>
              </a:spcBef>
              <a:defRPr b="0" i="0"/>
            </a:pPr>
            <a:r>
              <a:rPr lang="es-ES" sz="1000" b="0" smtClean="0">
                <a:solidFill>
                  <a:srgbClr val="000000"/>
                </a:solidFill>
                <a:sym typeface="+mn-lt"/>
              </a:rPr>
              <a:t>Martini Klinik</a:t>
            </a:r>
          </a:p>
        </p:txBody>
      </p:sp>
      <p:sp>
        <p:nvSpPr>
          <p:cNvPr id="36" name="Text Placeholder 12"/>
          <p:cNvSpPr>
            <a:spLocks noGrp="1"/>
          </p:cNvSpPr>
          <p:nvPr>
            <p:custDataLst>
              <p:tags r:id="rId9"/>
            </p:custDataLst>
          </p:nvPr>
        </p:nvSpPr>
        <p:spPr>
          <a:xfrm>
            <a:off x="6858000" y="4056062"/>
            <a:ext cx="303212" cy="152400"/>
          </a:xfrm>
          <a:prstGeom prst="rect">
            <a:avLst/>
          </a:prstGeom>
          <a:noFill/>
        </p:spPr>
        <p:txBody>
          <a:bodyPr wrap="none" lIns="25400" tIns="0" rIns="2540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26EF4BAC-6BD1-4645-A846-6395D832A616}" type="datetime'3''''5'''''''''''''''''''''''''''''">
              <a:rPr lang="es-ES" altLang="en-US" sz="1000" b="0" smtClean="0">
                <a:solidFill>
                  <a:srgbClr val="FFFFFF"/>
                </a:solidFill>
                <a:sym typeface="+mn-lt"/>
              </a:rPr>
              <a:pPr algn="ctr">
                <a:spcBef>
                  <a:spcPct val="0"/>
                </a:spcBef>
                <a:spcAft>
                  <a:spcPct val="0"/>
                </a:spcAft>
                <a:defRPr b="0" i="0"/>
              </a:pPr>
              <a:t>35</a:t>
            </a:fld>
            <a:r>
              <a:rPr lang="es-ES" altLang="en-US" sz="1000" b="0" smtClean="0">
                <a:solidFill>
                  <a:srgbClr val="FFFFFF"/>
                </a:solidFill>
                <a:sym typeface="+mn-lt"/>
              </a:rPr>
              <a:t>%</a:t>
            </a:r>
            <a:endParaRPr lang="es-ES" sz="1000" b="0" dirty="0" smtClean="0">
              <a:solidFill>
                <a:srgbClr val="FFFFFF"/>
              </a:solidFill>
              <a:sym typeface="+mn-lt"/>
            </a:endParaRPr>
          </a:p>
        </p:txBody>
      </p:sp>
      <p:sp>
        <p:nvSpPr>
          <p:cNvPr id="18" name="Text Placeholder 11"/>
          <p:cNvSpPr>
            <a:spLocks noGrp="1"/>
          </p:cNvSpPr>
          <p:nvPr>
            <p:custDataLst>
              <p:tags r:id="rId10"/>
            </p:custDataLst>
          </p:nvPr>
        </p:nvSpPr>
        <p:spPr>
          <a:xfrm>
            <a:off x="5367337" y="3459162"/>
            <a:ext cx="912812" cy="152400"/>
          </a:xfrm>
          <a:prstGeom prst="rect">
            <a:avLst/>
          </a:prstGeom>
          <a:noFill/>
        </p:spPr>
        <p:txBody>
          <a:bodyPr wrap="none" lIns="0" tIns="0" rIns="0" bIns="0" anchor="ctr"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r">
              <a:spcBef>
                <a:spcPct val="0"/>
              </a:spcBef>
              <a:defRPr b="0" i="0"/>
            </a:pPr>
            <a:fld id="{6DFEA0B7-6DDE-4B7A-9E9E-99EA10ED8503}" type="datetime'''''O''t''ro''''''s'' ''''h''o''s''''p''''''''it''al''e''''s'">
              <a:rPr lang="es-ES" altLang="en-US" sz="1000" b="0" smtClean="0">
                <a:solidFill>
                  <a:srgbClr val="000000"/>
                </a:solidFill>
                <a:sym typeface="+mn-lt"/>
              </a:rPr>
              <a:pPr algn="r">
                <a:spcBef>
                  <a:spcPct val="0"/>
                </a:spcBef>
                <a:defRPr b="0" i="0"/>
              </a:pPr>
              <a:t>Otros hospitales</a:t>
            </a:fld>
            <a:endParaRPr lang="es-ES" sz="1000" b="0" dirty="0" smtClean="0">
              <a:solidFill>
                <a:srgbClr val="000000"/>
              </a:solidFill>
              <a:sym typeface="+mn-lt"/>
            </a:endParaRPr>
          </a:p>
        </p:txBody>
      </p:sp>
      <p:sp>
        <p:nvSpPr>
          <p:cNvPr id="15" name="Text Placeholder 3"/>
          <p:cNvSpPr>
            <a:spLocks noGrp="1"/>
          </p:cNvSpPr>
          <p:nvPr>
            <p:custDataLst>
              <p:tags r:id="rId11"/>
            </p:custDataLst>
          </p:nvPr>
        </p:nvSpPr>
        <p:spPr>
          <a:xfrm>
            <a:off x="5367337" y="2949575"/>
            <a:ext cx="1654175" cy="182562"/>
          </a:xfrm>
          <a:prstGeom prst="rect">
            <a:avLst/>
          </a:prstGeom>
          <a:noFill/>
        </p:spPr>
        <p:txBody>
          <a:bodyPr wrap="none" lIns="0" tIns="0" rIns="0" bIns="0" anchor="b"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ct val="0"/>
              </a:spcBef>
              <a:defRPr b="0" i="0"/>
            </a:pPr>
            <a:r>
              <a:rPr lang="es-ES" sz="1200" b="0" smtClean="0">
                <a:solidFill>
                  <a:srgbClr val="000000"/>
                </a:solidFill>
                <a:sym typeface="+mn-lt"/>
              </a:rPr>
              <a:t>Disfunción eréctil severa</a:t>
            </a:r>
          </a:p>
        </p:txBody>
      </p:sp>
      <p:graphicFrame>
        <p:nvGraphicFramePr>
          <p:cNvPr id="22" name="Object 21"/>
          <p:cNvGraphicFramePr>
            <a:graphicFrameLocks noChangeAspect="1"/>
          </p:cNvGraphicFramePr>
          <p:nvPr>
            <p:extLst>
              <p:ext uri="{D42A27DB-BD31-4B8C-83A1-F6EECF244321}">
                <p14:modId xmlns="" xmlns:p14="http://schemas.microsoft.com/office/powerpoint/2010/main" val="2934654172"/>
              </p:ext>
            </p:extLst>
          </p:nvPr>
        </p:nvGraphicFramePr>
        <p:xfrm>
          <a:off x="6210300" y="4914900"/>
          <a:ext cx="3269041" cy="1371600"/>
        </p:xfrm>
        <a:graphic>
          <a:graphicData uri="http://schemas.openxmlformats.org/presentationml/2006/ole">
            <p:oleObj spid="_x0000_s52228" name="Chart" r:id="rId50" imgW="3269041" imgH="1371600" progId="MSGraph.Chart.8">
              <p:embed/>
            </p:oleObj>
          </a:graphicData>
        </a:graphic>
      </p:graphicFrame>
      <p:cxnSp>
        <p:nvCxnSpPr>
          <p:cNvPr id="42" name="Straight Connector 41"/>
          <p:cNvCxnSpPr/>
          <p:nvPr>
            <p:custDataLst>
              <p:tags r:id="rId12"/>
            </p:custDataLst>
          </p:nvPr>
        </p:nvCxnSpPr>
        <p:spPr>
          <a:xfrm flipH="1">
            <a:off x="6894512" y="5900737"/>
            <a:ext cx="1468437" cy="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13"/>
            </p:custDataLst>
          </p:nvPr>
        </p:nvCxnSpPr>
        <p:spPr>
          <a:xfrm>
            <a:off x="8362950" y="5329237"/>
            <a:ext cx="0" cy="57150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4"/>
            </p:custDataLst>
          </p:nvPr>
        </p:nvCxnSpPr>
        <p:spPr>
          <a:xfrm>
            <a:off x="8115300" y="5329237"/>
            <a:ext cx="247650"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15"/>
            </p:custDataLst>
          </p:nvPr>
        </p:nvCxnSpPr>
        <p:spPr>
          <a:xfrm flipH="1">
            <a:off x="6521450" y="5900737"/>
            <a:ext cx="101600" cy="0"/>
          </a:xfrm>
          <a:prstGeom prst="line">
            <a:avLst/>
          </a:prstGeom>
          <a:ln w="6350"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 Placeholder 15"/>
          <p:cNvSpPr>
            <a:spLocks noGrp="1"/>
          </p:cNvSpPr>
          <p:nvPr>
            <p:custDataLst>
              <p:tags r:id="rId16"/>
            </p:custDataLst>
          </p:nvPr>
        </p:nvSpPr>
        <p:spPr>
          <a:xfrm>
            <a:off x="8153400" y="5507037"/>
            <a:ext cx="419100" cy="215900"/>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B3BD6E07-15DE-4E16-9679-6B1E44C1D4CF}" type="datetime'''''''''''''''''''''''''''''''-''''''''''''''''85''%'''">
              <a:rPr lang="es-ES" altLang="en-US" sz="1000" b="0" smtClean="0">
                <a:solidFill>
                  <a:srgbClr val="000000"/>
                </a:solidFill>
                <a:sym typeface="+mn-lt"/>
              </a:rPr>
              <a:pPr algn="ctr">
                <a:spcBef>
                  <a:spcPct val="0"/>
                </a:spcBef>
                <a:spcAft>
                  <a:spcPct val="0"/>
                </a:spcAft>
                <a:defRPr b="0" i="0"/>
              </a:pPr>
              <a:t>-85%</a:t>
            </a:fld>
            <a:endParaRPr lang="es-ES" sz="1000" b="0" smtClean="0">
              <a:solidFill>
                <a:srgbClr val="000000"/>
              </a:solidFill>
              <a:sym typeface="+mn-lt"/>
            </a:endParaRPr>
          </a:p>
        </p:txBody>
      </p:sp>
      <p:sp>
        <p:nvSpPr>
          <p:cNvPr id="61" name="Text Placeholder 18"/>
          <p:cNvSpPr>
            <a:spLocks noGrp="1"/>
          </p:cNvSpPr>
          <p:nvPr>
            <p:custDataLst>
              <p:tags r:id="rId17"/>
            </p:custDataLst>
          </p:nvPr>
        </p:nvSpPr>
        <p:spPr>
          <a:xfrm>
            <a:off x="5561012" y="5824537"/>
            <a:ext cx="719137" cy="152400"/>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52DB2A88-5D8D-4FAD-A8EB-D2BD6722AE13}" type="datetime'Ma''r''t''''i''n''''''''i Kl''''i''n''''''i''''''''''''k'">
              <a:rPr lang="es-ES" altLang="en-US" sz="1000" b="0" smtClean="0">
                <a:solidFill>
                  <a:srgbClr val="000000"/>
                </a:solidFill>
                <a:sym typeface="+mn-lt"/>
              </a:rPr>
              <a:pPr algn="r">
                <a:spcBef>
                  <a:spcPct val="0"/>
                </a:spcBef>
                <a:spcAft>
                  <a:spcPct val="0"/>
                </a:spcAft>
                <a:defRPr b="0" i="0"/>
              </a:pPr>
              <a:t>Martini Klinik</a:t>
            </a:fld>
            <a:endParaRPr lang="es-ES" sz="1000" b="0" smtClean="0">
              <a:solidFill>
                <a:srgbClr val="000000"/>
              </a:solidFill>
              <a:sym typeface="+mn-lt"/>
            </a:endParaRPr>
          </a:p>
        </p:txBody>
      </p:sp>
      <p:sp>
        <p:nvSpPr>
          <p:cNvPr id="70" name="Text Placeholder 12"/>
          <p:cNvSpPr>
            <a:spLocks noGrp="1"/>
          </p:cNvSpPr>
          <p:nvPr>
            <p:custDataLst>
              <p:tags r:id="rId18"/>
            </p:custDataLst>
          </p:nvPr>
        </p:nvSpPr>
        <p:spPr bwMode="gray">
          <a:xfrm>
            <a:off x="6623050" y="5824537"/>
            <a:ext cx="233362"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ct val="0"/>
              </a:spcBef>
              <a:spcAft>
                <a:spcPct val="0"/>
              </a:spcAft>
              <a:buClr>
                <a:srgbClr val="579CAD"/>
              </a:buClr>
              <a:buFont typeface="Arial" pitchFamily="34" charset="0"/>
              <a:buNone/>
            </a:pPr>
            <a:fld id="{AB65E7A9-7CBD-4643-9133-7669191A7953}" type="datetime'''''7'''''''''''''''''''''''">
              <a:rPr lang="es-ES" altLang="en-US" sz="1000" b="1" smtClean="0">
                <a:solidFill>
                  <a:srgbClr val="000000"/>
                </a:solidFill>
                <a:sym typeface="+mn-lt"/>
              </a:rPr>
              <a:pPr marL="0" lvl="1" indent="0" algn="r">
                <a:spcBef>
                  <a:spcPct val="0"/>
                </a:spcBef>
                <a:spcAft>
                  <a:spcPct val="0"/>
                </a:spcAft>
                <a:buClr>
                  <a:srgbClr val="579CAD"/>
                </a:buClr>
                <a:buFont typeface="Arial" pitchFamily="34" charset="0"/>
                <a:buNone/>
              </a:pPr>
              <a:t>7</a:t>
            </a:fld>
            <a:r>
              <a:rPr lang="es-ES" altLang="en-US" sz="1000" b="1" smtClean="0">
                <a:solidFill>
                  <a:srgbClr val="000000"/>
                </a:solidFill>
                <a:sym typeface="+mn-lt"/>
              </a:rPr>
              <a:t>%</a:t>
            </a:r>
            <a:endParaRPr lang="es-ES" sz="1000" b="1" dirty="0">
              <a:solidFill>
                <a:srgbClr val="000000"/>
              </a:solidFill>
              <a:sym typeface="+mn-lt"/>
            </a:endParaRPr>
          </a:p>
        </p:txBody>
      </p:sp>
      <p:sp>
        <p:nvSpPr>
          <p:cNvPr id="57" name="Text Placeholder 17"/>
          <p:cNvSpPr>
            <a:spLocks noGrp="1"/>
          </p:cNvSpPr>
          <p:nvPr>
            <p:custDataLst>
              <p:tags r:id="rId19"/>
            </p:custDataLst>
          </p:nvPr>
        </p:nvSpPr>
        <p:spPr>
          <a:xfrm>
            <a:off x="5367337" y="5253037"/>
            <a:ext cx="912812" cy="152400"/>
          </a:xfrm>
          <a:prstGeom prst="rect">
            <a:avLst/>
          </a:prstGeom>
          <a:noFill/>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r>
              <a:rPr lang="es-ES" sz="1000" b="0" smtClean="0">
                <a:solidFill>
                  <a:srgbClr val="000000"/>
                </a:solidFill>
                <a:sym typeface="+mn-lt"/>
              </a:rPr>
              <a:t>Otros hospitales</a:t>
            </a:r>
            <a:endParaRPr lang="es-ES" sz="1000" b="0" dirty="0" smtClean="0">
              <a:solidFill>
                <a:srgbClr val="000000"/>
              </a:solidFill>
              <a:sym typeface="+mn-lt"/>
            </a:endParaRPr>
          </a:p>
        </p:txBody>
      </p:sp>
      <p:sp>
        <p:nvSpPr>
          <p:cNvPr id="37" name="Text Placeholder 13"/>
          <p:cNvSpPr>
            <a:spLocks noGrp="1"/>
          </p:cNvSpPr>
          <p:nvPr>
            <p:custDataLst>
              <p:tags r:id="rId20"/>
            </p:custDataLst>
          </p:nvPr>
        </p:nvSpPr>
        <p:spPr>
          <a:xfrm>
            <a:off x="7056437" y="5253037"/>
            <a:ext cx="303212" cy="152400"/>
          </a:xfrm>
          <a:prstGeom prst="rect">
            <a:avLst/>
          </a:prstGeom>
          <a:noFill/>
        </p:spPr>
        <p:txBody>
          <a:bodyPr wrap="none" lIns="25400" tIns="0" rIns="2540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6E278486-F29A-49AD-AD71-C0747CB0D932}" type="datetime'''''''''''''4''''''''''''''3'''''''''''''''">
              <a:rPr lang="es-ES" altLang="en-US" sz="1000" b="0" smtClean="0">
                <a:solidFill>
                  <a:srgbClr val="000000"/>
                </a:solidFill>
                <a:sym typeface="+mn-lt"/>
              </a:rPr>
              <a:pPr algn="ctr">
                <a:spcBef>
                  <a:spcPct val="0"/>
                </a:spcBef>
                <a:spcAft>
                  <a:spcPct val="0"/>
                </a:spcAft>
                <a:defRPr b="0" i="0"/>
              </a:pPr>
              <a:t>43</a:t>
            </a:fld>
            <a:r>
              <a:rPr lang="es-ES" altLang="en-US" sz="1000" b="0" smtClean="0">
                <a:solidFill>
                  <a:srgbClr val="000000"/>
                </a:solidFill>
                <a:sym typeface="+mn-lt"/>
              </a:rPr>
              <a:t>%</a:t>
            </a:r>
            <a:endParaRPr lang="es-ES" sz="1000" b="0" dirty="0" smtClean="0">
              <a:solidFill>
                <a:srgbClr val="000000"/>
              </a:solidFill>
              <a:sym typeface="+mn-lt"/>
            </a:endParaRPr>
          </a:p>
        </p:txBody>
      </p:sp>
      <p:sp>
        <p:nvSpPr>
          <p:cNvPr id="26" name="Text Placeholder 3"/>
          <p:cNvSpPr>
            <a:spLocks noGrp="1"/>
          </p:cNvSpPr>
          <p:nvPr>
            <p:custDataLst>
              <p:tags r:id="rId21"/>
            </p:custDataLst>
          </p:nvPr>
        </p:nvSpPr>
        <p:spPr>
          <a:xfrm>
            <a:off x="5367337" y="4754562"/>
            <a:ext cx="893762" cy="182562"/>
          </a:xfrm>
          <a:prstGeom prst="rect">
            <a:avLst/>
          </a:prstGeom>
          <a:noFill/>
        </p:spPr>
        <p:txBody>
          <a:bodyPr wrap="none" lIns="0" tIns="0" rIns="0" bIns="0" anchor="b"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ct val="0"/>
              </a:spcBef>
              <a:defRPr b="0" i="0"/>
            </a:pPr>
            <a:r>
              <a:rPr lang="es-ES" sz="1200" b="0" smtClean="0">
                <a:solidFill>
                  <a:srgbClr val="000000"/>
                </a:solidFill>
                <a:sym typeface="+mn-lt"/>
              </a:rPr>
              <a:t>Incontinencia</a:t>
            </a:r>
          </a:p>
        </p:txBody>
      </p:sp>
      <p:sp>
        <p:nvSpPr>
          <p:cNvPr id="30" name="BCG_FootNote_Box"/>
          <p:cNvSpPr txBox="1">
            <a:spLocks noChangeArrowheads="1"/>
          </p:cNvSpPr>
          <p:nvPr/>
        </p:nvSpPr>
        <p:spPr>
          <a:xfrm>
            <a:off x="476329" y="6333394"/>
            <a:ext cx="8526993" cy="328613"/>
          </a:xfrm>
          <a:prstGeom prst="rect">
            <a:avLst/>
          </a:prstGeom>
          <a:noFill/>
          <a:ln w="12700">
            <a:noFill/>
            <a:miter lim="800000"/>
          </a:ln>
        </p:spPr>
        <p:txBody>
          <a:bodyPr lIns="0" tIns="0" rIns="0" bIns="0" anchor="b"/>
          <a:lstStyle/>
          <a:p>
            <a:pPr>
              <a:lnSpc>
                <a:spcPct val="90000"/>
              </a:lnSpc>
              <a:defRPr b="0" i="0"/>
            </a:pPr>
            <a:endParaRPr lang="es-ES" sz="800" smtClean="0">
              <a:solidFill>
                <a:srgbClr val="000000"/>
              </a:solidFill>
              <a:cs typeface="Arial" pitchFamily="34" charset="0"/>
            </a:endParaRPr>
          </a:p>
          <a:p>
            <a:pPr>
              <a:lnSpc>
                <a:spcPct val="90000"/>
              </a:lnSpc>
              <a:defRPr b="0" i="0"/>
            </a:pPr>
            <a:r>
              <a:rPr lang="es-ES" sz="800" smtClean="0">
                <a:solidFill>
                  <a:srgbClr val="000000"/>
                </a:solidFill>
                <a:cs typeface="Arial" pitchFamily="34" charset="0"/>
              </a:rPr>
              <a:t>Prólogo: Causa/efecto (p.e. el efecto de los registros en los resultados)  nunca se puede probar al 100% </a:t>
            </a:r>
            <a:r>
              <a:rPr lang="es-ES" sz="800" smtClean="0">
                <a:solidFill>
                  <a:srgbClr val="000000"/>
                </a:solidFill>
              </a:rPr>
              <a:t> Nota: Basado en datos propios de los hospitales</a:t>
            </a:r>
          </a:p>
          <a:p>
            <a:pPr>
              <a:lnSpc>
                <a:spcPct val="90000"/>
              </a:lnSpc>
              <a:defRPr b="0" i="0"/>
            </a:pPr>
            <a:r>
              <a:rPr lang="es-ES" sz="800" smtClean="0">
                <a:solidFill>
                  <a:srgbClr val="000000"/>
                </a:solidFill>
                <a:cs typeface="Arial" pitchFamily="34" charset="0"/>
              </a:rPr>
              <a:t>Fuente: Informes de calidad de hospitales 2010, Martini Klinik, Barmer GEK Report Krankenhaus 2012, Patient-reported outcomes [EORTC-PSM], 1 año tras el tratamiento, 2010</a:t>
            </a:r>
            <a:endParaRPr lang="es-ES" sz="800" dirty="0" smtClean="0">
              <a:solidFill>
                <a:srgbClr val="000000"/>
              </a:solidFill>
              <a:cs typeface="Arial" pitchFamily="34" charset="0"/>
            </a:endParaRPr>
          </a:p>
        </p:txBody>
      </p:sp>
      <p:cxnSp>
        <p:nvCxnSpPr>
          <p:cNvPr id="48" name="Straight Connector 47"/>
          <p:cNvCxnSpPr/>
          <p:nvPr>
            <p:custDataLst>
              <p:tags r:id="rId22"/>
            </p:custDataLst>
          </p:nvPr>
        </p:nvCxnSpPr>
        <p:spPr>
          <a:xfrm>
            <a:off x="695325" y="4533900"/>
            <a:ext cx="42862"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3"/>
            </p:custDataLst>
          </p:nvPr>
        </p:nvCxnSpPr>
        <p:spPr>
          <a:xfrm>
            <a:off x="695325" y="4883150"/>
            <a:ext cx="42862"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4"/>
            </p:custDataLst>
          </p:nvPr>
        </p:nvCxnSpPr>
        <p:spPr>
          <a:xfrm>
            <a:off x="695325" y="5241925"/>
            <a:ext cx="42862"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5"/>
            </p:custDataLst>
          </p:nvPr>
        </p:nvCxnSpPr>
        <p:spPr>
          <a:xfrm>
            <a:off x="695325" y="5592762"/>
            <a:ext cx="42862"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 xmlns:p14="http://schemas.microsoft.com/office/powerpoint/2010/main" val="4290261125"/>
              </p:ext>
            </p:extLst>
          </p:nvPr>
        </p:nvGraphicFramePr>
        <p:xfrm>
          <a:off x="609600" y="4419600"/>
          <a:ext cx="2575555" cy="1623024"/>
        </p:xfrm>
        <a:graphic>
          <a:graphicData uri="http://schemas.openxmlformats.org/presentationml/2006/ole">
            <p:oleObj spid="_x0000_s52229" name="Chart" r:id="rId51" imgW="2575555" imgH="1623024" progId="MSGraph.Chart.8">
              <p:embed/>
            </p:oleObj>
          </a:graphicData>
        </a:graphic>
      </p:graphicFrame>
      <p:sp>
        <p:nvSpPr>
          <p:cNvPr id="47" name="Text Placeholder 42"/>
          <p:cNvSpPr>
            <a:spLocks noGrp="1"/>
          </p:cNvSpPr>
          <p:nvPr>
            <p:custDataLst>
              <p:tags r:id="rId26"/>
            </p:custDataLst>
          </p:nvPr>
        </p:nvSpPr>
        <p:spPr>
          <a:xfrm>
            <a:off x="322262" y="4457700"/>
            <a:ext cx="314325" cy="152400"/>
          </a:xfrm>
          <a:prstGeom prst="rect">
            <a:avLst/>
          </a:prstGeom>
          <a:noFill/>
        </p:spPr>
        <p:txBody>
          <a:bodyPr vert="horz" wrap="none" lIns="0" tIns="0" rIns="0" bIns="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FBD432DB-BA7F-4552-B552-C148BD56F919}" type="datetime'''''''''''''''''''''2'',''''0''''''''''0''''''''''''''''''0'">
              <a:rPr lang="es-ES" sz="1000" b="0" smtClean="0">
                <a:solidFill>
                  <a:srgbClr val="000000"/>
                </a:solidFill>
                <a:sym typeface="+mn-lt"/>
              </a:rPr>
              <a:pPr algn="r">
                <a:spcBef>
                  <a:spcPct val="0"/>
                </a:spcBef>
                <a:spcAft>
                  <a:spcPct val="0"/>
                </a:spcAft>
                <a:defRPr b="0" i="0"/>
              </a:pPr>
              <a:t>2,000</a:t>
            </a:fld>
            <a:endParaRPr lang="es-ES" sz="1000" b="0" smtClean="0">
              <a:solidFill>
                <a:srgbClr val="000000"/>
              </a:solidFill>
              <a:sym typeface="+mn-lt"/>
            </a:endParaRPr>
          </a:p>
        </p:txBody>
      </p:sp>
      <p:sp>
        <p:nvSpPr>
          <p:cNvPr id="46" name="Text Placeholder 40"/>
          <p:cNvSpPr>
            <a:spLocks noGrp="1"/>
          </p:cNvSpPr>
          <p:nvPr>
            <p:custDataLst>
              <p:tags r:id="rId27"/>
            </p:custDataLst>
          </p:nvPr>
        </p:nvSpPr>
        <p:spPr>
          <a:xfrm>
            <a:off x="322262" y="4806950"/>
            <a:ext cx="314325" cy="152400"/>
          </a:xfrm>
          <a:prstGeom prst="rect">
            <a:avLst/>
          </a:prstGeom>
          <a:noFill/>
        </p:spPr>
        <p:txBody>
          <a:bodyPr vert="horz" wrap="none" lIns="0" tIns="0" rIns="0" bIns="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11270071-54B8-4203-AF63-C6B39E19FCD9}" type="datetime'''''''''''''''''''''''''''''1'',''''5''''''''''''''''00'''">
              <a:rPr lang="es-ES" sz="1000" b="0" smtClean="0">
                <a:solidFill>
                  <a:srgbClr val="000000"/>
                </a:solidFill>
                <a:sym typeface="+mn-lt"/>
              </a:rPr>
              <a:pPr algn="r">
                <a:spcBef>
                  <a:spcPct val="0"/>
                </a:spcBef>
                <a:spcAft>
                  <a:spcPct val="0"/>
                </a:spcAft>
                <a:defRPr b="0" i="0"/>
              </a:pPr>
              <a:t>1,500</a:t>
            </a:fld>
            <a:endParaRPr lang="es-ES" sz="1000" b="0" smtClean="0">
              <a:solidFill>
                <a:srgbClr val="000000"/>
              </a:solidFill>
              <a:sym typeface="+mn-lt"/>
            </a:endParaRPr>
          </a:p>
        </p:txBody>
      </p:sp>
      <p:sp>
        <p:nvSpPr>
          <p:cNvPr id="45" name="Text Placeholder 38"/>
          <p:cNvSpPr>
            <a:spLocks noGrp="1"/>
          </p:cNvSpPr>
          <p:nvPr>
            <p:custDataLst>
              <p:tags r:id="rId28"/>
            </p:custDataLst>
          </p:nvPr>
        </p:nvSpPr>
        <p:spPr>
          <a:xfrm>
            <a:off x="322262" y="5165725"/>
            <a:ext cx="314325" cy="152400"/>
          </a:xfrm>
          <a:prstGeom prst="rect">
            <a:avLst/>
          </a:prstGeom>
          <a:noFill/>
        </p:spPr>
        <p:txBody>
          <a:bodyPr vert="horz" wrap="none" lIns="0" tIns="0" rIns="0" bIns="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258161BF-86A0-4C42-A082-58B54303A760}" type="datetime'''''''''''''1'''''',''''''''''''''''''''''''''''''0''''0''''0'">
              <a:rPr lang="es-ES" sz="1000" b="0" smtClean="0">
                <a:solidFill>
                  <a:srgbClr val="000000"/>
                </a:solidFill>
                <a:sym typeface="+mn-lt"/>
              </a:rPr>
              <a:pPr algn="r">
                <a:spcBef>
                  <a:spcPct val="0"/>
                </a:spcBef>
                <a:spcAft>
                  <a:spcPct val="0"/>
                </a:spcAft>
                <a:defRPr b="0" i="0"/>
              </a:pPr>
              <a:t>1,000</a:t>
            </a:fld>
            <a:endParaRPr lang="es-ES" sz="1000" b="0" smtClean="0">
              <a:solidFill>
                <a:srgbClr val="000000"/>
              </a:solidFill>
              <a:sym typeface="+mn-lt"/>
            </a:endParaRPr>
          </a:p>
        </p:txBody>
      </p:sp>
      <p:sp>
        <p:nvSpPr>
          <p:cNvPr id="44" name="Text Placeholder 36"/>
          <p:cNvSpPr>
            <a:spLocks noGrp="1"/>
          </p:cNvSpPr>
          <p:nvPr>
            <p:custDataLst>
              <p:tags r:id="rId29"/>
            </p:custDataLst>
          </p:nvPr>
        </p:nvSpPr>
        <p:spPr>
          <a:xfrm>
            <a:off x="427037" y="5516562"/>
            <a:ext cx="209550" cy="152400"/>
          </a:xfrm>
          <a:prstGeom prst="rect">
            <a:avLst/>
          </a:prstGeom>
          <a:noFill/>
        </p:spPr>
        <p:txBody>
          <a:bodyPr vert="horz" wrap="none" lIns="0" tIns="0" rIns="0" bIns="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defRPr b="0" i="0"/>
            </a:pPr>
            <a:fld id="{0753A592-E79C-4594-A638-7279D621B5A7}" type="datetime'''''''5''''''''''''''''''0''''''0'''''''''''''''''''''''''''''">
              <a:rPr lang="es-ES" sz="1000" b="0" smtClean="0">
                <a:solidFill>
                  <a:srgbClr val="000000"/>
                </a:solidFill>
                <a:sym typeface="+mn-lt"/>
              </a:rPr>
              <a:pPr algn="r">
                <a:spcBef>
                  <a:spcPct val="0"/>
                </a:spcBef>
                <a:spcAft>
                  <a:spcPct val="0"/>
                </a:spcAft>
                <a:defRPr b="0" i="0"/>
              </a:pPr>
              <a:t>500</a:t>
            </a:fld>
            <a:endParaRPr lang="es-ES" sz="1000" b="0" smtClean="0">
              <a:solidFill>
                <a:srgbClr val="000000"/>
              </a:solidFill>
              <a:sym typeface="+mn-lt"/>
            </a:endParaRPr>
          </a:p>
        </p:txBody>
      </p:sp>
      <p:sp>
        <p:nvSpPr>
          <p:cNvPr id="55" name="Text Placeholder 12"/>
          <p:cNvSpPr>
            <a:spLocks noGrp="1"/>
          </p:cNvSpPr>
          <p:nvPr>
            <p:custDataLst>
              <p:tags r:id="rId30"/>
            </p:custDataLst>
          </p:nvPr>
        </p:nvSpPr>
        <p:spPr>
          <a:xfrm>
            <a:off x="322262" y="4173537"/>
            <a:ext cx="2044700" cy="182562"/>
          </a:xfrm>
          <a:prstGeom prst="rect">
            <a:avLst/>
          </a:prstGeom>
          <a:noFill/>
        </p:spPr>
        <p:txBody>
          <a:bodyPr vert="horz" wrap="none" lIns="0" tIns="0" rIns="0" bIns="0" rtlCol="0" anchor="b"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defRPr b="0" i="0"/>
            </a:pPr>
            <a:r>
              <a:rPr lang="es-ES" sz="1200" b="0" smtClean="0">
                <a:solidFill>
                  <a:srgbClr val="000000"/>
                </a:solidFill>
                <a:sym typeface="Arial"/>
              </a:rPr>
              <a:t>Prostatectomías radicales/año</a:t>
            </a:r>
          </a:p>
        </p:txBody>
      </p:sp>
      <p:sp>
        <p:nvSpPr>
          <p:cNvPr id="53" name="Text Placeholder 204"/>
          <p:cNvSpPr>
            <a:spLocks noGrp="1"/>
          </p:cNvSpPr>
          <p:nvPr>
            <p:custDataLst>
              <p:tags r:id="rId31"/>
            </p:custDataLst>
          </p:nvPr>
        </p:nvSpPr>
        <p:spPr>
          <a:xfrm>
            <a:off x="1166812" y="6062662"/>
            <a:ext cx="165100" cy="212725"/>
          </a:xfrm>
          <a:prstGeom prst="rect">
            <a:avLst/>
          </a:prstGeom>
          <a:noFill/>
        </p:spPr>
        <p:txBody>
          <a:bodyPr vert="horz" wrap="square" lIns="0" tIns="0" rIns="0" bIns="0" rtlCol="0" anchor="t"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9F72D521-A924-40D7-B27B-1F4CFF5438C4}" type="datetime'''''T''o''''''p''''&#10;''''''''''3''''''''''''0'''''''''''''''''">
              <a:rPr lang="es-ES" sz="700" b="0" smtClean="0">
                <a:solidFill>
                  <a:srgbClr val="000000"/>
                </a:solidFill>
                <a:sym typeface="+mn-lt"/>
              </a:rPr>
              <a:pPr algn="ctr">
                <a:spcBef>
                  <a:spcPct val="0"/>
                </a:spcBef>
                <a:spcAft>
                  <a:spcPct val="0"/>
                </a:spcAft>
                <a:defRPr b="0" i="0"/>
              </a:pPr>
              <a:t>Top
30</a:t>
            </a:fld>
            <a:endParaRPr lang="es-ES" sz="700" b="0" smtClean="0">
              <a:solidFill>
                <a:srgbClr val="000000"/>
              </a:solidFill>
              <a:sym typeface="+mn-lt"/>
            </a:endParaRPr>
          </a:p>
        </p:txBody>
      </p:sp>
      <p:sp>
        <p:nvSpPr>
          <p:cNvPr id="56" name="Text Placeholder 200"/>
          <p:cNvSpPr>
            <a:spLocks noGrp="1"/>
          </p:cNvSpPr>
          <p:nvPr>
            <p:custDataLst>
              <p:tags r:id="rId32"/>
            </p:custDataLst>
          </p:nvPr>
        </p:nvSpPr>
        <p:spPr>
          <a:xfrm>
            <a:off x="1006475" y="6062662"/>
            <a:ext cx="165100" cy="212725"/>
          </a:xfrm>
          <a:prstGeom prst="rect">
            <a:avLst/>
          </a:prstGeom>
          <a:noFill/>
        </p:spPr>
        <p:txBody>
          <a:bodyPr vert="horz" wrap="square" lIns="0" tIns="0" rIns="0" bIns="0" rtlCol="0" anchor="t"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34B1F435-B877-4FCC-8F74-8B13EF8FDAD3}" type="datetime'''T''''''''''o''''''''''''p''&#10;''''''''''''''''''''''2''''0'''">
              <a:rPr lang="es-ES" sz="700" b="0" smtClean="0">
                <a:solidFill>
                  <a:srgbClr val="000000"/>
                </a:solidFill>
                <a:sym typeface="+mn-lt"/>
              </a:rPr>
              <a:pPr algn="ctr">
                <a:spcBef>
                  <a:spcPct val="0"/>
                </a:spcBef>
                <a:spcAft>
                  <a:spcPct val="0"/>
                </a:spcAft>
                <a:defRPr b="0" i="0"/>
              </a:pPr>
              <a:t>Top
20</a:t>
            </a:fld>
            <a:endParaRPr lang="es-ES" sz="700" b="0" smtClean="0">
              <a:solidFill>
                <a:srgbClr val="000000"/>
              </a:solidFill>
              <a:sym typeface="+mn-lt"/>
            </a:endParaRPr>
          </a:p>
        </p:txBody>
      </p:sp>
      <p:sp useBgFill="1">
        <p:nvSpPr>
          <p:cNvPr id="73" name="Text Placeholder 22"/>
          <p:cNvSpPr>
            <a:spLocks noGrp="1"/>
          </p:cNvSpPr>
          <p:nvPr>
            <p:custDataLst>
              <p:tags r:id="rId33"/>
            </p:custDataLst>
          </p:nvPr>
        </p:nvSpPr>
        <p:spPr>
          <a:xfrm>
            <a:off x="958850" y="5851525"/>
            <a:ext cx="260350" cy="152400"/>
          </a:xfrm>
          <a:prstGeom prst="rect">
            <a:avLst/>
          </a:prstGeom>
        </p:spPr>
        <p:txBody>
          <a:bodyPr wrap="none" lIns="25400" tIns="0" rIns="2540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563E4C43-326D-46AE-8705-C3E42ED4D5E9}" type="datetime'''''''''''''''''20''''''''4'''''''''''''''''''">
              <a:rPr lang="es-ES" sz="1000" b="0" smtClean="0">
                <a:solidFill>
                  <a:srgbClr val="000000"/>
                </a:solidFill>
                <a:sym typeface="Arial"/>
              </a:rPr>
              <a:pPr algn="ctr">
                <a:spcBef>
                  <a:spcPct val="0"/>
                </a:spcBef>
                <a:spcAft>
                  <a:spcPct val="0"/>
                </a:spcAft>
                <a:defRPr b="0" i="0"/>
              </a:pPr>
              <a:t>204</a:t>
            </a:fld>
            <a:endParaRPr lang="es-ES" sz="1000" b="0" smtClean="0">
              <a:solidFill>
                <a:srgbClr val="000000"/>
              </a:solidFill>
              <a:sym typeface="Arial"/>
            </a:endParaRPr>
          </a:p>
        </p:txBody>
      </p:sp>
      <p:sp>
        <p:nvSpPr>
          <p:cNvPr id="58" name="Text Placeholder 196"/>
          <p:cNvSpPr>
            <a:spLocks noGrp="1"/>
          </p:cNvSpPr>
          <p:nvPr>
            <p:custDataLst>
              <p:tags r:id="rId34"/>
            </p:custDataLst>
          </p:nvPr>
        </p:nvSpPr>
        <p:spPr>
          <a:xfrm>
            <a:off x="854075" y="6062662"/>
            <a:ext cx="165100" cy="212725"/>
          </a:xfrm>
          <a:prstGeom prst="rect">
            <a:avLst/>
          </a:prstGeom>
          <a:noFill/>
        </p:spPr>
        <p:txBody>
          <a:bodyPr vert="horz" wrap="square" lIns="0" tIns="0" rIns="0" bIns="0" rtlCol="0" anchor="t"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70DD4254-0A56-4ECF-BA55-F4E09BCAE55C}" type="datetime'''''To''''''''''''''''p''''''&#10;1''0'''''''''''''''''">
              <a:rPr lang="es-ES" sz="700" b="0" smtClean="0">
                <a:solidFill>
                  <a:srgbClr val="000000"/>
                </a:solidFill>
                <a:sym typeface="+mn-lt"/>
              </a:rPr>
              <a:pPr algn="ctr">
                <a:spcBef>
                  <a:spcPct val="0"/>
                </a:spcBef>
                <a:spcAft>
                  <a:spcPct val="0"/>
                </a:spcAft>
                <a:defRPr b="0" i="0"/>
              </a:pPr>
              <a:t>Top
10</a:t>
            </a:fld>
            <a:endParaRPr lang="es-ES" sz="700" b="0" smtClean="0">
              <a:solidFill>
                <a:srgbClr val="000000"/>
              </a:solidFill>
              <a:sym typeface="+mn-lt"/>
            </a:endParaRPr>
          </a:p>
        </p:txBody>
      </p:sp>
      <p:sp useBgFill="1">
        <p:nvSpPr>
          <p:cNvPr id="59" name="Text Placeholder 118"/>
          <p:cNvSpPr>
            <a:spLocks noGrp="1"/>
          </p:cNvSpPr>
          <p:nvPr>
            <p:custDataLst>
              <p:tags r:id="rId35"/>
            </p:custDataLst>
          </p:nvPr>
        </p:nvSpPr>
        <p:spPr>
          <a:xfrm>
            <a:off x="820737" y="5521325"/>
            <a:ext cx="260350" cy="152400"/>
          </a:xfrm>
          <a:prstGeom prst="rect">
            <a:avLst/>
          </a:prstGeom>
        </p:spPr>
        <p:txBody>
          <a:bodyPr vert="horz" wrap="none" lIns="25400" tIns="0" rIns="25400" bIns="0" rtlCol="0" anchor="t"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defRPr b="0" i="0"/>
            </a:pPr>
            <a:fld id="{41F2EBD8-0E51-4717-A6E3-07015A5FC1EC}" type="datetime'''''''3''''6''''6'''''''''''''">
              <a:rPr lang="es-ES" sz="1000" b="0" smtClean="0">
                <a:solidFill>
                  <a:srgbClr val="000000"/>
                </a:solidFill>
              </a:rPr>
              <a:pPr>
                <a:spcBef>
                  <a:spcPct val="0"/>
                </a:spcBef>
                <a:spcAft>
                  <a:spcPct val="0"/>
                </a:spcAft>
                <a:defRPr b="0" i="0"/>
              </a:pPr>
              <a:t>366</a:t>
            </a:fld>
            <a:endParaRPr lang="es-ES" sz="1000" b="0" smtClean="0">
              <a:solidFill>
                <a:srgbClr val="000000"/>
              </a:solidFill>
            </a:endParaRPr>
          </a:p>
        </p:txBody>
      </p:sp>
      <p:sp>
        <p:nvSpPr>
          <p:cNvPr id="60" name="Text Placeholder 12"/>
          <p:cNvSpPr>
            <a:spLocks noGrp="1"/>
          </p:cNvSpPr>
          <p:nvPr>
            <p:custDataLst>
              <p:tags r:id="rId36"/>
            </p:custDataLst>
          </p:nvPr>
        </p:nvSpPr>
        <p:spPr>
          <a:xfrm>
            <a:off x="830262" y="4479925"/>
            <a:ext cx="365125" cy="152400"/>
          </a:xfrm>
          <a:prstGeom prst="rect">
            <a:avLst/>
          </a:prstGeom>
          <a:noFill/>
        </p:spPr>
        <p:txBody>
          <a:bodyPr vert="horz" wrap="none" lIns="25400" tIns="0" rIns="25400" bIns="0" rtlCol="0" anchor="ctr" anchorCtr="0">
            <a:noAutofit/>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defRPr b="0" i="0"/>
            </a:pPr>
            <a:fld id="{13526B73-1B57-42C4-93A3-37116C6E0CCD}" type="datetime'1'''''',''9''6''''''''''''6'">
              <a:rPr lang="es-ES" sz="1000" b="0" smtClean="0">
                <a:solidFill>
                  <a:srgbClr val="000000"/>
                </a:solidFill>
              </a:rPr>
              <a:pPr>
                <a:spcBef>
                  <a:spcPct val="0"/>
                </a:spcBef>
                <a:spcAft>
                  <a:spcPct val="0"/>
                </a:spcAft>
                <a:defRPr b="0" i="0"/>
              </a:pPr>
              <a:t>1,966</a:t>
            </a:fld>
            <a:endParaRPr lang="es-ES" sz="1000" b="0" smtClean="0">
              <a:solidFill>
                <a:srgbClr val="000000"/>
              </a:solidFill>
            </a:endParaRPr>
          </a:p>
        </p:txBody>
      </p:sp>
      <p:sp>
        <p:nvSpPr>
          <p:cNvPr id="62" name="clipart_drawncirclegreen"/>
          <p:cNvSpPr/>
          <p:nvPr/>
        </p:nvSpPr>
        <p:spPr>
          <a:xfrm>
            <a:off x="643203" y="4433887"/>
            <a:ext cx="662808" cy="283464"/>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41300"/>
          </a:solidFill>
          <a:ln w="9525">
            <a:solidFill>
              <a:srgbClr val="C41300"/>
            </a:solidFill>
            <a:round/>
          </a:ln>
        </p:spPr>
        <p:txBody>
          <a:bodyPr tIns="91440" bIns="91440" anchor="ctr"/>
          <a:lstStyle/>
          <a:p>
            <a:pPr algn="ctr">
              <a:defRPr b="0" i="0"/>
            </a:pPr>
            <a:endParaRPr lang="es-ES" sz="1400" b="1">
              <a:solidFill>
                <a:srgbClr val="000000"/>
              </a:solidFill>
              <a:cs typeface="Arial" pitchFamily="34" charset="0"/>
            </a:endParaRPr>
          </a:p>
        </p:txBody>
      </p:sp>
      <p:sp>
        <p:nvSpPr>
          <p:cNvPr id="63" name="Rectangle 62"/>
          <p:cNvSpPr/>
          <p:nvPr/>
        </p:nvSpPr>
        <p:spPr>
          <a:xfrm>
            <a:off x="1582607" y="4537075"/>
            <a:ext cx="1657396" cy="628650"/>
          </a:xfrm>
          <a:prstGeom prst="rect">
            <a:avLst/>
          </a:prstGeom>
          <a:solidFill>
            <a:schemeClr val="accent1"/>
          </a:solid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defRPr b="0" i="0"/>
            </a:pPr>
            <a:r>
              <a:rPr lang="es-ES" sz="1100" smtClean="0">
                <a:solidFill>
                  <a:srgbClr val="000000"/>
                </a:solidFill>
              </a:rPr>
              <a:t>Martini Klinik ~2.000 prostatectomías</a:t>
            </a:r>
            <a:endParaRPr lang="es-ES" sz="1100" dirty="0" smtClean="0">
              <a:solidFill>
                <a:srgbClr val="000000"/>
              </a:solidFill>
            </a:endParaRPr>
          </a:p>
        </p:txBody>
      </p:sp>
      <p:pic>
        <p:nvPicPr>
          <p:cNvPr id="65" name="flag_germany" descr="Datei:Flag of Germany.svg"/>
          <p:cNvPicPr>
            <a:picLocks noChangeAspect="1" noChangeArrowheads="1"/>
          </p:cNvPicPr>
          <p:nvPr/>
        </p:nvPicPr>
        <p:blipFill>
          <a:blip r:embed="rId52" cstate="print"/>
          <a:srcRect l="16998" r="16998"/>
          <a:stretch/>
        </p:blipFill>
        <p:spPr>
          <a:xfrm>
            <a:off x="9376542" y="73025"/>
            <a:ext cx="426720" cy="433370"/>
          </a:xfrm>
          <a:prstGeom prst="ellipse">
            <a:avLst/>
          </a:prstGeom>
          <a:noFill/>
          <a:ln>
            <a:noFill/>
          </a:ln>
          <a:effectLst>
            <a:innerShdw blurRad="63500" dist="50800" dir="2700000">
              <a:prstClr val="black">
                <a:alpha val="50000"/>
              </a:prstClr>
            </a:innerShdw>
          </a:effectLst>
        </p:spPr>
      </p:pic>
      <p:sp>
        <p:nvSpPr>
          <p:cNvPr id="66" name="Rectangle 65"/>
          <p:cNvSpPr/>
          <p:nvPr/>
        </p:nvSpPr>
        <p:spPr>
          <a:xfrm>
            <a:off x="4034483" y="1203325"/>
            <a:ext cx="1051323" cy="5030787"/>
          </a:xfrm>
          <a:prstGeom prst="rect">
            <a:avLst/>
          </a:prstGeom>
          <a:solidFill>
            <a:schemeClr val="tx2"/>
          </a:solidFill>
          <a:ln w="952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defRPr b="0" i="0"/>
            </a:pPr>
            <a:r>
              <a:rPr lang="es-ES" sz="1400" b="1" smtClean="0">
                <a:solidFill>
                  <a:srgbClr val="FFFFFF"/>
                </a:solidFill>
                <a:cs typeface="Arial" pitchFamily="34" charset="0"/>
              </a:rPr>
              <a:t>Impacto sobre resultados</a:t>
            </a:r>
          </a:p>
        </p:txBody>
      </p:sp>
      <p:sp>
        <p:nvSpPr>
          <p:cNvPr id="68" name="FlowTriangle"/>
          <p:cNvSpPr>
            <a:spLocks noChangeArrowheads="1"/>
          </p:cNvSpPr>
          <p:nvPr/>
        </p:nvSpPr>
        <p:spPr>
          <a:xfrm rot="5400000">
            <a:off x="1364238" y="3555054"/>
            <a:ext cx="4574034" cy="144065"/>
          </a:xfrm>
          <a:prstGeom prst="triangle">
            <a:avLst>
              <a:gd name="adj" fmla="val 50000"/>
            </a:avLst>
          </a:prstGeom>
          <a:solidFill>
            <a:srgbClr val="B2B2B2"/>
          </a:solidFill>
          <a:ln w="9525" algn="ctr">
            <a:solidFill>
              <a:srgbClr val="B2B2B2"/>
            </a:solidFill>
            <a:miter lim="800000"/>
          </a:ln>
        </p:spPr>
        <p:txBody>
          <a:bodyPr rot="10800000" vert="eaVert" wrap="none" anchor="ctr"/>
          <a:lstStyle/>
          <a:p>
            <a:pPr algn="ctr">
              <a:defRPr b="0" i="0"/>
            </a:pPr>
            <a:endParaRPr lang="es-ES" sz="1400" b="1">
              <a:solidFill>
                <a:srgbClr val="000000"/>
              </a:solidFill>
              <a:cs typeface="Arial" pitchFamily="34" charset="0"/>
            </a:endParaRPr>
          </a:p>
        </p:txBody>
      </p:sp>
      <p:sp>
        <p:nvSpPr>
          <p:cNvPr id="69" name="ColumnHeader"/>
          <p:cNvSpPr>
            <a:spLocks noChangeArrowheads="1"/>
          </p:cNvSpPr>
          <p:nvPr/>
        </p:nvSpPr>
        <p:spPr>
          <a:xfrm>
            <a:off x="452924" y="1564637"/>
            <a:ext cx="2693015" cy="42714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defRPr b="0" i="0"/>
            </a:pPr>
            <a:r>
              <a:rPr lang="es-ES" sz="1600" b="1" smtClean="0">
                <a:solidFill>
                  <a:srgbClr val="000000"/>
                </a:solidFill>
                <a:cs typeface="Arial" pitchFamily="34" charset="0"/>
              </a:rPr>
              <a:t>Contexto</a:t>
            </a:r>
          </a:p>
        </p:txBody>
      </p:sp>
      <p:pic>
        <p:nvPicPr>
          <p:cNvPr id="74" name="Picture 5" descr="http://i1.ytimg.com/i/vuyyWury3OQQUVLn5L5MtQ/1.jpg?v=981a70">
            <a:hlinkClick r:id="rId53"/>
          </p:cNvPr>
          <p:cNvPicPr>
            <a:picLocks noChangeAspect="1" noChangeArrowheads="1"/>
          </p:cNvPicPr>
          <p:nvPr/>
        </p:nvPicPr>
        <p:blipFill>
          <a:blip r:embed="rId54" cstate="print"/>
          <a:srcRect t="14067"/>
          <a:stretch/>
        </p:blipFill>
        <p:spPr>
          <a:xfrm>
            <a:off x="441323" y="1489491"/>
            <a:ext cx="584202" cy="502020"/>
          </a:xfrm>
          <a:prstGeom prst="rect">
            <a:avLst/>
          </a:prstGeom>
          <a:noFill/>
        </p:spPr>
      </p:pic>
      <p:cxnSp>
        <p:nvCxnSpPr>
          <p:cNvPr id="81" name="Straight Connector 80"/>
          <p:cNvCxnSpPr>
            <a:stCxn id="63" idx="1"/>
          </p:cNvCxnSpPr>
          <p:nvPr/>
        </p:nvCxnSpPr>
        <p:spPr>
          <a:xfrm flipH="1" flipV="1">
            <a:off x="1244601" y="4641852"/>
            <a:ext cx="338006" cy="209548"/>
          </a:xfrm>
          <a:prstGeom prst="line">
            <a:avLst/>
          </a:prstGeom>
          <a:ln w="9525" cap="flat" algn="ctr">
            <a:solidFill>
              <a:schemeClr val="bg2"/>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2" name="Object 71"/>
          <p:cNvGraphicFramePr>
            <a:graphicFrameLocks noChangeAspect="1"/>
          </p:cNvGraphicFramePr>
          <p:nvPr>
            <p:extLst>
              <p:ext uri="{D42A27DB-BD31-4B8C-83A1-F6EECF244321}">
                <p14:modId xmlns="" xmlns:p14="http://schemas.microsoft.com/office/powerpoint/2010/main" val="175681558"/>
              </p:ext>
            </p:extLst>
          </p:nvPr>
        </p:nvGraphicFramePr>
        <p:xfrm>
          <a:off x="6210300" y="1409700"/>
          <a:ext cx="3131813" cy="1440288"/>
        </p:xfrm>
        <a:graphic>
          <a:graphicData uri="http://schemas.openxmlformats.org/presentationml/2006/ole">
            <p:oleObj spid="_x0000_s52230" name="Chart" r:id="rId55" imgW="3131813" imgH="1440288" progId="MSGraph.Chart.8">
              <p:embed/>
            </p:oleObj>
          </a:graphicData>
        </a:graphic>
      </p:graphicFrame>
      <p:cxnSp>
        <p:nvCxnSpPr>
          <p:cNvPr id="75" name="Straight Connector 74"/>
          <p:cNvCxnSpPr/>
          <p:nvPr>
            <p:custDataLst>
              <p:tags r:id="rId37"/>
            </p:custDataLst>
          </p:nvPr>
        </p:nvCxnSpPr>
        <p:spPr>
          <a:xfrm flipH="1">
            <a:off x="9288462" y="2447925"/>
            <a:ext cx="203200" cy="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38"/>
            </p:custDataLst>
          </p:nvPr>
        </p:nvCxnSpPr>
        <p:spPr>
          <a:xfrm>
            <a:off x="9491662" y="1851025"/>
            <a:ext cx="0" cy="59690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39"/>
            </p:custDataLst>
          </p:nvPr>
        </p:nvCxnSpPr>
        <p:spPr>
          <a:xfrm>
            <a:off x="9258300" y="1851025"/>
            <a:ext cx="233362"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8" name="Text Placeholder 12"/>
          <p:cNvSpPr>
            <a:spLocks noGrp="1"/>
          </p:cNvSpPr>
          <p:nvPr>
            <p:custDataLst>
              <p:tags r:id="rId40"/>
            </p:custDataLst>
          </p:nvPr>
        </p:nvSpPr>
        <p:spPr bwMode="gray">
          <a:xfrm>
            <a:off x="7627937" y="1774825"/>
            <a:ext cx="303212"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ct val="0"/>
              </a:spcBef>
              <a:spcAft>
                <a:spcPct val="0"/>
              </a:spcAft>
              <a:buClr>
                <a:srgbClr val="579CAD"/>
              </a:buClr>
              <a:buFont typeface="Arial" pitchFamily="34" charset="0"/>
              <a:buNone/>
            </a:pPr>
            <a:fld id="{B67AC61A-6321-4634-91B2-2E639452DE3D}" type="datetime'''''''''''''''''''9''''''''''''4'''''">
              <a:rPr lang="es-ES" altLang="en-US" sz="1000" b="1" smtClean="0">
                <a:solidFill>
                  <a:srgbClr val="000000"/>
                </a:solidFill>
                <a:sym typeface="+mn-lt"/>
              </a:rPr>
              <a:pPr marL="0" lvl="1" indent="0" algn="ctr">
                <a:spcBef>
                  <a:spcPct val="0"/>
                </a:spcBef>
                <a:spcAft>
                  <a:spcPct val="0"/>
                </a:spcAft>
                <a:buClr>
                  <a:srgbClr val="579CAD"/>
                </a:buClr>
                <a:buFont typeface="Arial" pitchFamily="34" charset="0"/>
                <a:buNone/>
              </a:pPr>
              <a:t>94</a:t>
            </a:fld>
            <a:r>
              <a:rPr lang="es-ES" altLang="en-US" sz="1000" b="1" smtClean="0">
                <a:solidFill>
                  <a:srgbClr val="000000"/>
                </a:solidFill>
                <a:sym typeface="+mn-lt"/>
              </a:rPr>
              <a:t>%</a:t>
            </a:r>
            <a:endParaRPr lang="es-ES" sz="1000" b="1" dirty="0">
              <a:solidFill>
                <a:srgbClr val="000000"/>
              </a:solidFill>
              <a:sym typeface="+mn-lt"/>
            </a:endParaRPr>
          </a:p>
        </p:txBody>
      </p:sp>
      <p:sp>
        <p:nvSpPr>
          <p:cNvPr id="79" name="Text Placeholder 10"/>
          <p:cNvSpPr>
            <a:spLocks noGrp="1"/>
          </p:cNvSpPr>
          <p:nvPr>
            <p:custDataLst>
              <p:tags r:id="rId41"/>
            </p:custDataLst>
          </p:nvPr>
        </p:nvSpPr>
        <p:spPr>
          <a:xfrm>
            <a:off x="9309100" y="2041525"/>
            <a:ext cx="365125" cy="215900"/>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63EDF9D2-390D-437A-9AF7-3218B183CC46}" type="datetime'''''''''''''''''''''+''''''1''''''''''''''''''''''%'''''''''''">
              <a:rPr lang="es-ES" altLang="en-US" sz="1000" b="0" smtClean="0">
                <a:solidFill>
                  <a:srgbClr val="000000"/>
                </a:solidFill>
                <a:sym typeface="+mn-lt"/>
              </a:rPr>
              <a:pPr algn="ctr">
                <a:spcBef>
                  <a:spcPct val="0"/>
                </a:spcBef>
                <a:spcAft>
                  <a:spcPct val="0"/>
                </a:spcAft>
                <a:defRPr b="0" i="0"/>
              </a:pPr>
              <a:t>+1%</a:t>
            </a:fld>
            <a:endParaRPr lang="es-ES" sz="1000" b="0" smtClean="0">
              <a:solidFill>
                <a:srgbClr val="000000"/>
              </a:solidFill>
              <a:sym typeface="+mn-lt"/>
            </a:endParaRPr>
          </a:p>
        </p:txBody>
      </p:sp>
      <p:sp>
        <p:nvSpPr>
          <p:cNvPr id="80" name="Text Placeholder 12"/>
          <p:cNvSpPr>
            <a:spLocks noGrp="1"/>
          </p:cNvSpPr>
          <p:nvPr>
            <p:custDataLst>
              <p:tags r:id="rId42"/>
            </p:custDataLst>
          </p:nvPr>
        </p:nvSpPr>
        <p:spPr>
          <a:xfrm>
            <a:off x="5561012" y="2371725"/>
            <a:ext cx="719137" cy="152400"/>
          </a:xfrm>
          <a:prstGeom prst="rect">
            <a:avLst/>
          </a:prstGeom>
          <a:noFill/>
        </p:spPr>
        <p:txBody>
          <a:bodyPr wrap="none" lIns="0" tIns="0" rIns="0" bIns="0" anchor="ctr"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r">
              <a:spcBef>
                <a:spcPct val="0"/>
              </a:spcBef>
              <a:defRPr b="0" i="0"/>
            </a:pPr>
            <a:r>
              <a:rPr lang="es-ES" sz="1000" b="0" smtClean="0">
                <a:solidFill>
                  <a:srgbClr val="000000"/>
                </a:solidFill>
                <a:sym typeface="+mn-lt"/>
              </a:rPr>
              <a:t>Martini Klinik</a:t>
            </a:r>
          </a:p>
        </p:txBody>
      </p:sp>
      <p:sp>
        <p:nvSpPr>
          <p:cNvPr id="82" name="Text Placeholder 12"/>
          <p:cNvSpPr>
            <a:spLocks noGrp="1"/>
          </p:cNvSpPr>
          <p:nvPr>
            <p:custDataLst>
              <p:tags r:id="rId43"/>
            </p:custDataLst>
          </p:nvPr>
        </p:nvSpPr>
        <p:spPr>
          <a:xfrm>
            <a:off x="7643812" y="2371725"/>
            <a:ext cx="303212" cy="152400"/>
          </a:xfrm>
          <a:prstGeom prst="rect">
            <a:avLst/>
          </a:prstGeom>
          <a:noFill/>
        </p:spPr>
        <p:txBody>
          <a:bodyPr wrap="none" lIns="25400" tIns="0" rIns="2540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DFDC0564-F95F-4278-BBFA-D822EF591F0F}" type="datetime'''''9''''''''''''''''''''''5'''''''''''''''''''''''''''''''''">
              <a:rPr lang="es-ES" altLang="en-US" sz="1000" b="0" smtClean="0">
                <a:solidFill>
                  <a:srgbClr val="FFFFFF"/>
                </a:solidFill>
                <a:sym typeface="+mn-lt"/>
              </a:rPr>
              <a:pPr algn="ctr">
                <a:spcBef>
                  <a:spcPct val="0"/>
                </a:spcBef>
                <a:spcAft>
                  <a:spcPct val="0"/>
                </a:spcAft>
                <a:defRPr b="0" i="0"/>
              </a:pPr>
              <a:t>95</a:t>
            </a:fld>
            <a:r>
              <a:rPr lang="es-ES" altLang="en-US" sz="1000" b="0" smtClean="0">
                <a:solidFill>
                  <a:srgbClr val="FFFFFF"/>
                </a:solidFill>
                <a:sym typeface="+mn-lt"/>
              </a:rPr>
              <a:t>%</a:t>
            </a:r>
            <a:endParaRPr lang="es-ES" sz="1000" b="0" dirty="0" smtClean="0">
              <a:solidFill>
                <a:srgbClr val="FFFFFF"/>
              </a:solidFill>
              <a:sym typeface="+mn-lt"/>
            </a:endParaRPr>
          </a:p>
        </p:txBody>
      </p:sp>
      <p:sp>
        <p:nvSpPr>
          <p:cNvPr id="83" name="Text Placeholder 11"/>
          <p:cNvSpPr>
            <a:spLocks noGrp="1"/>
          </p:cNvSpPr>
          <p:nvPr>
            <p:custDataLst>
              <p:tags r:id="rId44"/>
            </p:custDataLst>
          </p:nvPr>
        </p:nvSpPr>
        <p:spPr>
          <a:xfrm>
            <a:off x="5367337" y="1774825"/>
            <a:ext cx="912812" cy="152400"/>
          </a:xfrm>
          <a:prstGeom prst="rect">
            <a:avLst/>
          </a:prstGeom>
          <a:noFill/>
        </p:spPr>
        <p:txBody>
          <a:bodyPr wrap="none" lIns="0" tIns="0" rIns="0" bIns="0" anchor="ctr"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r">
              <a:spcBef>
                <a:spcPct val="0"/>
              </a:spcBef>
              <a:defRPr b="0" i="0"/>
            </a:pPr>
            <a:fld id="{764CF4F0-047E-4329-BBAF-1741F4B02455}" type="datetime'''''Ot''r''''''''o''''s ''h''''os''''''''''pita''l''''''e''s'">
              <a:rPr lang="es-ES" altLang="en-US" sz="1000" b="0" smtClean="0">
                <a:solidFill>
                  <a:srgbClr val="000000"/>
                </a:solidFill>
                <a:sym typeface="+mn-lt"/>
              </a:rPr>
              <a:pPr algn="r">
                <a:spcBef>
                  <a:spcPct val="0"/>
                </a:spcBef>
                <a:defRPr b="0" i="0"/>
              </a:pPr>
              <a:t>Otros hospitales</a:t>
            </a:fld>
            <a:endParaRPr lang="es-ES" sz="1000" b="0" dirty="0" smtClean="0">
              <a:solidFill>
                <a:srgbClr val="000000"/>
              </a:solidFill>
              <a:sym typeface="+mn-lt"/>
            </a:endParaRPr>
          </a:p>
        </p:txBody>
      </p:sp>
      <p:sp>
        <p:nvSpPr>
          <p:cNvPr id="84" name="Text Placeholder 3"/>
          <p:cNvSpPr>
            <a:spLocks noGrp="1"/>
          </p:cNvSpPr>
          <p:nvPr>
            <p:custDataLst>
              <p:tags r:id="rId45"/>
            </p:custDataLst>
          </p:nvPr>
        </p:nvSpPr>
        <p:spPr>
          <a:xfrm>
            <a:off x="5367337" y="1265237"/>
            <a:ext cx="1577975" cy="182562"/>
          </a:xfrm>
          <a:prstGeom prst="rect">
            <a:avLst/>
          </a:prstGeom>
          <a:noFill/>
        </p:spPr>
        <p:txBody>
          <a:bodyPr wrap="none" lIns="0" tIns="0" rIns="0" bIns="0" anchor="b" anchorCtr="0">
            <a:noAutofit/>
          </a:bodyPr>
          <a:lstStyle>
            <a:lvl1pPr marL="0" marR="0" indent="0" algn="l" defTabSz="914400" rtl="0" eaLnBrk="1" fontAlgn="auto" latinLnBrk="0" hangingPunct="1">
              <a:lnSpc>
                <a:spcPct val="100000"/>
              </a:lnSpc>
              <a:spcBef>
                <a:spcPct val="20000"/>
              </a:spcBef>
              <a:spcAft>
                <a:spcPct val="0"/>
              </a:spcAft>
              <a:buClrTx/>
              <a:buSzTx/>
              <a:buFontTx/>
              <a:buNone/>
              <a:defRPr sz="1600" b="1" kern="1200">
                <a:solidFill>
                  <a:schemeClr val="tx1"/>
                </a:solidFill>
                <a:latin typeface="+mn-lt"/>
                <a:ea typeface="+mn-ea"/>
                <a:cs typeface="+mn-cs"/>
                <a:sym typeface="Calibri"/>
              </a:defRPr>
            </a:lvl1pPr>
            <a:lvl2pPr marL="1778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2pPr>
            <a:lvl3pPr marL="355600"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3pPr>
            <a:lvl4pPr marL="542925" marR="0" indent="-187325"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4pPr>
            <a:lvl5pPr marL="720725" marR="0" indent="-177800" algn="l" defTabSz="914400" rtl="0" eaLnBrk="1" fontAlgn="auto" latinLnBrk="0" hangingPunct="1">
              <a:lnSpc>
                <a:spcPct val="100000"/>
              </a:lnSpc>
              <a:spcBef>
                <a:spcPct val="20000"/>
              </a:spcBef>
              <a:spcAft>
                <a:spcPct val="0"/>
              </a:spcAft>
              <a:buClr>
                <a:srgbClr val="95AFA1"/>
              </a:buClr>
              <a:buSzTx/>
              <a:buFont typeface="Corbel" pitchFamily="34" charset="0"/>
              <a:buChar char="+"/>
              <a:defRPr sz="1600" kern="1200">
                <a:solidFill>
                  <a:schemeClr val="tx1"/>
                </a:solidFill>
                <a:latin typeface="+mn-lt"/>
                <a:ea typeface="+mn-ea"/>
                <a:cs typeface="+mn-cs"/>
                <a:sym typeface="Calibri"/>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ct val="0"/>
              </a:spcBef>
              <a:defRPr b="0" i="0"/>
            </a:pPr>
            <a:r>
              <a:rPr lang="es-ES" sz="1200" b="0" dirty="0" smtClean="0">
                <a:solidFill>
                  <a:srgbClr val="000000"/>
                </a:solidFill>
                <a:sym typeface="+mn-lt"/>
              </a:rPr>
              <a:t>Supervivencia a </a:t>
            </a:r>
            <a:r>
              <a:rPr lang="es-ES" sz="1200" b="0" smtClean="0">
                <a:solidFill>
                  <a:srgbClr val="000000"/>
                </a:solidFill>
                <a:sym typeface="+mn-lt"/>
              </a:rPr>
              <a:t>5 años</a:t>
            </a:r>
          </a:p>
        </p:txBody>
      </p:sp>
    </p:spTree>
    <p:extLst>
      <p:ext uri="{BB962C8B-B14F-4D97-AF65-F5344CB8AC3E}">
        <p14:creationId xmlns="" xmlns:p14="http://schemas.microsoft.com/office/powerpoint/2010/main" val="30731752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 xmlns:p14="http://schemas.microsoft.com/office/powerpoint/2010/main" val="1355055417"/>
              </p:ext>
            </p:extLst>
          </p:nvPr>
        </p:nvGraphicFramePr>
        <p:xfrm>
          <a:off x="1720" y="1589"/>
          <a:ext cx="1719" cy="1587"/>
        </p:xfrm>
        <a:graphic>
          <a:graphicData uri="http://schemas.openxmlformats.org/presentationml/2006/ole">
            <p:oleObj spid="_x0000_s54274" name="think-cell Slide" r:id="rId37" imgW="360" imgH="360" progId="">
              <p:embed/>
            </p:oleObj>
          </a:graphicData>
        </a:graphic>
      </p:graphicFrame>
      <p:sp>
        <p:nvSpPr>
          <p:cNvPr id="24" name="Rectangle 23" hidden="1"/>
          <p:cNvSpPr/>
          <p:nvPr>
            <p:custDataLst>
              <p:tags r:id="rId2"/>
            </p:custDataLst>
          </p:nvPr>
        </p:nvSpPr>
        <p:spPr>
          <a:xfrm>
            <a:off x="0" y="0"/>
            <a:ext cx="171979" cy="158750"/>
          </a:xfrm>
          <a:prstGeom prst="rect">
            <a:avLst/>
          </a:prstGeom>
          <a:solidFill>
            <a:schemeClr val="accent1"/>
          </a:solidFill>
          <a:ln w="9525"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b="0" i="0"/>
            </a:pPr>
            <a:endParaRPr lang="es-ES" sz="800" dirty="0" smtClean="0">
              <a:solidFill>
                <a:srgbClr val="000000"/>
              </a:solidFill>
              <a:cs typeface="Arial"/>
              <a:sym typeface="Arial"/>
            </a:endParaRPr>
          </a:p>
        </p:txBody>
      </p:sp>
      <p:sp>
        <p:nvSpPr>
          <p:cNvPr id="2" name="Title 1"/>
          <p:cNvSpPr>
            <a:spLocks noGrp="1"/>
          </p:cNvSpPr>
          <p:nvPr>
            <p:ph type="title"/>
          </p:nvPr>
        </p:nvSpPr>
        <p:spPr>
          <a:xfrm>
            <a:off x="457199" y="162000"/>
            <a:ext cx="8992800" cy="831600"/>
          </a:xfrm>
        </p:spPr>
        <p:txBody>
          <a:bodyPr vert="horz" lIns="0" tIns="45720" rIns="0" bIns="45720" rtlCol="0" anchor="b" anchorCtr="0">
            <a:noAutofit/>
          </a:bodyPr>
          <a:lstStyle/>
          <a:p>
            <a:r>
              <a:rPr lang="es-ES" dirty="0"/>
              <a:t>En Holanda, las aseguradoras financian una plataforma de medición para mejorar los resultados y los costes </a:t>
            </a:r>
            <a:r>
              <a:rPr lang="es-ES" dirty="0" smtClean="0"/>
              <a:t>sanitarios</a:t>
            </a:r>
            <a:endParaRPr lang="es-ES" dirty="0"/>
          </a:p>
        </p:txBody>
      </p:sp>
      <p:sp>
        <p:nvSpPr>
          <p:cNvPr id="7" name="TextColumnContent"/>
          <p:cNvSpPr>
            <a:spLocks noChangeArrowheads="1"/>
          </p:cNvSpPr>
          <p:nvPr/>
        </p:nvSpPr>
        <p:spPr>
          <a:xfrm>
            <a:off x="272562" y="2083378"/>
            <a:ext cx="3222522" cy="4189411"/>
          </a:xfrm>
          <a:prstGeom prst="rect">
            <a:avLst/>
          </a:prstGeom>
          <a:noFill/>
          <a:ln w="9525" algn="ctr">
            <a:noFill/>
            <a:miter lim="800000"/>
            <a:headEnd type="none" w="lg" len="lg"/>
            <a:tailEnd type="none" w="lg" len="lg"/>
          </a:ln>
        </p:spPr>
        <p:txBody>
          <a:bodyPr wrap="square" tIns="91440" bIns="91440"/>
          <a:lstStyle/>
          <a:p>
            <a:pPr>
              <a:buClr>
                <a:srgbClr val="000000"/>
              </a:buClr>
              <a:defRPr b="0" i="0"/>
            </a:pPr>
            <a:r>
              <a:rPr lang="es-ES" sz="1200" b="1" smtClean="0">
                <a:solidFill>
                  <a:srgbClr val="000000"/>
                </a:solidFill>
              </a:rPr>
              <a:t>DICA </a:t>
            </a:r>
            <a:r>
              <a:rPr lang="es-ES" sz="1200" b="1" dirty="0" smtClean="0">
                <a:solidFill>
                  <a:srgbClr val="000000"/>
                </a:solidFill>
              </a:rPr>
              <a:t>(Dutch </a:t>
            </a:r>
            <a:r>
              <a:rPr lang="es-ES" sz="1200" b="1" dirty="0" err="1" smtClean="0">
                <a:solidFill>
                  <a:srgbClr val="000000"/>
                </a:solidFill>
              </a:rPr>
              <a:t>Institute</a:t>
            </a:r>
            <a:r>
              <a:rPr lang="es-ES" sz="1200" b="1" dirty="0" smtClean="0">
                <a:solidFill>
                  <a:srgbClr val="000000"/>
                </a:solidFill>
              </a:rPr>
              <a:t> </a:t>
            </a:r>
            <a:r>
              <a:rPr lang="es-ES" sz="1200" b="1" dirty="0" err="1" smtClean="0">
                <a:solidFill>
                  <a:srgbClr val="000000"/>
                </a:solidFill>
              </a:rPr>
              <a:t>for</a:t>
            </a:r>
            <a:r>
              <a:rPr lang="es-ES" sz="1200" b="1" dirty="0" smtClean="0">
                <a:solidFill>
                  <a:srgbClr val="000000"/>
                </a:solidFill>
              </a:rPr>
              <a:t> </a:t>
            </a:r>
            <a:r>
              <a:rPr lang="es-ES" sz="1200" b="1" dirty="0" err="1" smtClean="0">
                <a:solidFill>
                  <a:srgbClr val="000000"/>
                </a:solidFill>
              </a:rPr>
              <a:t>Clinical</a:t>
            </a:r>
            <a:r>
              <a:rPr lang="es-ES" sz="1200" b="1" dirty="0" smtClean="0">
                <a:solidFill>
                  <a:srgbClr val="000000"/>
                </a:solidFill>
              </a:rPr>
              <a:t> </a:t>
            </a:r>
            <a:r>
              <a:rPr lang="es-ES" sz="1200" b="1" err="1" smtClean="0">
                <a:solidFill>
                  <a:srgbClr val="000000"/>
                </a:solidFill>
              </a:rPr>
              <a:t>Auditing</a:t>
            </a:r>
            <a:r>
              <a:rPr lang="es-ES" sz="1200" b="1" smtClean="0">
                <a:solidFill>
                  <a:srgbClr val="000000"/>
                </a:solidFill>
              </a:rPr>
              <a:t>) facilita la creación de registros nacionales de calidad incorporando </a:t>
            </a:r>
            <a:r>
              <a:rPr lang="es-ES" sz="1200" b="1" dirty="0" smtClean="0">
                <a:solidFill>
                  <a:srgbClr val="000000"/>
                </a:solidFill>
              </a:rPr>
              <a:t>resultados en salud que importan a </a:t>
            </a:r>
            <a:r>
              <a:rPr lang="es-ES" sz="1200" b="1" smtClean="0">
                <a:solidFill>
                  <a:srgbClr val="000000"/>
                </a:solidFill>
              </a:rPr>
              <a:t>los pacientes</a:t>
            </a:r>
            <a:r>
              <a:rPr lang="es-ES" sz="1200" smtClean="0">
                <a:solidFill>
                  <a:srgbClr val="000000"/>
                </a:solidFill>
              </a:rPr>
              <a:t> </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sym typeface="Corbel"/>
              </a:rPr>
              <a:t>El primer paso fue </a:t>
            </a:r>
            <a:r>
              <a:rPr lang="es-ES" sz="1200" dirty="0" smtClean="0">
                <a:solidFill>
                  <a:srgbClr val="000000"/>
                </a:solidFill>
                <a:sym typeface="Corbel"/>
              </a:rPr>
              <a:t>alcanzar un </a:t>
            </a:r>
            <a:r>
              <a:rPr lang="es-ES" sz="1200" smtClean="0">
                <a:solidFill>
                  <a:srgbClr val="000000"/>
                </a:solidFill>
                <a:sym typeface="Corbel"/>
              </a:rPr>
              <a:t>consenso sobre los indicadores de resultados</a:t>
            </a:r>
            <a:br>
              <a:rPr lang="es-ES" sz="1200" smtClean="0">
                <a:solidFill>
                  <a:srgbClr val="000000"/>
                </a:solidFill>
                <a:sym typeface="Corbel"/>
              </a:rPr>
            </a:br>
            <a:r>
              <a:rPr lang="es-ES" sz="1200" smtClean="0">
                <a:solidFill>
                  <a:srgbClr val="000000"/>
                </a:solidFill>
                <a:sym typeface="Corbel"/>
              </a:rPr>
              <a:t>(esfuerzo liderado por diferentes profesionales de la sanidad)</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sym typeface="Corbel"/>
              </a:rPr>
              <a:t>Registros financiados por las entidades pagadoras </a:t>
            </a:r>
            <a:r>
              <a:rPr lang="es-ES" sz="1200" dirty="0" smtClean="0">
                <a:solidFill>
                  <a:srgbClr val="000000"/>
                </a:solidFill>
                <a:sym typeface="Corbel"/>
              </a:rPr>
              <a:t>(</a:t>
            </a:r>
            <a:r>
              <a:rPr lang="es-ES" sz="1200" smtClean="0">
                <a:solidFill>
                  <a:srgbClr val="000000"/>
                </a:solidFill>
                <a:sym typeface="Corbel"/>
              </a:rPr>
              <a:t>aseguradoras)</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sym typeface="Corbel"/>
              </a:rPr>
              <a:t>17 registros de enfermedades en 2014</a:t>
            </a:r>
          </a:p>
          <a:p>
            <a:pPr>
              <a:buClr>
                <a:srgbClr val="000000"/>
              </a:buClr>
              <a:defRPr b="0" i="0"/>
            </a:pPr>
            <a:endParaRPr lang="es-ES" sz="1200" b="1" smtClean="0">
              <a:solidFill>
                <a:srgbClr val="000000"/>
              </a:solidFill>
            </a:endParaRPr>
          </a:p>
          <a:p>
            <a:pPr>
              <a:buClr>
                <a:srgbClr val="000000"/>
              </a:buClr>
              <a:defRPr b="0" i="0"/>
            </a:pPr>
            <a:r>
              <a:rPr lang="es-ES" sz="1200" b="1" smtClean="0">
                <a:solidFill>
                  <a:srgbClr val="000000"/>
                </a:solidFill>
              </a:rPr>
              <a:t>A cambio de los datos reportados, DICA proporciona paneles de control semanales a hospitales</a:t>
            </a:r>
            <a:r>
              <a:rPr lang="es-ES" sz="1200" smtClean="0">
                <a:solidFill>
                  <a:srgbClr val="000000"/>
                </a:solidFill>
              </a:rPr>
              <a:t> </a:t>
            </a:r>
          </a:p>
          <a:p>
            <a:pPr marL="288925" lvl="1" indent="-174625" fontAlgn="base">
              <a:buClr>
                <a:srgbClr val="579CAD"/>
              </a:buClr>
              <a:buSzPct val="100000"/>
              <a:buFont typeface="Arial" panose="020B0604020202020204" pitchFamily="34" charset="0"/>
              <a:buChar char="•"/>
              <a:defRPr b="0" i="0"/>
            </a:pPr>
            <a:r>
              <a:rPr lang="es-ES" sz="1200" smtClean="0">
                <a:solidFill>
                  <a:srgbClr val="000000"/>
                </a:solidFill>
              </a:rPr>
              <a:t>También ayudó a identificar las mejores prácticas y mejorar sus resultados</a:t>
            </a:r>
          </a:p>
          <a:p>
            <a:pPr>
              <a:buClr>
                <a:srgbClr val="579CAD"/>
              </a:buClr>
              <a:defRPr b="0" i="0"/>
            </a:pPr>
            <a:endParaRPr lang="es-ES" sz="1200" b="1" smtClean="0">
              <a:solidFill>
                <a:srgbClr val="000000"/>
              </a:solidFill>
            </a:endParaRPr>
          </a:p>
          <a:p>
            <a:pPr>
              <a:buClr>
                <a:srgbClr val="579CAD"/>
              </a:buClr>
              <a:defRPr b="0" i="0"/>
            </a:pPr>
            <a:endParaRPr lang="es-ES" sz="1200" b="1" smtClean="0">
              <a:solidFill>
                <a:srgbClr val="000000"/>
              </a:solidFill>
            </a:endParaRPr>
          </a:p>
          <a:p>
            <a:pPr>
              <a:spcBef>
                <a:spcPct val="20000"/>
              </a:spcBef>
              <a:defRPr b="0" i="0"/>
            </a:pPr>
            <a:endParaRPr lang="es-ES" sz="1200" b="1" smtClean="0">
              <a:solidFill>
                <a:srgbClr val="000000"/>
              </a:solidFill>
            </a:endParaRPr>
          </a:p>
          <a:p>
            <a:pPr>
              <a:spcBef>
                <a:spcPct val="20000"/>
              </a:spcBef>
              <a:defRPr b="0" i="0"/>
            </a:pPr>
            <a:endParaRPr lang="es-ES" sz="1200" b="1" dirty="0" smtClean="0">
              <a:solidFill>
                <a:srgbClr val="000000"/>
              </a:solidFill>
            </a:endParaRPr>
          </a:p>
        </p:txBody>
      </p:sp>
      <p:sp>
        <p:nvSpPr>
          <p:cNvPr id="12" name="Rectangle 11"/>
          <p:cNvSpPr/>
          <p:nvPr/>
        </p:nvSpPr>
        <p:spPr>
          <a:xfrm>
            <a:off x="5212959" y="1261242"/>
            <a:ext cx="4237040" cy="546661"/>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90000" rIns="36000" bIns="90000" rtlCol="0" anchor="ctr" anchorCtr="0"/>
          <a:lstStyle/>
          <a:p>
            <a:pPr algn="ctr">
              <a:defRPr b="0" i="0"/>
            </a:pPr>
            <a:r>
              <a:rPr lang="es-ES" sz="1400" b="1" smtClean="0">
                <a:solidFill>
                  <a:srgbClr val="000000"/>
                </a:solidFill>
                <a:cs typeface="Arial" pitchFamily="34" charset="0"/>
              </a:rPr>
              <a:t>La mortalidad en cánceres colorrectales se redujo en ~30% entre 2010 y 2012</a:t>
            </a:r>
          </a:p>
        </p:txBody>
      </p:sp>
      <p:sp>
        <p:nvSpPr>
          <p:cNvPr id="13" name="Rectangle 12"/>
          <p:cNvSpPr/>
          <p:nvPr/>
        </p:nvSpPr>
        <p:spPr>
          <a:xfrm>
            <a:off x="5212959" y="3652475"/>
            <a:ext cx="4237040" cy="546661"/>
          </a:xfrm>
          <a:prstGeom prst="rect">
            <a:avLst/>
          </a:prstGeom>
          <a:no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90000" rIns="36000" bIns="90000" rtlCol="0" anchor="ctr" anchorCtr="0"/>
          <a:lstStyle/>
          <a:p>
            <a:pPr algn="ctr">
              <a:defRPr b="0" i="0"/>
            </a:pPr>
            <a:r>
              <a:rPr lang="es-ES" sz="1400" b="1" smtClean="0">
                <a:solidFill>
                  <a:srgbClr val="000000"/>
                </a:solidFill>
                <a:cs typeface="Arial" pitchFamily="34" charset="0"/>
              </a:rPr>
              <a:t>Reducción de 13 – 15% en estancia </a:t>
            </a:r>
            <a:r>
              <a:rPr lang="es-ES" sz="1400" b="1" dirty="0" smtClean="0">
                <a:solidFill>
                  <a:srgbClr val="000000"/>
                </a:solidFill>
                <a:cs typeface="Arial" pitchFamily="34" charset="0"/>
              </a:rPr>
              <a:t>media de </a:t>
            </a:r>
            <a:r>
              <a:rPr lang="es-ES" sz="1400" b="1" smtClean="0">
                <a:solidFill>
                  <a:srgbClr val="000000"/>
                </a:solidFill>
                <a:cs typeface="Arial" pitchFamily="34" charset="0"/>
              </a:rPr>
              <a:t>hospitalización durante el mismo periodo</a:t>
            </a:r>
          </a:p>
        </p:txBody>
      </p:sp>
      <p:sp>
        <p:nvSpPr>
          <p:cNvPr id="88" name="Rectangle 5"/>
          <p:cNvSpPr>
            <a:spLocks noChangeArrowheads="1"/>
          </p:cNvSpPr>
          <p:nvPr/>
        </p:nvSpPr>
        <p:spPr>
          <a:xfrm>
            <a:off x="455612" y="6352069"/>
            <a:ext cx="7591294" cy="293357"/>
          </a:xfrm>
          <a:prstGeom prst="rect">
            <a:avLst/>
          </a:prstGeom>
          <a:noFill/>
          <a:ln w="9525" algn="ctr">
            <a:noFill/>
            <a:miter lim="800000"/>
            <a:headEnd type="none" w="lg" len="lg"/>
            <a:tailEnd type="none" w="lg" len="lg"/>
          </a:ln>
        </p:spPr>
        <p:txBody>
          <a:bodyPr lIns="0" tIns="0" rIns="0" bIns="0" anchor="b"/>
          <a:lstStyle/>
          <a:p>
            <a:pPr eaLnBrk="0" hangingPunct="0">
              <a:lnSpc>
                <a:spcPct val="90000"/>
              </a:lnSpc>
              <a:defRPr b="0" i="0"/>
            </a:pPr>
            <a:r>
              <a:rPr lang="es-ES" sz="700" smtClean="0">
                <a:solidFill>
                  <a:srgbClr val="000000"/>
                </a:solidFill>
                <a:cs typeface="Arial" pitchFamily="34" charset="0"/>
              </a:rPr>
              <a:t>Prólogo: La causa/ efecto (p.e. el efecto de los registros en los resultados) nunca se puede probar al 100% 1%</a:t>
            </a:r>
          </a:p>
          <a:p>
            <a:pPr>
              <a:lnSpc>
                <a:spcPct val="90000"/>
              </a:lnSpc>
              <a:defRPr b="0" i="0"/>
            </a:pPr>
            <a:r>
              <a:rPr lang="es-ES" sz="700" smtClean="0">
                <a:solidFill>
                  <a:srgbClr val="000000"/>
                </a:solidFill>
                <a:sym typeface="Corbel"/>
              </a:rPr>
              <a:t>Fuente: Informe anual de AES, 2013; entrevistas iniciales con los representantes de DICA</a:t>
            </a:r>
          </a:p>
        </p:txBody>
      </p:sp>
      <p:graphicFrame>
        <p:nvGraphicFramePr>
          <p:cNvPr id="87" name="Object 22"/>
          <p:cNvGraphicFramePr>
            <a:graphicFrameLocks noChangeAspect="1"/>
          </p:cNvGraphicFramePr>
          <p:nvPr>
            <p:extLst>
              <p:ext uri="{D42A27DB-BD31-4B8C-83A1-F6EECF244321}">
                <p14:modId xmlns="" xmlns:p14="http://schemas.microsoft.com/office/powerpoint/2010/main" val="1196003390"/>
              </p:ext>
            </p:extLst>
          </p:nvPr>
        </p:nvGraphicFramePr>
        <p:xfrm>
          <a:off x="5143499" y="2438399"/>
          <a:ext cx="2255502" cy="1043928"/>
        </p:xfrm>
        <a:graphic>
          <a:graphicData uri="http://schemas.openxmlformats.org/presentationml/2006/ole">
            <p:oleObj spid="_x0000_s54275" name="Chart" r:id="rId38" imgW="2255502" imgH="1043928" progId="MSGraph.Chart.8">
              <p:embed/>
            </p:oleObj>
          </a:graphicData>
        </a:graphic>
      </p:graphicFrame>
      <p:cxnSp>
        <p:nvCxnSpPr>
          <p:cNvPr id="111" name="Straight Connector 110"/>
          <p:cNvCxnSpPr/>
          <p:nvPr>
            <p:custDataLst>
              <p:tags r:id="rId3"/>
            </p:custDataLst>
          </p:nvPr>
        </p:nvCxnSpPr>
        <p:spPr>
          <a:xfrm>
            <a:off x="5938837" y="2754312"/>
            <a:ext cx="903287"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4"/>
            </p:custDataLst>
          </p:nvPr>
        </p:nvCxnSpPr>
        <p:spPr>
          <a:xfrm>
            <a:off x="6842125" y="2754312"/>
            <a:ext cx="0" cy="231775"/>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5"/>
            </p:custDataLst>
          </p:nvPr>
        </p:nvCxnSpPr>
        <p:spPr>
          <a:xfrm flipV="1">
            <a:off x="5938837" y="2754312"/>
            <a:ext cx="0" cy="125412"/>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8" name="Rectangle 66"/>
          <p:cNvSpPr>
            <a:spLocks noChangeArrowheads="1"/>
          </p:cNvSpPr>
          <p:nvPr>
            <p:custDataLst>
              <p:tags r:id="rId6"/>
            </p:custDataLst>
          </p:nvPr>
        </p:nvSpPr>
        <p:spPr>
          <a:xfrm>
            <a:off x="5818187" y="3344862"/>
            <a:ext cx="241300" cy="122237"/>
          </a:xfrm>
          <a:prstGeom prst="rect">
            <a:avLst/>
          </a:prstGeom>
          <a:noFill/>
          <a:ln w="9525" algn="ctr">
            <a:noFill/>
            <a:miter lim="800000"/>
          </a:ln>
        </p:spPr>
        <p:txBody>
          <a:bodyPr wrap="square" lIns="0" tIns="0" rIns="0" bIns="0"/>
          <a:lstStyle/>
          <a:p>
            <a:pPr>
              <a:defRPr b="0" i="0"/>
            </a:pPr>
            <a:fld id="{B5E5E3B8-BECF-4722-B0EB-0F2BE5871472}" type="datetime'2''''''''''''''''''0''''1''''''''''''''''0'''''''''''''">
              <a:rPr lang="es-ES" sz="800" smtClean="0">
                <a:solidFill>
                  <a:srgbClr val="000000"/>
                </a:solidFill>
              </a:rPr>
              <a:pPr>
                <a:defRPr b="0" i="0"/>
              </a:pPr>
              <a:t>2010</a:t>
            </a:fld>
            <a:endParaRPr lang="es-ES" sz="800" smtClean="0">
              <a:solidFill>
                <a:srgbClr val="000000"/>
              </a:solidFill>
            </a:endParaRPr>
          </a:p>
        </p:txBody>
      </p:sp>
      <p:sp>
        <p:nvSpPr>
          <p:cNvPr id="133" name="Text Placeholder 13"/>
          <p:cNvSpPr>
            <a:spLocks noGrp="1"/>
          </p:cNvSpPr>
          <p:nvPr>
            <p:custDataLst>
              <p:tags r:id="rId7"/>
            </p:custDataLst>
          </p:nvPr>
        </p:nvSpPr>
        <p:spPr>
          <a:xfrm>
            <a:off x="6705600" y="3078162"/>
            <a:ext cx="274637" cy="122237"/>
          </a:xfrm>
          <a:prstGeom prst="rect">
            <a:avLst/>
          </a:prstGeom>
          <a:noFill/>
        </p:spPr>
        <p:txBody>
          <a:bodyPr wrap="none" lIns="20637" tIns="0" rIns="20637"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60775A5A-0659-44E8-9DF1-FB66F0AA63B9}" type="datetime'''''''''''''''''''''''''''''''4''''''''''.''''''0''''%'''''''">
              <a:rPr lang="es-ES" sz="800" b="0" smtClean="0">
                <a:solidFill>
                  <a:srgbClr val="000000"/>
                </a:solidFill>
                <a:cs typeface="Arial"/>
              </a:rPr>
              <a:pPr algn="ctr">
                <a:spcBef>
                  <a:spcPct val="0"/>
                </a:spcBef>
                <a:spcAft>
                  <a:spcPct val="0"/>
                </a:spcAft>
                <a:defRPr b="0" i="0"/>
              </a:pPr>
              <a:t>4.0%</a:t>
            </a:fld>
            <a:endParaRPr lang="es-ES" sz="800" b="0" smtClean="0">
              <a:solidFill>
                <a:srgbClr val="000000"/>
              </a:solidFill>
              <a:cs typeface="Arial"/>
            </a:endParaRPr>
          </a:p>
        </p:txBody>
      </p:sp>
      <p:sp>
        <p:nvSpPr>
          <p:cNvPr id="117" name="Rectangle 68"/>
          <p:cNvSpPr>
            <a:spLocks noChangeArrowheads="1"/>
          </p:cNvSpPr>
          <p:nvPr>
            <p:custDataLst>
              <p:tags r:id="rId8"/>
            </p:custDataLst>
          </p:nvPr>
        </p:nvSpPr>
        <p:spPr>
          <a:xfrm>
            <a:off x="6721475" y="3344862"/>
            <a:ext cx="241300" cy="122237"/>
          </a:xfrm>
          <a:prstGeom prst="rect">
            <a:avLst/>
          </a:prstGeom>
          <a:noFill/>
          <a:ln w="9525" algn="ctr">
            <a:noFill/>
            <a:miter lim="800000"/>
          </a:ln>
        </p:spPr>
        <p:txBody>
          <a:bodyPr wrap="square" lIns="0" tIns="0" rIns="0" bIns="0"/>
          <a:lstStyle/>
          <a:p>
            <a:pPr>
              <a:defRPr b="0" i="0"/>
            </a:pPr>
            <a:fld id="{738A4207-48AF-4EC5-8C51-9E4304F0A838}" type="datetime'2''''''''''''''''''''''''''''''0''''''''''1''''2'''''''''''''">
              <a:rPr lang="es-ES" sz="800" smtClean="0">
                <a:solidFill>
                  <a:srgbClr val="000000"/>
                </a:solidFill>
              </a:rPr>
              <a:pPr>
                <a:defRPr b="0" i="0"/>
              </a:pPr>
              <a:t>2012</a:t>
            </a:fld>
            <a:endParaRPr lang="es-ES" sz="800" smtClean="0">
              <a:solidFill>
                <a:srgbClr val="000000"/>
              </a:solidFill>
            </a:endParaRPr>
          </a:p>
        </p:txBody>
      </p:sp>
      <p:sp>
        <p:nvSpPr>
          <p:cNvPr id="119" name="Text Placeholder 14"/>
          <p:cNvSpPr>
            <a:spLocks noGrp="1"/>
          </p:cNvSpPr>
          <p:nvPr>
            <p:custDataLst>
              <p:tags r:id="rId9"/>
            </p:custDataLst>
          </p:nvPr>
        </p:nvSpPr>
        <p:spPr>
          <a:xfrm>
            <a:off x="6221412" y="2668587"/>
            <a:ext cx="338137" cy="173037"/>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884DE1C6-E58B-4BB7-86E8-50C87FE90895}" type="datetime'''''-3''''1''''''''''''%'''''">
              <a:rPr lang="es-ES" sz="800" b="0" smtClean="0">
                <a:solidFill>
                  <a:srgbClr val="000000"/>
                </a:solidFill>
                <a:cs typeface="Arial"/>
              </a:rPr>
              <a:pPr algn="ctr">
                <a:spcBef>
                  <a:spcPct val="0"/>
                </a:spcBef>
                <a:spcAft>
                  <a:spcPct val="0"/>
                </a:spcAft>
                <a:defRPr b="0" i="0"/>
              </a:pPr>
              <a:t>-31%</a:t>
            </a:fld>
            <a:endParaRPr lang="es-ES" sz="800" b="0" smtClean="0">
              <a:solidFill>
                <a:srgbClr val="000000"/>
              </a:solidFill>
              <a:cs typeface="Arial"/>
            </a:endParaRPr>
          </a:p>
        </p:txBody>
      </p:sp>
      <p:sp>
        <p:nvSpPr>
          <p:cNvPr id="132" name="Text Placeholder 12"/>
          <p:cNvSpPr>
            <a:spLocks noGrp="1"/>
          </p:cNvSpPr>
          <p:nvPr>
            <p:custDataLst>
              <p:tags r:id="rId10"/>
            </p:custDataLst>
          </p:nvPr>
        </p:nvSpPr>
        <p:spPr>
          <a:xfrm>
            <a:off x="5802312" y="3024187"/>
            <a:ext cx="274637" cy="122237"/>
          </a:xfrm>
          <a:prstGeom prst="rect">
            <a:avLst/>
          </a:prstGeom>
          <a:noFill/>
        </p:spPr>
        <p:txBody>
          <a:bodyPr wrap="none" lIns="20637" tIns="0" rIns="20637"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D8950BCB-54B0-4DD3-ABEB-1C35E186DFCC}" type="datetime'''''''''''''5''''''''''.''''''''''''''8''''''''''''%'''''''">
              <a:rPr lang="es-ES" sz="800" b="0" smtClean="0">
                <a:solidFill>
                  <a:srgbClr val="000000"/>
                </a:solidFill>
                <a:cs typeface="Arial"/>
              </a:rPr>
              <a:pPr algn="ctr">
                <a:spcBef>
                  <a:spcPct val="0"/>
                </a:spcBef>
                <a:spcAft>
                  <a:spcPct val="0"/>
                </a:spcAft>
                <a:defRPr b="0" i="0"/>
              </a:pPr>
              <a:t>5.8%</a:t>
            </a:fld>
            <a:endParaRPr lang="es-ES" sz="800" b="0" smtClean="0">
              <a:solidFill>
                <a:srgbClr val="000000"/>
              </a:solidFill>
              <a:cs typeface="Arial"/>
            </a:endParaRPr>
          </a:p>
        </p:txBody>
      </p:sp>
      <p:sp>
        <p:nvSpPr>
          <p:cNvPr id="114" name="Rectangle 23"/>
          <p:cNvSpPr>
            <a:spLocks noChangeArrowheads="1"/>
          </p:cNvSpPr>
          <p:nvPr>
            <p:custDataLst>
              <p:tags r:id="rId11"/>
            </p:custDataLst>
          </p:nvPr>
        </p:nvSpPr>
        <p:spPr>
          <a:xfrm>
            <a:off x="5292725" y="2227262"/>
            <a:ext cx="1177925" cy="304800"/>
          </a:xfrm>
          <a:prstGeom prst="rect">
            <a:avLst/>
          </a:prstGeom>
          <a:noFill/>
          <a:ln w="9525" algn="ctr">
            <a:noFill/>
            <a:miter lim="800000"/>
          </a:ln>
        </p:spPr>
        <p:txBody>
          <a:bodyPr wrap="none" lIns="0" tIns="0" rIns="0" bIns="0" anchor="b"/>
          <a:lstStyle/>
          <a:p>
            <a:pPr>
              <a:defRPr b="0" i="0"/>
            </a:pPr>
            <a:r>
              <a:rPr lang="es-ES" sz="1000" smtClean="0">
                <a:solidFill>
                  <a:srgbClr val="000000"/>
                </a:solidFill>
              </a:rPr>
              <a:t>Mortalidad a 30 días </a:t>
            </a:r>
            <a:endParaRPr lang="es-ES" sz="1000" dirty="0" smtClean="0">
              <a:solidFill>
                <a:srgbClr val="000000"/>
              </a:solidFill>
            </a:endParaRPr>
          </a:p>
          <a:p>
            <a:pPr>
              <a:defRPr b="0" i="0"/>
            </a:pPr>
            <a:r>
              <a:rPr lang="es-ES" sz="1000" smtClean="0">
                <a:solidFill>
                  <a:srgbClr val="000000"/>
                </a:solidFill>
              </a:rPr>
              <a:t>tras la resección (%)</a:t>
            </a:r>
            <a:endParaRPr lang="es-ES" sz="1000" dirty="0" smtClean="0">
              <a:solidFill>
                <a:srgbClr val="000000"/>
              </a:solidFill>
            </a:endParaRPr>
          </a:p>
        </p:txBody>
      </p:sp>
      <p:cxnSp>
        <p:nvCxnSpPr>
          <p:cNvPr id="123" name="Straight Connector 122"/>
          <p:cNvCxnSpPr/>
          <p:nvPr/>
        </p:nvCxnSpPr>
        <p:spPr>
          <a:xfrm>
            <a:off x="5386076" y="2216188"/>
            <a:ext cx="1872000" cy="0"/>
          </a:xfrm>
          <a:prstGeom prst="line">
            <a:avLst/>
          </a:prstGeom>
          <a:ln w="19050" cap="flat" algn="ctr">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668040" y="2216188"/>
            <a:ext cx="1872000" cy="0"/>
          </a:xfrm>
          <a:prstGeom prst="line">
            <a:avLst/>
          </a:prstGeom>
          <a:ln w="19050" cap="flat" algn="ctr">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5540882" y="1869745"/>
            <a:ext cx="1562391" cy="393753"/>
          </a:xfrm>
          <a:prstGeom prst="rect">
            <a:avLst/>
          </a:prstGeom>
          <a:noFill/>
        </p:spPr>
        <p:txBody>
          <a:bodyPr wrap="none" tIns="90000" bIns="90000" rtlCol="0" anchor="t">
            <a:spAutoFit/>
          </a:bodyPr>
          <a:lstStyle/>
          <a:p>
            <a:pPr algn="ctr">
              <a:defRPr b="0" i="0"/>
            </a:pPr>
            <a:r>
              <a:rPr lang="es-ES" sz="1400" b="1" smtClean="0">
                <a:solidFill>
                  <a:srgbClr val="000000"/>
                </a:solidFill>
                <a:cs typeface="Arial" pitchFamily="34" charset="0"/>
              </a:rPr>
              <a:t>Cáncer de colon</a:t>
            </a:r>
          </a:p>
        </p:txBody>
      </p:sp>
      <p:sp>
        <p:nvSpPr>
          <p:cNvPr id="126" name="TextBox 125"/>
          <p:cNvSpPr txBox="1"/>
          <p:nvPr/>
        </p:nvSpPr>
        <p:spPr>
          <a:xfrm>
            <a:off x="7841914" y="1869745"/>
            <a:ext cx="1524253" cy="393753"/>
          </a:xfrm>
          <a:prstGeom prst="rect">
            <a:avLst/>
          </a:prstGeom>
          <a:noFill/>
        </p:spPr>
        <p:txBody>
          <a:bodyPr wrap="none" tIns="90000" bIns="90000" rtlCol="0" anchor="t">
            <a:spAutoFit/>
          </a:bodyPr>
          <a:lstStyle/>
          <a:p>
            <a:pPr algn="ctr">
              <a:defRPr b="0" i="0"/>
            </a:pPr>
            <a:r>
              <a:rPr lang="es-ES" sz="1400" b="1" smtClean="0">
                <a:solidFill>
                  <a:srgbClr val="000000"/>
                </a:solidFill>
                <a:cs typeface="Arial" pitchFamily="34" charset="0"/>
              </a:rPr>
              <a:t>Cáncer de recto</a:t>
            </a:r>
          </a:p>
        </p:txBody>
      </p:sp>
      <p:graphicFrame>
        <p:nvGraphicFramePr>
          <p:cNvPr id="134" name="Object 22"/>
          <p:cNvGraphicFramePr>
            <a:graphicFrameLocks noChangeAspect="1"/>
          </p:cNvGraphicFramePr>
          <p:nvPr>
            <p:extLst>
              <p:ext uri="{D42A27DB-BD31-4B8C-83A1-F6EECF244321}">
                <p14:modId xmlns="" xmlns:p14="http://schemas.microsoft.com/office/powerpoint/2010/main" val="2287738580"/>
              </p:ext>
            </p:extLst>
          </p:nvPr>
        </p:nvGraphicFramePr>
        <p:xfrm>
          <a:off x="7391399" y="2438399"/>
          <a:ext cx="2255502" cy="1043928"/>
        </p:xfrm>
        <a:graphic>
          <a:graphicData uri="http://schemas.openxmlformats.org/presentationml/2006/ole">
            <p:oleObj spid="_x0000_s54276" name="Chart" r:id="rId39" imgW="2255502" imgH="1043928" progId="MSGraph.Chart.8">
              <p:embed/>
            </p:oleObj>
          </a:graphicData>
        </a:graphic>
      </p:graphicFrame>
      <p:cxnSp>
        <p:nvCxnSpPr>
          <p:cNvPr id="135" name="Straight Connector 134"/>
          <p:cNvCxnSpPr/>
          <p:nvPr>
            <p:custDataLst>
              <p:tags r:id="rId12"/>
            </p:custDataLst>
          </p:nvPr>
        </p:nvCxnSpPr>
        <p:spPr>
          <a:xfrm>
            <a:off x="8186737" y="2851150"/>
            <a:ext cx="903287"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custDataLst>
              <p:tags r:id="rId13"/>
            </p:custDataLst>
          </p:nvPr>
        </p:nvCxnSpPr>
        <p:spPr>
          <a:xfrm>
            <a:off x="9090025" y="2851150"/>
            <a:ext cx="0" cy="20320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14"/>
            </p:custDataLst>
          </p:nvPr>
        </p:nvCxnSpPr>
        <p:spPr>
          <a:xfrm flipV="1">
            <a:off x="8186737" y="2851150"/>
            <a:ext cx="0" cy="142875"/>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38" name="Rectangle 66"/>
          <p:cNvSpPr>
            <a:spLocks noChangeArrowheads="1"/>
          </p:cNvSpPr>
          <p:nvPr>
            <p:custDataLst>
              <p:tags r:id="rId15"/>
            </p:custDataLst>
          </p:nvPr>
        </p:nvSpPr>
        <p:spPr>
          <a:xfrm>
            <a:off x="8066087" y="3344862"/>
            <a:ext cx="241300" cy="122237"/>
          </a:xfrm>
          <a:prstGeom prst="rect">
            <a:avLst/>
          </a:prstGeom>
          <a:noFill/>
          <a:ln w="9525" algn="ctr">
            <a:noFill/>
            <a:miter lim="800000"/>
          </a:ln>
        </p:spPr>
        <p:txBody>
          <a:bodyPr wrap="square" lIns="0" tIns="0" rIns="0" bIns="0"/>
          <a:lstStyle/>
          <a:p>
            <a:pPr>
              <a:defRPr b="0" i="0"/>
            </a:pPr>
            <a:fld id="{9F52407D-E60E-4F50-AA22-415618BA30D3}" type="datetime'''''2''''''''''''''''''0''''1''''''''''''0'''''">
              <a:rPr lang="es-ES" sz="800" smtClean="0">
                <a:solidFill>
                  <a:srgbClr val="000000"/>
                </a:solidFill>
              </a:rPr>
              <a:pPr>
                <a:defRPr b="0" i="0"/>
              </a:pPr>
              <a:t>2010</a:t>
            </a:fld>
            <a:endParaRPr lang="es-ES" sz="800" smtClean="0">
              <a:solidFill>
                <a:srgbClr val="000000"/>
              </a:solidFill>
            </a:endParaRPr>
          </a:p>
        </p:txBody>
      </p:sp>
      <p:sp>
        <p:nvSpPr>
          <p:cNvPr id="139" name="Text Placeholder 13"/>
          <p:cNvSpPr>
            <a:spLocks noGrp="1"/>
          </p:cNvSpPr>
          <p:nvPr>
            <p:custDataLst>
              <p:tags r:id="rId16"/>
            </p:custDataLst>
          </p:nvPr>
        </p:nvSpPr>
        <p:spPr>
          <a:xfrm>
            <a:off x="8953500" y="3111501"/>
            <a:ext cx="274637" cy="122237"/>
          </a:xfrm>
          <a:prstGeom prst="rect">
            <a:avLst/>
          </a:prstGeom>
          <a:noFill/>
        </p:spPr>
        <p:txBody>
          <a:bodyPr wrap="none" lIns="20637" tIns="0" rIns="20637"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FA000326-A4BC-4F1E-A3C1-6BA832598953}" type="datetime'''''''''''''''''''''2''.''''''''''''''7%'''''">
              <a:rPr lang="es-ES" sz="800" b="0" smtClean="0">
                <a:solidFill>
                  <a:srgbClr val="000000"/>
                </a:solidFill>
                <a:cs typeface="Arial"/>
              </a:rPr>
              <a:pPr algn="ctr">
                <a:spcBef>
                  <a:spcPct val="0"/>
                </a:spcBef>
                <a:spcAft>
                  <a:spcPct val="0"/>
                </a:spcAft>
                <a:defRPr b="0" i="0"/>
              </a:pPr>
              <a:t>2.7%</a:t>
            </a:fld>
            <a:endParaRPr lang="es-ES" sz="800" b="0" smtClean="0">
              <a:solidFill>
                <a:srgbClr val="000000"/>
              </a:solidFill>
              <a:cs typeface="Arial"/>
            </a:endParaRPr>
          </a:p>
        </p:txBody>
      </p:sp>
      <p:sp>
        <p:nvSpPr>
          <p:cNvPr id="140" name="Rectangle 68"/>
          <p:cNvSpPr>
            <a:spLocks noChangeArrowheads="1"/>
          </p:cNvSpPr>
          <p:nvPr>
            <p:custDataLst>
              <p:tags r:id="rId17"/>
            </p:custDataLst>
          </p:nvPr>
        </p:nvSpPr>
        <p:spPr>
          <a:xfrm>
            <a:off x="8969375" y="3344862"/>
            <a:ext cx="241300" cy="122237"/>
          </a:xfrm>
          <a:prstGeom prst="rect">
            <a:avLst/>
          </a:prstGeom>
          <a:noFill/>
          <a:ln w="9525" algn="ctr">
            <a:noFill/>
            <a:miter lim="800000"/>
          </a:ln>
        </p:spPr>
        <p:txBody>
          <a:bodyPr wrap="square" lIns="0" tIns="0" rIns="0" bIns="0"/>
          <a:lstStyle/>
          <a:p>
            <a:pPr>
              <a:defRPr b="0" i="0"/>
            </a:pPr>
            <a:fld id="{3BEDEBC9-F56E-4224-A36E-30B66494F2AA}" type="datetime'''''2''''0''''''''''''1''2'''''''''''''''''''''''''">
              <a:rPr lang="es-ES" sz="800" smtClean="0">
                <a:solidFill>
                  <a:srgbClr val="000000"/>
                </a:solidFill>
              </a:rPr>
              <a:pPr>
                <a:defRPr b="0" i="0"/>
              </a:pPr>
              <a:t>2012</a:t>
            </a:fld>
            <a:endParaRPr lang="es-ES" sz="800" smtClean="0">
              <a:solidFill>
                <a:srgbClr val="000000"/>
              </a:solidFill>
            </a:endParaRPr>
          </a:p>
        </p:txBody>
      </p:sp>
      <p:sp>
        <p:nvSpPr>
          <p:cNvPr id="141" name="Text Placeholder 14"/>
          <p:cNvSpPr>
            <a:spLocks noGrp="1"/>
          </p:cNvSpPr>
          <p:nvPr>
            <p:custDataLst>
              <p:tags r:id="rId18"/>
            </p:custDataLst>
          </p:nvPr>
        </p:nvSpPr>
        <p:spPr>
          <a:xfrm>
            <a:off x="8469312" y="2765425"/>
            <a:ext cx="338137" cy="173037"/>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17C6B6AE-6934-402F-93CA-0E9D76CDA3DC}" type="datetime'''-''''''''''''''''''''''29''''''''''''''''''''''''''%'''''">
              <a:rPr lang="es-ES" sz="800" b="0" smtClean="0">
                <a:solidFill>
                  <a:srgbClr val="000000"/>
                </a:solidFill>
                <a:cs typeface="Arial"/>
              </a:rPr>
              <a:pPr algn="ctr">
                <a:spcBef>
                  <a:spcPct val="0"/>
                </a:spcBef>
                <a:spcAft>
                  <a:spcPct val="0"/>
                </a:spcAft>
                <a:defRPr b="0" i="0"/>
              </a:pPr>
              <a:t>-29%</a:t>
            </a:fld>
            <a:endParaRPr lang="es-ES" sz="800" b="0" smtClean="0">
              <a:solidFill>
                <a:srgbClr val="000000"/>
              </a:solidFill>
              <a:cs typeface="Arial"/>
            </a:endParaRPr>
          </a:p>
        </p:txBody>
      </p:sp>
      <p:sp>
        <p:nvSpPr>
          <p:cNvPr id="142" name="Text Placeholder 12"/>
          <p:cNvSpPr>
            <a:spLocks noGrp="1"/>
          </p:cNvSpPr>
          <p:nvPr>
            <p:custDataLst>
              <p:tags r:id="rId19"/>
            </p:custDataLst>
          </p:nvPr>
        </p:nvSpPr>
        <p:spPr>
          <a:xfrm>
            <a:off x="8050212" y="3081337"/>
            <a:ext cx="274637" cy="122237"/>
          </a:xfrm>
          <a:prstGeom prst="rect">
            <a:avLst/>
          </a:prstGeom>
          <a:noFill/>
        </p:spPr>
        <p:txBody>
          <a:bodyPr wrap="none" lIns="20637" tIns="0" rIns="20637"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B10618F6-3D84-43E4-A7A4-31379EBCD9F0}" type="datetime'''''''''''''3''''''.''''''''''''8%'''''''''''''''''''''">
              <a:rPr lang="es-ES" sz="800" b="0" smtClean="0">
                <a:solidFill>
                  <a:srgbClr val="000000"/>
                </a:solidFill>
                <a:cs typeface="Arial"/>
              </a:rPr>
              <a:pPr algn="ctr">
                <a:spcBef>
                  <a:spcPct val="0"/>
                </a:spcBef>
                <a:spcAft>
                  <a:spcPct val="0"/>
                </a:spcAft>
                <a:defRPr b="0" i="0"/>
              </a:pPr>
              <a:t>3.8%</a:t>
            </a:fld>
            <a:endParaRPr lang="es-ES" sz="800" b="0" smtClean="0">
              <a:solidFill>
                <a:srgbClr val="000000"/>
              </a:solidFill>
              <a:cs typeface="Arial"/>
            </a:endParaRPr>
          </a:p>
        </p:txBody>
      </p:sp>
      <p:sp>
        <p:nvSpPr>
          <p:cNvPr id="143" name="Rectangle 23"/>
          <p:cNvSpPr>
            <a:spLocks noChangeArrowheads="1"/>
          </p:cNvSpPr>
          <p:nvPr>
            <p:custDataLst>
              <p:tags r:id="rId20"/>
            </p:custDataLst>
          </p:nvPr>
        </p:nvSpPr>
        <p:spPr>
          <a:xfrm>
            <a:off x="7540625" y="2227262"/>
            <a:ext cx="1177925" cy="304800"/>
          </a:xfrm>
          <a:prstGeom prst="rect">
            <a:avLst/>
          </a:prstGeom>
          <a:noFill/>
          <a:ln w="9525" algn="ctr">
            <a:noFill/>
            <a:miter lim="800000"/>
          </a:ln>
        </p:spPr>
        <p:txBody>
          <a:bodyPr wrap="none" lIns="0" tIns="0" rIns="0" bIns="0" anchor="b"/>
          <a:lstStyle/>
          <a:p>
            <a:pPr>
              <a:defRPr b="0" i="0"/>
            </a:pPr>
            <a:r>
              <a:rPr lang="es-ES" sz="1000" smtClean="0">
                <a:solidFill>
                  <a:srgbClr val="000000"/>
                </a:solidFill>
              </a:rPr>
              <a:t>Mortalidad a 30 días </a:t>
            </a:r>
            <a:endParaRPr lang="es-ES" sz="1000" dirty="0" smtClean="0">
              <a:solidFill>
                <a:srgbClr val="000000"/>
              </a:solidFill>
            </a:endParaRPr>
          </a:p>
          <a:p>
            <a:pPr>
              <a:defRPr b="0" i="0"/>
            </a:pPr>
            <a:r>
              <a:rPr lang="es-ES" sz="1000" smtClean="0">
                <a:solidFill>
                  <a:srgbClr val="000000"/>
                </a:solidFill>
              </a:rPr>
              <a:t>tras la resección (%)</a:t>
            </a:r>
            <a:endParaRPr lang="es-ES" sz="1000" dirty="0" smtClean="0">
              <a:solidFill>
                <a:srgbClr val="000000"/>
              </a:solidFill>
            </a:endParaRPr>
          </a:p>
        </p:txBody>
      </p:sp>
      <p:cxnSp>
        <p:nvCxnSpPr>
          <p:cNvPr id="144" name="Straight Connector 143"/>
          <p:cNvCxnSpPr/>
          <p:nvPr/>
        </p:nvCxnSpPr>
        <p:spPr>
          <a:xfrm>
            <a:off x="5386076" y="4589462"/>
            <a:ext cx="1872000" cy="0"/>
          </a:xfrm>
          <a:prstGeom prst="line">
            <a:avLst/>
          </a:prstGeom>
          <a:ln w="19050" cap="flat" algn="ctr">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668040" y="4589462"/>
            <a:ext cx="1872000" cy="0"/>
          </a:xfrm>
          <a:prstGeom prst="line">
            <a:avLst/>
          </a:prstGeom>
          <a:ln w="19050" cap="flat" algn="ctr">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540882" y="4243387"/>
            <a:ext cx="1562391" cy="393753"/>
          </a:xfrm>
          <a:prstGeom prst="rect">
            <a:avLst/>
          </a:prstGeom>
          <a:noFill/>
        </p:spPr>
        <p:txBody>
          <a:bodyPr wrap="none" tIns="90000" bIns="90000" rtlCol="0" anchor="t">
            <a:spAutoFit/>
          </a:bodyPr>
          <a:lstStyle/>
          <a:p>
            <a:pPr algn="ctr">
              <a:defRPr b="0" i="0"/>
            </a:pPr>
            <a:r>
              <a:rPr lang="es-ES" sz="1400" b="1" smtClean="0">
                <a:solidFill>
                  <a:srgbClr val="000000"/>
                </a:solidFill>
                <a:cs typeface="Arial" pitchFamily="34" charset="0"/>
              </a:rPr>
              <a:t>Cáncer de colon</a:t>
            </a:r>
          </a:p>
        </p:txBody>
      </p:sp>
      <p:sp>
        <p:nvSpPr>
          <p:cNvPr id="147" name="TextBox 146"/>
          <p:cNvSpPr txBox="1"/>
          <p:nvPr/>
        </p:nvSpPr>
        <p:spPr>
          <a:xfrm>
            <a:off x="7841914" y="4243387"/>
            <a:ext cx="1524253" cy="393753"/>
          </a:xfrm>
          <a:prstGeom prst="rect">
            <a:avLst/>
          </a:prstGeom>
          <a:noFill/>
        </p:spPr>
        <p:txBody>
          <a:bodyPr wrap="none" tIns="90000" bIns="90000" rtlCol="0" anchor="t">
            <a:spAutoFit/>
          </a:bodyPr>
          <a:lstStyle/>
          <a:p>
            <a:pPr algn="ctr">
              <a:defRPr b="0" i="0"/>
            </a:pPr>
            <a:r>
              <a:rPr lang="es-ES" sz="1400" b="1" smtClean="0">
                <a:solidFill>
                  <a:srgbClr val="000000"/>
                </a:solidFill>
                <a:cs typeface="Arial" pitchFamily="34" charset="0"/>
              </a:rPr>
              <a:t>Cáncer de recto</a:t>
            </a:r>
          </a:p>
        </p:txBody>
      </p:sp>
      <p:graphicFrame>
        <p:nvGraphicFramePr>
          <p:cNvPr id="148" name="Object 22"/>
          <p:cNvGraphicFramePr>
            <a:graphicFrameLocks noChangeAspect="1"/>
          </p:cNvGraphicFramePr>
          <p:nvPr>
            <p:extLst>
              <p:ext uri="{D42A27DB-BD31-4B8C-83A1-F6EECF244321}">
                <p14:modId xmlns="" xmlns:p14="http://schemas.microsoft.com/office/powerpoint/2010/main" val="1422615350"/>
              </p:ext>
            </p:extLst>
          </p:nvPr>
        </p:nvGraphicFramePr>
        <p:xfrm>
          <a:off x="5143499" y="4762499"/>
          <a:ext cx="2255502" cy="1043928"/>
        </p:xfrm>
        <a:graphic>
          <a:graphicData uri="http://schemas.openxmlformats.org/presentationml/2006/ole">
            <p:oleObj spid="_x0000_s54277" name="Chart" r:id="rId40" imgW="2255502" imgH="1043928" progId="MSGraph.Chart.8">
              <p:embed/>
            </p:oleObj>
          </a:graphicData>
        </a:graphic>
      </p:graphicFrame>
      <p:cxnSp>
        <p:nvCxnSpPr>
          <p:cNvPr id="149" name="Straight Connector 148"/>
          <p:cNvCxnSpPr/>
          <p:nvPr>
            <p:custDataLst>
              <p:tags r:id="rId21"/>
            </p:custDataLst>
          </p:nvPr>
        </p:nvCxnSpPr>
        <p:spPr>
          <a:xfrm>
            <a:off x="5938837" y="5016500"/>
            <a:ext cx="903287"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22"/>
            </p:custDataLst>
          </p:nvPr>
        </p:nvCxnSpPr>
        <p:spPr>
          <a:xfrm>
            <a:off x="6842125" y="5016500"/>
            <a:ext cx="0" cy="20320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23"/>
            </p:custDataLst>
          </p:nvPr>
        </p:nvCxnSpPr>
        <p:spPr>
          <a:xfrm flipV="1">
            <a:off x="5938837" y="5016500"/>
            <a:ext cx="0" cy="149225"/>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52" name="Rectangle 66"/>
          <p:cNvSpPr>
            <a:spLocks noChangeArrowheads="1"/>
          </p:cNvSpPr>
          <p:nvPr>
            <p:custDataLst>
              <p:tags r:id="rId24"/>
            </p:custDataLst>
          </p:nvPr>
        </p:nvSpPr>
        <p:spPr>
          <a:xfrm>
            <a:off x="5818187" y="5668962"/>
            <a:ext cx="241300" cy="122237"/>
          </a:xfrm>
          <a:prstGeom prst="rect">
            <a:avLst/>
          </a:prstGeom>
          <a:noFill/>
          <a:ln w="9525" algn="ctr">
            <a:noFill/>
            <a:miter lim="800000"/>
          </a:ln>
        </p:spPr>
        <p:txBody>
          <a:bodyPr wrap="square" lIns="0" tIns="0" rIns="0" bIns="0"/>
          <a:lstStyle/>
          <a:p>
            <a:pPr>
              <a:defRPr b="0" i="0"/>
            </a:pPr>
            <a:fld id="{3386301B-D7E7-4E27-9181-073219D3ACA3}" type="datetime'''''2''0''''''''''''''''''''''''1''''''''''''''0'''''''''">
              <a:rPr lang="es-ES" sz="800" smtClean="0">
                <a:solidFill>
                  <a:srgbClr val="000000"/>
                </a:solidFill>
              </a:rPr>
              <a:pPr>
                <a:defRPr b="0" i="0"/>
              </a:pPr>
              <a:t>2010</a:t>
            </a:fld>
            <a:endParaRPr lang="es-ES" sz="800" smtClean="0">
              <a:solidFill>
                <a:srgbClr val="000000"/>
              </a:solidFill>
            </a:endParaRPr>
          </a:p>
        </p:txBody>
      </p:sp>
      <p:sp>
        <p:nvSpPr>
          <p:cNvPr id="154" name="Rectangle 68"/>
          <p:cNvSpPr>
            <a:spLocks noChangeArrowheads="1"/>
          </p:cNvSpPr>
          <p:nvPr>
            <p:custDataLst>
              <p:tags r:id="rId25"/>
            </p:custDataLst>
          </p:nvPr>
        </p:nvSpPr>
        <p:spPr>
          <a:xfrm>
            <a:off x="6721475" y="5668962"/>
            <a:ext cx="241300" cy="122237"/>
          </a:xfrm>
          <a:prstGeom prst="rect">
            <a:avLst/>
          </a:prstGeom>
          <a:noFill/>
          <a:ln w="9525" algn="ctr">
            <a:noFill/>
            <a:miter lim="800000"/>
          </a:ln>
        </p:spPr>
        <p:txBody>
          <a:bodyPr wrap="square" lIns="0" tIns="0" rIns="0" bIns="0"/>
          <a:lstStyle/>
          <a:p>
            <a:pPr>
              <a:defRPr b="0" i="0"/>
            </a:pPr>
            <a:fld id="{A04354C8-4662-4707-9076-8B41F18A4B0F}" type="datetime'2''''''''''0''''''1''''''''''''''''''''''''2'''''''''''''''">
              <a:rPr lang="es-ES" sz="800" smtClean="0">
                <a:solidFill>
                  <a:srgbClr val="000000"/>
                </a:solidFill>
              </a:rPr>
              <a:pPr>
                <a:defRPr b="0" i="0"/>
              </a:pPr>
              <a:t>2012</a:t>
            </a:fld>
            <a:endParaRPr lang="es-ES" sz="800" smtClean="0">
              <a:solidFill>
                <a:srgbClr val="000000"/>
              </a:solidFill>
            </a:endParaRPr>
          </a:p>
        </p:txBody>
      </p:sp>
      <p:sp>
        <p:nvSpPr>
          <p:cNvPr id="155" name="Text Placeholder 14"/>
          <p:cNvSpPr>
            <a:spLocks noGrp="1"/>
          </p:cNvSpPr>
          <p:nvPr>
            <p:custDataLst>
              <p:tags r:id="rId26"/>
            </p:custDataLst>
          </p:nvPr>
        </p:nvSpPr>
        <p:spPr>
          <a:xfrm>
            <a:off x="6221412" y="4930775"/>
            <a:ext cx="338137" cy="173037"/>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D339C468-E8BB-44F0-96AC-9653ADF52EB1}" type="datetime'''''''''''''''''''''''''''''''''''''''-''''''''''15%'''''''''">
              <a:rPr lang="es-ES" sz="800" b="0" smtClean="0">
                <a:solidFill>
                  <a:srgbClr val="000000"/>
                </a:solidFill>
                <a:cs typeface="Arial"/>
              </a:rPr>
              <a:pPr algn="ctr">
                <a:spcBef>
                  <a:spcPct val="0"/>
                </a:spcBef>
                <a:spcAft>
                  <a:spcPct val="0"/>
                </a:spcAft>
                <a:defRPr b="0" i="0"/>
              </a:pPr>
              <a:t>-15%</a:t>
            </a:fld>
            <a:endParaRPr lang="es-ES" sz="800" b="0" smtClean="0">
              <a:solidFill>
                <a:srgbClr val="000000"/>
              </a:solidFill>
              <a:cs typeface="Arial"/>
            </a:endParaRPr>
          </a:p>
        </p:txBody>
      </p:sp>
      <p:sp>
        <p:nvSpPr>
          <p:cNvPr id="157" name="Rectangle 23"/>
          <p:cNvSpPr>
            <a:spLocks noChangeArrowheads="1"/>
          </p:cNvSpPr>
          <p:nvPr>
            <p:custDataLst>
              <p:tags r:id="rId27"/>
            </p:custDataLst>
          </p:nvPr>
        </p:nvSpPr>
        <p:spPr>
          <a:xfrm>
            <a:off x="5292725" y="4703762"/>
            <a:ext cx="1222375" cy="152400"/>
          </a:xfrm>
          <a:prstGeom prst="rect">
            <a:avLst/>
          </a:prstGeom>
          <a:noFill/>
          <a:ln w="9525" algn="ctr">
            <a:noFill/>
            <a:miter lim="800000"/>
          </a:ln>
        </p:spPr>
        <p:txBody>
          <a:bodyPr wrap="none" lIns="0" tIns="0" rIns="0" bIns="0" anchor="b"/>
          <a:lstStyle/>
          <a:p>
            <a:pPr>
              <a:defRPr b="0" i="0"/>
            </a:pPr>
            <a:r>
              <a:rPr lang="es-ES" sz="1000" dirty="0" smtClean="0">
                <a:solidFill>
                  <a:srgbClr val="000000"/>
                </a:solidFill>
              </a:rPr>
              <a:t>Estancia </a:t>
            </a:r>
            <a:r>
              <a:rPr lang="es-ES" sz="1000" smtClean="0">
                <a:solidFill>
                  <a:srgbClr val="000000"/>
                </a:solidFill>
              </a:rPr>
              <a:t>media (días)</a:t>
            </a:r>
          </a:p>
        </p:txBody>
      </p:sp>
      <p:graphicFrame>
        <p:nvGraphicFramePr>
          <p:cNvPr id="158" name="Object 22"/>
          <p:cNvGraphicFramePr>
            <a:graphicFrameLocks noChangeAspect="1"/>
          </p:cNvGraphicFramePr>
          <p:nvPr>
            <p:extLst>
              <p:ext uri="{D42A27DB-BD31-4B8C-83A1-F6EECF244321}">
                <p14:modId xmlns="" xmlns:p14="http://schemas.microsoft.com/office/powerpoint/2010/main" val="1459617273"/>
              </p:ext>
            </p:extLst>
          </p:nvPr>
        </p:nvGraphicFramePr>
        <p:xfrm>
          <a:off x="7391399" y="4762499"/>
          <a:ext cx="2255502" cy="1043928"/>
        </p:xfrm>
        <a:graphic>
          <a:graphicData uri="http://schemas.openxmlformats.org/presentationml/2006/ole">
            <p:oleObj spid="_x0000_s54278" name="Chart" r:id="rId41" imgW="2255502" imgH="1043928" progId="MSGraph.Chart.8">
              <p:embed/>
            </p:oleObj>
          </a:graphicData>
        </a:graphic>
      </p:graphicFrame>
      <p:cxnSp>
        <p:nvCxnSpPr>
          <p:cNvPr id="159" name="Straight Connector 158"/>
          <p:cNvCxnSpPr/>
          <p:nvPr>
            <p:custDataLst>
              <p:tags r:id="rId28"/>
            </p:custDataLst>
          </p:nvPr>
        </p:nvCxnSpPr>
        <p:spPr>
          <a:xfrm>
            <a:off x="8186737" y="4932362"/>
            <a:ext cx="903287" cy="0"/>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29"/>
            </p:custDataLst>
          </p:nvPr>
        </p:nvCxnSpPr>
        <p:spPr>
          <a:xfrm>
            <a:off x="9090025" y="4932362"/>
            <a:ext cx="0" cy="203200"/>
          </a:xfrm>
          <a:prstGeom prst="line">
            <a:avLst/>
          </a:prstGeom>
          <a:ln w="9525" cap="flat" algn="ctr">
            <a:solidFill>
              <a:srgbClr val="80808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30"/>
            </p:custDataLst>
          </p:nvPr>
        </p:nvCxnSpPr>
        <p:spPr>
          <a:xfrm flipV="1">
            <a:off x="8186737" y="4932362"/>
            <a:ext cx="0" cy="141287"/>
          </a:xfrm>
          <a:prstGeom prst="line">
            <a:avLst/>
          </a:prstGeom>
          <a:ln w="9525" cap="flat" algn="ctr">
            <a:solidFill>
              <a:srgbClr val="80808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62" name="Rectangle 66"/>
          <p:cNvSpPr>
            <a:spLocks noChangeArrowheads="1"/>
          </p:cNvSpPr>
          <p:nvPr>
            <p:custDataLst>
              <p:tags r:id="rId31"/>
            </p:custDataLst>
          </p:nvPr>
        </p:nvSpPr>
        <p:spPr>
          <a:xfrm>
            <a:off x="8066087" y="5668962"/>
            <a:ext cx="241300" cy="122237"/>
          </a:xfrm>
          <a:prstGeom prst="rect">
            <a:avLst/>
          </a:prstGeom>
          <a:noFill/>
          <a:ln w="9525" algn="ctr">
            <a:noFill/>
            <a:miter lim="800000"/>
          </a:ln>
        </p:spPr>
        <p:txBody>
          <a:bodyPr wrap="square" lIns="0" tIns="0" rIns="0" bIns="0"/>
          <a:lstStyle/>
          <a:p>
            <a:pPr>
              <a:defRPr b="0" i="0"/>
            </a:pPr>
            <a:fld id="{A04784F4-95FB-4AC6-BD9B-11FFA33867E8}" type="datetime'''''''''''''''''''''''''''''''''''2''0''''''''''1''0'''''''">
              <a:rPr lang="es-ES" sz="800" smtClean="0">
                <a:solidFill>
                  <a:srgbClr val="000000"/>
                </a:solidFill>
              </a:rPr>
              <a:pPr>
                <a:defRPr b="0" i="0"/>
              </a:pPr>
              <a:t>2010</a:t>
            </a:fld>
            <a:endParaRPr lang="es-ES" sz="800" smtClean="0">
              <a:solidFill>
                <a:srgbClr val="000000"/>
              </a:solidFill>
            </a:endParaRPr>
          </a:p>
        </p:txBody>
      </p:sp>
      <p:sp>
        <p:nvSpPr>
          <p:cNvPr id="164" name="Rectangle 68"/>
          <p:cNvSpPr>
            <a:spLocks noChangeArrowheads="1"/>
          </p:cNvSpPr>
          <p:nvPr>
            <p:custDataLst>
              <p:tags r:id="rId32"/>
            </p:custDataLst>
          </p:nvPr>
        </p:nvSpPr>
        <p:spPr>
          <a:xfrm>
            <a:off x="8969375" y="5668962"/>
            <a:ext cx="241300" cy="122237"/>
          </a:xfrm>
          <a:prstGeom prst="rect">
            <a:avLst/>
          </a:prstGeom>
          <a:noFill/>
          <a:ln w="9525" algn="ctr">
            <a:noFill/>
            <a:miter lim="800000"/>
          </a:ln>
        </p:spPr>
        <p:txBody>
          <a:bodyPr wrap="square" lIns="0" tIns="0" rIns="0" bIns="0"/>
          <a:lstStyle/>
          <a:p>
            <a:pPr>
              <a:defRPr b="0" i="0"/>
            </a:pPr>
            <a:fld id="{D4B9AE3B-874B-45BF-9D8C-7ADDD9DFE407}" type="datetime'''''''''''''2''0''''''''''''12'">
              <a:rPr lang="es-ES" sz="800" smtClean="0">
                <a:solidFill>
                  <a:srgbClr val="000000"/>
                </a:solidFill>
              </a:rPr>
              <a:pPr>
                <a:defRPr b="0" i="0"/>
              </a:pPr>
              <a:t>2012</a:t>
            </a:fld>
            <a:endParaRPr lang="es-ES" sz="800" smtClean="0">
              <a:solidFill>
                <a:srgbClr val="000000"/>
              </a:solidFill>
            </a:endParaRPr>
          </a:p>
        </p:txBody>
      </p:sp>
      <p:sp>
        <p:nvSpPr>
          <p:cNvPr id="165" name="Text Placeholder 14"/>
          <p:cNvSpPr>
            <a:spLocks noGrp="1"/>
          </p:cNvSpPr>
          <p:nvPr>
            <p:custDataLst>
              <p:tags r:id="rId33"/>
            </p:custDataLst>
          </p:nvPr>
        </p:nvSpPr>
        <p:spPr>
          <a:xfrm>
            <a:off x="8469312" y="4846637"/>
            <a:ext cx="338137" cy="173037"/>
          </a:xfrm>
          <a:prstGeom prst="ellipse">
            <a:avLst/>
          </a:prstGeom>
          <a:solidFill>
            <a:schemeClr val="accent1"/>
          </a:solidFill>
          <a:ln w="9525">
            <a:solidFill>
              <a:srgbClr val="808080"/>
            </a:solidFill>
          </a:ln>
        </p:spPr>
        <p:txBody>
          <a:bodyPr wrap="none" lIns="0" tIns="0" rIns="0" bIns="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FCAF17"/>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defRPr b="0" i="0"/>
            </a:pPr>
            <a:fld id="{FF337C49-3EB4-4601-BFED-1409321B7574}" type="datetime'''''''''''-''''''''''''1''''''''''''''3''''''''%'''''''''">
              <a:rPr lang="es-ES" sz="800" b="0" smtClean="0">
                <a:solidFill>
                  <a:srgbClr val="000000"/>
                </a:solidFill>
                <a:cs typeface="Arial"/>
              </a:rPr>
              <a:pPr algn="ctr">
                <a:spcBef>
                  <a:spcPct val="0"/>
                </a:spcBef>
                <a:spcAft>
                  <a:spcPct val="0"/>
                </a:spcAft>
                <a:defRPr b="0" i="0"/>
              </a:pPr>
              <a:t>-13%</a:t>
            </a:fld>
            <a:endParaRPr lang="es-ES" sz="800" b="0" smtClean="0">
              <a:solidFill>
                <a:srgbClr val="000000"/>
              </a:solidFill>
              <a:cs typeface="Arial"/>
            </a:endParaRPr>
          </a:p>
        </p:txBody>
      </p:sp>
      <p:sp>
        <p:nvSpPr>
          <p:cNvPr id="167" name="Rectangle 23"/>
          <p:cNvSpPr>
            <a:spLocks noChangeArrowheads="1"/>
          </p:cNvSpPr>
          <p:nvPr>
            <p:custDataLst>
              <p:tags r:id="rId34"/>
            </p:custDataLst>
          </p:nvPr>
        </p:nvSpPr>
        <p:spPr>
          <a:xfrm>
            <a:off x="7540625" y="4703762"/>
            <a:ext cx="1222375" cy="152400"/>
          </a:xfrm>
          <a:prstGeom prst="rect">
            <a:avLst/>
          </a:prstGeom>
          <a:noFill/>
          <a:ln w="9525" algn="ctr">
            <a:noFill/>
            <a:miter lim="800000"/>
          </a:ln>
        </p:spPr>
        <p:txBody>
          <a:bodyPr wrap="none" lIns="0" tIns="0" rIns="0" bIns="0" anchor="b"/>
          <a:lstStyle/>
          <a:p>
            <a:pPr>
              <a:defRPr b="0" i="0"/>
            </a:pPr>
            <a:r>
              <a:rPr lang="es-ES" sz="1000" dirty="0" smtClean="0">
                <a:solidFill>
                  <a:srgbClr val="000000"/>
                </a:solidFill>
              </a:rPr>
              <a:t>Estancia </a:t>
            </a:r>
            <a:r>
              <a:rPr lang="es-ES" sz="1000" smtClean="0">
                <a:solidFill>
                  <a:srgbClr val="000000"/>
                </a:solidFill>
              </a:rPr>
              <a:t>media (días)</a:t>
            </a:r>
          </a:p>
        </p:txBody>
      </p:sp>
      <p:pic>
        <p:nvPicPr>
          <p:cNvPr id="61" name="flag_netherlands" descr="Datei:Flag of the Netherlands.svg"/>
          <p:cNvPicPr>
            <a:picLocks noChangeAspect="1" noChangeArrowheads="1"/>
          </p:cNvPicPr>
          <p:nvPr/>
        </p:nvPicPr>
        <p:blipFill>
          <a:blip r:embed="rId42" cstate="print"/>
          <a:srcRect l="17678" r="17678"/>
          <a:stretch/>
        </p:blipFill>
        <p:spPr>
          <a:xfrm>
            <a:off x="9378000" y="72000"/>
            <a:ext cx="426720" cy="441806"/>
          </a:xfrm>
          <a:prstGeom prst="ellipse">
            <a:avLst/>
          </a:prstGeom>
          <a:noFill/>
          <a:ln>
            <a:noFill/>
          </a:ln>
          <a:effectLst>
            <a:innerShdw blurRad="63500" dist="50800" dir="2700000">
              <a:prstClr val="black">
                <a:alpha val="50000"/>
              </a:prstClr>
            </a:innerShdw>
          </a:effectLst>
        </p:spPr>
      </p:pic>
      <p:sp>
        <p:nvSpPr>
          <p:cNvPr id="65" name="ColumnHeader"/>
          <p:cNvSpPr>
            <a:spLocks noChangeArrowheads="1"/>
          </p:cNvSpPr>
          <p:nvPr/>
        </p:nvSpPr>
        <p:spPr>
          <a:xfrm>
            <a:off x="452924" y="1564637"/>
            <a:ext cx="2693015" cy="42714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defRPr b="0" i="0"/>
            </a:pPr>
            <a:r>
              <a:rPr lang="es-ES" sz="1600" b="1" smtClean="0">
                <a:solidFill>
                  <a:srgbClr val="000000"/>
                </a:solidFill>
                <a:cs typeface="Arial" pitchFamily="34" charset="0"/>
              </a:rPr>
              <a:t>Antecedentes</a:t>
            </a:r>
          </a:p>
        </p:txBody>
      </p:sp>
      <p:sp>
        <p:nvSpPr>
          <p:cNvPr id="66" name="Rectangle 65"/>
          <p:cNvSpPr/>
          <p:nvPr/>
        </p:nvSpPr>
        <p:spPr>
          <a:xfrm>
            <a:off x="4034483" y="2083379"/>
            <a:ext cx="1051323" cy="1162032"/>
          </a:xfrm>
          <a:prstGeom prst="rect">
            <a:avLst/>
          </a:prstGeom>
          <a:solidFill>
            <a:schemeClr val="tx2"/>
          </a:solidFill>
          <a:ln w="952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defRPr b="0" i="0"/>
            </a:pPr>
            <a:r>
              <a:rPr lang="es-ES" sz="1400" b="1" smtClean="0">
                <a:solidFill>
                  <a:srgbClr val="FFFFFF"/>
                </a:solidFill>
                <a:cs typeface="Arial" pitchFamily="34" charset="0"/>
              </a:rPr>
              <a:t>Impacto sobre resultados</a:t>
            </a:r>
          </a:p>
        </p:txBody>
      </p:sp>
      <p:sp>
        <p:nvSpPr>
          <p:cNvPr id="67" name="Rectangle 66"/>
          <p:cNvSpPr/>
          <p:nvPr/>
        </p:nvSpPr>
        <p:spPr>
          <a:xfrm>
            <a:off x="4034483" y="4515942"/>
            <a:ext cx="1051323" cy="1162031"/>
          </a:xfrm>
          <a:prstGeom prst="rect">
            <a:avLst/>
          </a:prstGeom>
          <a:solidFill>
            <a:schemeClr val="tx2"/>
          </a:solidFill>
          <a:ln w="9525" cap="flat"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defRPr b="0" i="0"/>
            </a:pPr>
            <a:r>
              <a:rPr lang="es-ES" sz="1400" b="1" smtClean="0">
                <a:solidFill>
                  <a:srgbClr val="FFFFFF"/>
                </a:solidFill>
                <a:cs typeface="Arial" pitchFamily="34" charset="0"/>
              </a:rPr>
              <a:t>Impacto sobre recursos</a:t>
            </a:r>
          </a:p>
        </p:txBody>
      </p:sp>
      <p:sp>
        <p:nvSpPr>
          <p:cNvPr id="68" name="FlowTriangle"/>
          <p:cNvSpPr>
            <a:spLocks noChangeArrowheads="1"/>
          </p:cNvSpPr>
          <p:nvPr/>
        </p:nvSpPr>
        <p:spPr>
          <a:xfrm rot="5400000">
            <a:off x="1364238" y="3555054"/>
            <a:ext cx="4574034" cy="144065"/>
          </a:xfrm>
          <a:prstGeom prst="triangle">
            <a:avLst>
              <a:gd name="adj" fmla="val 50000"/>
            </a:avLst>
          </a:prstGeom>
          <a:solidFill>
            <a:srgbClr val="B2B2B2"/>
          </a:solidFill>
          <a:ln w="9525" algn="ctr">
            <a:solidFill>
              <a:srgbClr val="B2B2B2"/>
            </a:solidFill>
            <a:miter lim="800000"/>
          </a:ln>
        </p:spPr>
        <p:txBody>
          <a:bodyPr rot="10800000" vert="eaVert" wrap="none" anchor="ctr"/>
          <a:lstStyle/>
          <a:p>
            <a:pPr algn="ctr">
              <a:defRPr b="0" i="0"/>
            </a:pPr>
            <a:endParaRPr lang="es-ES" sz="1400" b="1">
              <a:solidFill>
                <a:srgbClr val="000000"/>
              </a:solidFill>
              <a:cs typeface="Arial" pitchFamily="34" charset="0"/>
            </a:endParaRPr>
          </a:p>
        </p:txBody>
      </p:sp>
    </p:spTree>
    <p:extLst>
      <p:ext uri="{BB962C8B-B14F-4D97-AF65-F5344CB8AC3E}">
        <p14:creationId xmlns="" xmlns:p14="http://schemas.microsoft.com/office/powerpoint/2010/main" val="267978428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4"/>
  <p:tag name="THINKCELLPRESENTATIONDONOTDELETE" val="&lt;?xml version=&quot;1.0&quot; encoding=&quot;UTF-16&quot; standalone=&quot;yes&quot;?&gt;&lt;root reqver=&quot;23045&quot;&gt;&lt;version val=&quot;241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6&quot;&gt;&lt;elem m_fUsage=&quot;1.00000000000000000000E+000&quot;&gt;&lt;m_msothmcolidx val=&quot;0&quot;/&gt;&lt;m_rgb r=&quot;F4&quot; g=&quot;BD&quot; b=&quot;94&quot;/&gt;&lt;m_nBrightness val=&quot;0&quot;/&gt;&lt;/elem&gt;&lt;elem m_fUsage=&quot;9.00000000000000020000E-001&quot;&gt;&lt;m_msothmcolidx val=&quot;0&quot;/&gt;&lt;m_rgb r=&quot;ED&quot; g=&quot;96&quot; b=&quot;55&quot;/&gt;&lt;m_nBrightness val=&quot;0&quot;/&gt;&lt;/elem&gt;&lt;elem m_fUsage=&quot;8.10000000000000050000E-001&quot;&gt;&lt;m_msothmcolidx val=&quot;0&quot;/&gt;&lt;m_rgb r=&quot;DB&quot; g=&quot;6C&quot; b=&quot;18&quot;/&gt;&lt;m_nBrightness val=&quot;0&quot;/&gt;&lt;/elem&gt;&lt;elem m_fUsage=&quot;7.29000000000000090000E-001&quot;&gt;&lt;m_msothmcolidx val=&quot;0&quot;/&gt;&lt;m_rgb r=&quot;E4&quot; g=&quot;B2&quot; b=&quot;CC&quot;/&gt;&lt;m_nBrightness val=&quot;0&quot;/&gt;&lt;/elem&gt;&lt;elem m_fUsage=&quot;6.56100000000000130000E-001&quot;&gt;&lt;m_msothmcolidx val=&quot;0&quot;/&gt;&lt;m_rgb r=&quot;CD&quot; g=&quot;71&quot; b=&quot;A1&quot;/&gt;&lt;m_nBrightness val=&quot;0&quot;/&gt;&lt;/elem&gt;&lt;elem m_fUsage=&quot;5.90490000000000180000E-001&quot;&gt;&lt;m_msothmcolidx val=&quot;0&quot;/&gt;&lt;m_rgb r=&quot;B7&quot; g=&quot;34&quot; b=&quot;79&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d04Qhx8xEGhplrJUKeVy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1cEZNORbUWikA5yDX_4O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HuCB8cQlEakxvmJlrgdd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9ywGSIlIEatkbHt6_o2E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XbdknjjAkyXo38pDRVfd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WvWNVHd002Fi2uEKE2P6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OhObbp.bEOxXJACfeNd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GWsfB8ucEOSLmfZhTtkH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D79rL2zYkWTtHLapf8t4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KOCavj3UES_mQNHvcwZ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vkYjSKPbkyA036uKS69R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teMOOP5XEWeyJ1F6fgqx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mJg2SuHPT0SnaWQQoj6Yi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d9crlO3EQxa03vcaW.jy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Ir2uomWTLuFmIfVp1Q70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3t2tCzW1SsKoY5zkUbarT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8OX8NMcTKKnFxvBMTmp6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83iKJnHKTCWhFbMggzZK6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nzTfvdSSMyJd0zQi2sd.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NprT3PhQOm7OuzFIyXvn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QL7ZZ6bQ9aGmsTMJ99in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LnmcKwOZ6EGKkPLfhoEsb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MEW52szdU67Rg85ga6y2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gCdN2DrdEaf5_sV7hUB4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jg2kve.0UmqNHYzV1fEj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2Qbk55k6QUqS159GU68Oc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yFD9C8530usjzA2Z6wfq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k7d294RKE0G3WYO6fyCaq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o3A.O8GIEW.kt9.Vgz3X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BvV4H_2jkiPIAKrCOUwz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YNlN2MuhkCVr05SEbQk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XFfJJg8t0yMN_X8590wr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6A1pLp5LEug6_PrGwmz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aDQ3NQA7UeRoEYZlkSGx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XeHGCAwH0OqGh4VzTfMP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nN.4EvpjIUqIUJcTJaU9k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TqtW_WdlyE.ID7CGVNJk2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Q0obUlVDYk.HvSR.ZCqNW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YpSRQ1uGES3p2eKtEjFV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2yc0mWwPUqCNLEQl1Tly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I7MfDP3XkmaOD49mQpqV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kEBOEeOXfEmeI9x7Dq3Xc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C.wo._.BEinshLHsjxfy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KBUt14j20Ssyimd4Thr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m.gvPSR_ECLEakNk9G_T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EszqwTVrE2.3rtZxX8de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j_EOL7J2UEiNVkAncXhaA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WyVy0VyM0iKheU2kYNeC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giIK5LkmkKbbFwOUf6_L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gpAIECEh0uNBH_3HFh18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sgK1HUH0U6f8uyE4tii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CI0DCbBkzk.UYoBfcA8Gk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AvFS7qOoQ0OfHZY40TI60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1.jTFpucrEyVkfAdFkmXc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JRUJTYDfUSjGmaGvQpM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CvuZCkjok.O3a.nhEFSZ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gSVoTtug3Ua1zNXFbvcSp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be41B29q06i.ryb3CPpx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_EfZbqPIQs65J0kSN79wu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0AtwafiPTRSlDQ9lDH8GG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RAQpkKUQviBUS4.Xiabm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UHkJzzQHGRtY1iNe_lZ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Cgd_aU9RP6P6N6rTq_Cr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G.0ZzgxT_iQXl5cx8Ioe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gZ9O07GSDaabz6cXCpKm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3u5LmNW4TE2ewxvKOh_d5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yik_LIrSkyuf8mRQ9TaN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K691jaeS9WebnuknIg3Q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OQcYfbOQmm9HCJfmN15M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gm_F1SduRjGn9T7MkEgHw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yDMg3ujQrGcWJ8QcgEBX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QoFF80yQKi0.qE_muQ5W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1XmBBVaeQROY5DR0cHkAq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qIQx0cqJSb.m.lJx3P8cI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Gz1gl07SfK4wO3k1SsES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70p2ZFtShCpbMDdnFBgP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R9jxpqWQqaz7Ey9eSZy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I3auTvZkEaOKE8_Vmt2G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O6BgKdZ2QQ6CHUMRLMYeK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EOoJPqxQU6DxAFPBquMZ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JRCfqWSSiWoAmYffAsmX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QDiYbtYNSRSzhOp8oQlUE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m9vBWoueRHO2C.DguC4WT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jxGQ55IRqmt_ftx4v0n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ak5LJSmwT76J0wnQJD22s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iiNCKKqDRA.wmJNEyRgLy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cCYwVI0rS9OSgMENA4F9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_CmvSPRRLengBxlAArD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M.QK1E0RUOeSPhQsjN17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FefNrJy_SM6kP2vTNSbBK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LRbk6nXzQ5KqAIlBDoZE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6ct5MYqTGWVxkzv0.swJ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1OEST2MT9OkeSR1ptBbL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ZVK9tlD8TnuyQOwO0fUtA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2HgK1TlT0CcGVSKSipgx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gQVUl_uSou60UAHixhnQ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r5w.drs2T36dAb1WaMbyW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jeOFoP1XQDOtq9kd1bb9f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3tX5fmFTlKf3v2kZpaW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sRTaDF.TkeimpCpKGM2x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MPJSk6LMToirzb722z3HH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MLINj6jPS2SoQ3n8YTE6x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6qkyy50SS8WFS2rW3jxeU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nNrA65WSSiwdSzJAA3FP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i8bHKUm7SPmSWfsXHOqv3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PTX84sPSlaPKV1Q1C0ye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9CDoN0eQEylu8CDFVok2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ALRfAYz4RZqE5ow9emyQ9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m4nMZgAUSimZct9vxZw0k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fHNzG6MdSl6RUBZuyE50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79GBFSwpUOxwBXLZZCw6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9chWDEon0uF9BOs2O9mT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OBXVWlqTC.pVMJp.p5y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2NqArwgpQ8q.qFc8XOVU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_HYf2VreQlq61OjTPoJbM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Ts1.CFySJWyje06a_Cyp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jN_YHQaQwibgLTphGk5n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AfI3N2fMTbqO6tj.EWACX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Tt9nM7E4Rcy6BRLG7cRee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01sHoxkeRxOoXjqvufLYZ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WaMhK1DQt2HQ_iy0zUAJ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pJmWKMzSaO2g18LQ3gM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AR9laN5Kk2E00HS3ZR6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bCVIqaySfKI1YWvohb.k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b2_Mq2DTb65QZf1o1Ioc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o2aivHESYuj5EdSIDvfk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CPHetFsdRHOFjXj2oewog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3MkXwwG7QjKtviR2PR1uW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QRaXgAjOTo60NvgRqe3Yf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IB2dZJiRVK7zHAWyV6V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6yzdPKTiS1qbAZV6CJdBO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zcWmqhvJTp6YbLuVWJRTm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E2TvjekASZ2cJVubFJI4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12vye8fhk6aMjB7ZErtd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Nt.ksJ8WQQOXBDse1SG6z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QtQWjuBqR9GjoAxcIGg6Z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CojcbaEfQdaglnH3207MI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My6z5zh7TpCLkNd32Wkna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h930DmSRBWVCpplDVhRo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rt3f5I5RTaWcdgW0xqG9k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8XjKCYFSN6SgH.4jEJUc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EwBMlpwLSkqdqI0GFVcop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6HxdLqDdSb6e68UhVN7s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3aJjXrMyReered.0yxY92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b2l2N65ZM0S3FWv0uzxsM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2fJEc7ZZR0SuVbANoRJiq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FNgLMWCQL6hg17W1_Xe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wln_oi2T5y9kqWpTvBZz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CItI7ZMTxqUhsAt9LSgq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66fKWtbmRFOZ.InpiJtcK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OA01A1RDK768JYYkwiB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y24ECIzTQCqxWsah124u7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Z8mcoAg2SAeE0v_afu_Q7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RaTLdzKOSMq0dgANJQUcX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EuBiCW1iSyOMywhXzikr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ezDemr2d02_xMwN_UXF.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F3TMFtOS.KMCEcVENgHT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NWDHmmfSTPKkym3zQy_Of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5q9ha8X7QOmXQhIyQmvFN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XRuVfLsSZuGwpZJuQ0RV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MkL4uoQkGp0mhqhidT9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pOcCq6v8Sl2bixpi_pVW1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qbn.4_gmS9G1n_FIaIYxN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VNNi.7T1T4q9UjfDCVDJi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_rKFz9g2TbGHUGkcE6BPd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ipJbge8RjmgXRQ1c95n8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VC2iqbRVESIaX7I0A6ws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45y45JF4Sx.xjKh4v4kfN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3wQKXvCnR6KLQhWHw.Wqf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oH08P70SSBuBdkokwnBf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_jWo_s2bRric9vkZiTZB5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csrnlfyQniOLYi_1d8ph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_.uAM1YTnKHdOKKcENQx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LchP.gOmTtKo_XgFMPDwc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lNS_uSVSSeWBv3TFnvMg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RObZ9ZhSFe_21Res93p5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e3HrcxsKRPOhHPxUljEZg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znU5W946kyWJR.Zj.uZQ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PkXkJ0xIQt2dxCVHwON4_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QYUsZ3hTJ6R9bfKejjnr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e2n2feaQ3izKKP5ZCNxE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IuZelf16QGu.vpznU1VbO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jsA12Q1VTaqEpMsmfiHX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s.6FvB3HkixMJ8iKWi2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XYnl6zpnkCskrS2PKCY5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4qNoj7vDE603CQT9REA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ekXmmQkqUmkoViHR7jh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kLLASd00qR8zHFaJ2VC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DfJCx00YkyhEOVKojEG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4BrSWI550.ziRTPrWxtT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14RzjbmESgmvZxsIYhZ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QKnB4TT20e9e9Bkb1xYF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n4SMpqSv0y0Yy35AsKX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EmEq0MD0EiaoBUAuJ8h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qngW4mMfkCwQdoJDdQY7A"/>
</p:tagLst>
</file>

<file path=ppt/tags/tag38.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9.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8ltzOI5gEqXNDmxEI9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hdJz7ws0.sAOmg_Tnkw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zE2pu..pEWQpX4W0c1Z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HfFZ9K6GEWA4oWZYBCKA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jiLbT0.dkOhCrLggw992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B7cw0BQQEWxu7iSDiQz3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x9HDCzGz0qaZpJ98hrsK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0V.DIHZMkK7y_aj49fQ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gvGCAg8lkKoezyQHUZs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mgJ3jMESkGoCCiBZugUI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rDl16JElUKEMvS36cJL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fJ0ZNa3zkOWNZpj3D2Q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67a6RYP9EKBzgOk1KKa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xUsZAR380ShBK5w3eRbF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i8CLHLCKEuMgh0oO.V6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rYEI2y2d023l9swV.o9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DqATJR3EEieJ01ZGK69z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41COrPfMlUyu7IqvFl65n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7koXf8Llq0GYS7U4u8DPz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yzAmvZz4DkOV_S7_Plz9Y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8nb.mGejke.njbLbhCg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Ut1vdL9Oka5CRU5Jlf0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JwstB_orU2x4LmEIEEYc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xJDsEwuTEy_dbqTCgKw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bv69kETB0KWSeTKKe5Z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TuaDwCgUmWtt5mOb7P4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gHShoNjYUaaU8OOPYs9G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Dr_p2GIGU.0sQ50eq2Gz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cKjuOSPTUuThEhvlT3Q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yAIlsLKTE6KoV3KOVrW0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CgW34I2qEeVgRO.PKTRI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WxZeg0yTkiNmFkxrmFza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_Y_xwxzhWECRaywUqPw7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eQ8Ze7_TEin3P5swi7Vx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qUJrOCBokCxHaIT29MKw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I5N.Gx58LkS_KcUnPNzg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0Tw6OyoVV0isgNy72_sM0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0AZpg1VDkWr8BFCGUJZn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dUFVVvQmE.Neu.Confl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jt6RlgSMkiZPvg1jMYYd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5LV3SJVc069J5grD6__s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XF41VD1k0.McreJgZygj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febqoNhsEGD8Krpi54H1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Iu4W8bDSDuo6WQ4gJJg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1zDPWbeI.kO6GiEE_yzMP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k9Z2eOpqUiqAu620fai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roVdTd1fkqn_BOqhvoWE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ktEQ5y4pk.ZfeVRrhLGS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6ObbAQaUWbonY.5Se0I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fDP5Ds8Ek2xmsEKOLD3N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pf62B.uBUaJ0h0W8VVr7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RbVvs2lY4EmEv6DHq1Csa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aIiMMKj5U.yYHb5vohdI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TeXFzq7SK2KYOusti79p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8u_KjYmInkqkg0oZt2g.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2xY83pwaUamOSXknPIWt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_0.5ygONUGguSPG7pPOA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UyP1g2tRV2m.e_5h9fMr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60M4ky7Mkaxa1HKPTog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thMO5wlMkKZtRJ3obPl4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WvDcOfNW3Ua_bGLDSRGNJ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zYlIwYKQEmP7GnCbagZ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vQUOMuJckqtau8EjYr19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emXG0qj3Eet2vjhr9Jai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7VxSwWoAEGj9mOfNV.IY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QIDLQCHIE2teEp1VCZKPg"/>
</p:tagLst>
</file>

<file path=ppt/theme/theme1.xml><?xml version="1.0" encoding="utf-8"?>
<a:theme xmlns:a="http://schemas.openxmlformats.org/drawingml/2006/main" name="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0.xml><?xml version="1.0" encoding="utf-8"?>
<a:theme xmlns:a="http://schemas.openxmlformats.org/drawingml/2006/main" name="9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1.xml><?xml version="1.0" encoding="utf-8"?>
<a:theme xmlns:a="http://schemas.openxmlformats.org/drawingml/2006/main" name="10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2.xml><?xml version="1.0" encoding="utf-8"?>
<a:theme xmlns:a="http://schemas.openxmlformats.org/drawingml/2006/main" name="11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3.xml><?xml version="1.0" encoding="utf-8"?>
<a:theme xmlns:a="http://schemas.openxmlformats.org/drawingml/2006/main" name="12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4.xml><?xml version="1.0" encoding="utf-8"?>
<a:theme xmlns:a="http://schemas.openxmlformats.org/drawingml/2006/main" name="13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5.xml><?xml version="1.0" encoding="utf-8"?>
<a:theme xmlns:a="http://schemas.openxmlformats.org/drawingml/2006/main" name="14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3.xml><?xml version="1.0" encoding="utf-8"?>
<a:theme xmlns:a="http://schemas.openxmlformats.org/drawingml/2006/main" name="2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4.xml><?xml version="1.0" encoding="utf-8"?>
<a:theme xmlns:a="http://schemas.openxmlformats.org/drawingml/2006/main" name="3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5.xml><?xml version="1.0" encoding="utf-8"?>
<a:theme xmlns:a="http://schemas.openxmlformats.org/drawingml/2006/main" name="4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6.xml><?xml version="1.0" encoding="utf-8"?>
<a:theme xmlns:a="http://schemas.openxmlformats.org/drawingml/2006/main" name="5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7.xml><?xml version="1.0" encoding="utf-8"?>
<a:theme xmlns:a="http://schemas.openxmlformats.org/drawingml/2006/main" name="6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8.xml><?xml version="1.0" encoding="utf-8"?>
<a:theme xmlns:a="http://schemas.openxmlformats.org/drawingml/2006/main" name="7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ppt/theme/theme9.xml><?xml version="1.0" encoding="utf-8"?>
<a:theme xmlns:a="http://schemas.openxmlformats.org/drawingml/2006/main" name="8_blank">
  <a:themeElements>
    <a:clrScheme name="Custom 13">
      <a:dk1>
        <a:srgbClr val="000000"/>
      </a:dk1>
      <a:lt1>
        <a:srgbClr val="FFFFFF"/>
      </a:lt1>
      <a:dk2>
        <a:srgbClr val="579CAD"/>
      </a:dk2>
      <a:lt2>
        <a:srgbClr val="808080"/>
      </a:lt2>
      <a:accent1>
        <a:srgbClr val="E2E2E2"/>
      </a:accent1>
      <a:accent2>
        <a:srgbClr val="D3F0F5"/>
      </a:accent2>
      <a:accent3>
        <a:srgbClr val="B2B2B2"/>
      </a:accent3>
      <a:accent4>
        <a:srgbClr val="4D4D4D"/>
      </a:accent4>
      <a:accent5>
        <a:srgbClr val="DB6C18"/>
      </a:accent5>
      <a:accent6>
        <a:srgbClr val="B73479"/>
      </a:accent6>
      <a:hlink>
        <a:srgbClr val="2AA7BB"/>
      </a:hlink>
      <a:folHlink>
        <a:srgbClr val="85D6E3"/>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Blank.potx" id="{7742442A-7722-42D0-B864-66D793990340}" vid="{8D08C1A2-245D-4301-8B8A-B1498089697D}"/>
    </a:ext>
  </a:extLst>
</a:theme>
</file>

<file path=docProps/app.xml><?xml version="1.0" encoding="utf-8"?>
<Properties xmlns="http://schemas.openxmlformats.org/officeDocument/2006/extended-properties" xmlns:vt="http://schemas.openxmlformats.org/officeDocument/2006/docPropsVTypes">
  <Template>blank</Template>
  <TotalTime>0</TotalTime>
  <Words>3559</Words>
  <Application>Microsoft Office PowerPoint</Application>
  <PresentationFormat>A4 (210 x 297 mm)</PresentationFormat>
  <Paragraphs>677</Paragraphs>
  <Slides>24</Slides>
  <Notes>19</Notes>
  <HiddenSlides>0</HiddenSlides>
  <MMClips>0</MMClips>
  <ScaleCrop>false</ScaleCrop>
  <HeadingPairs>
    <vt:vector size="6" baseType="variant">
      <vt:variant>
        <vt:lpstr>Tema</vt:lpstr>
      </vt:variant>
      <vt:variant>
        <vt:i4>15</vt:i4>
      </vt:variant>
      <vt:variant>
        <vt:lpstr>Servidores OLE incrustados</vt:lpstr>
      </vt:variant>
      <vt:variant>
        <vt:i4>2</vt:i4>
      </vt:variant>
      <vt:variant>
        <vt:lpstr>Títulos de diapositiva</vt:lpstr>
      </vt:variant>
      <vt:variant>
        <vt:i4>24</vt:i4>
      </vt:variant>
    </vt:vector>
  </HeadingPairs>
  <TitlesOfParts>
    <vt:vector size="41" baseType="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think-cell Slide</vt:lpstr>
      <vt:lpstr>Chart</vt:lpstr>
      <vt:lpstr>Resultados en salud: medir para mejorar</vt:lpstr>
      <vt:lpstr>La prestación sanitaria española va a estar condicionada en los próximos años por varias tendencias</vt:lpstr>
      <vt:lpstr>Un porcentaje relevante de los recursos de todos los sistemas sanitarios se utilizan de manera ineficiente</vt:lpstr>
      <vt:lpstr>Por ejemplo en Alemania, observamos una indicación muy alta en el implante de prótesis de rodilla (incluso a nivel regional)</vt:lpstr>
      <vt:lpstr>Un sistema sanitario enfocado en resultados (en costes y en salud) contribuye a un modelo de calidad sostenible</vt:lpstr>
      <vt:lpstr>Los modelos enfocados en resultados han demostrado su capacidad para aumentar el valor de la prestación sanitaria...</vt:lpstr>
      <vt:lpstr>La adopción de mejores prácticas en IAM ha permitido mejores resultados con una optimización de recursos</vt:lpstr>
      <vt:lpstr>Martini Klinik se centra en resultados que importan a los pacientes, mejorándolos significativamente vs. otros proveedores</vt:lpstr>
      <vt:lpstr>En Holanda, las aseguradoras financian una plataforma de medición para mejorar los resultados y los costes sanitarios</vt:lpstr>
      <vt:lpstr>...y tienen beneficios para todos los agentes del sistema sanitario La mayor productividad liberará recursos para pagar por tratamientos innovadores de valor en el futuro</vt:lpstr>
      <vt:lpstr>Un sistema sanitario enfocado en resultados requiere varias condiciones: la medición de costes y salud es la base</vt:lpstr>
      <vt:lpstr>Implementar un enfoque en resultados permitiría capturar eficiencias económicas de ~20% Considerando sólo 10 patologías se podrían evitar ~25.000 muertes prematuras anuales</vt:lpstr>
      <vt:lpstr>La medición de valor de la prestación sanitaria se compone de cuatro elementos clave...</vt:lpstr>
      <vt:lpstr>...que a nivel nacional han sido desarrollados parcialmente</vt:lpstr>
      <vt:lpstr>Se han desarrollado herramientas que permiten realizar una identificación / clasificación del paciente en todas las CC.AA</vt:lpstr>
      <vt:lpstr>Aunque de forma imperfecta, la medición de costes se puede realizar inicialmente asignando costes medios a actividad medida</vt:lpstr>
      <vt:lpstr>Algunas Comunidades conocen los costes medios de cada enfermedad a partir de costes por actividad</vt:lpstr>
      <vt:lpstr>La medición de resultados en salud se enfoca en indicadores básicos de supervivencia</vt:lpstr>
      <vt:lpstr>Estándares internacionales de medición de resultados en salud</vt:lpstr>
      <vt:lpstr>Cinco herramientas que integradas permiten medir el valor de la prestación sanitaria</vt:lpstr>
      <vt:lpstr>España cuenta con elementos ventajosos que facilitan la implementación de modelos sanitarios enfocados en resultados</vt:lpstr>
      <vt:lpstr>Proponemos poner en marcha experiencias piloto para demostrar cómo la medición puede mejorar el valor de la prestación sanitaria</vt:lpstr>
      <vt:lpstr>Medir resultados para mejorar la prestación sanitaria  Conclusiones</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2017-05-25T19:34:26Z</dcterms:created>
  <dcterms:modified xsi:type="dcterms:W3CDTF">2017-10-23T10:35:59Z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20150319</vt:lpwstr>
  </property>
  <property fmtid="{D5CDD505-2E9C-101B-9397-08002B2CF9AE}" pid="3" name="Format Name">
    <vt:lpwstr>Farmaindustria (Abr-2017)</vt:lpwstr>
  </property>
  <property fmtid="{D5CDD505-2E9C-101B-9397-08002B2CF9AE}" pid="4" name="Template Name">
    <vt:lpwstr>A4</vt:lpwstr>
  </property>
  <property fmtid="{D5CDD505-2E9C-101B-9397-08002B2CF9AE}" pid="5" name="_NewReviewCycle">
    <vt:lpwstr/>
  </property>
</Properties>
</file>