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7" r:id="rId9"/>
    <p:sldId id="268" r:id="rId10"/>
    <p:sldId id="264" r:id="rId11"/>
    <p:sldId id="265" r:id="rId12"/>
    <p:sldId id="277" r:id="rId13"/>
    <p:sldId id="278" r:id="rId14"/>
    <p:sldId id="269" r:id="rId15"/>
  </p:sldIdLst>
  <p:sldSz cx="9144000" cy="6858000" type="screen4x3"/>
  <p:notesSz cx="6797675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71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78FD9-E69F-496F-A7A0-C5B2B94434EE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160D7-C2DA-4B0F-BFCD-B664A4597E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C2AC41-FB8D-46AE-8AC6-96FFF26DCF3B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1E727F"/>
              </a:buClr>
              <a:buSzPct val="85000"/>
              <a:buFont typeface="+mj-lt"/>
              <a:buNone/>
              <a:tabLst>
                <a:tab pos="457200" algn="l"/>
              </a:tabLst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90868-02FF-474A-84B5-B9672E7486F8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F8944F-8FD4-4A98-AC10-06DC03548B27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22532" name="4 Marcador de notas"/>
          <p:cNvSpPr>
            <a:spLocks noGrp="1"/>
          </p:cNvSpPr>
          <p:nvPr/>
        </p:nvSpPr>
        <p:spPr bwMode="auto">
          <a:xfrm>
            <a:off x="679452" y="4717220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</a:pPr>
            <a:endParaRPr lang="es-ES" sz="1200">
              <a:latin typeface="Calibri" pitchFamily="34" charset="0"/>
            </a:endParaRPr>
          </a:p>
        </p:txBody>
      </p:sp>
      <p:sp>
        <p:nvSpPr>
          <p:cNvPr id="22533" name="4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dirty="0" smtClean="0"/>
              <a:t>Fuente:</a:t>
            </a:r>
            <a:r>
              <a:rPr lang="es-ES" baseline="0" dirty="0" smtClean="0"/>
              <a:t> Carta enviada a la Ministra de Sanidad (</a:t>
            </a:r>
            <a:r>
              <a:rPr lang="es-ES" baseline="0" dirty="0" err="1" smtClean="0"/>
              <a:t>Dolors</a:t>
            </a:r>
            <a:r>
              <a:rPr lang="es-ES" baseline="0" dirty="0" smtClean="0"/>
              <a:t> Montserrat) el pasado lunes 4 de septiembre</a:t>
            </a:r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F8944F-8FD4-4A98-AC10-06DC03548B27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22532" name="4 Marcador de notas"/>
          <p:cNvSpPr>
            <a:spLocks noGrp="1"/>
          </p:cNvSpPr>
          <p:nvPr/>
        </p:nvSpPr>
        <p:spPr bwMode="auto">
          <a:xfrm>
            <a:off x="679452" y="4717220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</a:pPr>
            <a:endParaRPr lang="es-ES" sz="1200">
              <a:latin typeface="Calibri" pitchFamily="34" charset="0"/>
            </a:endParaRPr>
          </a:p>
        </p:txBody>
      </p:sp>
      <p:sp>
        <p:nvSpPr>
          <p:cNvPr id="22533" name="4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F8944F-8FD4-4A98-AC10-06DC03548B27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22532" name="4 Marcador de notas"/>
          <p:cNvSpPr>
            <a:spLocks noGrp="1"/>
          </p:cNvSpPr>
          <p:nvPr/>
        </p:nvSpPr>
        <p:spPr bwMode="auto">
          <a:xfrm>
            <a:off x="679452" y="4717220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</a:pPr>
            <a:endParaRPr lang="es-ES" sz="1200">
              <a:latin typeface="Calibri" pitchFamily="34" charset="0"/>
            </a:endParaRPr>
          </a:p>
        </p:txBody>
      </p:sp>
      <p:sp>
        <p:nvSpPr>
          <p:cNvPr id="22533" name="4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Puntos a tener en cuenta: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s-ES" sz="800" dirty="0" smtClean="0"/>
          </a:p>
          <a:p>
            <a:pPr marL="228600" lvl="0" indent="-2286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dirty="0" smtClean="0"/>
              <a:t>La</a:t>
            </a:r>
            <a:r>
              <a:rPr lang="es-ES" baseline="0" dirty="0" smtClean="0"/>
              <a:t> industria farmacéutica es una de las industrias más importantes y con mayor crecimiento: invierte alrededor de 35.000 millones de € en I+D y da empleo a 745,000 personas en Europa.</a:t>
            </a:r>
          </a:p>
          <a:p>
            <a:pPr marL="228600" lvl="0" indent="-2286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s-ES" baseline="0" dirty="0" smtClean="0"/>
          </a:p>
          <a:p>
            <a:pPr marL="228600" lvl="0" indent="-2286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baseline="0" dirty="0" smtClean="0"/>
              <a:t>EL RU es una pieza clave en el sector farmacéutico europeo: constituye un 10% de la producción total y contribuye aproximadamente al 20% de la I+D total.</a:t>
            </a:r>
          </a:p>
          <a:p>
            <a:pPr marL="228600" lvl="0" indent="-2286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s-ES" baseline="0" dirty="0" smtClean="0"/>
          </a:p>
          <a:p>
            <a:pPr marL="228600" lvl="0" indent="-2286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baseline="0" dirty="0" smtClean="0"/>
              <a:t>EL RU contribuye significativamente al trabajo de la EMA siendo el informante de una de cada cinco aprobaciones centralizadas europeas para medicamentos.</a:t>
            </a:r>
          </a:p>
          <a:p>
            <a:pPr marL="228600" lvl="0" indent="-2286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s-ES" baseline="0" dirty="0" smtClean="0"/>
          </a:p>
          <a:p>
            <a:pPr marL="228600" lvl="0" indent="-2286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baseline="0" dirty="0" smtClean="0"/>
              <a:t>Entre enero y octubre de 2016 el RU importó medicamentos por valor de 11.000 millones de € y exportó fármacos a la UE por 17.000 millones de €.</a:t>
            </a:r>
            <a:endParaRPr lang="es-E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F8944F-8FD4-4A98-AC10-06DC03548B27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22532" name="4 Marcador de notas"/>
          <p:cNvSpPr>
            <a:spLocks noGrp="1"/>
          </p:cNvSpPr>
          <p:nvPr/>
        </p:nvSpPr>
        <p:spPr bwMode="auto">
          <a:xfrm>
            <a:off x="679452" y="4717220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</a:pPr>
            <a:endParaRPr lang="es-ES" sz="1200">
              <a:latin typeface="Calibri" pitchFamily="34" charset="0"/>
            </a:endParaRPr>
          </a:p>
        </p:txBody>
      </p:sp>
      <p:sp>
        <p:nvSpPr>
          <p:cNvPr id="22533" name="4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1E727F"/>
              </a:buClr>
              <a:buSzPct val="85000"/>
              <a:buFont typeface="+mj-lt"/>
              <a:buNone/>
              <a:tabLst>
                <a:tab pos="457200" algn="l"/>
              </a:tabLst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90868-02FF-474A-84B5-B9672E7486F8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1E727F"/>
              </a:buClr>
              <a:buSzPct val="85000"/>
              <a:buFont typeface="+mj-lt"/>
              <a:buNone/>
              <a:tabLst>
                <a:tab pos="457200" algn="l"/>
              </a:tabLst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90868-02FF-474A-84B5-B9672E7486F8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1E727F"/>
              </a:buClr>
              <a:buSzPct val="85000"/>
              <a:buFont typeface="+mj-lt"/>
              <a:buNone/>
              <a:tabLst>
                <a:tab pos="457200" algn="l"/>
              </a:tabLst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90868-02FF-474A-84B5-B9672E7486F8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1E727F"/>
              </a:buClr>
              <a:buSzPct val="85000"/>
              <a:buFont typeface="+mj-lt"/>
              <a:buNone/>
              <a:tabLst>
                <a:tab pos="457200" algn="l"/>
              </a:tabLst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90868-02FF-474A-84B5-B9672E7486F8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1E727F"/>
              </a:buClr>
              <a:buSzPct val="85000"/>
              <a:buFont typeface="+mj-lt"/>
              <a:buNone/>
              <a:tabLst>
                <a:tab pos="457200" algn="l"/>
              </a:tabLst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90868-02FF-474A-84B5-B9672E7486F8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4184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 CuadroTexto"/>
          <p:cNvSpPr txBox="1">
            <a:spLocks noChangeArrowheads="1"/>
          </p:cNvSpPr>
          <p:nvPr userDrawn="1"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48B0-075E-4D55-81C6-7FB009D6299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PERIODISTAS_PANTALLAZ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"/>
            <a:ext cx="8640959" cy="682695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292080" y="3332989"/>
            <a:ext cx="3312368" cy="626483"/>
          </a:xfrm>
        </p:spPr>
        <p:txBody>
          <a:bodyPr>
            <a:noAutofit/>
          </a:bodyPr>
          <a:lstStyle/>
          <a:p>
            <a:pPr algn="l"/>
            <a:r>
              <a:rPr lang="es-ES" sz="3200" dirty="0" smtClean="0">
                <a:solidFill>
                  <a:schemeClr val="accent5"/>
                </a:solidFill>
                <a:latin typeface="HelveticaNeueLT Std Med Cn" pitchFamily="34" charset="0"/>
              </a:rPr>
              <a:t/>
            </a:r>
            <a:br>
              <a:rPr lang="es-ES" sz="3200" dirty="0" smtClean="0">
                <a:solidFill>
                  <a:schemeClr val="accent5"/>
                </a:solidFill>
                <a:latin typeface="HelveticaNeueLT Std Med Cn" pitchFamily="34" charset="0"/>
              </a:rPr>
            </a:br>
            <a:r>
              <a:rPr lang="es-ES" sz="3200" dirty="0" err="1" smtClean="0">
                <a:solidFill>
                  <a:schemeClr val="accent5"/>
                </a:solidFill>
                <a:latin typeface="HelveticaNeueLT Std Med Cn" pitchFamily="34" charset="0"/>
              </a:rPr>
              <a:t>Brexit</a:t>
            </a:r>
            <a:r>
              <a:rPr lang="es-ES" sz="3200" dirty="0" smtClean="0">
                <a:solidFill>
                  <a:schemeClr val="accent5"/>
                </a:solidFill>
                <a:latin typeface="HelveticaNeueLT Std Med Cn" pitchFamily="34" charset="0"/>
              </a:rPr>
              <a:t>: impacto en el sector salud de la UE.</a:t>
            </a:r>
            <a:endParaRPr lang="es-ES" sz="3200" dirty="0">
              <a:solidFill>
                <a:schemeClr val="accent5"/>
              </a:solidFill>
              <a:latin typeface="HelveticaNeueLT Std Med Cn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92080" y="5157192"/>
            <a:ext cx="2448272" cy="672075"/>
          </a:xfrm>
        </p:spPr>
        <p:txBody>
          <a:bodyPr>
            <a:normAutofit/>
          </a:bodyPr>
          <a:lstStyle/>
          <a:p>
            <a:pPr algn="l"/>
            <a:r>
              <a:rPr lang="es-ES" sz="1600" dirty="0" err="1" smtClean="0">
                <a:solidFill>
                  <a:schemeClr val="accent5"/>
                </a:solidFill>
                <a:latin typeface="HelveticaNeueLT Std Med Cn" pitchFamily="34" charset="0"/>
              </a:rPr>
              <a:t>Iciar</a:t>
            </a:r>
            <a:r>
              <a:rPr lang="es-ES" sz="1600" dirty="0" smtClean="0">
                <a:solidFill>
                  <a:schemeClr val="accent5"/>
                </a:solidFill>
                <a:latin typeface="HelveticaNeueLT Std Med Cn" pitchFamily="34" charset="0"/>
              </a:rPr>
              <a:t> Sanz de Madrid</a:t>
            </a:r>
          </a:p>
          <a:p>
            <a:pPr algn="l"/>
            <a:r>
              <a:rPr lang="es-ES" sz="1600" dirty="0" smtClean="0">
                <a:solidFill>
                  <a:schemeClr val="accent5"/>
                </a:solidFill>
                <a:latin typeface="HelveticaNeueLT Std Med Cn" pitchFamily="34" charset="0"/>
              </a:rPr>
              <a:t>Directora Dpto. Internacional</a:t>
            </a:r>
            <a:endParaRPr lang="es-ES" sz="1600" dirty="0">
              <a:solidFill>
                <a:schemeClr val="accent5"/>
              </a:solidFill>
              <a:latin typeface="HelveticaNeueLT Std Med C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Prioridades de negociación – Regulación (5/6)</a:t>
            </a:r>
          </a:p>
        </p:txBody>
      </p:sp>
      <p:sp>
        <p:nvSpPr>
          <p:cNvPr id="5" name="5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76597"/>
          </a:xfrm>
        </p:spPr>
        <p:txBody>
          <a:bodyPr>
            <a:normAutofit fontScale="55000" lnSpcReduction="20000"/>
          </a:bodyPr>
          <a:lstStyle/>
          <a:p>
            <a:pPr marL="0" lvl="4" inden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F08714"/>
              </a:buClr>
              <a:buSzPct val="85000"/>
              <a:buNone/>
              <a:tabLst>
                <a:tab pos="457200" algn="l"/>
              </a:tabLst>
              <a:defRPr/>
            </a:pPr>
            <a:r>
              <a:rPr lang="es-ES" sz="40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Garantizar la continuación del alineamiento, cooperación y mutuo reconocimiento entre la UE y el RU en materia de autorización, ensayos clínicos y vigilancia de los medicamentos.</a:t>
            </a:r>
          </a:p>
          <a:p>
            <a:pPr marL="542925" lvl="4" indent="-3429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35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RU está muy integrado en los sistemas de protección de salud pública europeos (farmacovigilancia, control enfermedades infecciosas, directiva medicamentos falsificados) y su participación es clave para preservar su efectividad.</a:t>
            </a:r>
          </a:p>
          <a:p>
            <a:pPr marL="542925" lvl="4" indent="-3429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35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MHRA (agencia británica regulatoria) contribuye notablemente en el trabajo de la EMA siendo su participación esencial en la revisión, aprobación y supervisión de medicamentos.</a:t>
            </a:r>
          </a:p>
          <a:p>
            <a:pPr marL="542925" lvl="4" indent="-3429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35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RU y la UE deben alinear los procesos regulatorios después del </a:t>
            </a:r>
            <a:r>
              <a:rPr lang="es-ES" sz="3500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Brexit</a:t>
            </a:r>
            <a:r>
              <a:rPr lang="es-ES" sz="35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para evitar duplicación regulatoria y por tanto retrasos en la aprobación y acceso a fármacos.</a:t>
            </a:r>
          </a:p>
          <a:p>
            <a:pPr marL="542925" lvl="4" indent="-3429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35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 reubicación de la EMA debe gestionarse de forma que no perturbe su actividad y funcionamiento y en consecuencia el acceso a nuevos medicamentos.</a:t>
            </a:r>
          </a:p>
        </p:txBody>
      </p:sp>
      <p:pic>
        <p:nvPicPr>
          <p:cNvPr id="7" name="6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Prioridades de negociación – Comercio y Suministro (6/6)</a:t>
            </a:r>
          </a:p>
        </p:txBody>
      </p:sp>
      <p:sp>
        <p:nvSpPr>
          <p:cNvPr id="5" name="5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68619"/>
          </a:xfrm>
        </p:spPr>
        <p:txBody>
          <a:bodyPr>
            <a:normAutofit/>
          </a:bodyPr>
          <a:lstStyle/>
          <a:p>
            <a:pPr marL="0" lvl="4" inden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F08714"/>
              </a:buClr>
              <a:buSzPct val="85000"/>
              <a:buNone/>
              <a:tabLst>
                <a:tab pos="457200" algn="l"/>
              </a:tabLst>
              <a:defRPr/>
            </a:pPr>
            <a:r>
              <a:rPr lang="es-ES" sz="18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Establecer un tratado de libre comercio integral con un protocolo farmacéutico que asegure la máxima alineación entre la UE y el RU en leyes farmacéuticas y prevenga una disrupción en el suministro de medicamentos.</a:t>
            </a:r>
          </a:p>
          <a:p>
            <a:pPr marL="542925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Los acuerdos comerciales entre la UE y RU deberían garantizar que los productos farmacéuticos no estén sujetos a retenciones en aduanas ni repeticiones de test de importación para prevenir una interrupción de la cadena de suministro de medicamentos.</a:t>
            </a:r>
          </a:p>
          <a:p>
            <a:pPr marL="542925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En el caso de no cooperación comercial, el acuerdo para productos farmacéuticos de la OMC necesita ser actualizado para cubrir aquellos medicamentos aprobados desde 2010 y evitar requisitos regulatorios adicionales.</a:t>
            </a:r>
          </a:p>
          <a:p>
            <a:pPr marL="542925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None/>
              <a:tabLst>
                <a:tab pos="542925" algn="l"/>
              </a:tabLst>
              <a:defRPr/>
            </a:pPr>
            <a:endParaRPr lang="es-ES" sz="21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</p:txBody>
      </p:sp>
      <p:pic>
        <p:nvPicPr>
          <p:cNvPr id="7" name="6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1" y="908718"/>
          <a:ext cx="9143998" cy="594928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3527"/>
                <a:gridCol w="4104455"/>
                <a:gridCol w="4716016"/>
              </a:tblGrid>
              <a:tr h="334026">
                <a:tc>
                  <a:txBody>
                    <a:bodyPr/>
                    <a:lstStyle/>
                    <a:p>
                      <a:endParaRPr lang="es-E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605" marR="82605" marT="55070" marB="5507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ESCENARIO</a:t>
                      </a:r>
                      <a:endParaRPr lang="es-ES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605" marR="82605" marT="55070" marB="550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IMPACTO</a:t>
                      </a:r>
                      <a:endParaRPr lang="es-ES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605" marR="82605" marT="55070" marB="55070" anchor="ctr"/>
                </a:tc>
              </a:tr>
              <a:tr h="293607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s-ES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605" marR="82605" marT="55070" marB="550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“Cooperación total”</a:t>
                      </a:r>
                    </a:p>
                    <a:p>
                      <a:pPr algn="l">
                        <a:buNone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Alineación RU con legislación UE en materia de ensayos clínicos, fabricación y suministro, autorización y supervisión de nuevos medicamentos por procedimiento centralizado y RM</a:t>
                      </a:r>
                    </a:p>
                    <a:p>
                      <a:pPr algn="l">
                        <a:buNone/>
                      </a:pPr>
                      <a:r>
                        <a:rPr lang="es-ES" sz="1600" b="1" dirty="0" smtClean="0">
                          <a:solidFill>
                            <a:schemeClr val="accent4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</a:p>
                    <a:p>
                      <a:pPr algn="l">
                        <a:buNone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Acuerdo de libre comercio arancelario y aduanero</a:t>
                      </a:r>
                    </a:p>
                    <a:p>
                      <a:pPr algn="l"/>
                      <a:endParaRPr lang="es-ES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605" marR="82605" marT="55070" marB="55070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Impacto mínimo en:</a:t>
                      </a:r>
                    </a:p>
                    <a:p>
                      <a:pPr algn="l">
                        <a:buNone/>
                      </a:pPr>
                      <a:endParaRPr lang="es-ES" sz="16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buNone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Procedimiento de autorización, </a:t>
                      </a:r>
                    </a:p>
                    <a:p>
                      <a:pPr algn="l">
                        <a:buNone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Farmacovigilancia, riesgos de salud pública y gestión de crisis</a:t>
                      </a:r>
                    </a:p>
                    <a:p>
                      <a:pPr algn="l"/>
                      <a:endParaRPr lang="es-ES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605" marR="82605" marT="55070" marB="55070"/>
                </a:tc>
              </a:tr>
              <a:tr h="2679176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s-ES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605" marR="82605" marT="55070" marB="550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“Sistema regulatorio británico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independiente - stand alone” </a:t>
                      </a:r>
                    </a:p>
                    <a:p>
                      <a:pPr algn="l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 evaluaciones basadas en las opiniones científicas de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 EMA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reconocimiento mutuo en materia de inspecciones excepto liberación de lotes </a:t>
                      </a:r>
                    </a:p>
                    <a:p>
                      <a:pPr algn="l"/>
                      <a:r>
                        <a:rPr lang="es-ES" sz="1600" b="1" dirty="0" smtClean="0">
                          <a:solidFill>
                            <a:schemeClr val="accent4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</a:p>
                    <a:p>
                      <a:pPr algn="l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Acuerdo de libre comercio arancelario y aduanero</a:t>
                      </a:r>
                      <a:endParaRPr lang="es-ES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605" marR="82605" marT="55070" marB="550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Transferencia de las autorizaciones de comercialización a titulares ubicados en la UE y viceversa, incremento de costes por duplicidad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centros para pruebas y liberación de lotes en ambas jurisdicciones con posibles desabastecimientos, exclusión del sistema “</a:t>
                      </a:r>
                      <a:r>
                        <a:rPr lang="es-ES" sz="16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Eudravigilance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” con retrasos en la detección  y gestión de amenazas de salud pública, duplicidad y/o divergencias en materia de farmacovigilancia</a:t>
                      </a:r>
                    </a:p>
                  </a:txBody>
                  <a:tcPr marL="82605" marR="82605" marT="55070" marB="55070"/>
                </a:tc>
              </a:tr>
            </a:tbl>
          </a:graphicData>
        </a:graphic>
      </p:graphicFrame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935449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</a:pPr>
            <a:r>
              <a:rPr lang="es-ES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Posibles escenarios futuros en función del grado de cooperación regulatoria y términos de los acuerdos comerciales (1/2)</a:t>
            </a:r>
            <a:endParaRPr lang="es-ES" altLang="es-ES" sz="20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935449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</a:pPr>
            <a:r>
              <a:rPr lang="es-ES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Posibles escenarios futuros en función del grado de cooperación regulatoria y términos de los acuerdos comerciales (2/2)</a:t>
            </a:r>
            <a:endParaRPr lang="es-ES" altLang="es-ES" sz="20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</p:txBody>
      </p:sp>
      <p:graphicFrame>
        <p:nvGraphicFramePr>
          <p:cNvPr id="6" name="2 Marcador de contenido"/>
          <p:cNvGraphicFramePr>
            <a:graphicFrameLocks/>
          </p:cNvGraphicFramePr>
          <p:nvPr/>
        </p:nvGraphicFramePr>
        <p:xfrm>
          <a:off x="-1" y="932723"/>
          <a:ext cx="9144002" cy="592527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3529"/>
                <a:gridCol w="3240360"/>
                <a:gridCol w="5580113"/>
              </a:tblGrid>
              <a:tr h="658029">
                <a:tc>
                  <a:txBody>
                    <a:bodyPr/>
                    <a:lstStyle/>
                    <a:p>
                      <a:endParaRPr lang="es-E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ESCENARIO</a:t>
                      </a:r>
                      <a:endParaRPr lang="es-ES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IMPACTO</a:t>
                      </a:r>
                      <a:endParaRPr lang="es-ES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 anchor="ctr"/>
                </a:tc>
              </a:tr>
              <a:tr h="2714233"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s-ES" sz="19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s-ES" sz="1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“Sistema regulatorio británico independiente”</a:t>
                      </a:r>
                    </a:p>
                    <a:p>
                      <a:pPr algn="l">
                        <a:buNone/>
                      </a:pPr>
                      <a:r>
                        <a:rPr lang="es-ES" sz="19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Mismo contexto regulatorio que escenario 2 </a:t>
                      </a:r>
                    </a:p>
                    <a:p>
                      <a:pPr algn="l">
                        <a:buNone/>
                      </a:pPr>
                      <a:r>
                        <a:rPr lang="es-ES" sz="1900" b="1" u="none" baseline="0" dirty="0" smtClean="0">
                          <a:solidFill>
                            <a:schemeClr val="accent4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</a:t>
                      </a:r>
                    </a:p>
                    <a:p>
                      <a:pPr algn="l">
                        <a:buNone/>
                      </a:pPr>
                      <a:r>
                        <a:rPr lang="es-ES" sz="1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acuerdo de libre comercio</a:t>
                      </a:r>
                    </a:p>
                    <a:p>
                      <a:pPr algn="l"/>
                      <a:endParaRPr lang="es-ES" sz="19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Además de los impactos regulatorios del escenario 2, cooperación comercial bajo la OMC, exportación de principios activos al RU gravados por aranceles y derechos de aduana con pérdida de competitividad en la UE, retenciones en </a:t>
                      </a:r>
                      <a:r>
                        <a:rPr lang="es-ES" sz="19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aduanas, posibles </a:t>
                      </a:r>
                      <a:r>
                        <a:rPr lang="es-ES" sz="19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desabastecimientos y</a:t>
                      </a:r>
                      <a:r>
                        <a:rPr lang="es-ES" sz="19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coste adicional para las compañías farmacéuticas </a:t>
                      </a:r>
                      <a:endParaRPr lang="es-ES" sz="19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endParaRPr lang="es-ES" sz="19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</a:tr>
              <a:tr h="2553015">
                <a:tc>
                  <a:txBody>
                    <a:bodyPr/>
                    <a:lstStyle/>
                    <a:p>
                      <a:pPr algn="ctr"/>
                      <a:r>
                        <a:rPr lang="es-ES" sz="19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s-ES" sz="19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“No cooperación regulatoria ni comercial”</a:t>
                      </a:r>
                      <a:endParaRPr lang="es-ES" sz="1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s-ES" sz="19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Arrastra impactos de escenarios 1, 2 y 3 +</a:t>
                      </a:r>
                    </a:p>
                    <a:p>
                      <a:pPr algn="l">
                        <a:buNone/>
                      </a:pPr>
                      <a:r>
                        <a:rPr lang="es-ES" sz="19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Ausencia de reconocimiento mutuo en inspecciones con complicaciones en la certificación de centros de fabricación, importación y distribución, con disminución del flujo actual de productos entre la UE y RU</a:t>
                      </a:r>
                    </a:p>
                    <a:p>
                      <a:pPr algn="l"/>
                      <a:endParaRPr lang="es-ES" sz="19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Conclusión (1/2)</a:t>
            </a: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  <p:sp>
        <p:nvSpPr>
          <p:cNvPr id="10" name="8 Marcador de número de diapositiva"/>
          <p:cNvSpPr txBox="1">
            <a:spLocks/>
          </p:cNvSpPr>
          <p:nvPr/>
        </p:nvSpPr>
        <p:spPr>
          <a:xfrm>
            <a:off x="10750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0E9F6B-2C2C-4EBC-9D67-CF225CF128E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088565"/>
          </a:xfrm>
        </p:spPr>
        <p:txBody>
          <a:bodyPr>
            <a:normAutofit/>
          </a:bodyPr>
          <a:lstStyle/>
          <a:p>
            <a:pPr marL="0" lvl="4" inden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1E727F"/>
              </a:buClr>
              <a:buSzPct val="85000"/>
              <a:buNone/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 singularidad del sector farmacéutico hace necesario que la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salida del RU de la UE sea ordenada e incluya un acuerdo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que permita:</a:t>
            </a:r>
            <a:endParaRPr lang="es-ES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  <a:p>
            <a:pPr marL="514350" lvl="4" indent="-51435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+mj-lt"/>
              <a:buAutoNum type="arabicPeriod"/>
              <a:defRPr/>
            </a:pPr>
            <a:r>
              <a:rPr lang="es-ES" sz="1400" dirty="0" smtClean="0">
                <a:solidFill>
                  <a:schemeClr val="accent6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Establecer </a:t>
            </a:r>
            <a:r>
              <a:rPr lang="es-ES" sz="14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un </a:t>
            </a:r>
            <a:r>
              <a:rPr lang="es-ES" sz="14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periodo de implementación </a:t>
            </a:r>
            <a:r>
              <a:rPr lang="es-ES" sz="14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para evitar consecuencias no deseadas sobre la disponibilidad de medicamentos, ya que es posible que las compañías farmacéuticas se vean obligadas a realizar numerosos cambios en sus estrategias productivas y comerciales que requerirán un amplio periodo de tiempo</a:t>
            </a:r>
          </a:p>
          <a:p>
            <a:pPr marL="514350" lvl="4" indent="-51435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+mj-lt"/>
              <a:buAutoNum type="arabicPeriod"/>
              <a:defRPr/>
            </a:pPr>
            <a:r>
              <a:rPr lang="es-ES" sz="14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Seguir </a:t>
            </a:r>
            <a:r>
              <a:rPr lang="es-ES" sz="14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garantizando el acceso</a:t>
            </a:r>
            <a:r>
              <a:rPr lang="es-ES" sz="14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de los ciudadanos europeos </a:t>
            </a:r>
            <a:r>
              <a:rPr lang="es-ES" sz="14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a medicamentos</a:t>
            </a:r>
            <a:r>
              <a:rPr lang="es-ES" sz="14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</a:t>
            </a:r>
            <a:r>
              <a:rPr lang="es-ES" sz="14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seguros y eficaces </a:t>
            </a:r>
            <a:r>
              <a:rPr lang="es-ES" sz="14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manteniendo para ello la vigencia de las autorizaciones de comercialización y el actual grado de circulación de fármacos,</a:t>
            </a:r>
          </a:p>
          <a:p>
            <a:pPr marL="514350" lvl="4" indent="-51435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+mj-lt"/>
              <a:buAutoNum type="arabicPeriod"/>
              <a:defRPr/>
            </a:pPr>
            <a:r>
              <a:rPr lang="es-ES" sz="14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Mantener la cooperación tras el Brexit </a:t>
            </a:r>
            <a:r>
              <a:rPr lang="es-ES" sz="14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para evitar que cualquier cambio en las relaciones comerciales entre la UE y el Reino Unido afecte negativamente a la investigación, desarrollo, fabricación y suministro de medicamentos en toda Europa</a:t>
            </a:r>
          </a:p>
        </p:txBody>
      </p:sp>
      <p:pic>
        <p:nvPicPr>
          <p:cNvPr id="7" name="6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0" y="-5108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  <a:tabLst>
                <a:tab pos="266700" algn="l"/>
              </a:tabLst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Índice de Contenidos</a:t>
            </a: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spcBef>
                <a:spcPts val="1800"/>
              </a:spcBef>
              <a:spcAft>
                <a:spcPts val="1800"/>
              </a:spcAft>
              <a:buClr>
                <a:srgbClr val="F08714"/>
              </a:buClr>
              <a:buFontTx/>
              <a:buAutoNum type="arabicPeriod"/>
            </a:pPr>
            <a:r>
              <a:rPr lang="es-ES" sz="2000" dirty="0" smtClean="0">
                <a:solidFill>
                  <a:srgbClr val="4D4D4D"/>
                </a:solidFill>
                <a:latin typeface="Tahoma" pitchFamily="34" charset="0"/>
                <a:cs typeface="Tahoma" pitchFamily="34" charset="0"/>
              </a:rPr>
              <a:t>Antecedentes</a:t>
            </a:r>
          </a:p>
          <a:p>
            <a:pPr marL="342900" lvl="2" indent="-342900">
              <a:spcBef>
                <a:spcPts val="1800"/>
              </a:spcBef>
              <a:spcAft>
                <a:spcPts val="1800"/>
              </a:spcAft>
              <a:buClr>
                <a:srgbClr val="F08714"/>
              </a:buClr>
              <a:buFontTx/>
              <a:buAutoNum type="arabicPeriod"/>
            </a:pPr>
            <a:r>
              <a:rPr lang="es-ES" sz="2000" dirty="0" smtClean="0">
                <a:solidFill>
                  <a:srgbClr val="4D4D4D"/>
                </a:solidFill>
                <a:latin typeface="Tahoma" pitchFamily="34" charset="0"/>
                <a:cs typeface="Tahoma" pitchFamily="34" charset="0"/>
              </a:rPr>
              <a:t>Problemática específica de la industria farmacéutica</a:t>
            </a:r>
          </a:p>
          <a:p>
            <a:pPr marL="342900" lvl="2" indent="-342900">
              <a:spcBef>
                <a:spcPts val="1800"/>
              </a:spcBef>
              <a:spcAft>
                <a:spcPts val="1800"/>
              </a:spcAft>
              <a:buClr>
                <a:srgbClr val="F08714"/>
              </a:buClr>
              <a:buFontTx/>
              <a:buAutoNum type="arabicPeriod"/>
            </a:pPr>
            <a:r>
              <a:rPr lang="es-ES" sz="2000" dirty="0" smtClean="0">
                <a:solidFill>
                  <a:srgbClr val="4D4D4D"/>
                </a:solidFill>
                <a:latin typeface="Tahoma" pitchFamily="34" charset="0"/>
                <a:cs typeface="Tahoma" pitchFamily="34" charset="0"/>
              </a:rPr>
              <a:t>Prioridades de negociación que solicita la industria farmacéutica</a:t>
            </a:r>
          </a:p>
          <a:p>
            <a:pPr marL="342900" lvl="2" indent="-342900">
              <a:spcBef>
                <a:spcPts val="1800"/>
              </a:spcBef>
              <a:spcAft>
                <a:spcPts val="1800"/>
              </a:spcAft>
              <a:buClr>
                <a:srgbClr val="F08714"/>
              </a:buClr>
              <a:buFontTx/>
              <a:buAutoNum type="arabicPeriod"/>
            </a:pPr>
            <a:r>
              <a:rPr lang="es-ES" sz="2000" dirty="0" smtClean="0">
                <a:solidFill>
                  <a:srgbClr val="4D4D4D"/>
                </a:solidFill>
                <a:latin typeface="Tahoma" pitchFamily="34" charset="0"/>
                <a:cs typeface="Tahoma" pitchFamily="34" charset="0"/>
              </a:rPr>
              <a:t>Conclusión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>
              <a:defRPr/>
            </a:pPr>
            <a:fld id="{B10E9F6B-2C2C-4EBC-9D67-CF225CF128E6}" type="slidenum">
              <a:rPr lang="es-ES" smtClean="0"/>
              <a:pPr algn="l">
                <a:defRPr/>
              </a:pPr>
              <a:t>2</a:t>
            </a:fld>
            <a:endParaRPr lang="es-ES" dirty="0"/>
          </a:p>
        </p:txBody>
      </p:sp>
      <p:pic>
        <p:nvPicPr>
          <p:cNvPr id="5" name="4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Antecedentes</a:t>
            </a: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  <p:sp>
        <p:nvSpPr>
          <p:cNvPr id="10" name="8 Marcador de número de diapositiva"/>
          <p:cNvSpPr txBox="1">
            <a:spLocks/>
          </p:cNvSpPr>
          <p:nvPr/>
        </p:nvSpPr>
        <p:spPr>
          <a:xfrm>
            <a:off x="10750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0E9F6B-2C2C-4EBC-9D67-CF225CF128E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028733"/>
            <a:ext cx="8291264" cy="4992555"/>
          </a:xfrm>
        </p:spPr>
        <p:txBody>
          <a:bodyPr>
            <a:normAutofit fontScale="55000" lnSpcReduction="20000"/>
          </a:bodyPr>
          <a:lstStyle/>
          <a:p>
            <a:pPr marL="342900" lvl="4" indent="-3429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es-ES" sz="38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29 de marzo de 2017 el Reino Unido (RU) notificó al Consejo Europeo su intención de retirada de la UE acogiéndose al Artículo 50 del Tratado de la Unión Europea.</a:t>
            </a:r>
          </a:p>
          <a:p>
            <a:pPr marL="342900" lvl="4" indent="-3429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es-ES" sz="38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Artículo 50 establece un intervalo de 2 años para la salida de un país de la UE, siendo el 29 de marzo 2019 la fecha límite de salida del RU</a:t>
            </a:r>
          </a:p>
          <a:p>
            <a:pPr marL="342900" lvl="4" indent="-3429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es-ES" sz="38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 salida se va a concretarse en 2 fases consecutivas:</a:t>
            </a:r>
          </a:p>
          <a:p>
            <a:pPr marL="895350" lvl="5" indent="-36195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s-ES" sz="3500" dirty="0" smtClean="0">
                <a:solidFill>
                  <a:srgbClr val="F0871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Fase 1: </a:t>
            </a:r>
            <a:r>
              <a:rPr lang="es-ES" sz="35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negociación sobre factura del </a:t>
            </a:r>
            <a:r>
              <a:rPr lang="es-ES" sz="3500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Brexit</a:t>
            </a:r>
            <a:r>
              <a:rPr lang="es-ES" sz="35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, las condiciones de residencia y trabajo y la gestión de las fronteras en Irlanda del Norte.</a:t>
            </a:r>
          </a:p>
          <a:p>
            <a:pPr marL="895350" lvl="5" indent="-36195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s-ES" sz="3500" dirty="0" smtClean="0">
                <a:solidFill>
                  <a:srgbClr val="F0871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Fase 2: </a:t>
            </a:r>
            <a:r>
              <a:rPr lang="es-ES" sz="35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negociación y adaptación de los sectores industriales al escenario acordado en la fase 1.</a:t>
            </a:r>
          </a:p>
          <a:p>
            <a:pPr marL="342900" lvl="4" indent="-3429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es-ES" sz="38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 fase 1, cuyo cierre se está aplazando, va a condicionar el periodo de negociación de la fase 2 en el que los distintos sectores industriales deberán adaptarse al nuevo escenario.</a:t>
            </a:r>
          </a:p>
        </p:txBody>
      </p:sp>
      <p:pic>
        <p:nvPicPr>
          <p:cNvPr id="7" name="6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lIns="72000" rIns="72000" anchor="ctr">
            <a:noAutofit/>
          </a:bodyPr>
          <a:lstStyle/>
          <a:p>
            <a:pPr marL="0" lvl="3" algn="ctr" eaLnBrk="0" hangingPunct="0">
              <a:lnSpc>
                <a:spcPts val="3000"/>
              </a:lnSpc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Problemática específica de la industria farmacéutica (1/2)</a:t>
            </a: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  <p:sp>
        <p:nvSpPr>
          <p:cNvPr id="10" name="8 Marcador de número de diapositiva"/>
          <p:cNvSpPr txBox="1">
            <a:spLocks/>
          </p:cNvSpPr>
          <p:nvPr/>
        </p:nvSpPr>
        <p:spPr>
          <a:xfrm>
            <a:off x="10750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0E9F6B-2C2C-4EBC-9D67-CF225CF128E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728525"/>
          </a:xfrm>
        </p:spPr>
        <p:txBody>
          <a:bodyPr>
            <a:normAutofit/>
          </a:bodyPr>
          <a:lstStyle/>
          <a:p>
            <a:pPr marL="361950" lvl="5" indent="-36195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s-ES" sz="16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Dada la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naturaleza integrada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de las cadenas de suministro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de fármacos en Europa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y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el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marco regulatorio compartido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el </a:t>
            </a:r>
            <a:r>
              <a:rPr lang="es-ES" sz="1600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Brexit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</a:t>
            </a:r>
            <a:r>
              <a:rPr lang="es-ES" sz="16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podría tener un efecto negativo en el suministro, regulación y control de seguridad de los medicamentos si no se adoptan medidas específicas .</a:t>
            </a:r>
          </a:p>
          <a:p>
            <a:pPr marL="361950" lvl="5" indent="-36195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cooperación y alineamiento regulatorio 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entre la UE y el RU en materia de medicamentos debe continuar para evitar perjudicar a los pacientes europeos.</a:t>
            </a:r>
          </a:p>
          <a:p>
            <a:pPr marL="361950" lvl="5" indent="-36195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 UE y el RU tienen que resolver los problemas propios de la industria farmacéutica lo antes posible en las negociaciones y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adoptar medidas transitorias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para prevenir una disrupción en el acceso a los medicamentos.</a:t>
            </a:r>
          </a:p>
          <a:p>
            <a:pPr marL="361950" lvl="5" indent="-36195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0" algn="l"/>
              </a:tabLst>
              <a:defRPr/>
            </a:pPr>
            <a:endParaRPr lang="es-ES" sz="1600" dirty="0" smtClean="0">
              <a:solidFill>
                <a:srgbClr val="4D4D4D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</p:txBody>
      </p:sp>
      <p:pic>
        <p:nvPicPr>
          <p:cNvPr id="7" name="6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algn="ctr" eaLnBrk="0" hangingPunct="0">
              <a:lnSpc>
                <a:spcPts val="3000"/>
              </a:lnSpc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Problemática específica de la industria farmacéutica (2/2)</a:t>
            </a:r>
            <a:endParaRPr lang="es-ES" altLang="es-ES" sz="2200" b="1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  <p:sp>
        <p:nvSpPr>
          <p:cNvPr id="10" name="8 Marcador de número de diapositiva"/>
          <p:cNvSpPr txBox="1">
            <a:spLocks/>
          </p:cNvSpPr>
          <p:nvPr/>
        </p:nvSpPr>
        <p:spPr>
          <a:xfrm>
            <a:off x="107504" y="63042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0E9F6B-2C2C-4EBC-9D67-CF225CF128E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95536" y="932723"/>
            <a:ext cx="8352928" cy="2304256"/>
          </a:xfrm>
        </p:spPr>
        <p:txBody>
          <a:bodyPr>
            <a:noAutofit/>
          </a:bodyPr>
          <a:lstStyle/>
          <a:p>
            <a:pPr marL="0" lvl="4" indent="0">
              <a:lnSpc>
                <a:spcPts val="1900"/>
              </a:lnSpc>
              <a:spcBef>
                <a:spcPts val="0"/>
              </a:spcBef>
              <a:buClr>
                <a:srgbClr val="1E727F"/>
              </a:buClr>
              <a:buSzPct val="85000"/>
              <a:buNone/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Debido a la singularidad del sector salud, y con el fin de prevenir una disrupción en la fabricación y suministro de medicamentos,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 industria farmacéutica está abogando por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:</a:t>
            </a:r>
          </a:p>
          <a:p>
            <a:pPr marL="0" lvl="4" indent="0">
              <a:lnSpc>
                <a:spcPts val="1900"/>
              </a:lnSpc>
              <a:spcBef>
                <a:spcPts val="0"/>
              </a:spcBef>
              <a:buClr>
                <a:srgbClr val="1E727F"/>
              </a:buClr>
              <a:buSzPct val="85000"/>
              <a:buNone/>
              <a:defRPr/>
            </a:pPr>
            <a:endParaRPr lang="es-ES" sz="1400" dirty="0" smtClean="0">
              <a:solidFill>
                <a:srgbClr val="4D4D4D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  <a:p>
            <a:pPr marL="542925" lvl="4" indent="-342900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 UE y el RU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negocien temas específicos 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del sector e</a:t>
            </a:r>
            <a:r>
              <a:rPr lang="es-ES" sz="16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n materia: laboral, de investigación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, </a:t>
            </a:r>
            <a:r>
              <a:rPr lang="es-ES" sz="16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de propiedad intelectual, regulatoria y de comercio 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y suministro.</a:t>
            </a:r>
          </a:p>
          <a:p>
            <a:pPr marL="542925" lvl="4" indent="-342900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 inclusión de un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periodo de implementación 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a partir del 29 marzo 2019 </a:t>
            </a:r>
            <a:r>
              <a:rPr lang="es-ES" sz="16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superior a dos años 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que permita a la industria adaptarse al nuevo contexto.</a:t>
            </a:r>
          </a:p>
        </p:txBody>
      </p:sp>
      <p:grpSp>
        <p:nvGrpSpPr>
          <p:cNvPr id="2" name="51 Grupo"/>
          <p:cNvGrpSpPr/>
          <p:nvPr/>
        </p:nvGrpSpPr>
        <p:grpSpPr>
          <a:xfrm>
            <a:off x="539552" y="4389107"/>
            <a:ext cx="8424936" cy="2139122"/>
            <a:chOff x="467544" y="3212976"/>
            <a:chExt cx="8424936" cy="2226971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4644008" y="3681064"/>
              <a:ext cx="0" cy="324000"/>
            </a:xfrm>
            <a:prstGeom prst="line">
              <a:avLst/>
            </a:prstGeom>
            <a:ln w="19050">
              <a:solidFill>
                <a:srgbClr val="B73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1043608" y="3681064"/>
              <a:ext cx="0" cy="324000"/>
            </a:xfrm>
            <a:prstGeom prst="line">
              <a:avLst/>
            </a:prstGeom>
            <a:ln w="19050">
              <a:solidFill>
                <a:srgbClr val="B73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8244408" y="3681064"/>
              <a:ext cx="0" cy="324000"/>
            </a:xfrm>
            <a:prstGeom prst="line">
              <a:avLst/>
            </a:prstGeom>
            <a:ln w="19050">
              <a:solidFill>
                <a:srgbClr val="B73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>
              <a:off x="7596336" y="3212976"/>
              <a:ext cx="1296144" cy="416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 charset="0"/>
                </a:rPr>
                <a:t>Fin periodo implementación.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923928" y="3212976"/>
              <a:ext cx="1440160" cy="576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 charset="0"/>
                </a:rPr>
                <a:t> Salida – Art.50  </a:t>
              </a:r>
            </a:p>
            <a:p>
              <a:pPr algn="ctr"/>
              <a:r>
                <a:rPr lang="es-ES" sz="1000" dirty="0" smtClean="0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 charset="0"/>
                </a:rPr>
                <a:t> 29 Mar. 2019</a:t>
              </a:r>
            </a:p>
            <a:p>
              <a:pPr algn="ctr"/>
              <a:endParaRPr lang="es-ES" sz="10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467544" y="3212976"/>
              <a:ext cx="1152128" cy="416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 charset="0"/>
                </a:rPr>
                <a:t>Anuncio salida 29 Mar. 2017</a:t>
              </a:r>
            </a:p>
          </p:txBody>
        </p:sp>
        <p:cxnSp>
          <p:nvCxnSpPr>
            <p:cNvPr id="17" name="16 Conector recto"/>
            <p:cNvCxnSpPr/>
            <p:nvPr/>
          </p:nvCxnSpPr>
          <p:spPr>
            <a:xfrm>
              <a:off x="2411760" y="3681064"/>
              <a:ext cx="0" cy="324000"/>
            </a:xfrm>
            <a:prstGeom prst="line">
              <a:avLst/>
            </a:prstGeom>
            <a:ln w="19050">
              <a:solidFill>
                <a:srgbClr val="B73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1763688" y="3383415"/>
              <a:ext cx="1296144" cy="256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 charset="0"/>
                </a:rPr>
                <a:t>Dic.</a:t>
              </a:r>
            </a:p>
          </p:txBody>
        </p:sp>
        <p:cxnSp>
          <p:nvCxnSpPr>
            <p:cNvPr id="19" name="18 Conector recto"/>
            <p:cNvCxnSpPr/>
            <p:nvPr/>
          </p:nvCxnSpPr>
          <p:spPr>
            <a:xfrm>
              <a:off x="1979712" y="3825080"/>
              <a:ext cx="0" cy="324000"/>
            </a:xfrm>
            <a:prstGeom prst="line">
              <a:avLst/>
            </a:prstGeom>
            <a:ln w="19050">
              <a:solidFill>
                <a:srgbClr val="B73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1547664" y="4150241"/>
              <a:ext cx="864096" cy="256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 charset="0"/>
                </a:rPr>
                <a:t>Sept. 2017</a:t>
              </a:r>
            </a:p>
          </p:txBody>
        </p:sp>
        <p:cxnSp>
          <p:nvCxnSpPr>
            <p:cNvPr id="21" name="20 Conector recto"/>
            <p:cNvCxnSpPr/>
            <p:nvPr/>
          </p:nvCxnSpPr>
          <p:spPr>
            <a:xfrm flipH="1">
              <a:off x="4644008" y="3933056"/>
              <a:ext cx="3600000" cy="0"/>
            </a:xfrm>
            <a:prstGeom prst="line">
              <a:avLst/>
            </a:prstGeom>
            <a:ln w="25400">
              <a:solidFill>
                <a:srgbClr val="1E727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1043608" y="3933056"/>
              <a:ext cx="3600000" cy="0"/>
            </a:xfrm>
            <a:prstGeom prst="line">
              <a:avLst/>
            </a:prstGeom>
            <a:ln w="25400">
              <a:solidFill>
                <a:srgbClr val="1E72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2771800" y="3825080"/>
              <a:ext cx="0" cy="324000"/>
            </a:xfrm>
            <a:prstGeom prst="line">
              <a:avLst/>
            </a:prstGeom>
            <a:ln w="19050">
              <a:solidFill>
                <a:srgbClr val="B73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2339752" y="4150241"/>
              <a:ext cx="864096" cy="256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 smtClean="0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 charset="0"/>
                </a:rPr>
                <a:t>Mar. 2018</a:t>
              </a: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5508104" y="5086345"/>
              <a:ext cx="1872208" cy="256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ES" sz="10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2987824" y="5183614"/>
              <a:ext cx="1080120" cy="256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ES" sz="10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endParaRPr>
            </a:p>
          </p:txBody>
        </p:sp>
      </p:grpSp>
      <p:pic>
        <p:nvPicPr>
          <p:cNvPr id="23" name="22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/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Prioridades de negociación - (1/6)</a:t>
            </a:r>
            <a:endParaRPr lang="en-US" altLang="es-ES" sz="2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Arial" charset="0"/>
            </a:endParaRPr>
          </a:p>
        </p:txBody>
      </p:sp>
      <p:sp>
        <p:nvSpPr>
          <p:cNvPr id="5" name="5 Marcador de contenido"/>
          <p:cNvSpPr>
            <a:spLocks noGrp="1"/>
          </p:cNvSpPr>
          <p:nvPr>
            <p:ph idx="1"/>
          </p:nvPr>
        </p:nvSpPr>
        <p:spPr>
          <a:xfrm>
            <a:off x="457200" y="1508787"/>
            <a:ext cx="8229600" cy="3840427"/>
          </a:xfrm>
        </p:spPr>
        <p:txBody>
          <a:bodyPr>
            <a:normAutofit/>
          </a:bodyPr>
          <a:lstStyle/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s-ES" sz="1800" b="1" dirty="0" smtClean="0">
                <a:solidFill>
                  <a:srgbClr val="B7347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Laboral</a:t>
            </a:r>
            <a:endParaRPr lang="es-ES" sz="1800" b="1" dirty="0" smtClean="0">
              <a:solidFill>
                <a:srgbClr val="4D4D4D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s-ES" sz="1800" b="1" dirty="0" smtClean="0">
                <a:solidFill>
                  <a:srgbClr val="B7347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I+D</a:t>
            </a:r>
            <a:endParaRPr lang="es-ES" sz="1800" b="1" dirty="0" smtClean="0">
              <a:solidFill>
                <a:srgbClr val="4D4D4D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+mj-lt"/>
              <a:buAutoNum type="arabicPeriod" startAt="3"/>
              <a:tabLst>
                <a:tab pos="457200" algn="l"/>
              </a:tabLst>
              <a:defRPr/>
            </a:pPr>
            <a:r>
              <a:rPr lang="es-ES" sz="1800" b="1" dirty="0" smtClean="0">
                <a:solidFill>
                  <a:srgbClr val="B7347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Propiedad Industrial </a:t>
            </a:r>
            <a:endParaRPr lang="es-ES" sz="1800" b="1" dirty="0" smtClean="0">
              <a:solidFill>
                <a:srgbClr val="4D4D4D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+mj-lt"/>
              <a:buAutoNum type="arabicPeriod" startAt="3"/>
              <a:tabLst>
                <a:tab pos="457200" algn="l"/>
              </a:tabLst>
              <a:defRPr/>
            </a:pPr>
            <a:r>
              <a:rPr lang="es-ES" sz="1800" b="1" dirty="0" smtClean="0">
                <a:solidFill>
                  <a:srgbClr val="B7347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Regulación</a:t>
            </a:r>
          </a:p>
          <a:p>
            <a:pPr marL="342900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+mj-lt"/>
              <a:buAutoNum type="arabicPeriod" startAt="3"/>
              <a:tabLst>
                <a:tab pos="457200" algn="l"/>
              </a:tabLst>
              <a:defRPr/>
            </a:pPr>
            <a:r>
              <a:rPr lang="es-ES" sz="1800" b="1" dirty="0" smtClean="0">
                <a:solidFill>
                  <a:srgbClr val="B7347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Comercio y suministro</a:t>
            </a:r>
            <a:endParaRPr lang="es-ES" sz="1800" b="1" dirty="0" smtClean="0">
              <a:solidFill>
                <a:srgbClr val="4D4D4D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</p:txBody>
      </p:sp>
      <p:pic>
        <p:nvPicPr>
          <p:cNvPr id="7" name="6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Prioridades de negociación – Laboral (2/6)</a:t>
            </a:r>
          </a:p>
        </p:txBody>
      </p:sp>
      <p:sp>
        <p:nvSpPr>
          <p:cNvPr id="5" name="5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pPr marL="0" lvl="4" indent="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None/>
              <a:tabLst>
                <a:tab pos="457200" algn="l"/>
              </a:tabLst>
              <a:defRPr/>
            </a:pPr>
            <a:r>
              <a:rPr lang="es-ES" sz="18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Acordar un sistema de migración simple y directo que facilite a los trabajadores cualificados de la UE y el RU trabajar en toda Europa y permita a las compañías farmacéuticas captar el mejor talento. </a:t>
            </a:r>
          </a:p>
          <a:p>
            <a:pPr marL="542925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Es imprescindible que tanto trabajadores de la UE trabajando en el RU, como británicos en la UE, puedan continuar en su </a:t>
            </a:r>
            <a:r>
              <a:rPr lang="es-ES" sz="16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trabajo y evitar una reubicación 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de trabajadores y proyectos, retrasos e incluso una interrupción de la producción.</a:t>
            </a:r>
          </a:p>
          <a:p>
            <a:pPr marL="542925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libre movimiento de trabajadores es clave para la industria farmacéutica la cual necesita atraer trabajadores altamente cualificados y especializados para desarrollar su actividad.</a:t>
            </a:r>
          </a:p>
        </p:txBody>
      </p:sp>
      <p:pic>
        <p:nvPicPr>
          <p:cNvPr id="7" name="6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Prioridades de negociación – Investigación (3/6)</a:t>
            </a:r>
          </a:p>
        </p:txBody>
      </p:sp>
      <p:sp>
        <p:nvSpPr>
          <p:cNvPr id="5" name="5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pPr marL="0" lvl="4" indent="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None/>
              <a:tabLst>
                <a:tab pos="457200" algn="l"/>
              </a:tabLst>
              <a:defRPr/>
            </a:pPr>
            <a:r>
              <a:rPr lang="es-ES" sz="18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Mantener la colaboración investigadora entre la UE y el RU para fortalecer la posición global de la UE en ciencias de la salud y atraer a inversores globales.</a:t>
            </a:r>
            <a:endParaRPr lang="en-GB" sz="1800" dirty="0" smtClean="0">
              <a:solidFill>
                <a:srgbClr val="4D4D4D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  <a:p>
            <a:pPr marL="542925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RU tiene instalaciones de investigación únicas las cuales utiliza la UE en proyectos científicos europeos contribuyendo a acelerar la innovación médica y proporcionar nuevos tratamientos a los pacientes europeos.</a:t>
            </a:r>
          </a:p>
          <a:p>
            <a:pPr marL="542925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55% del capital riesgo europeo se concentra entre el RU y Suiza. La salida del RU de la UE puede poner al sector biotecnológico de la UE en una situación peligrosa una vez se produzca el </a:t>
            </a:r>
            <a:r>
              <a:rPr lang="es-ES" sz="1600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Brexit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pues podría haber financiación insuficiente.</a:t>
            </a:r>
          </a:p>
        </p:txBody>
      </p:sp>
      <p:pic>
        <p:nvPicPr>
          <p:cNvPr id="7" name="6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8B605FB-B275-47FF-81D2-5D171DD11C1D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0" y="-2727"/>
            <a:ext cx="9144000" cy="624000"/>
          </a:xfrm>
          <a:prstGeom prst="rect">
            <a:avLst/>
          </a:prstGeom>
          <a:solidFill>
            <a:srgbClr val="F08714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3" indent="-228600" algn="ctr" eaLnBrk="0" hangingPunct="0">
              <a:lnSpc>
                <a:spcPts val="3000"/>
              </a:lnSpc>
            </a:pPr>
            <a:r>
              <a:rPr lang="es-ES" altLang="es-ES" sz="2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Arial" charset="0"/>
              </a:rPr>
              <a:t>Prioridades de negociación – Propiedad Industrial (4/6)</a:t>
            </a:r>
          </a:p>
        </p:txBody>
      </p:sp>
      <p:sp>
        <p:nvSpPr>
          <p:cNvPr id="5" name="5 Marcador de contenido"/>
          <p:cNvSpPr>
            <a:spLocks noGrp="1"/>
          </p:cNvSpPr>
          <p:nvPr>
            <p:ph idx="1"/>
          </p:nvPr>
        </p:nvSpPr>
        <p:spPr>
          <a:xfrm>
            <a:off x="457200" y="1100741"/>
            <a:ext cx="8229600" cy="5112568"/>
          </a:xfrm>
        </p:spPr>
        <p:txBody>
          <a:bodyPr/>
          <a:lstStyle/>
          <a:p>
            <a:pPr marL="0" lvl="4" indent="0">
              <a:lnSpc>
                <a:spcPts val="2100"/>
              </a:lnSpc>
              <a:spcBef>
                <a:spcPts val="1000"/>
              </a:spcBef>
              <a:spcAft>
                <a:spcPts val="1000"/>
              </a:spcAft>
              <a:buClr>
                <a:srgbClr val="F08714"/>
              </a:buClr>
              <a:buSzPct val="85000"/>
              <a:buNone/>
              <a:tabLst>
                <a:tab pos="457200" algn="l"/>
              </a:tabLst>
              <a:defRPr/>
            </a:pPr>
            <a:r>
              <a:rPr lang="es-ES" sz="18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Continuar aplicando estándares semejantes en PI en el RU después del </a:t>
            </a:r>
            <a:r>
              <a:rPr lang="es-ES" sz="1800" b="1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Brexit</a:t>
            </a:r>
            <a:r>
              <a:rPr lang="es-ES" sz="1800" b="1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y mantener el nivel actual de incentivos en PI en toda Europa.</a:t>
            </a:r>
            <a:endParaRPr lang="en-GB" sz="1800" dirty="0" smtClean="0">
              <a:solidFill>
                <a:srgbClr val="4D4D4D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 charset="0"/>
            </a:endParaRPr>
          </a:p>
          <a:p>
            <a:pPr marL="542925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marco de incentivos de PI de la UE protege la innovación y fomenta la investigación en aéreas de necesidades médicas no cubiertas siendo crucial que estos incentivos se mantengan después del </a:t>
            </a:r>
            <a:r>
              <a:rPr lang="es-ES" sz="1600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Brexit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.</a:t>
            </a:r>
          </a:p>
          <a:p>
            <a:pPr marL="542925" lvl="4" indent="-342900">
              <a:lnSpc>
                <a:spcPts val="2100"/>
              </a:lnSpc>
              <a:spcBef>
                <a:spcPts val="1200"/>
              </a:spcBef>
              <a:spcAft>
                <a:spcPts val="1200"/>
              </a:spcAft>
              <a:buClr>
                <a:srgbClr val="F08714"/>
              </a:buClr>
              <a:buSzPct val="85000"/>
              <a:buFont typeface="Wingdings" pitchFamily="2" charset="2"/>
              <a:buChar char="§"/>
              <a:tabLst>
                <a:tab pos="542925" algn="l"/>
              </a:tabLst>
              <a:defRPr/>
            </a:pP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El Tribunal de Patentes Unificado (</a:t>
            </a:r>
            <a:r>
              <a:rPr lang="es-ES" sz="1600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Unified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Patent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</a:t>
            </a:r>
            <a:r>
              <a:rPr lang="es-ES" sz="1600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Court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 – UPC) va a proveer de un único derecho de patente ejecutable en toda Europa que será adoptado en 2018, siendo clave una implementación sin retrasos, antes del </a:t>
            </a:r>
            <a:r>
              <a:rPr lang="es-ES" sz="1600" dirty="0" err="1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Brexit</a:t>
            </a:r>
            <a:r>
              <a:rPr lang="es-ES" sz="1600" dirty="0" smtClean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 charset="0"/>
              </a:rPr>
              <a:t>, de forma que el RU pueda sumarse a la iniciativa y evitar un efecto en cadena que lo desestabilice.</a:t>
            </a:r>
          </a:p>
        </p:txBody>
      </p:sp>
      <p:pic>
        <p:nvPicPr>
          <p:cNvPr id="7" name="6 Imagen" descr="PERIODISTAS_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309319"/>
            <a:ext cx="3563888" cy="54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orporativo Farma">
      <a:dk1>
        <a:srgbClr val="666666"/>
      </a:dk1>
      <a:lt1>
        <a:srgbClr val="F0F0F0"/>
      </a:lt1>
      <a:dk2>
        <a:srgbClr val="D7D7D7"/>
      </a:dk2>
      <a:lt2>
        <a:srgbClr val="B73479"/>
      </a:lt2>
      <a:accent1>
        <a:srgbClr val="AC396A"/>
      </a:accent1>
      <a:accent2>
        <a:srgbClr val="579CAD"/>
      </a:accent2>
      <a:accent3>
        <a:srgbClr val="1E727F"/>
      </a:accent3>
      <a:accent4>
        <a:srgbClr val="E8573B"/>
      </a:accent4>
      <a:accent5>
        <a:srgbClr val="FFFFFF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1682</Words>
  <Application>Microsoft Office PowerPoint</Application>
  <PresentationFormat>Presentación en pantalla (4:3)</PresentationFormat>
  <Paragraphs>127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Default Theme</vt:lpstr>
      <vt:lpstr> Brexit: impacto en el sector salud de la UE.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PRESENTACION</dc:title>
  <dc:creator>José M. Alonso</dc:creator>
  <cp:lastModifiedBy>José M. Alonso</cp:lastModifiedBy>
  <cp:revision>76</cp:revision>
  <dcterms:created xsi:type="dcterms:W3CDTF">2017-10-11T11:33:14Z</dcterms:created>
  <dcterms:modified xsi:type="dcterms:W3CDTF">2017-10-23T14:19:41Z</dcterms:modified>
</cp:coreProperties>
</file>