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09" r:id="rId2"/>
    <p:sldId id="371" r:id="rId3"/>
    <p:sldId id="411" r:id="rId4"/>
    <p:sldId id="412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62" r:id="rId13"/>
    <p:sldId id="358" r:id="rId14"/>
    <p:sldId id="459" r:id="rId15"/>
    <p:sldId id="414" r:id="rId16"/>
    <p:sldId id="448" r:id="rId17"/>
    <p:sldId id="415" r:id="rId18"/>
    <p:sldId id="450" r:id="rId19"/>
    <p:sldId id="437" r:id="rId20"/>
    <p:sldId id="451" r:id="rId21"/>
    <p:sldId id="416" r:id="rId22"/>
    <p:sldId id="378" r:id="rId23"/>
    <p:sldId id="391" r:id="rId24"/>
    <p:sldId id="406" r:id="rId25"/>
    <p:sldId id="460" r:id="rId26"/>
    <p:sldId id="461" r:id="rId27"/>
    <p:sldId id="368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0" autoAdjust="0"/>
    <p:restoredTop sz="94660"/>
  </p:normalViewPr>
  <p:slideViewPr>
    <p:cSldViewPr>
      <p:cViewPr varScale="1">
        <p:scale>
          <a:sx n="68" d="100"/>
          <a:sy n="68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A97A-51F2-44A1-BB83-6B02CAD9CA5C}" type="datetimeFigureOut">
              <a:rPr lang="es-ES" smtClean="0"/>
              <a:pPr/>
              <a:t>20/10/2017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50972-3474-4B80-AE25-E896FB96E5B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50972-3474-4B80-AE25-E896FB96E5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631" y="381000"/>
            <a:ext cx="44100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2397968" y="2743200"/>
            <a:ext cx="434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1600" b="1">
                <a:solidFill>
                  <a:srgbClr val="5F5F5F"/>
                </a:solidFill>
                <a:latin typeface="Tahoma" pitchFamily="34" charset="0"/>
              </a:rPr>
              <a:t>PROYECTO BEST</a:t>
            </a:r>
          </a:p>
          <a:p>
            <a:pPr algn="ctr"/>
            <a:r>
              <a:rPr lang="es-ES_tradnl" sz="1600">
                <a:solidFill>
                  <a:srgbClr val="5F5F5F"/>
                </a:solidFill>
                <a:latin typeface="Tahoma" pitchFamily="34" charset="0"/>
              </a:rPr>
              <a:t>Investigación Clínica en Medicamentos</a:t>
            </a:r>
            <a:endParaRPr lang="es-ES" sz="1600">
              <a:solidFill>
                <a:srgbClr val="5F5F5F"/>
              </a:solidFill>
              <a:latin typeface="Tahom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54968" y="3505200"/>
            <a:ext cx="6629400" cy="1066800"/>
          </a:xfrm>
          <a:solidFill>
            <a:srgbClr val="777777"/>
          </a:solidFill>
        </p:spPr>
        <p:txBody>
          <a:bodyPr/>
          <a:lstStyle>
            <a:lvl1pPr algn="ctr">
              <a:spcAft>
                <a:spcPct val="10000"/>
              </a:spcAft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Investigación Clínica en Madrid</a:t>
            </a:r>
          </a:p>
          <a:p>
            <a:r>
              <a:rPr lang="es-ES_tradnl" sz="2000" b="0" dirty="0" smtClean="0"/>
              <a:t>Análisis a partir de la 9ª publicación de </a:t>
            </a:r>
            <a:r>
              <a:rPr lang="es-ES_tradnl" sz="2000" b="0" dirty="0" err="1" smtClean="0"/>
              <a:t>BDMetrics</a:t>
            </a:r>
            <a:endParaRPr lang="es-ES" sz="2000" b="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9632" y="5589240"/>
            <a:ext cx="25908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216000"/>
            <a:ext cx="7308000" cy="540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044000"/>
            <a:ext cx="8352000" cy="507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spcAft>
                <a:spcPts val="400"/>
              </a:spcAft>
              <a:buSzPct val="70000"/>
              <a:buFont typeface="Wingdings" pitchFamily="2" charset="2"/>
              <a:buChar char="q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Font typeface="Wingdings" pitchFamily="2" charset="2"/>
              <a:buChar char="§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281" y="6237312"/>
            <a:ext cx="1588135" cy="4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TEMI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7920880" cy="49685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35000" indent="-285750"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90600" indent="-271463" defTabSz="990600"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5225" indent="-228600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24000" indent="-228600"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28000" y="313200"/>
            <a:ext cx="6516000" cy="522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732588" y="6453188"/>
            <a:ext cx="2133600" cy="252412"/>
          </a:xfrm>
        </p:spPr>
        <p:txBody>
          <a:bodyPr/>
          <a:lstStyle>
            <a:lvl1pPr>
              <a:defRPr/>
            </a:lvl1pPr>
          </a:lstStyle>
          <a:p>
            <a:fld id="{C269F7BD-A502-4245-8C8A-5E98445F04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20/10/2017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243F-2F27-48C7-939F-B6C44770871B}" type="datetimeFigureOut">
              <a:rPr lang="es-ES" smtClean="0"/>
              <a:pPr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ED6A-9DA2-43AC-BC7D-13EADAE942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ERIODISTAS_PANTALLAZ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269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92080" y="3332989"/>
            <a:ext cx="3312368" cy="626483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>
                <a:solidFill>
                  <a:schemeClr val="bg1"/>
                </a:solidFill>
                <a:latin typeface="HelveticaNeueLT Std Med Cn" pitchFamily="34" charset="0"/>
              </a:rPr>
              <a:t>Apuesta de España por la excelencia en Ensayos clínicos</a:t>
            </a:r>
            <a:endParaRPr lang="es-ES" sz="2800" dirty="0">
              <a:solidFill>
                <a:schemeClr val="bg1"/>
              </a:solidFill>
              <a:latin typeface="HelveticaNeueLT Std Med Cn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20072" y="4966885"/>
            <a:ext cx="2880320" cy="670360"/>
          </a:xfrm>
        </p:spPr>
        <p:txBody>
          <a:bodyPr>
            <a:noAutofit/>
          </a:bodyPr>
          <a:lstStyle/>
          <a:p>
            <a:pPr algn="l"/>
            <a:r>
              <a:rPr lang="es-ES" sz="1500" dirty="0" smtClean="0">
                <a:solidFill>
                  <a:schemeClr val="bg1"/>
                </a:solidFill>
                <a:latin typeface="HelveticaNeueLT Std Med Cn" pitchFamily="34" charset="0"/>
              </a:rPr>
              <a:t>EMILI ESTEVE SALA</a:t>
            </a:r>
          </a:p>
          <a:p>
            <a:pPr algn="l"/>
            <a:r>
              <a:rPr lang="es-ES" sz="1500" dirty="0" smtClean="0">
                <a:solidFill>
                  <a:schemeClr val="bg1"/>
                </a:solidFill>
                <a:latin typeface="HelveticaNeueLT Std Med Cn" pitchFamily="34" charset="0"/>
              </a:rPr>
              <a:t>DIRECTOR DEPARTAMENTO TECNICO</a:t>
            </a:r>
            <a:endParaRPr lang="es-ES" sz="1500" dirty="0">
              <a:solidFill>
                <a:schemeClr val="bg1"/>
              </a:solidFill>
              <a:latin typeface="HelveticaNeueLT Std Med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7668344" y="1628800"/>
            <a:ext cx="86409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188640"/>
            <a:ext cx="7308000" cy="54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Comparación para mejora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CCAA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900937" cy="549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BI: Evolución comparación internacional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336000"/>
            <a:ext cx="405968" cy="365125"/>
          </a:xfrm>
        </p:spPr>
        <p:txBody>
          <a:bodyPr/>
          <a:lstStyle/>
          <a:p>
            <a:fld id="{419BED6A-9DA2-43AC-BC7D-13EADAE94253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8" name="Rectangle 33"/>
          <p:cNvSpPr txBox="1">
            <a:spLocks noChangeArrowheads="1"/>
          </p:cNvSpPr>
          <p:nvPr/>
        </p:nvSpPr>
        <p:spPr>
          <a:xfrm>
            <a:off x="251520" y="980728"/>
            <a:ext cx="8424936" cy="1015663"/>
          </a:xfrm>
          <a:prstGeom prst="rect">
            <a:avLst/>
          </a:prstGeom>
          <a:solidFill>
            <a:srgbClr val="EAEAEA"/>
          </a:solidFill>
          <a:ln/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s-ES_tradn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situación</a:t>
            </a:r>
            <a:r>
              <a:rPr lang="es-ES_tradn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 </a:t>
            </a:r>
            <a:r>
              <a:rPr lang="es-ES_tradn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mejorando</a:t>
            </a:r>
            <a:r>
              <a:rPr lang="es-ES_tradn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así en el periodo 2004-2009 </a:t>
            </a:r>
            <a:r>
              <a:rPr lang="es-ES_tradn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catorce</a:t>
            </a:r>
            <a:r>
              <a:rPr lang="es-ES_tradn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países comenzaban antes un ensayo que España, mientras que en el periodo 2010-2014 el número de países se ha reducido a </a:t>
            </a:r>
            <a:r>
              <a:rPr lang="es-ES_tradn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seis</a:t>
            </a:r>
            <a:r>
              <a:rPr lang="es-ES_tradn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2175247"/>
            <a:ext cx="225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Etapa </a:t>
            </a:r>
            <a:r>
              <a:rPr lang="es-E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Initiation</a:t>
            </a:r>
            <a:endParaRPr lang="es-ES_tradnl" sz="2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5861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2004-2009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5861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2010-2014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3078"/>
          <p:cNvSpPr txBox="1">
            <a:spLocks noChangeArrowheads="1"/>
          </p:cNvSpPr>
          <p:nvPr/>
        </p:nvSpPr>
        <p:spPr bwMode="auto">
          <a:xfrm>
            <a:off x="1835696" y="5832884"/>
            <a:ext cx="889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b="1" dirty="0">
                <a:latin typeface="Verdana" pitchFamily="34" charset="0"/>
              </a:rPr>
              <a:t>Días</a:t>
            </a:r>
            <a:endParaRPr lang="es-ES" sz="1400" b="1" dirty="0">
              <a:latin typeface="Verdana" pitchFamily="34" charset="0"/>
            </a:endParaRPr>
          </a:p>
        </p:txBody>
      </p:sp>
      <p:sp>
        <p:nvSpPr>
          <p:cNvPr id="14" name="Text Box 3078"/>
          <p:cNvSpPr txBox="1">
            <a:spLocks noChangeArrowheads="1"/>
          </p:cNvSpPr>
          <p:nvPr/>
        </p:nvSpPr>
        <p:spPr bwMode="auto">
          <a:xfrm>
            <a:off x="6203280" y="5832884"/>
            <a:ext cx="889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b="1" dirty="0">
                <a:latin typeface="Verdana" pitchFamily="34" charset="0"/>
              </a:rPr>
              <a:t>Días</a:t>
            </a:r>
            <a:endParaRPr lang="es-ES" sz="1400" b="1" dirty="0">
              <a:latin typeface="Verdana" pitchFamily="34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02793"/>
            <a:ext cx="4437059" cy="28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2793"/>
            <a:ext cx="4437059" cy="28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83568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importancia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IC.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75656" y="1052736"/>
            <a:ext cx="6516000" cy="52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definitiva, HOY el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royecto BEST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2348880"/>
            <a:ext cx="8352928" cy="39549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2563" indent="-182563" algn="just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ES" altLang="es-E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Plataforma público-privada en investigación clínica</a:t>
            </a:r>
            <a:r>
              <a:rPr lang="es-ES" altLang="es-E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consolidada, liderada por FI que objetiva y monitoriza los procesos de una importante muestra de ensayos clínicos realizados en España.</a:t>
            </a:r>
          </a:p>
          <a:p>
            <a:pPr marL="182563" indent="-182563" algn="just" fontAlgn="auto">
              <a:spcBef>
                <a:spcPts val="0"/>
              </a:spcBef>
              <a:spcAft>
                <a:spcPts val="600"/>
              </a:spcAft>
              <a:tabLst>
                <a:tab pos="182563" algn="l"/>
              </a:tabLst>
              <a:defRPr/>
            </a:pPr>
            <a:endParaRPr lang="es-ES" altLang="es-ES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2563" indent="-182563" algn="just"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ES" altLang="es-E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Base de Datos contiene información sobre tiempos de tramitación y reclutamiento por tipología de ensayo </a:t>
            </a:r>
            <a:r>
              <a:rPr lang="es-ES" altLang="es-E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(fase, área terapéutica, etc.) de una importante muestra de los ensayos realizados en España desde 2004, con actualización semestral.</a:t>
            </a:r>
          </a:p>
          <a:p>
            <a:pPr marL="182563" indent="-182563" algn="just">
              <a:spcAft>
                <a:spcPts val="600"/>
              </a:spcAft>
              <a:tabLst>
                <a:tab pos="182563" algn="l"/>
              </a:tabLst>
              <a:defRPr/>
            </a:pPr>
            <a:endParaRPr lang="es-ES" altLang="es-E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2563" indent="-182563" algn="just"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s-ES" altLang="es-E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BEST permite identificar diferentes prácticas, obstáculos, contribuye a adoptar soluciones y mantener una interlocución con</a:t>
            </a:r>
            <a:r>
              <a:rPr lang="es-ES" altLang="es-E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altLang="es-E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todos los </a:t>
            </a:r>
            <a:r>
              <a:rPr lang="es-ES" altLang="es-ES" sz="1600" b="1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stakeholders</a:t>
            </a:r>
            <a:r>
              <a:rPr lang="es-ES" altLang="es-E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concernidos</a:t>
            </a:r>
            <a:r>
              <a:rPr lang="es-ES" altLang="es-E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AEMPS, </a:t>
            </a:r>
            <a:r>
              <a:rPr lang="es-ES" altLang="es-ES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CEICs</a:t>
            </a:r>
            <a:r>
              <a:rPr lang="es-ES" altLang="es-ES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CCAA, IDIS, REGIC gerentes hospitales, investigadores, pacientes. </a:t>
            </a:r>
          </a:p>
          <a:p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496016" cy="5076000"/>
          </a:xfrm>
        </p:spPr>
        <p:txBody>
          <a:bodyPr/>
          <a:lstStyle/>
          <a:p>
            <a:pPr marL="324000" lvl="1" algn="just">
              <a:spcAft>
                <a:spcPts val="1200"/>
              </a:spcAft>
            </a:pPr>
            <a:r>
              <a:rPr lang="es-ES_tradnl" sz="1600" dirty="0" smtClean="0"/>
              <a:t>La </a:t>
            </a:r>
            <a:r>
              <a:rPr lang="es-ES" sz="1600" dirty="0" smtClean="0"/>
              <a:t>Guía de Unidades de Investigación Clínica de Fases Tempranas en España se ha realizado con la colaboración de </a:t>
            </a:r>
            <a:r>
              <a:rPr lang="es-ES" sz="1600" b="1" dirty="0" smtClean="0"/>
              <a:t>37 Unidades </a:t>
            </a:r>
            <a:r>
              <a:rPr lang="es-ES" sz="1600" dirty="0" smtClean="0"/>
              <a:t>(30 públicas) de Fases Tempranas y </a:t>
            </a:r>
            <a:r>
              <a:rPr lang="es-ES" sz="1600" b="1" dirty="0" smtClean="0"/>
              <a:t>una red de centros</a:t>
            </a:r>
            <a:r>
              <a:rPr lang="es-ES" sz="1600" dirty="0" smtClean="0"/>
              <a:t> dentro del marco del </a:t>
            </a:r>
            <a:r>
              <a:rPr lang="es-ES" sz="1600" b="1" dirty="0" smtClean="0"/>
              <a:t>proyecto BEST</a:t>
            </a:r>
            <a:r>
              <a:rPr lang="es-ES" sz="1600" dirty="0" smtClean="0"/>
              <a:t>. Presentada en Valencia, el 27 de octubre de 2015.</a:t>
            </a:r>
          </a:p>
          <a:p>
            <a:pPr marL="324000" lvl="1" algn="just">
              <a:spcAft>
                <a:spcPts val="1200"/>
              </a:spcAft>
            </a:pPr>
            <a:r>
              <a:rPr lang="es-ES" sz="1600" dirty="0" smtClean="0"/>
              <a:t>La información recogida en la presente Guía se recopiló mediante un cuestionario entre las 37 Unidades de Fases Tempranas y la red durante los meses de febrero y julio de 2015. </a:t>
            </a:r>
            <a:endParaRPr lang="es-ES_tradnl" sz="1600" dirty="0" smtClean="0"/>
          </a:p>
          <a:p>
            <a:pPr marL="324000" lvl="1" algn="just">
              <a:spcAft>
                <a:spcPts val="1200"/>
              </a:spcAft>
              <a:defRPr/>
            </a:pPr>
            <a:r>
              <a:rPr lang="es-ES" sz="1600" dirty="0" smtClean="0"/>
              <a:t>La Guía se organiza en base a </a:t>
            </a:r>
            <a:r>
              <a:rPr lang="es-ES" sz="1600" b="1" dirty="0" smtClean="0"/>
              <a:t>dos grandes apartados</a:t>
            </a:r>
            <a:r>
              <a:rPr lang="es-ES" sz="1600" dirty="0" smtClean="0"/>
              <a:t>, en el primero se da una </a:t>
            </a:r>
            <a:r>
              <a:rPr lang="es-ES" sz="1600" b="1" dirty="0" smtClean="0"/>
              <a:t>visión global</a:t>
            </a:r>
            <a:r>
              <a:rPr lang="es-ES" sz="1600" dirty="0" smtClean="0"/>
              <a:t> de las Unidades de Fases Tempranas recogidas en la Guía, y en el segundo, se presenta en </a:t>
            </a:r>
            <a:r>
              <a:rPr lang="es-ES" sz="1600" b="1" dirty="0" smtClean="0"/>
              <a:t>detalle</a:t>
            </a:r>
            <a:r>
              <a:rPr lang="es-ES" sz="1600" dirty="0" smtClean="0"/>
              <a:t> las </a:t>
            </a:r>
            <a:r>
              <a:rPr lang="es-ES" sz="1600" b="1" dirty="0" smtClean="0"/>
              <a:t>características</a:t>
            </a:r>
            <a:r>
              <a:rPr lang="es-ES" sz="1600" dirty="0" smtClean="0"/>
              <a:t> y </a:t>
            </a:r>
            <a:r>
              <a:rPr lang="es-ES" sz="1600" b="1" dirty="0" smtClean="0"/>
              <a:t>capacidades</a:t>
            </a:r>
            <a:r>
              <a:rPr lang="es-ES" sz="1600" dirty="0" smtClean="0"/>
              <a:t> de cada Unidad.</a:t>
            </a:r>
          </a:p>
          <a:p>
            <a:pPr marL="324000" lvl="1" algn="just">
              <a:spcAft>
                <a:spcPts val="1200"/>
              </a:spcAft>
              <a:defRPr/>
            </a:pPr>
            <a:r>
              <a:rPr lang="es-ES_tradnl" sz="1600" dirty="0" smtClean="0"/>
              <a:t>Nueva edición ampliada de la publicada en 2010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838431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10 Rectángulo"/>
          <p:cNvSpPr/>
          <p:nvPr/>
        </p:nvSpPr>
        <p:spPr>
          <a:xfrm>
            <a:off x="3275856" y="5229200"/>
            <a:ext cx="2592288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Guía disponible en castellano e inglés </a:t>
            </a:r>
          </a:p>
          <a:p>
            <a:r>
              <a:rPr lang="es-E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www.medicamentos-innovadores.org</a:t>
            </a:r>
            <a:endParaRPr lang="es-ES" sz="1000" b="1" dirty="0"/>
          </a:p>
        </p:txBody>
      </p:sp>
      <p:sp>
        <p:nvSpPr>
          <p:cNvPr id="12" name="11 Rectángulo"/>
          <p:cNvSpPr/>
          <p:nvPr/>
        </p:nvSpPr>
        <p:spPr>
          <a:xfrm>
            <a:off x="4932040" y="4293096"/>
            <a:ext cx="10081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1200" dirty="0" smtClean="0"/>
              <a:t>Distribución geográfica de las 37 Unidades</a:t>
            </a:r>
            <a:endParaRPr lang="es-E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737" t="4512" r="1737" b="1641"/>
          <a:stretch>
            <a:fillRect/>
          </a:stretch>
        </p:blipFill>
        <p:spPr bwMode="auto">
          <a:xfrm>
            <a:off x="323528" y="4365104"/>
            <a:ext cx="2759212" cy="18932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itle 2"/>
          <p:cNvSpPr txBox="1">
            <a:spLocks/>
          </p:cNvSpPr>
          <p:nvPr/>
        </p:nvSpPr>
        <p:spPr>
          <a:xfrm>
            <a:off x="683568" y="0"/>
            <a:ext cx="8028384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importancia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IC: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3ª Edición de la Guía de Unidades de Fases Tempranas.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38107" cy="55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331640" y="5949280"/>
            <a:ext cx="345638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3568" y="0"/>
            <a:ext cx="8028384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importancia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IC: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Fomento a la investigación en pediatría.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situación europea en materia de EC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55412"/>
            <a:ext cx="1728192" cy="18778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63687" y="2708920"/>
            <a:ext cx="15327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Directiva 2001</a:t>
            </a:r>
            <a:endParaRPr lang="es-ES" dirty="0"/>
          </a:p>
        </p:txBody>
      </p:sp>
      <p:sp>
        <p:nvSpPr>
          <p:cNvPr id="9" name="8 Flecha abajo"/>
          <p:cNvSpPr/>
          <p:nvPr/>
        </p:nvSpPr>
        <p:spPr>
          <a:xfrm>
            <a:off x="2339752" y="32129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933056"/>
            <a:ext cx="1584176" cy="20162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691680" y="6165304"/>
            <a:ext cx="183056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Reglamento 2014</a:t>
            </a:r>
            <a:endParaRPr lang="es-ES" dirty="0"/>
          </a:p>
        </p:txBody>
      </p:sp>
      <p:pic>
        <p:nvPicPr>
          <p:cNvPr id="48" name="47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6497960"/>
            <a:ext cx="1514303" cy="360040"/>
          </a:xfrm>
          <a:prstGeom prst="rect">
            <a:avLst/>
          </a:prstGeom>
        </p:spPr>
      </p:pic>
      <p:sp>
        <p:nvSpPr>
          <p:cNvPr id="49" name="48 CuadroTexto"/>
          <p:cNvSpPr txBox="1"/>
          <p:nvPr/>
        </p:nvSpPr>
        <p:spPr>
          <a:xfrm>
            <a:off x="5004048" y="620688"/>
            <a:ext cx="24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Las razones del cambio:</a:t>
            </a:r>
            <a:endParaRPr lang="es-E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367" y="980728"/>
            <a:ext cx="5653633" cy="19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51 Conector recto"/>
          <p:cNvCxnSpPr/>
          <p:nvPr/>
        </p:nvCxnSpPr>
        <p:spPr>
          <a:xfrm>
            <a:off x="5076056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4211960" y="2492896"/>
            <a:ext cx="47525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3563888" y="2636912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563888" y="2852936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3995936" y="3140968"/>
            <a:ext cx="490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mediante un Reglamento (de aplicación directa):</a:t>
            </a:r>
            <a:endParaRPr lang="es-E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717031"/>
            <a:ext cx="5176813" cy="239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60 Rectángulo redondeado"/>
          <p:cNvSpPr/>
          <p:nvPr/>
        </p:nvSpPr>
        <p:spPr>
          <a:xfrm>
            <a:off x="3707904" y="5157192"/>
            <a:ext cx="511256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situación europea EC: entrada en vigor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55412"/>
            <a:ext cx="1728192" cy="18778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63687" y="2708920"/>
            <a:ext cx="15327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Directiva 2001</a:t>
            </a:r>
            <a:endParaRPr lang="es-ES" dirty="0"/>
          </a:p>
        </p:txBody>
      </p:sp>
      <p:sp>
        <p:nvSpPr>
          <p:cNvPr id="9" name="8 Flecha abajo"/>
          <p:cNvSpPr/>
          <p:nvPr/>
        </p:nvSpPr>
        <p:spPr>
          <a:xfrm>
            <a:off x="2339752" y="32129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933056"/>
            <a:ext cx="1584176" cy="20162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691680" y="6165304"/>
            <a:ext cx="183056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Reglamento 2014</a:t>
            </a:r>
            <a:endParaRPr lang="es-E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822863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539552" y="4365104"/>
            <a:ext cx="288032" cy="21602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827584" y="3933056"/>
            <a:ext cx="432048" cy="64807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39552" y="4365104"/>
            <a:ext cx="288032" cy="7200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827584" y="3933056"/>
            <a:ext cx="432048" cy="50405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4716016" y="1484784"/>
            <a:ext cx="2808312" cy="73866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En vigor, pero quedará derogada 6 meses después de que el Portal UE de EC esté operativo </a:t>
            </a:r>
            <a:endParaRPr lang="es-ES" sz="14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4716016" y="4437112"/>
            <a:ext cx="2808312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En vigor pero no es aplicable hasta operatividad del Portal UE de EC:</a:t>
            </a:r>
            <a:endParaRPr lang="es-ES" sz="1400" dirty="0"/>
          </a:p>
        </p:txBody>
      </p:sp>
      <p:pic>
        <p:nvPicPr>
          <p:cNvPr id="48" name="47 Imagen" descr="PERIODISTAS_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6497960"/>
            <a:ext cx="1514303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6"/>
            <a:ext cx="7167761" cy="258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3"/>
            <a:ext cx="6696744" cy="187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0648"/>
            <a:ext cx="6886203" cy="17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7"/>
            <a:ext cx="822863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323528" y="4941168"/>
            <a:ext cx="288032" cy="21602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611560" y="4509120"/>
            <a:ext cx="432048" cy="64807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23528" y="4941168"/>
            <a:ext cx="288032" cy="7200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611560" y="4509120"/>
            <a:ext cx="432048" cy="50405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1979712" y="1196753"/>
            <a:ext cx="65527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988841"/>
            <a:ext cx="658286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 redondeado"/>
          <p:cNvSpPr/>
          <p:nvPr/>
        </p:nvSpPr>
        <p:spPr>
          <a:xfrm>
            <a:off x="2051720" y="3068961"/>
            <a:ext cx="64087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1907704" y="5589241"/>
            <a:ext cx="691276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 descr="PERIODISTAS_PI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763688" y="6095037"/>
            <a:ext cx="5184576" cy="64633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Después de haber verificado que el porta de la UE y la BDD funcionan adecuadamente ¿finales 2019 ? </a:t>
            </a:r>
            <a:endParaRPr lang="es-ES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situación europea EC: entrada en vigor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699792" y="5301208"/>
            <a:ext cx="6120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907704" y="5445224"/>
            <a:ext cx="6120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1584176" cy="20255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situación europea y española en EC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779912" y="1700808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55412"/>
            <a:ext cx="1728192" cy="18778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63687" y="2708920"/>
            <a:ext cx="15327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Directiva 2001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190093" y="2780928"/>
            <a:ext cx="19021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Real Decreto 2004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707904" y="620688"/>
            <a:ext cx="113653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/>
              <a:t>ANTES</a:t>
            </a:r>
            <a:endParaRPr lang="es-ES" sz="2800" dirty="0"/>
          </a:p>
        </p:txBody>
      </p:sp>
      <p:sp>
        <p:nvSpPr>
          <p:cNvPr id="9" name="8 Flecha abajo"/>
          <p:cNvSpPr/>
          <p:nvPr/>
        </p:nvSpPr>
        <p:spPr>
          <a:xfrm>
            <a:off x="2339752" y="32129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635896" y="3212976"/>
            <a:ext cx="125867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/>
              <a:t>AHORA</a:t>
            </a:r>
            <a:endParaRPr lang="es-ES" sz="2800" dirty="0"/>
          </a:p>
        </p:txBody>
      </p:sp>
      <p:sp>
        <p:nvSpPr>
          <p:cNvPr id="11" name="10 Flecha abajo"/>
          <p:cNvSpPr/>
          <p:nvPr/>
        </p:nvSpPr>
        <p:spPr>
          <a:xfrm>
            <a:off x="5940152" y="32129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172819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5292080" y="6237312"/>
            <a:ext cx="19021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Real Decreto 2015</a:t>
            </a:r>
            <a:endParaRPr lang="es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1584176" cy="20162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691680" y="6165304"/>
            <a:ext cx="183056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Reglamento 2014</a:t>
            </a:r>
            <a:endParaRPr lang="es-ES" dirty="0"/>
          </a:p>
        </p:txBody>
      </p:sp>
      <p:sp>
        <p:nvSpPr>
          <p:cNvPr id="16" name="15 Flecha derecha"/>
          <p:cNvSpPr/>
          <p:nvPr/>
        </p:nvSpPr>
        <p:spPr>
          <a:xfrm>
            <a:off x="3851920" y="4725144"/>
            <a:ext cx="936104" cy="504056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268760"/>
            <a:ext cx="735713" cy="5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7236296" y="1340768"/>
            <a:ext cx="107914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derogado</a:t>
            </a:r>
            <a:endParaRPr lang="es-E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980728"/>
            <a:ext cx="822863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149080"/>
            <a:ext cx="822863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26 Conector recto"/>
          <p:cNvCxnSpPr/>
          <p:nvPr/>
        </p:nvCxnSpPr>
        <p:spPr>
          <a:xfrm>
            <a:off x="539552" y="4365104"/>
            <a:ext cx="288032" cy="21602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827584" y="3933056"/>
            <a:ext cx="432048" cy="64807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39552" y="4365104"/>
            <a:ext cx="288032" cy="7200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827584" y="3933056"/>
            <a:ext cx="432048" cy="50405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7236296" y="5013176"/>
            <a:ext cx="93807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En vigor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0" y="1772816"/>
            <a:ext cx="1547664" cy="138499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vigor, pero quedará derogada 6 meses después de que el Portal UE de EC esté operativo </a:t>
            </a:r>
            <a:endParaRPr lang="es-ES" sz="14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107504" y="4797152"/>
            <a:ext cx="1512168" cy="11695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vigor pero no aplicable hasta operatividad del Portal UE de EC: ¿finales 2019 ? </a:t>
            </a:r>
            <a:endParaRPr lang="es-ES" sz="1400" dirty="0"/>
          </a:p>
        </p:txBody>
      </p:sp>
      <p:pic>
        <p:nvPicPr>
          <p:cNvPr id="48" name="47 Imagen" descr="PERIODISTAS_PI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6497960"/>
            <a:ext cx="1514303" cy="360040"/>
          </a:xfrm>
          <a:prstGeom prst="rect">
            <a:avLst/>
          </a:prstGeom>
        </p:spPr>
      </p:pic>
      <p:sp>
        <p:nvSpPr>
          <p:cNvPr id="30" name="29 Rectángulo redondeado"/>
          <p:cNvSpPr/>
          <p:nvPr/>
        </p:nvSpPr>
        <p:spPr>
          <a:xfrm>
            <a:off x="5004048" y="3717032"/>
            <a:ext cx="3240360" cy="2880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planteamiento acertado del RD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65151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3761432" cy="143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403648" y="4077072"/>
            <a:ext cx="655272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8680"/>
            <a:ext cx="1512168" cy="13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79912" cy="323854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11960" y="332656"/>
            <a:ext cx="4824536" cy="477054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s-ES_tradnl" sz="2000" b="1" dirty="0" smtClean="0">
                <a:solidFill>
                  <a:schemeClr val="bg1"/>
                </a:solidFill>
              </a:rPr>
              <a:t>Departamento Técnico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3888432" cy="291921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 rot="20661878">
            <a:off x="2246241" y="4962129"/>
            <a:ext cx="3403928" cy="307777"/>
          </a:xfrm>
          <a:prstGeom prst="rect">
            <a:avLst/>
          </a:prstGeom>
          <a:solidFill>
            <a:srgbClr val="33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/>
              <a:t>21 grupos de trabajo y </a:t>
            </a:r>
            <a:r>
              <a:rPr lang="es-ES" sz="1400" dirty="0" smtClean="0"/>
              <a:t>1156 representantes</a:t>
            </a:r>
            <a:endParaRPr lang="es-ES" sz="14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211960" y="1556792"/>
            <a:ext cx="48245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s-ES" b="1" dirty="0">
                <a:latin typeface="Calibri" pitchFamily="34" charset="0"/>
                <a:cs typeface="Times New Roman" pitchFamily="18" charset="0"/>
              </a:rPr>
              <a:t>Fabricación y trazabilidad</a:t>
            </a:r>
            <a:endParaRPr lang="es-ES_tradnl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211960" y="1196752"/>
            <a:ext cx="48245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s-ES" b="1" dirty="0" err="1">
                <a:latin typeface="Calibri" pitchFamily="34" charset="0"/>
                <a:cs typeface="Times New Roman" pitchFamily="18" charset="0"/>
              </a:rPr>
              <a:t>Farmacovigilancia</a:t>
            </a:r>
            <a:endParaRPr lang="es-ES_tradnl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11960" y="1916832"/>
            <a:ext cx="48245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s-ES" b="1" dirty="0">
                <a:latin typeface="Calibri" pitchFamily="34" charset="0"/>
                <a:cs typeface="Times New Roman" pitchFamily="18" charset="0"/>
              </a:rPr>
              <a:t>Investigación clínica</a:t>
            </a:r>
            <a:endParaRPr lang="es-ES_tradnl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211960" y="836712"/>
            <a:ext cx="48245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s-ES" b="1" dirty="0">
                <a:latin typeface="Calibri" pitchFamily="34" charset="0"/>
                <a:cs typeface="Times New Roman" pitchFamily="18" charset="0"/>
              </a:rPr>
              <a:t>Autorización y registro</a:t>
            </a:r>
            <a:endParaRPr lang="es-ES_tradnl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4139952" y="1916832"/>
            <a:ext cx="5004048" cy="432048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8" name="27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pic>
        <p:nvPicPr>
          <p:cNvPr id="36866" name="Picture 2" descr="Resultado de imagen de amelia martin uran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1" y="4365104"/>
            <a:ext cx="632107" cy="612701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301208"/>
            <a:ext cx="2016224" cy="3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6732240" y="5085184"/>
            <a:ext cx="13917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Amelia Martín Uranga</a:t>
            </a:r>
            <a:endParaRPr lang="es-E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82047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planteamiento acertado del RD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07904" y="692696"/>
            <a:ext cx="15829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(Datos AEMPS)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1512168" cy="13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03386"/>
            <a:ext cx="5284314" cy="1521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4131912" cy="259228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4008511" cy="25663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48680"/>
            <a:ext cx="1512168" cy="13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planteamiento acertado del RD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269F7BD-A502-4245-8C8A-5E98445F0450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771800" y="764704"/>
            <a:ext cx="410445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lvl="1">
              <a:spcAft>
                <a:spcPts val="1425"/>
              </a:spcAft>
            </a:pPr>
            <a:r>
              <a:rPr lang="es-ES" alt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España primer país de la UE en implementar la nueva regulación europea sobre EECC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32040" y="2204864"/>
            <a:ext cx="40324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lvl="1">
              <a:spcAft>
                <a:spcPts val="1425"/>
              </a:spcAft>
            </a:pPr>
            <a:r>
              <a:rPr lang="es-ES" alt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vigor desde 13/1/2016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187624" y="3284984"/>
          <a:ext cx="712879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444788">
                <a:tc>
                  <a:txBody>
                    <a:bodyPr/>
                    <a:lstStyle/>
                    <a:p>
                      <a:r>
                        <a:rPr lang="es-ES" dirty="0" smtClean="0"/>
                        <a:t>Objetivos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Cómo implementarlo</a:t>
                      </a:r>
                      <a:endParaRPr lang="es-ES" dirty="0"/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Simplicidad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Única solicitud. Único </a:t>
                      </a:r>
                      <a:r>
                        <a:rPr lang="es-ES" sz="1600" dirty="0" err="1" smtClean="0"/>
                        <a:t>CEIm</a:t>
                      </a:r>
                      <a:endParaRPr lang="es-ES" sz="1600" dirty="0"/>
                    </a:p>
                  </a:txBody>
                  <a:tcPr/>
                </a:tc>
              </a:tr>
              <a:tr h="69460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Reducción costes y carga burocrática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Reducción de tiempos</a:t>
                      </a:r>
                    </a:p>
                    <a:p>
                      <a:r>
                        <a:rPr lang="es-ES" sz="1600" dirty="0" smtClean="0"/>
                        <a:t>Contrato</a:t>
                      </a:r>
                      <a:r>
                        <a:rPr lang="es-ES" sz="1600" baseline="0" dirty="0" smtClean="0"/>
                        <a:t> único. Cláusula suspensiva</a:t>
                      </a:r>
                      <a:endParaRPr lang="es-ES" sz="1600" dirty="0"/>
                    </a:p>
                  </a:txBody>
                  <a:tcPr/>
                </a:tc>
              </a:tr>
              <a:tr h="69460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Mejor intercambio de información entre agentes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Único portal de entrada</a:t>
                      </a:r>
                      <a:endParaRPr lang="es-ES" sz="1600" dirty="0"/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Mayor participación pacientes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CEIm</a:t>
                      </a:r>
                      <a:endParaRPr lang="es-ES" sz="1600" dirty="0"/>
                    </a:p>
                  </a:txBody>
                  <a:tcPr/>
                </a:tc>
              </a:tr>
              <a:tr h="444788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Transparencia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REEC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512168" cy="136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539552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planteamiento acertado del RD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0432" y="6336000"/>
            <a:ext cx="405968" cy="365125"/>
          </a:xfrm>
        </p:spPr>
        <p:txBody>
          <a:bodyPr/>
          <a:lstStyle/>
          <a:p>
            <a:fld id="{419BED6A-9DA2-43AC-BC7D-13EADAE94253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7704856" cy="522000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Necesidad de tramitación paralela en el contrato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892480" cy="61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derecha"/>
          <p:cNvSpPr/>
          <p:nvPr/>
        </p:nvSpPr>
        <p:spPr>
          <a:xfrm flipH="1">
            <a:off x="7164288" y="4365104"/>
            <a:ext cx="11521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4998568" cy="11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8610824" cy="36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467544" y="5589240"/>
            <a:ext cx="8352928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67544" y="0"/>
            <a:ext cx="8208912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Consolidación </a:t>
            </a:r>
            <a:r>
              <a:rPr lang="es-ES_tradnl" sz="2000" b="1" dirty="0" smtClean="0">
                <a:solidFill>
                  <a:schemeClr val="bg1"/>
                </a:solidFill>
              </a:rPr>
              <a:t>normativa </a:t>
            </a:r>
            <a:r>
              <a:rPr lang="es-ES_tradnl" sz="2000" dirty="0" smtClean="0">
                <a:solidFill>
                  <a:schemeClr val="bg1"/>
                </a:solidFill>
              </a:rPr>
              <a:t>(cláusula suspensiva: “en cualquier momento”).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0097"/>
            <a:ext cx="3923928" cy="1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67544" y="0"/>
            <a:ext cx="8208912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 smtClean="0">
                <a:solidFill>
                  <a:schemeClr val="bg1"/>
                </a:solidFill>
              </a:rPr>
              <a:t>Instrucciones adaptadas a la evolución y las necesidades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262067" cy="57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755576" y="1988840"/>
            <a:ext cx="21602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228184" y="3356992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Actualización regular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0287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5990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67544" y="0"/>
            <a:ext cx="8208912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 smtClean="0">
                <a:solidFill>
                  <a:schemeClr val="bg1"/>
                </a:solidFill>
              </a:rPr>
              <a:t>Instrucciones adaptadas a la evolución y las necesidades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92080" y="1196752"/>
            <a:ext cx="31517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Modelos e información práctica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08000" cy="540000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Conclusiones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2000" y="6336000"/>
            <a:ext cx="514400" cy="365125"/>
          </a:xfrm>
        </p:spPr>
        <p:txBody>
          <a:bodyPr/>
          <a:lstStyle/>
          <a:p>
            <a:fld id="{419BED6A-9DA2-43AC-BC7D-13EADAE94253}" type="slidenum">
              <a:rPr lang="es-ES" sz="1400" smtClean="0"/>
              <a:pPr/>
              <a:t>27</a:t>
            </a:fld>
            <a:endParaRPr lang="es-ES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340768"/>
            <a:ext cx="8280920" cy="3893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endParaRPr lang="es-E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algn="just">
              <a:spcAft>
                <a:spcPts val="1425"/>
              </a:spcAft>
              <a:buFont typeface="Arial" pitchFamily="34" charset="0"/>
              <a:buChar char="•"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 gran importancia de la investigación clínica en España para todos los actores (públicos y privados) es un hecho. </a:t>
            </a:r>
          </a:p>
          <a:p>
            <a:pPr marL="742950" lvl="1" algn="just">
              <a:spcAft>
                <a:spcPts val="1425"/>
              </a:spcAft>
              <a:buFont typeface="Arial" pitchFamily="34" charset="0"/>
              <a:buChar char="•"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ha logrado una mejoría en indicadores de tiempos y reclutamiento de pacientes (depende del área terapéutica y de la CA)</a:t>
            </a:r>
          </a:p>
          <a:p>
            <a:pPr marL="742950" lvl="1" algn="just">
              <a:spcAft>
                <a:spcPts val="1425"/>
              </a:spcAft>
              <a:buFont typeface="Arial" pitchFamily="34" charset="0"/>
              <a:buChar char="•"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debería seguir trabajando para una adecuada implementación del nuevo RD 1090/2015 </a:t>
            </a:r>
            <a:r>
              <a:rPr lang="es-ES" alt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(mayor transparencia, simplificación, reducir plazos y mejorar aspectos de la tramitación)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una verdadera oportunidad para España y puede posicionar al país entre los mejores de Europa.</a:t>
            </a:r>
          </a:p>
          <a:p>
            <a:pPr marL="742950" lvl="1" algn="just">
              <a:spcAft>
                <a:spcPts val="1425"/>
              </a:spcAft>
              <a:buFont typeface="Arial" pitchFamily="34" charset="0"/>
              <a:buChar char="•"/>
            </a:pP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Seguir trabajando por y para los pacientes. Nuevo iniciativas de BEST basadas en informar y formar.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899592" y="116632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importancia de la investigación clínica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3429000"/>
            <a:ext cx="7632848" cy="1877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623888" indent="-285750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 los pacientes</a:t>
            </a:r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Tienen acceso a nuevas terapias en las fases más tempranas.</a:t>
            </a:r>
          </a:p>
          <a:p>
            <a:pPr marL="623888" indent="-285750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 los profesionales y el sistema sanitario</a:t>
            </a:r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Están a la vanguardia del conocimiento y disponen de terapias en investigación sin coste.</a:t>
            </a:r>
          </a:p>
          <a:p>
            <a:pPr marL="623888" indent="-285750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es-E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Industria Farmacéutica</a:t>
            </a:r>
            <a:r>
              <a:rPr lang="es-E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Potencia y consolida las compañías donde se realiza la investigación directa o por terceros.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03848" y="5517232"/>
            <a:ext cx="56886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Hay una competencia  internacional para</a:t>
            </a:r>
          </a:p>
          <a:p>
            <a:pPr algn="ctr"/>
            <a:r>
              <a:rPr lang="es-ES" sz="2400" dirty="0" smtClean="0"/>
              <a:t> la realización de ensayos clínicos.</a:t>
            </a:r>
            <a:endParaRPr lang="es-ES" sz="2400" dirty="0"/>
          </a:p>
        </p:txBody>
      </p:sp>
      <p:pic>
        <p:nvPicPr>
          <p:cNvPr id="7" name="6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60095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2699792" y="2708920"/>
            <a:ext cx="5544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115616" y="2924944"/>
            <a:ext cx="5256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92696"/>
            <a:ext cx="3240360" cy="8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899592" y="116632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situación en el mundo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8105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76256" y="1484784"/>
            <a:ext cx="184217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Aprox.</a:t>
            </a:r>
          </a:p>
          <a:p>
            <a:r>
              <a:rPr lang="es-ES" dirty="0" smtClean="0"/>
              <a:t>85.000 millones €</a:t>
            </a:r>
            <a:endParaRPr lang="es-ES" dirty="0"/>
          </a:p>
        </p:txBody>
      </p:sp>
      <p:pic>
        <p:nvPicPr>
          <p:cNvPr id="9" name="8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536" y="764704"/>
            <a:ext cx="9396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En 2006</a:t>
            </a:r>
            <a:endParaRPr lang="es-ES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3568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importancia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IC.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80426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403648" y="692696"/>
            <a:ext cx="6516000" cy="5220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 BEST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6000" cy="522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Proyecto BEST: Integrantes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269F7BD-A502-4245-8C8A-5E98445F0450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" name="5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100392" y="602128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8107674" cy="55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043608" y="0"/>
            <a:ext cx="6516000" cy="52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 BEST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801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83568" y="4293096"/>
            <a:ext cx="2520280" cy="86946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1463" lvl="1" algn="ctr" fontAlgn="auto">
              <a:spcBef>
                <a:spcPts val="300"/>
              </a:spcBef>
              <a:spcAft>
                <a:spcPts val="0"/>
              </a:spcAft>
              <a:buSzPct val="95000"/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HelveticaNeueLT Std" pitchFamily="34" charset="0"/>
              </a:rPr>
              <a:t>Total pacientes incluidos</a:t>
            </a:r>
          </a:p>
          <a:p>
            <a:pPr marL="271463" lvl="1" algn="ctr" fontAlgn="auto">
              <a:spcBef>
                <a:spcPts val="300"/>
              </a:spcBef>
              <a:spcAft>
                <a:spcPts val="0"/>
              </a:spcAft>
              <a:buSzPct val="95000"/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HelveticaNeueLT Std" pitchFamily="34" charset="0"/>
              </a:rPr>
              <a:t>&gt; 120.000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3876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151" y="6381328"/>
            <a:ext cx="2004849" cy="476672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755576" y="0"/>
            <a:ext cx="8028384" cy="522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proyecto BEST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588827" cy="5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4427984" y="548680"/>
            <a:ext cx="576064" cy="36004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03648" y="0"/>
            <a:ext cx="6516000" cy="404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Proyecto BEST. Información: EJEMPLOS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032448" cy="30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290" y="3645024"/>
            <a:ext cx="447771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4499992" cy="310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8680"/>
            <a:ext cx="4107879" cy="293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BEST</Template>
  <TotalTime>14304</TotalTime>
  <Words>892</Words>
  <Application>Microsoft Office PowerPoint</Application>
  <PresentationFormat>Presentación en pantalla (4:3)</PresentationFormat>
  <Paragraphs>115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Plantilla presentaciones BEST</vt:lpstr>
      <vt:lpstr>Apuesta de España por la excelencia en Ensayos clínicos</vt:lpstr>
      <vt:lpstr>Diapositiva 2</vt:lpstr>
      <vt:lpstr>Diapositiva 3</vt:lpstr>
      <vt:lpstr>Diapositiva 4</vt:lpstr>
      <vt:lpstr>Diapositiva 5</vt:lpstr>
      <vt:lpstr>Proyecto BEST: Integrantes</vt:lpstr>
      <vt:lpstr>Diapositiva 7</vt:lpstr>
      <vt:lpstr>Diapositiva 8</vt:lpstr>
      <vt:lpstr>Diapositiva 9</vt:lpstr>
      <vt:lpstr>Diapositiva 10</vt:lpstr>
      <vt:lpstr>BI: Evolución comparación internacional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Necesidad de tramitación paralela en el contrato</vt:lpstr>
      <vt:lpstr>Diapositiva 24</vt:lpstr>
      <vt:lpstr>Diapositiva 25</vt:lpstr>
      <vt:lpstr>Diapositiva 26</vt:lpstr>
      <vt:lpstr>Conclusiones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</dc:creator>
  <cp:lastModifiedBy>EmiliEsteve</cp:lastModifiedBy>
  <cp:revision>706</cp:revision>
  <dcterms:created xsi:type="dcterms:W3CDTF">2011-03-04T09:13:55Z</dcterms:created>
  <dcterms:modified xsi:type="dcterms:W3CDTF">2017-10-20T21:19:33Z</dcterms:modified>
</cp:coreProperties>
</file>