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80" r:id="rId11"/>
    <p:sldId id="279" r:id="rId12"/>
    <p:sldId id="268" r:id="rId13"/>
    <p:sldId id="269" r:id="rId14"/>
    <p:sldId id="272" r:id="rId15"/>
    <p:sldId id="273" r:id="rId16"/>
    <p:sldId id="278" r:id="rId17"/>
    <p:sldId id="282" r:id="rId18"/>
    <p:sldId id="275" r:id="rId19"/>
    <p:sldId id="276" r:id="rId20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32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20767-5A36-46CE-9543-C0AA84A0603C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DDD59-CFA6-467B-8192-881C44B5B5A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FEDCFED-1702-43B3-909C-4AF5800F5217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249C8D2-1FED-4833-8FE9-360C23268C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D8D5C-C201-432D-90CB-F87997CE5EF0}" type="slidenum">
              <a:rPr lang="es-ES" smtClean="0"/>
              <a:pPr>
                <a:defRPr/>
              </a:pPr>
              <a:t>2</a:t>
            </a:fld>
            <a:endParaRPr 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6" y="4862017"/>
            <a:ext cx="5205932" cy="4608358"/>
          </a:xfrm>
          <a:noFill/>
          <a:ln/>
        </p:spPr>
        <p:txBody>
          <a:bodyPr lIns="98995" tIns="49498" rIns="98995" bIns="49498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7043E4-2E3E-4101-9A26-899DDAF2E8AD}" type="slidenum">
              <a:rPr lang="es-ES" smtClean="0"/>
              <a:pPr>
                <a:defRPr/>
              </a:pPr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2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C540A2-88BE-4061-AD79-7EF801CDCEFE}" type="slidenum">
              <a:rPr lang="es-ES" smtClean="0"/>
              <a:pPr>
                <a:defRPr/>
              </a:pPr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3A6EE2-B4CD-4138-BB59-A116ED45493F}" type="slidenum">
              <a:rPr lang="es-ES" smtClean="0"/>
              <a:pPr>
                <a:defRPr/>
              </a:pPr>
              <a:t>14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8657C8-6CD2-47EC-8F33-5C9403CFD192}" type="slidenum">
              <a:rPr lang="en-GB" smtClean="0"/>
              <a:pPr>
                <a:defRPr/>
              </a:pPr>
              <a:t>15</a:t>
            </a:fld>
            <a:endParaRPr lang="en-GB" smtClean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4022167" y="9724032"/>
            <a:ext cx="3077137" cy="51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97" tIns="50449" rIns="100897" bIns="50449" anchor="b"/>
          <a:lstStyle/>
          <a:p>
            <a:pPr algn="r"/>
            <a:fld id="{46CA7AFF-B2DC-4B17-A53F-DD3BFF665015}" type="slidenum">
              <a:rPr lang="en-US"/>
              <a:pPr algn="r"/>
              <a:t>15</a:t>
            </a:fld>
            <a:endParaRPr lang="en-US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9938"/>
            <a:ext cx="5114925" cy="3835400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90" y="4860385"/>
            <a:ext cx="5205931" cy="4605084"/>
          </a:xfrm>
          <a:noFill/>
          <a:ln/>
        </p:spPr>
        <p:txBody>
          <a:bodyPr lIns="100897" tIns="50449" rIns="100897" bIns="50449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717C77-497E-4CB9-9736-3E8F4DC0842D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48B0-075E-4D55-81C6-7FB009D6299B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48B0-075E-4D55-81C6-7FB009D6299B}" type="datetimeFigureOut">
              <a:rPr lang="es-ES" smtClean="0"/>
              <a:pPr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78A2-893C-4D2C-91A2-1035C41708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PERIODISTAS_PANTALLAZ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"/>
            <a:ext cx="8568951" cy="682695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20072" y="2852936"/>
            <a:ext cx="3312368" cy="2016224"/>
          </a:xfrm>
        </p:spPr>
        <p:txBody>
          <a:bodyPr>
            <a:noAutofit/>
          </a:bodyPr>
          <a:lstStyle/>
          <a:p>
            <a:pPr algn="l"/>
            <a:r>
              <a:rPr lang="es-ES" sz="2400" dirty="0" smtClean="0">
                <a:solidFill>
                  <a:schemeClr val="accent5">
                    <a:lumMod val="85000"/>
                  </a:schemeClr>
                </a:solidFill>
                <a:latin typeface="HelveticaNeueLT Std Med Cn" pitchFamily="34" charset="0"/>
              </a:rPr>
              <a:t>COMPROMISO DE LA INDUSTRIA FARMACÉUTICA CON LAS BUENAS PRÁCTICAS</a:t>
            </a:r>
            <a:endParaRPr lang="es-ES" sz="2400" dirty="0">
              <a:solidFill>
                <a:schemeClr val="accent5">
                  <a:lumMod val="85000"/>
                </a:schemeClr>
              </a:solidFill>
              <a:latin typeface="HelveticaNeueLT Std Med Cn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220072" y="4966885"/>
            <a:ext cx="3096344" cy="670360"/>
          </a:xfrm>
        </p:spPr>
        <p:txBody>
          <a:bodyPr>
            <a:noAutofit/>
          </a:bodyPr>
          <a:lstStyle/>
          <a:p>
            <a:pPr algn="l"/>
            <a:r>
              <a:rPr lang="es-ES" sz="1100" dirty="0" smtClean="0">
                <a:solidFill>
                  <a:schemeClr val="accent5"/>
                </a:solidFill>
                <a:latin typeface="HelveticaNeueLT Std Med Cn" pitchFamily="34" charset="0"/>
              </a:rPr>
              <a:t>José Zamarriego</a:t>
            </a:r>
          </a:p>
          <a:p>
            <a:pPr algn="l"/>
            <a:r>
              <a:rPr lang="es-ES" sz="1100" dirty="0" smtClean="0">
                <a:solidFill>
                  <a:schemeClr val="accent5"/>
                </a:solidFill>
                <a:latin typeface="HelveticaNeueLT Std Med Cn" pitchFamily="34" charset="0"/>
              </a:rPr>
              <a:t>Director de la Unidad de Supervisión Deontológica</a:t>
            </a:r>
            <a:endParaRPr lang="es-ES" sz="1100" dirty="0">
              <a:solidFill>
                <a:schemeClr val="accent5"/>
              </a:solidFill>
              <a:latin typeface="HelveticaNeueLT Std Med Cn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144000"/>
            <a:ext cx="8783960" cy="533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 smtClean="0">
                <a:solidFill>
                  <a:srgbClr val="579CAD">
                    <a:lumMod val="75000"/>
                  </a:srgbClr>
                </a:solidFill>
              </a:rPr>
              <a:t>TRANSPARENCIA EXTERNA: </a:t>
            </a:r>
            <a:r>
              <a:rPr lang="es-ES_tradnl" sz="2400" b="1" dirty="0" smtClean="0">
                <a:solidFill>
                  <a:srgbClr val="B73479"/>
                </a:solidFill>
              </a:rPr>
              <a:t>Resoluciones del Jurado</a:t>
            </a:r>
          </a:p>
        </p:txBody>
      </p:sp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8280000" y="6384000"/>
            <a:ext cx="720000" cy="3360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1E4A1665-F7E1-4B46-BB00-0BC4B18AACF7}" type="slidenum">
              <a:rPr lang="es-E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10</a:t>
            </a:fld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001" y="643200"/>
            <a:ext cx="2241321" cy="2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01" y="960000"/>
            <a:ext cx="4615799" cy="4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56925"/>
            <a:ext cx="307011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4 Imagen" descr="PERIODISTAS_PI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25839" r="12589" b="14176"/>
          <a:stretch>
            <a:fillRect/>
          </a:stretch>
        </p:blipFill>
        <p:spPr bwMode="auto">
          <a:xfrm>
            <a:off x="1043609" y="1220755"/>
            <a:ext cx="5916313" cy="459894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0000" y="144000"/>
            <a:ext cx="8783960" cy="533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 smtClean="0">
                <a:solidFill>
                  <a:srgbClr val="579CAD">
                    <a:lumMod val="75000"/>
                  </a:srgbClr>
                </a:solidFill>
              </a:rPr>
              <a:t>TRANSPARENCIA EXTERNA: </a:t>
            </a:r>
            <a:r>
              <a:rPr lang="es-ES_tradnl" sz="2400" b="1" dirty="0" smtClean="0">
                <a:solidFill>
                  <a:srgbClr val="B73479"/>
                </a:solidFill>
              </a:rPr>
              <a:t>Colaboraciones con OP</a:t>
            </a:r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>
          <a:xfrm>
            <a:off x="8280000" y="6384000"/>
            <a:ext cx="720000" cy="336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A1665-F7E1-4B46-BB00-0BC4B18AACF7}" type="slidenum">
              <a:rPr lang="es-ES" sz="1200" smtClean="0">
                <a:solidFill>
                  <a:schemeClr val="bg1">
                    <a:lumMod val="5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001" y="163200"/>
            <a:ext cx="1621825" cy="27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4 Imagen" descr="PERIODISTAS_P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0" y="14400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HelveticaNeueLT Std" pitchFamily="34" charset="0"/>
              </a:rPr>
              <a:t> </a:t>
            </a:r>
            <a:r>
              <a:rPr lang="es-ES" sz="2000" b="1" dirty="0" smtClean="0">
                <a:solidFill>
                  <a:schemeClr val="accent3"/>
                </a:solidFill>
                <a:latin typeface="HelveticaNeueLT Std" pitchFamily="34" charset="0"/>
              </a:rPr>
              <a:t>TRANSPARENCIA DE LAS INTERRELACIONES DE LA INDUSTRIA CON PROFESIONALES SANITARIOS Y ORGANIZACIONES SANITARIAS</a:t>
            </a:r>
            <a:endParaRPr lang="es-ES" sz="2000" b="1" dirty="0">
              <a:solidFill>
                <a:schemeClr val="accent3"/>
              </a:solidFill>
              <a:latin typeface="HelveticaNeueLT St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115451"/>
            <a:ext cx="7920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200" u="sng" dirty="0" smtClean="0">
                <a:solidFill>
                  <a:schemeClr val="accent2"/>
                </a:solidFill>
              </a:rPr>
              <a:t>Influencias </a:t>
            </a:r>
            <a:r>
              <a:rPr lang="es-ES" sz="2200" b="1" u="sng" dirty="0" smtClean="0">
                <a:solidFill>
                  <a:schemeClr val="accent2"/>
                </a:solidFill>
              </a:rPr>
              <a:t>legislativas </a:t>
            </a:r>
            <a:r>
              <a:rPr lang="es-ES" sz="2200" u="sng" dirty="0" smtClean="0">
                <a:solidFill>
                  <a:schemeClr val="accent2"/>
                </a:solidFill>
              </a:rPr>
              <a:t>en materia de </a:t>
            </a:r>
            <a:r>
              <a:rPr lang="es-ES" sz="2200" b="1" u="sng" dirty="0" smtClean="0">
                <a:solidFill>
                  <a:schemeClr val="accent2"/>
                </a:solidFill>
              </a:rPr>
              <a:t>ANTICORRUPCIÓN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5536" y="3517266"/>
            <a:ext cx="8532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200" u="sng" dirty="0" smtClean="0">
                <a:solidFill>
                  <a:schemeClr val="accent2"/>
                </a:solidFill>
              </a:rPr>
              <a:t>Influencias </a:t>
            </a:r>
            <a:r>
              <a:rPr lang="es-ES" sz="2200" b="1" u="sng" dirty="0" smtClean="0">
                <a:solidFill>
                  <a:schemeClr val="accent2"/>
                </a:solidFill>
              </a:rPr>
              <a:t>legislativas</a:t>
            </a:r>
            <a:r>
              <a:rPr lang="es-ES" sz="2200" u="sng" dirty="0" smtClean="0">
                <a:solidFill>
                  <a:schemeClr val="accent2"/>
                </a:solidFill>
              </a:rPr>
              <a:t> en materia de </a:t>
            </a:r>
            <a:r>
              <a:rPr lang="es-ES" sz="2200" b="1" u="sng" dirty="0" smtClean="0">
                <a:solidFill>
                  <a:schemeClr val="accent2"/>
                </a:solidFill>
              </a:rPr>
              <a:t>TRANSPARENCIA</a:t>
            </a:r>
          </a:p>
        </p:txBody>
      </p:sp>
      <p:pic>
        <p:nvPicPr>
          <p:cNvPr id="19" name="Picture 4" descr="http://t0.gstatic.com/images?q=tbn:ANd9GcTp-E1tlpb4gHIxdsC23Yyc4sVbYl3hPK1rR3CWj1hXpnsFEWda"/>
          <p:cNvPicPr>
            <a:picLocks noChangeAspect="1" noChangeArrowheads="1"/>
          </p:cNvPicPr>
          <p:nvPr/>
        </p:nvPicPr>
        <p:blipFill>
          <a:blip r:embed="rId2" cstate="print"/>
          <a:srcRect l="55092" t="51881" r="5119"/>
          <a:stretch>
            <a:fillRect/>
          </a:stretch>
        </p:blipFill>
        <p:spPr bwMode="auto">
          <a:xfrm>
            <a:off x="1043608" y="1772816"/>
            <a:ext cx="432048" cy="4320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0" name="Picture 2" descr="http://t1.gstatic.com/images?q=tbn:ANd9GcRZooSSiXaFCMgJD8_GVO7RSvD4ay25vzzVJ9XrNEFe2avNtTUZ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81128"/>
            <a:ext cx="433001" cy="4320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1" name="Picture 4" descr="http://t1.gstatic.com/images?q=tbn:ANd9GcT2C7DFvKmfmor0sHUrOrmDPWM1ncv_9ksTL5qnO6bikNjg4aWSi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04864"/>
            <a:ext cx="432048" cy="4320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3" name="Picture 2" descr="http://t1.gstatic.com/images?q=tbn:ANd9GcQ6ejr7MwBaWxECkl0k-6nkXzbM30LwFLax8TZFjOA-yy7SYMl6Z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445224"/>
            <a:ext cx="43262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http://t0.gstatic.com/images?q=tbn:ANd9GcTp-E1tlpb4gHIxdsC23Yyc4sVbYl3hPK1rR3CWj1hXpnsFEWda"/>
          <p:cNvPicPr>
            <a:picLocks noChangeAspect="1" noChangeArrowheads="1"/>
          </p:cNvPicPr>
          <p:nvPr/>
        </p:nvPicPr>
        <p:blipFill>
          <a:blip r:embed="rId2" cstate="print"/>
          <a:srcRect l="55092" t="51881" r="5119"/>
          <a:stretch>
            <a:fillRect/>
          </a:stretch>
        </p:blipFill>
        <p:spPr bwMode="auto">
          <a:xfrm>
            <a:off x="1043608" y="4149080"/>
            <a:ext cx="432048" cy="4320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01730" name="Picture 2" descr="https://encrypted-tbn1.gstatic.com/images?q=tbn:ANd9GcTPEZCVEhg_lhXyCkgPEsfsaPjsYZrB9Sbd83OzDgTehVAbxuY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708920"/>
            <a:ext cx="432048" cy="404115"/>
          </a:xfrm>
          <a:prstGeom prst="rect">
            <a:avLst/>
          </a:prstGeom>
          <a:noFill/>
        </p:spPr>
      </p:pic>
      <p:pic>
        <p:nvPicPr>
          <p:cNvPr id="16" name="Picture 2" descr="http://t0.gstatic.com/images?q=tbn:ANd9GcR2FFZ22MH-ZoYrPdzH3eaa58Q5sm8MOubXyTmFTbvicTNUA7IUT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013176"/>
            <a:ext cx="441779" cy="432048"/>
          </a:xfrm>
          <a:prstGeom prst="rect">
            <a:avLst/>
          </a:prstGeom>
          <a:noFill/>
        </p:spPr>
      </p:pic>
      <p:sp>
        <p:nvSpPr>
          <p:cNvPr id="1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80000" y="6384000"/>
            <a:ext cx="720000" cy="336000"/>
          </a:xfrm>
        </p:spPr>
        <p:txBody>
          <a:bodyPr/>
          <a:lstStyle/>
          <a:p>
            <a:fld id="{1E4A1665-F7E1-4B46-BB00-0BC4B18AACF7}" type="slidenum">
              <a:rPr lang="es-ES" smtClean="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619672" y="1883536"/>
            <a:ext cx="60486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USA - FCPA Foreign Corrupt Practices Act (1977)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UK - Bribery Act (2010) 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ESPAÑA – </a:t>
            </a:r>
            <a:r>
              <a:rPr lang="en-US" dirty="0" err="1" smtClean="0"/>
              <a:t>Código</a:t>
            </a:r>
            <a:r>
              <a:rPr lang="en-US" dirty="0" smtClean="0"/>
              <a:t> Penal (2010)</a:t>
            </a: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1620000" y="4189341"/>
            <a:ext cx="69127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s-ES" dirty="0" smtClean="0"/>
              <a:t>USA -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Physician</a:t>
            </a:r>
            <a:r>
              <a:rPr lang="es-ES" dirty="0" smtClean="0"/>
              <a:t> </a:t>
            </a:r>
            <a:r>
              <a:rPr lang="es-ES" dirty="0" err="1" smtClean="0"/>
              <a:t>Payment</a:t>
            </a:r>
            <a:r>
              <a:rPr lang="es-ES" dirty="0" smtClean="0"/>
              <a:t> </a:t>
            </a:r>
            <a:r>
              <a:rPr lang="es-ES" dirty="0" err="1" smtClean="0"/>
              <a:t>Sunshine</a:t>
            </a:r>
            <a:r>
              <a:rPr lang="es-ES" dirty="0" smtClean="0"/>
              <a:t> </a:t>
            </a:r>
            <a:r>
              <a:rPr lang="es-ES" dirty="0" err="1" smtClean="0"/>
              <a:t>Act</a:t>
            </a:r>
            <a:r>
              <a:rPr lang="es-ES" dirty="0" smtClean="0"/>
              <a:t> (2010)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s-ES" dirty="0" smtClean="0"/>
              <a:t>FRANCIA -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French</a:t>
            </a:r>
            <a:r>
              <a:rPr lang="es-ES" dirty="0" smtClean="0"/>
              <a:t> </a:t>
            </a:r>
            <a:r>
              <a:rPr lang="es-ES" dirty="0" err="1" smtClean="0"/>
              <a:t>Sunshine</a:t>
            </a:r>
            <a:r>
              <a:rPr lang="es-ES" dirty="0" smtClean="0"/>
              <a:t> </a:t>
            </a:r>
            <a:r>
              <a:rPr lang="es-ES" dirty="0" err="1" smtClean="0"/>
              <a:t>Act</a:t>
            </a:r>
            <a:r>
              <a:rPr lang="es-ES" dirty="0" smtClean="0"/>
              <a:t> (2011) 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s-ES" dirty="0" smtClean="0"/>
              <a:t>ESLOVAQUIA – Ley 2011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s-ES" dirty="0" smtClean="0"/>
              <a:t>PORTUGAL - </a:t>
            </a:r>
            <a:r>
              <a:rPr lang="es-ES" dirty="0" err="1" smtClean="0"/>
              <a:t>Dec</a:t>
            </a:r>
            <a:r>
              <a:rPr lang="es-ES" dirty="0" smtClean="0"/>
              <a:t>. Ley 20/2013 Estatuto do Medicamento (2013)</a:t>
            </a:r>
            <a:endParaRPr lang="es-ES" dirty="0"/>
          </a:p>
        </p:txBody>
      </p:sp>
      <p:pic>
        <p:nvPicPr>
          <p:cNvPr id="18" name="4 Imagen" descr="PERIODISTAS_PI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576064" y="1103835"/>
            <a:ext cx="8567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200" u="sng" dirty="0" smtClean="0">
                <a:solidFill>
                  <a:schemeClr val="accent2"/>
                </a:solidFill>
              </a:rPr>
              <a:t>Influencias </a:t>
            </a:r>
            <a:r>
              <a:rPr lang="es-ES" sz="2200" b="1" u="sng" dirty="0" err="1" smtClean="0">
                <a:solidFill>
                  <a:schemeClr val="accent2"/>
                </a:solidFill>
              </a:rPr>
              <a:t>correguladoras</a:t>
            </a:r>
            <a:r>
              <a:rPr lang="es-ES" sz="2200" u="sng" dirty="0" smtClean="0">
                <a:solidFill>
                  <a:schemeClr val="accent2"/>
                </a:solidFill>
              </a:rPr>
              <a:t> en materia de </a:t>
            </a:r>
            <a:r>
              <a:rPr lang="es-ES" sz="2200" b="1" u="sng" dirty="0" smtClean="0">
                <a:solidFill>
                  <a:schemeClr val="accent2"/>
                </a:solidFill>
              </a:rPr>
              <a:t>TRANSPARENCIA</a:t>
            </a:r>
          </a:p>
          <a:p>
            <a:pPr marL="90170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BÉLGICA  -  Modelo mixto colaboración con MDEON (2013)</a:t>
            </a:r>
          </a:p>
          <a:p>
            <a:pPr marL="90170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HOLANDA  - Modelo mixto colaboración con NEFARMA (2012)</a:t>
            </a:r>
          </a:p>
          <a:p>
            <a:pPr marL="90170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DINAMARCA – Modelo mixto colaboración con LIF (2013)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76064" y="3219165"/>
            <a:ext cx="8316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200" u="sng" dirty="0" smtClean="0">
                <a:solidFill>
                  <a:schemeClr val="accent2"/>
                </a:solidFill>
              </a:rPr>
              <a:t>Influencias </a:t>
            </a:r>
            <a:r>
              <a:rPr lang="es-ES" sz="2200" b="1" u="sng" dirty="0" err="1" smtClean="0">
                <a:solidFill>
                  <a:schemeClr val="accent2"/>
                </a:solidFill>
              </a:rPr>
              <a:t>autorreguladoras</a:t>
            </a:r>
            <a:r>
              <a:rPr lang="es-ES" sz="2200" u="sng" dirty="0" smtClean="0">
                <a:solidFill>
                  <a:schemeClr val="accent2"/>
                </a:solidFill>
              </a:rPr>
              <a:t> en materia de </a:t>
            </a:r>
            <a:r>
              <a:rPr lang="es-ES" sz="2200" b="1" u="sng" dirty="0" smtClean="0">
                <a:solidFill>
                  <a:schemeClr val="accent2"/>
                </a:solidFill>
              </a:rPr>
              <a:t>TRANSPARENCIA</a:t>
            </a:r>
          </a:p>
          <a:p>
            <a:pPr marL="90170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UK – ABPI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</a:rPr>
              <a:t>Code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</a:rPr>
              <a:t>Conduct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(2011)</a:t>
            </a:r>
          </a:p>
          <a:p>
            <a:pPr marL="90170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JAPÓN – JPMA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</a:rPr>
              <a:t>Transparency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</a:rPr>
              <a:t>Guideline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(2011)</a:t>
            </a:r>
          </a:p>
          <a:p>
            <a:pPr marL="901700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AUSTRALIA – Medicines Australia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</a:rPr>
              <a:t>Code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</a:rPr>
              <a:t>Conduct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(2012)</a:t>
            </a:r>
          </a:p>
          <a:p>
            <a:pPr marL="901700">
              <a:lnSpc>
                <a:spcPct val="150000"/>
              </a:lnSpc>
              <a:buFont typeface="Wingdings" pitchFamily="2" charset="2"/>
              <a:buChar char="§"/>
            </a:pPr>
            <a:endParaRPr lang="es-E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4" descr="http://t1.gstatic.com/images?q=tbn:ANd9GcT2C7DFvKmfmor0sHUrOrmDPWM1ncv_9ksTL5qnO6bikNjg4aWS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645024"/>
            <a:ext cx="404059" cy="4320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4" name="Picture 2" descr="http://t0.gstatic.com/images?q=tbn:ANd9GcQTaW0R1uf4Gxal3U-txHeYShGbmEmjKY9zE2DxyNIzxjzqSqq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404059" cy="4320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40" name="Picture 6" descr="http://t0.gstatic.com/images?q=tbn:ANd9GcQx2-NUJF0suhtHsrjvnRoNyjN_Ps8Gph2Sm9oFyMu3fM-VwaFM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77072"/>
            <a:ext cx="404059" cy="463883"/>
          </a:xfrm>
          <a:prstGeom prst="rect">
            <a:avLst/>
          </a:prstGeom>
          <a:noFill/>
        </p:spPr>
      </p:pic>
      <p:pic>
        <p:nvPicPr>
          <p:cNvPr id="41" name="Picture 4" descr="http://t2.gstatic.com/images?q=tbn:ANd9GcTRTuy4Z_dh4unhliCNx5jPPftv8nAgnsIzGLcbTJyPzA82A2p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581128"/>
            <a:ext cx="404059" cy="4310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2" name="17 Rectángulo"/>
          <p:cNvSpPr>
            <a:spLocks noChangeArrowheads="1"/>
          </p:cNvSpPr>
          <p:nvPr/>
        </p:nvSpPr>
        <p:spPr bwMode="auto">
          <a:xfrm>
            <a:off x="576064" y="5693768"/>
            <a:ext cx="8081190" cy="46166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700" b="1" dirty="0" smtClean="0">
                <a:solidFill>
                  <a:schemeClr val="bg1"/>
                </a:solidFill>
              </a:rPr>
              <a:t>EFPIA Code on Disclosure of Transfers of Value HCP / HCO (2013) </a:t>
            </a:r>
            <a:endParaRPr lang="es-ES" sz="1700" b="1" dirty="0">
              <a:solidFill>
                <a:schemeClr val="bg1"/>
              </a:solidFill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/>
          <a:srcRect l="3544" t="88607" r="85823" b="5486"/>
          <a:stretch>
            <a:fillRect/>
          </a:stretch>
        </p:blipFill>
        <p:spPr bwMode="auto">
          <a:xfrm>
            <a:off x="792090" y="5829267"/>
            <a:ext cx="60608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38" name="Picture 2" descr="https://encrypted-tbn3.gstatic.com/images?q=tbn:ANd9GcT01DuP0BH_AadDzziEXtlevXjQaiunQZinTDvQr9a1D6iFX27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484784"/>
            <a:ext cx="401044" cy="432048"/>
          </a:xfrm>
          <a:prstGeom prst="rect">
            <a:avLst/>
          </a:prstGeom>
          <a:noFill/>
        </p:spPr>
      </p:pic>
      <p:pic>
        <p:nvPicPr>
          <p:cNvPr id="13" name="Picture 2" descr="http://t3.gstatic.com/images?q=tbn:ANd9GcQRlEcoC2bObcOeIdwjVQA771ugkdVGVa9gTCctXcCQFrZHqze8b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2389053"/>
            <a:ext cx="404059" cy="463883"/>
          </a:xfrm>
          <a:prstGeom prst="rect">
            <a:avLst/>
          </a:prstGeom>
          <a:noFill/>
        </p:spPr>
      </p:pic>
      <p:sp>
        <p:nvSpPr>
          <p:cNvPr id="15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80000" y="6384000"/>
            <a:ext cx="720000" cy="336000"/>
          </a:xfrm>
        </p:spPr>
        <p:txBody>
          <a:bodyPr/>
          <a:lstStyle/>
          <a:p>
            <a:fld id="{1E4A1665-F7E1-4B46-BB00-0BC4B18AACF7}" type="slidenum">
              <a:rPr lang="es-ES" sz="1200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0" y="14400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HelveticaNeueLT Std" pitchFamily="34" charset="0"/>
              </a:rPr>
              <a:t> </a:t>
            </a:r>
            <a:r>
              <a:rPr lang="es-ES" sz="2000" b="1" dirty="0" smtClean="0">
                <a:solidFill>
                  <a:schemeClr val="accent3"/>
                </a:solidFill>
                <a:latin typeface="HelveticaNeueLT Std" pitchFamily="34" charset="0"/>
              </a:rPr>
              <a:t>TRANSPARENCIA DE LAS INTERRELACIONES DE LA INDUSTRIA CON PROFESIONALES SANITARIOS Y ORGANIZACIONES SANITARIAS</a:t>
            </a:r>
            <a:endParaRPr lang="es-ES" sz="2000" b="1" dirty="0">
              <a:solidFill>
                <a:schemeClr val="accent3"/>
              </a:solidFill>
              <a:latin typeface="HelveticaNeueLT Std" pitchFamily="34" charset="0"/>
            </a:endParaRPr>
          </a:p>
        </p:txBody>
      </p:sp>
      <p:pic>
        <p:nvPicPr>
          <p:cNvPr id="19" name="4 Imagen" descr="PERIODISTAS_PI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ntágono"/>
          <p:cNvSpPr/>
          <p:nvPr/>
        </p:nvSpPr>
        <p:spPr>
          <a:xfrm>
            <a:off x="539750" y="1344000"/>
            <a:ext cx="2592388" cy="48000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b="1" dirty="0" smtClean="0">
                <a:solidFill>
                  <a:schemeClr val="accent6"/>
                </a:solidFill>
              </a:rPr>
              <a:t>EFPIA </a:t>
            </a:r>
            <a:r>
              <a:rPr lang="es-ES" sz="2000" b="1" dirty="0">
                <a:solidFill>
                  <a:schemeClr val="accent6"/>
                </a:solidFill>
              </a:rPr>
              <a:t>CODE ON DISCLOSURES OF  TRANSFERS OF VALUE TO HCP &amp; HCO </a:t>
            </a:r>
          </a:p>
        </p:txBody>
      </p:sp>
      <p:sp>
        <p:nvSpPr>
          <p:cNvPr id="3" name="2 Pentágono"/>
          <p:cNvSpPr/>
          <p:nvPr/>
        </p:nvSpPr>
        <p:spPr>
          <a:xfrm>
            <a:off x="3348040" y="1344000"/>
            <a:ext cx="2592387" cy="4800000"/>
          </a:xfrm>
          <a:prstGeom prst="homePlate">
            <a:avLst/>
          </a:prstGeom>
          <a:solidFill>
            <a:srgbClr val="1E7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 smtClean="0">
                <a:solidFill>
                  <a:schemeClr val="bg1"/>
                </a:solidFill>
              </a:rPr>
              <a:t>CÓDIGO </a:t>
            </a:r>
            <a:r>
              <a:rPr lang="es-ES" sz="2400" b="1" dirty="0">
                <a:solidFill>
                  <a:schemeClr val="bg1"/>
                </a:solidFill>
              </a:rPr>
              <a:t>ESPAÑOL 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bg1"/>
                </a:solidFill>
              </a:rPr>
              <a:t>DE BUENAS PRÁCTICAS</a:t>
            </a:r>
          </a:p>
        </p:txBody>
      </p:sp>
      <p:sp>
        <p:nvSpPr>
          <p:cNvPr id="4" name="3 Pentágono"/>
          <p:cNvSpPr/>
          <p:nvPr/>
        </p:nvSpPr>
        <p:spPr>
          <a:xfrm>
            <a:off x="6084888" y="1344000"/>
            <a:ext cx="2590800" cy="480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2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" sz="2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ES" sz="2400" b="1" dirty="0" smtClean="0">
                <a:solidFill>
                  <a:schemeClr val="bg1"/>
                </a:solidFill>
              </a:rPr>
              <a:t>CONTRATOS,</a:t>
            </a:r>
          </a:p>
          <a:p>
            <a:pPr algn="ctr">
              <a:defRPr/>
            </a:pPr>
            <a:r>
              <a:rPr lang="es-ES" sz="2400" b="1" dirty="0" err="1" smtClean="0">
                <a:solidFill>
                  <a:schemeClr val="bg1"/>
                </a:solidFill>
              </a:rPr>
              <a:t>PNTs</a:t>
            </a:r>
            <a:r>
              <a:rPr lang="es-ES" sz="2400" b="1" dirty="0" smtClean="0">
                <a:solidFill>
                  <a:schemeClr val="bg1"/>
                </a:solidFill>
              </a:rPr>
              <a:t>,  IT, CRM, FORMACIÓN…</a:t>
            </a:r>
            <a:endParaRPr lang="es-ES" sz="2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 cstate="print"/>
          <a:srcRect l="3545" t="88606" r="85823" b="5486"/>
          <a:stretch>
            <a:fillRect/>
          </a:stretch>
        </p:blipFill>
        <p:spPr bwMode="auto">
          <a:xfrm>
            <a:off x="755577" y="1584000"/>
            <a:ext cx="936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6 CuadroTexto"/>
          <p:cNvSpPr txBox="1">
            <a:spLocks noChangeArrowheads="1"/>
          </p:cNvSpPr>
          <p:nvPr/>
        </p:nvSpPr>
        <p:spPr bwMode="auto">
          <a:xfrm>
            <a:off x="611561" y="5157192"/>
            <a:ext cx="1223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/>
              <a:t>Junio 2013</a:t>
            </a:r>
          </a:p>
        </p:txBody>
      </p:sp>
      <p:sp>
        <p:nvSpPr>
          <p:cNvPr id="12296" name="7 CuadroTexto"/>
          <p:cNvSpPr txBox="1">
            <a:spLocks noChangeArrowheads="1"/>
          </p:cNvSpPr>
          <p:nvPr/>
        </p:nvSpPr>
        <p:spPr bwMode="auto">
          <a:xfrm>
            <a:off x="3419872" y="5157192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Mayo 2016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012160" y="1584000"/>
            <a:ext cx="1584176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3"/>
                </a:solidFill>
              </a:rPr>
              <a:t>Laboratorios</a:t>
            </a:r>
            <a:endParaRPr lang="es-ES" b="1" dirty="0">
              <a:solidFill>
                <a:schemeClr val="accent3"/>
              </a:solidFill>
            </a:endParaRPr>
          </a:p>
        </p:txBody>
      </p:sp>
      <p:pic>
        <p:nvPicPr>
          <p:cNvPr id="250882" name="Picture 2" descr="Logotipo Sistema de Autorregulación de Farmaindustria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491881" y="1584001"/>
            <a:ext cx="1064543" cy="524231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40000" y="624001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/>
                </a:solidFill>
                <a:latin typeface="HelveticaNeueLT Std" pitchFamily="34" charset="0"/>
              </a:rPr>
              <a:t>Transposición del Código EFPIA de Transparencia</a:t>
            </a:r>
            <a:endParaRPr lang="es-ES" sz="2400" b="1" dirty="0">
              <a:solidFill>
                <a:schemeClr val="accent2"/>
              </a:solidFill>
              <a:latin typeface="HelveticaNeueLT Std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0000" y="144001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3"/>
                </a:solidFill>
                <a:latin typeface="HelveticaNeueLT Std" pitchFamily="34" charset="0"/>
              </a:rPr>
              <a:t>Origen de las obligaciones de transparencia</a:t>
            </a:r>
            <a:endParaRPr lang="es-ES" sz="2400" b="1" dirty="0">
              <a:solidFill>
                <a:schemeClr val="accent3"/>
              </a:solidFill>
              <a:latin typeface="HelveticaNeueLT Std" pitchFamily="34" charset="0"/>
            </a:endParaRPr>
          </a:p>
        </p:txBody>
      </p:sp>
      <p:sp>
        <p:nvSpPr>
          <p:cNvPr id="13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80000" y="6384000"/>
            <a:ext cx="720000" cy="336000"/>
          </a:xfrm>
        </p:spPr>
        <p:txBody>
          <a:bodyPr/>
          <a:lstStyle/>
          <a:p>
            <a:fld id="{1E4A1665-F7E1-4B46-BB00-0BC4B18AACF7}" type="slidenum">
              <a:rPr lang="es-ES" smtClean="0"/>
              <a:pPr/>
              <a:t>14</a:t>
            </a:fld>
            <a:endParaRPr lang="es-ES" dirty="0"/>
          </a:p>
        </p:txBody>
      </p:sp>
      <p:pic>
        <p:nvPicPr>
          <p:cNvPr id="15" name="4 Imagen" descr="PERIODISTAS_PI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44016" y="159023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3"/>
                </a:solidFill>
                <a:latin typeface="HelveticaNeueLT Std" pitchFamily="34" charset="0"/>
              </a:rPr>
              <a:t>Transparencia de las interrelaciones de la industria</a:t>
            </a:r>
            <a:endParaRPr lang="es-ES" sz="2400" b="1" dirty="0">
              <a:solidFill>
                <a:schemeClr val="accent3"/>
              </a:solidFill>
              <a:latin typeface="HelveticaNeueLT Std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80000" y="6384000"/>
            <a:ext cx="720000" cy="336000"/>
          </a:xfrm>
        </p:spPr>
        <p:txBody>
          <a:bodyPr/>
          <a:lstStyle/>
          <a:p>
            <a:fld id="{1E4A1665-F7E1-4B46-BB00-0BC4B18AACF7}" type="slidenum">
              <a:rPr lang="es-ES" sz="1200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496944" cy="550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4 Imagen" descr="PERIODISTAS_P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80000" y="6384000"/>
            <a:ext cx="720000" cy="336000"/>
          </a:xfrm>
        </p:spPr>
        <p:txBody>
          <a:bodyPr/>
          <a:lstStyle/>
          <a:p>
            <a:fld id="{1E4A1665-F7E1-4B46-BB00-0BC4B18AACF7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16</a:t>
            </a:fld>
            <a:endParaRPr lang="es-E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3788"/>
            <a:ext cx="8979346" cy="62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PERIODISTAS_P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Resultado de imagen de tick ver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3447">
            <a:off x="175274" y="5654430"/>
            <a:ext cx="490144" cy="567359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013176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509" y="4581128"/>
            <a:ext cx="120013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Resultado de imagen de tick ver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3447">
            <a:off x="7095238" y="5137491"/>
            <a:ext cx="622081" cy="72008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/>
          <a:srcRect l="5820"/>
          <a:stretch>
            <a:fillRect/>
          </a:stretch>
        </p:blipFill>
        <p:spPr bwMode="auto">
          <a:xfrm rot="482239">
            <a:off x="7660672" y="5042903"/>
            <a:ext cx="134920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5" name="184 Forma"/>
          <p:cNvCxnSpPr>
            <a:stCxn id="7" idx="3"/>
          </p:cNvCxnSpPr>
          <p:nvPr/>
        </p:nvCxnSpPr>
        <p:spPr>
          <a:xfrm>
            <a:off x="6300192" y="1595515"/>
            <a:ext cx="2664296" cy="2664296"/>
          </a:xfrm>
          <a:prstGeom prst="curvedConnector2">
            <a:avLst/>
          </a:prstGeom>
          <a:ln w="28575">
            <a:solidFill>
              <a:srgbClr val="B73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182 Forma"/>
          <p:cNvCxnSpPr>
            <a:stCxn id="7" idx="1"/>
          </p:cNvCxnSpPr>
          <p:nvPr/>
        </p:nvCxnSpPr>
        <p:spPr>
          <a:xfrm rot="10800000" flipV="1">
            <a:off x="395536" y="1595515"/>
            <a:ext cx="2448272" cy="2664296"/>
          </a:xfrm>
          <a:prstGeom prst="curvedConnector2">
            <a:avLst/>
          </a:prstGeom>
          <a:ln w="28575">
            <a:solidFill>
              <a:srgbClr val="B73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80000" y="6384000"/>
            <a:ext cx="720000" cy="336000"/>
          </a:xfrm>
        </p:spPr>
        <p:txBody>
          <a:bodyPr/>
          <a:lstStyle/>
          <a:p>
            <a:fld id="{1E4A1665-F7E1-4B46-BB00-0BC4B18AACF7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17</a:t>
            </a:fld>
            <a:endParaRPr lang="es-E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-27384"/>
            <a:ext cx="885698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indent="-534988" algn="ctr">
              <a:buClr>
                <a:srgbClr val="579CAD">
                  <a:lumMod val="75000"/>
                </a:srgbClr>
              </a:buClr>
            </a:pPr>
            <a:r>
              <a:rPr lang="es-ES" sz="2800" b="1" cap="small" dirty="0" smtClean="0">
                <a:solidFill>
                  <a:schemeClr val="accent3"/>
                </a:solidFill>
                <a:latin typeface="HelveticaNeueLT Std" pitchFamily="34" charset="0"/>
                <a:sym typeface="Monotype Sorts" pitchFamily="2" charset="2"/>
              </a:rPr>
              <a:t>Publicación de las Colaboraciones 2016</a:t>
            </a:r>
          </a:p>
          <a:p>
            <a:pPr marL="534988" indent="-534988" algn="ctr">
              <a:buClr>
                <a:srgbClr val="579CAD">
                  <a:lumMod val="75000"/>
                </a:srgbClr>
              </a:buClr>
            </a:pPr>
            <a:r>
              <a:rPr lang="es-ES" sz="2400" b="1" cap="small" dirty="0" smtClean="0">
                <a:solidFill>
                  <a:schemeClr val="bg2"/>
                </a:solidFill>
                <a:latin typeface="HelveticaNeueLT Std" pitchFamily="34" charset="0"/>
                <a:sym typeface="Monotype Sorts" pitchFamily="2" charset="2"/>
              </a:rPr>
              <a:t>Total </a:t>
            </a:r>
            <a:r>
              <a:rPr lang="es-ES" sz="2400" b="1" cap="small" dirty="0" err="1" smtClean="0">
                <a:solidFill>
                  <a:schemeClr val="bg2"/>
                </a:solidFill>
                <a:latin typeface="HelveticaNeueLT Std" pitchFamily="34" charset="0"/>
                <a:sym typeface="Monotype Sorts" pitchFamily="2" charset="2"/>
              </a:rPr>
              <a:t>T</a:t>
            </a:r>
            <a:r>
              <a:rPr lang="es-ES" sz="2400" b="1" dirty="0" err="1" smtClean="0">
                <a:solidFill>
                  <a:schemeClr val="bg2"/>
                </a:solidFill>
                <a:latin typeface="HelveticaNeueLT Std" pitchFamily="34" charset="0"/>
                <a:sym typeface="Monotype Sorts" pitchFamily="2" charset="2"/>
              </a:rPr>
              <a:t>d</a:t>
            </a:r>
            <a:r>
              <a:rPr lang="es-ES" sz="2400" b="1" cap="small" dirty="0" err="1" smtClean="0">
                <a:solidFill>
                  <a:schemeClr val="bg2"/>
                </a:solidFill>
                <a:latin typeface="HelveticaNeueLT Std" pitchFamily="34" charset="0"/>
                <a:sym typeface="Monotype Sorts" pitchFamily="2" charset="2"/>
              </a:rPr>
              <a:t>V</a:t>
            </a:r>
            <a:r>
              <a:rPr lang="es-ES" sz="2400" b="1" cap="small" dirty="0" smtClean="0">
                <a:solidFill>
                  <a:schemeClr val="bg2"/>
                </a:solidFill>
                <a:latin typeface="HelveticaNeueLT Std" pitchFamily="34" charset="0"/>
                <a:sym typeface="Monotype Sorts" pitchFamily="2" charset="2"/>
              </a:rPr>
              <a:t>: 501,5 </a:t>
            </a:r>
            <a:r>
              <a:rPr lang="es-ES" sz="2400" b="1" dirty="0" err="1" smtClean="0">
                <a:solidFill>
                  <a:schemeClr val="bg2"/>
                </a:solidFill>
                <a:latin typeface="HelveticaNeueLT Std" pitchFamily="34" charset="0"/>
                <a:sym typeface="Monotype Sorts" pitchFamily="2" charset="2"/>
              </a:rPr>
              <a:t>mill</a:t>
            </a:r>
            <a:r>
              <a:rPr lang="es-ES" sz="2400" b="1" dirty="0" smtClean="0">
                <a:solidFill>
                  <a:schemeClr val="bg2"/>
                </a:solidFill>
                <a:latin typeface="HelveticaNeueLT Std" pitchFamily="34" charset="0"/>
                <a:sym typeface="Monotype Sorts" pitchFamily="2" charset="2"/>
              </a:rPr>
              <a:t>.€</a:t>
            </a:r>
            <a:endParaRPr lang="es-ES_tradnl" sz="3200" b="1" cap="small" dirty="0" smtClean="0">
              <a:solidFill>
                <a:schemeClr val="accent2"/>
              </a:solidFill>
              <a:latin typeface="HelveticaNeueLT Std" pitchFamily="34" charset="0"/>
              <a:sym typeface="Monotype Sorts" pitchFamily="2" charset="2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43808" y="1163467"/>
            <a:ext cx="3456384" cy="86409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prstClr val="white"/>
                </a:solidFill>
                <a:latin typeface="HelveticaNeueLT Std" pitchFamily="34" charset="0"/>
              </a:rPr>
              <a:t>INDUSTRIA </a:t>
            </a:r>
          </a:p>
          <a:p>
            <a:pPr algn="ctr"/>
            <a:r>
              <a:rPr lang="es-ES" sz="2400" b="1" dirty="0" smtClean="0">
                <a:solidFill>
                  <a:prstClr val="white"/>
                </a:solidFill>
                <a:latin typeface="HelveticaNeueLT Std" pitchFamily="34" charset="0"/>
              </a:rPr>
              <a:t>FARMACÉUTICA</a:t>
            </a:r>
            <a:endParaRPr lang="es-ES" sz="2400" b="1" dirty="0">
              <a:solidFill>
                <a:prstClr val="white"/>
              </a:solidFill>
              <a:latin typeface="HelveticaNeueLT Std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2008" y="3909053"/>
            <a:ext cx="2411760" cy="86409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 smtClean="0">
                <a:solidFill>
                  <a:prstClr val="white"/>
                </a:solidFill>
                <a:latin typeface="HelveticaNeueLT Std" pitchFamily="34" charset="0"/>
              </a:rPr>
              <a:t>PROFESIONALES SANITARIOS</a:t>
            </a:r>
            <a:endParaRPr lang="es-ES" sz="2000" b="1" i="1" dirty="0">
              <a:solidFill>
                <a:prstClr val="white"/>
              </a:solidFill>
              <a:latin typeface="HelveticaNeueLT St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80357" y="3909053"/>
            <a:ext cx="2592288" cy="86409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 smtClean="0">
                <a:solidFill>
                  <a:prstClr val="white"/>
                </a:solidFill>
                <a:latin typeface="HelveticaNeueLT Std" pitchFamily="34" charset="0"/>
              </a:rPr>
              <a:t>ORGANIZACIONES SANITARIAS</a:t>
            </a:r>
            <a:endParaRPr lang="es-ES" sz="2000" b="1" i="1" dirty="0">
              <a:solidFill>
                <a:prstClr val="white"/>
              </a:solidFill>
              <a:latin typeface="HelveticaNeueLT Std" pitchFamily="34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491880" y="3837045"/>
            <a:ext cx="2232248" cy="936104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 smtClean="0">
                <a:solidFill>
                  <a:prstClr val="white"/>
                </a:solidFill>
                <a:latin typeface="HelveticaNeueLT Std" pitchFamily="34" charset="0"/>
              </a:rPr>
              <a:t>I+D</a:t>
            </a:r>
          </a:p>
          <a:p>
            <a:pPr algn="ctr"/>
            <a:r>
              <a:rPr lang="es-ES" b="1" dirty="0" smtClean="0">
                <a:solidFill>
                  <a:prstClr val="white"/>
                </a:solidFill>
                <a:latin typeface="HelveticaNeueLT Std" pitchFamily="34" charset="0"/>
              </a:rPr>
              <a:t>194 </a:t>
            </a:r>
            <a:r>
              <a:rPr lang="es-ES" b="1" dirty="0" err="1" smtClean="0">
                <a:solidFill>
                  <a:prstClr val="white"/>
                </a:solidFill>
                <a:latin typeface="HelveticaNeueLT Std" pitchFamily="34" charset="0"/>
              </a:rPr>
              <a:t>mill</a:t>
            </a:r>
            <a:r>
              <a:rPr lang="es-ES" b="1" dirty="0" smtClean="0">
                <a:solidFill>
                  <a:prstClr val="white"/>
                </a:solidFill>
                <a:latin typeface="HelveticaNeueLT Std" pitchFamily="34" charset="0"/>
              </a:rPr>
              <a:t>. €</a:t>
            </a:r>
            <a:endParaRPr lang="es-ES" sz="2000" b="1" i="1" dirty="0" smtClean="0">
              <a:solidFill>
                <a:prstClr val="white"/>
              </a:solidFill>
              <a:latin typeface="HelveticaNeueLT Std" pitchFamily="34" charset="0"/>
            </a:endParaRPr>
          </a:p>
        </p:txBody>
      </p:sp>
      <p:cxnSp>
        <p:nvCxnSpPr>
          <p:cNvPr id="18" name="17 Conector recto de flecha"/>
          <p:cNvCxnSpPr>
            <a:stCxn id="15" idx="2"/>
            <a:endCxn id="10" idx="3"/>
          </p:cNvCxnSpPr>
          <p:nvPr/>
        </p:nvCxnSpPr>
        <p:spPr>
          <a:xfrm flipH="1">
            <a:off x="2483768" y="4305098"/>
            <a:ext cx="1008112" cy="36004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5" idx="6"/>
            <a:endCxn id="11" idx="1"/>
          </p:cNvCxnSpPr>
          <p:nvPr/>
        </p:nvCxnSpPr>
        <p:spPr>
          <a:xfrm>
            <a:off x="5724129" y="4305098"/>
            <a:ext cx="756229" cy="36004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107504" y="932723"/>
            <a:ext cx="2016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i="1" dirty="0" smtClean="0">
                <a:solidFill>
                  <a:srgbClr val="B73479"/>
                </a:solidFill>
                <a:latin typeface="HelveticaNeueLT Std" pitchFamily="34" charset="0"/>
              </a:rPr>
              <a:t>Actividades Científicas Congresos </a:t>
            </a:r>
          </a:p>
          <a:p>
            <a:r>
              <a:rPr lang="es-ES" sz="1100" b="1" i="1" dirty="0" smtClean="0">
                <a:solidFill>
                  <a:srgbClr val="B73479"/>
                </a:solidFill>
                <a:latin typeface="HelveticaNeueLT Std" pitchFamily="34" charset="0"/>
              </a:rPr>
              <a:t>Reuniones Profesionales</a:t>
            </a:r>
          </a:p>
        </p:txBody>
      </p:sp>
      <p:sp>
        <p:nvSpPr>
          <p:cNvPr id="34" name="33 Proceso alternativo"/>
          <p:cNvSpPr/>
          <p:nvPr/>
        </p:nvSpPr>
        <p:spPr>
          <a:xfrm>
            <a:off x="107504" y="1739531"/>
            <a:ext cx="2088232" cy="633352"/>
          </a:xfrm>
          <a:prstGeom prst="flowChartAlternateProcess">
            <a:avLst/>
          </a:prstGeom>
          <a:solidFill>
            <a:srgbClr val="B73479"/>
          </a:solidFill>
          <a:ln w="190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cap="small" dirty="0" smtClean="0">
                <a:solidFill>
                  <a:prstClr val="white"/>
                </a:solidFill>
                <a:latin typeface="HelveticaNeueLT Std" pitchFamily="34" charset="0"/>
              </a:rPr>
              <a:t>Formación Científica</a:t>
            </a:r>
          </a:p>
          <a:p>
            <a:pPr algn="ctr"/>
            <a:r>
              <a:rPr lang="es-ES" b="1" i="1" dirty="0" smtClean="0">
                <a:solidFill>
                  <a:prstClr val="white"/>
                </a:solidFill>
                <a:latin typeface="HelveticaNeueLT Std" pitchFamily="34" charset="0"/>
              </a:rPr>
              <a:t>112 </a:t>
            </a:r>
            <a:r>
              <a:rPr lang="es-ES" b="1" i="1" dirty="0" err="1" smtClean="0">
                <a:solidFill>
                  <a:prstClr val="white"/>
                </a:solidFill>
                <a:latin typeface="HelveticaNeueLT Std" pitchFamily="34" charset="0"/>
              </a:rPr>
              <a:t>mill</a:t>
            </a:r>
            <a:r>
              <a:rPr lang="es-ES" b="1" i="1" dirty="0" smtClean="0">
                <a:solidFill>
                  <a:prstClr val="white"/>
                </a:solidFill>
                <a:latin typeface="HelveticaNeueLT Std" pitchFamily="34" charset="0"/>
              </a:rPr>
              <a:t>. €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7164288" y="836712"/>
            <a:ext cx="18722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b="1" i="1" dirty="0" smtClean="0">
                <a:solidFill>
                  <a:srgbClr val="B73479"/>
                </a:solidFill>
                <a:latin typeface="HelveticaNeueLT Std" pitchFamily="34" charset="0"/>
              </a:rPr>
              <a:t>Actividades Científicas Congresos </a:t>
            </a:r>
          </a:p>
          <a:p>
            <a:pPr algn="r"/>
            <a:r>
              <a:rPr lang="es-ES" sz="1100" b="1" i="1" dirty="0" smtClean="0">
                <a:solidFill>
                  <a:srgbClr val="B73479"/>
                </a:solidFill>
                <a:latin typeface="HelveticaNeueLT Std" pitchFamily="34" charset="0"/>
              </a:rPr>
              <a:t>Reuniones Profesionales</a:t>
            </a:r>
          </a:p>
        </p:txBody>
      </p:sp>
      <p:sp>
        <p:nvSpPr>
          <p:cNvPr id="74" name="73 Proceso alternativo"/>
          <p:cNvSpPr/>
          <p:nvPr/>
        </p:nvSpPr>
        <p:spPr>
          <a:xfrm>
            <a:off x="7020274" y="1667523"/>
            <a:ext cx="2123727" cy="609349"/>
          </a:xfrm>
          <a:prstGeom prst="flowChartAlternateProcess">
            <a:avLst/>
          </a:prstGeom>
          <a:solidFill>
            <a:srgbClr val="B73479"/>
          </a:solidFill>
          <a:ln w="190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i="1" cap="small" dirty="0" smtClean="0">
                <a:solidFill>
                  <a:prstClr val="white"/>
                </a:solidFill>
                <a:latin typeface="HelveticaNeueLT Std" pitchFamily="34" charset="0"/>
              </a:rPr>
              <a:t>Formación Científica</a:t>
            </a:r>
          </a:p>
          <a:p>
            <a:pPr algn="ctr"/>
            <a:r>
              <a:rPr lang="es-ES" b="1" i="1" dirty="0" smtClean="0">
                <a:solidFill>
                  <a:prstClr val="white"/>
                </a:solidFill>
                <a:latin typeface="HelveticaNeueLT Std" pitchFamily="34" charset="0"/>
              </a:rPr>
              <a:t>81 </a:t>
            </a:r>
            <a:r>
              <a:rPr lang="es-ES" b="1" i="1" dirty="0" err="1" smtClean="0">
                <a:solidFill>
                  <a:prstClr val="white"/>
                </a:solidFill>
                <a:latin typeface="HelveticaNeueLT Std" pitchFamily="34" charset="0"/>
              </a:rPr>
              <a:t>mill</a:t>
            </a:r>
            <a:r>
              <a:rPr lang="es-ES" b="1" i="1" dirty="0" smtClean="0">
                <a:solidFill>
                  <a:prstClr val="white"/>
                </a:solidFill>
                <a:latin typeface="HelveticaNeueLT Std" pitchFamily="34" charset="0"/>
              </a:rPr>
              <a:t>. €</a:t>
            </a:r>
          </a:p>
        </p:txBody>
      </p:sp>
      <p:cxnSp>
        <p:nvCxnSpPr>
          <p:cNvPr id="175" name="174 Conector recto"/>
          <p:cNvCxnSpPr>
            <a:stCxn id="7" idx="2"/>
            <a:endCxn id="10" idx="0"/>
          </p:cNvCxnSpPr>
          <p:nvPr/>
        </p:nvCxnSpPr>
        <p:spPr>
          <a:xfrm flipH="1">
            <a:off x="1277888" y="2027563"/>
            <a:ext cx="3294112" cy="188149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Rectángulo redondeado"/>
          <p:cNvSpPr/>
          <p:nvPr/>
        </p:nvSpPr>
        <p:spPr>
          <a:xfrm>
            <a:off x="1908000" y="2448000"/>
            <a:ext cx="2304256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cap="small" dirty="0" smtClean="0">
                <a:solidFill>
                  <a:srgbClr val="579CAD">
                    <a:lumMod val="50000"/>
                  </a:srgbClr>
                </a:solidFill>
                <a:latin typeface="HelveticaNeueLT Std" pitchFamily="34" charset="0"/>
              </a:rPr>
              <a:t>Prestación de </a:t>
            </a:r>
            <a:r>
              <a:rPr lang="es-ES" sz="1200" b="1" cap="small" dirty="0" smtClean="0">
                <a:solidFill>
                  <a:srgbClr val="579CAD">
                    <a:lumMod val="50000"/>
                  </a:srgbClr>
                </a:solidFill>
                <a:latin typeface="HelveticaNeueLT Std" pitchFamily="34" charset="0"/>
              </a:rPr>
              <a:t>Servicios</a:t>
            </a:r>
            <a:endParaRPr lang="es-ES" sz="1400" b="1" cap="small" dirty="0" smtClean="0">
              <a:solidFill>
                <a:srgbClr val="579CAD">
                  <a:lumMod val="50000"/>
                </a:srgbClr>
              </a:solidFill>
              <a:latin typeface="HelveticaNeueLT Std" pitchFamily="34" charset="0"/>
            </a:endParaRPr>
          </a:p>
          <a:p>
            <a:pPr algn="ctr"/>
            <a:r>
              <a:rPr lang="es-ES" b="1" dirty="0" smtClean="0">
                <a:solidFill>
                  <a:srgbClr val="579CAD">
                    <a:lumMod val="50000"/>
                  </a:srgbClr>
                </a:solidFill>
                <a:latin typeface="HelveticaNeueLT Std" pitchFamily="34" charset="0"/>
              </a:rPr>
              <a:t>69 </a:t>
            </a:r>
            <a:r>
              <a:rPr lang="es-ES" b="1" dirty="0" err="1" smtClean="0">
                <a:solidFill>
                  <a:srgbClr val="579CAD">
                    <a:lumMod val="50000"/>
                  </a:srgbClr>
                </a:solidFill>
                <a:latin typeface="HelveticaNeueLT Std" pitchFamily="34" charset="0"/>
              </a:rPr>
              <a:t>mill</a:t>
            </a:r>
            <a:r>
              <a:rPr lang="es-ES" b="1" dirty="0" smtClean="0">
                <a:solidFill>
                  <a:srgbClr val="579CAD">
                    <a:lumMod val="50000"/>
                  </a:srgbClr>
                </a:solidFill>
                <a:latin typeface="HelveticaNeueLT Std" pitchFamily="34" charset="0"/>
              </a:rPr>
              <a:t>. €</a:t>
            </a:r>
            <a:endParaRPr lang="es-ES" b="1" dirty="0">
              <a:solidFill>
                <a:srgbClr val="579CAD">
                  <a:lumMod val="50000"/>
                </a:srgbClr>
              </a:solidFill>
              <a:latin typeface="HelveticaNeueLT Std" pitchFamily="34" charset="0"/>
            </a:endParaRPr>
          </a:p>
        </p:txBody>
      </p:sp>
      <p:cxnSp>
        <p:nvCxnSpPr>
          <p:cNvPr id="176" name="175 Conector recto"/>
          <p:cNvCxnSpPr>
            <a:stCxn id="7" idx="2"/>
            <a:endCxn id="11" idx="0"/>
          </p:cNvCxnSpPr>
          <p:nvPr/>
        </p:nvCxnSpPr>
        <p:spPr>
          <a:xfrm>
            <a:off x="4572001" y="2027563"/>
            <a:ext cx="3204501" cy="188149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178 Conector recto"/>
          <p:cNvCxnSpPr>
            <a:stCxn id="7" idx="2"/>
            <a:endCxn id="15" idx="0"/>
          </p:cNvCxnSpPr>
          <p:nvPr/>
        </p:nvCxnSpPr>
        <p:spPr>
          <a:xfrm>
            <a:off x="4572000" y="2027563"/>
            <a:ext cx="36004" cy="180948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207 Elipse"/>
          <p:cNvSpPr/>
          <p:nvPr/>
        </p:nvSpPr>
        <p:spPr>
          <a:xfrm>
            <a:off x="539552" y="5373216"/>
            <a:ext cx="1800200" cy="7920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579CAD">
                    <a:lumMod val="75000"/>
                  </a:srgbClr>
                </a:solidFill>
                <a:latin typeface="HelveticaNeueLT Std" pitchFamily="34" charset="0"/>
              </a:rPr>
              <a:t>SISTEMA SANITARIO</a:t>
            </a:r>
            <a:endParaRPr lang="es-ES" sz="1400" b="1" dirty="0">
              <a:solidFill>
                <a:srgbClr val="579CAD">
                  <a:lumMod val="75000"/>
                </a:srgbClr>
              </a:solidFill>
              <a:latin typeface="HelveticaNeueLT Std" pitchFamily="34" charset="0"/>
            </a:endParaRPr>
          </a:p>
        </p:txBody>
      </p:sp>
      <p:sp>
        <p:nvSpPr>
          <p:cNvPr id="224" name="223 Elipse"/>
          <p:cNvSpPr/>
          <p:nvPr/>
        </p:nvSpPr>
        <p:spPr>
          <a:xfrm>
            <a:off x="7092280" y="5661248"/>
            <a:ext cx="1728192" cy="72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579CAD">
                    <a:lumMod val="75000"/>
                  </a:srgbClr>
                </a:solidFill>
                <a:latin typeface="HelveticaNeueLT Std" pitchFamily="34" charset="0"/>
              </a:rPr>
              <a:t>PACIENTES</a:t>
            </a:r>
            <a:endParaRPr lang="es-ES" sz="1400" b="1" dirty="0">
              <a:solidFill>
                <a:srgbClr val="579CAD">
                  <a:lumMod val="75000"/>
                </a:srgbClr>
              </a:solidFill>
              <a:latin typeface="HelveticaNeueLT Std" pitchFamily="34" charset="0"/>
            </a:endParaRPr>
          </a:p>
        </p:txBody>
      </p:sp>
      <p:sp>
        <p:nvSpPr>
          <p:cNvPr id="119" name="118 Rectángulo"/>
          <p:cNvSpPr/>
          <p:nvPr/>
        </p:nvSpPr>
        <p:spPr>
          <a:xfrm>
            <a:off x="2915816" y="5123907"/>
            <a:ext cx="3384376" cy="1008112"/>
          </a:xfrm>
          <a:prstGeom prst="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prstClr val="white"/>
                </a:solidFill>
                <a:latin typeface="HelveticaNeueLT Std" pitchFamily="34" charset="0"/>
              </a:rPr>
              <a:t>MEDICAMENTOS</a:t>
            </a:r>
            <a:endParaRPr lang="es-ES" sz="2400" b="1" dirty="0">
              <a:solidFill>
                <a:prstClr val="white"/>
              </a:solidFill>
              <a:latin typeface="HelveticaNeueLT Std" pitchFamily="34" charset="0"/>
            </a:endParaRPr>
          </a:p>
        </p:txBody>
      </p:sp>
      <p:cxnSp>
        <p:nvCxnSpPr>
          <p:cNvPr id="235" name="234 Conector recto"/>
          <p:cNvCxnSpPr>
            <a:stCxn id="119" idx="1"/>
            <a:endCxn id="10" idx="2"/>
          </p:cNvCxnSpPr>
          <p:nvPr/>
        </p:nvCxnSpPr>
        <p:spPr>
          <a:xfrm flipH="1" flipV="1">
            <a:off x="1277888" y="4773150"/>
            <a:ext cx="1637928" cy="85481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237 Conector recto"/>
          <p:cNvCxnSpPr>
            <a:stCxn id="119" idx="3"/>
            <a:endCxn id="11" idx="2"/>
          </p:cNvCxnSpPr>
          <p:nvPr/>
        </p:nvCxnSpPr>
        <p:spPr>
          <a:xfrm flipV="1">
            <a:off x="6300193" y="4773150"/>
            <a:ext cx="1476309" cy="85481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240 Conector recto"/>
          <p:cNvCxnSpPr>
            <a:stCxn id="119" idx="0"/>
            <a:endCxn id="15" idx="4"/>
          </p:cNvCxnSpPr>
          <p:nvPr/>
        </p:nvCxnSpPr>
        <p:spPr>
          <a:xfrm flipV="1">
            <a:off x="4608004" y="4773150"/>
            <a:ext cx="0" cy="35075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 redondeado"/>
          <p:cNvSpPr/>
          <p:nvPr/>
        </p:nvSpPr>
        <p:spPr>
          <a:xfrm>
            <a:off x="5580112" y="3236979"/>
            <a:ext cx="2592288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cap="small" dirty="0" smtClean="0">
                <a:solidFill>
                  <a:srgbClr val="579CAD">
                    <a:lumMod val="50000"/>
                  </a:srgbClr>
                </a:solidFill>
                <a:latin typeface="HelveticaNeueLT Std" pitchFamily="34" charset="0"/>
              </a:rPr>
              <a:t>Donaciones y Subvenciones</a:t>
            </a:r>
          </a:p>
          <a:p>
            <a:pPr algn="ctr"/>
            <a:r>
              <a:rPr lang="es-ES" sz="2000" b="1" dirty="0" smtClean="0">
                <a:solidFill>
                  <a:srgbClr val="579CAD">
                    <a:lumMod val="50000"/>
                  </a:srgbClr>
                </a:solidFill>
                <a:latin typeface="HelveticaNeueLT Std" pitchFamily="34" charset="0"/>
              </a:rPr>
              <a:t>35,5 </a:t>
            </a:r>
            <a:r>
              <a:rPr lang="es-ES" sz="2000" b="1" dirty="0" err="1" smtClean="0">
                <a:solidFill>
                  <a:srgbClr val="579CAD">
                    <a:lumMod val="50000"/>
                  </a:srgbClr>
                </a:solidFill>
                <a:latin typeface="HelveticaNeueLT Std" pitchFamily="34" charset="0"/>
              </a:rPr>
              <a:t>mill</a:t>
            </a:r>
            <a:r>
              <a:rPr lang="es-ES" sz="2000" b="1" dirty="0" smtClean="0">
                <a:solidFill>
                  <a:srgbClr val="579CAD">
                    <a:lumMod val="50000"/>
                  </a:srgbClr>
                </a:solidFill>
                <a:latin typeface="HelveticaNeueLT Std" pitchFamily="34" charset="0"/>
              </a:rPr>
              <a:t>. €</a:t>
            </a:r>
            <a:endParaRPr lang="es-ES" sz="2000" b="1" dirty="0">
              <a:solidFill>
                <a:srgbClr val="579CAD">
                  <a:lumMod val="50000"/>
                </a:srgbClr>
              </a:solidFill>
              <a:latin typeface="HelveticaNeueLT Std" pitchFamily="34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4932040" y="2448000"/>
            <a:ext cx="2304256" cy="6240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cap="small" dirty="0" smtClean="0">
                <a:solidFill>
                  <a:srgbClr val="579CAD">
                    <a:lumMod val="50000"/>
                  </a:srgbClr>
                </a:solidFill>
                <a:latin typeface="HelveticaNeueLT Std" pitchFamily="34" charset="0"/>
              </a:rPr>
              <a:t>Prestación de Servicios </a:t>
            </a:r>
          </a:p>
          <a:p>
            <a:pPr algn="ctr"/>
            <a:r>
              <a:rPr lang="es-ES" sz="2000" b="1" dirty="0" smtClean="0">
                <a:solidFill>
                  <a:srgbClr val="579CAD">
                    <a:lumMod val="50000"/>
                  </a:srgbClr>
                </a:solidFill>
                <a:latin typeface="HelveticaNeueLT Std" pitchFamily="34" charset="0"/>
              </a:rPr>
              <a:t>10 </a:t>
            </a:r>
            <a:r>
              <a:rPr lang="es-ES" sz="2000" b="1" dirty="0" err="1" smtClean="0">
                <a:solidFill>
                  <a:srgbClr val="579CAD">
                    <a:lumMod val="50000"/>
                  </a:srgbClr>
                </a:solidFill>
                <a:latin typeface="HelveticaNeueLT Std" pitchFamily="34" charset="0"/>
              </a:rPr>
              <a:t>mill</a:t>
            </a:r>
            <a:r>
              <a:rPr lang="es-ES" sz="2000" b="1" dirty="0" smtClean="0">
                <a:solidFill>
                  <a:srgbClr val="579CAD">
                    <a:lumMod val="50000"/>
                  </a:srgbClr>
                </a:solidFill>
                <a:latin typeface="HelveticaNeueLT Std" pitchFamily="34" charset="0"/>
              </a:rPr>
              <a:t>. €</a:t>
            </a:r>
            <a:endParaRPr lang="es-ES" sz="2000" b="1" dirty="0">
              <a:solidFill>
                <a:srgbClr val="579CAD">
                  <a:lumMod val="50000"/>
                </a:srgbClr>
              </a:solidFill>
              <a:latin typeface="HelveticaNeueLT Std" pitchFamily="34" charset="0"/>
            </a:endParaRPr>
          </a:p>
        </p:txBody>
      </p:sp>
      <p:pic>
        <p:nvPicPr>
          <p:cNvPr id="36" name="4 Imagen" descr="PERIODISTAS_PI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107504" y="188640"/>
            <a:ext cx="8568952" cy="36004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180975" algn="l"/>
            <a:r>
              <a:rPr lang="es-ES_tradnl" sz="1600" b="1" dirty="0" smtClean="0">
                <a:solidFill>
                  <a:schemeClr val="accent3"/>
                </a:solidFill>
                <a:latin typeface="HelveticaNeueLT Std" pitchFamily="34" charset="0"/>
                <a:ea typeface="Verdana" pitchFamily="34" charset="0"/>
                <a:cs typeface="Verdana" pitchFamily="34" charset="0"/>
              </a:rPr>
              <a:t>ACTIVIDAD DE LA USD EN 2016</a:t>
            </a:r>
            <a:endParaRPr lang="es-ES_tradnl" sz="1600" b="1" dirty="0">
              <a:solidFill>
                <a:schemeClr val="accent3"/>
              </a:solidFill>
              <a:latin typeface="HelveticaNeueLT Std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8" y="5229200"/>
            <a:ext cx="4581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10668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980728"/>
            <a:ext cx="90364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80000" y="6384000"/>
            <a:ext cx="720000" cy="336000"/>
          </a:xfrm>
        </p:spPr>
        <p:txBody>
          <a:bodyPr/>
          <a:lstStyle/>
          <a:p>
            <a:fld id="{1E4A1665-F7E1-4B46-BB00-0BC4B18AACF7}" type="slidenum">
              <a:rPr lang="es-ES" smtClean="0"/>
              <a:pPr/>
              <a:t>18</a:t>
            </a:fld>
            <a:endParaRPr lang="es-ES" dirty="0"/>
          </a:p>
        </p:txBody>
      </p:sp>
      <p:pic>
        <p:nvPicPr>
          <p:cNvPr id="9" name="4 Imagen" descr="PERIODISTAS_PI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79CAD"/>
          </a:solidFill>
          <a:ln w="9525">
            <a:solidFill>
              <a:srgbClr val="1E727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s-ES_tradnl" sz="2000" dirty="0">
                <a:solidFill>
                  <a:schemeClr val="bg1"/>
                </a:solidFill>
                <a:latin typeface="Calibri" pitchFamily="34" charset="0"/>
              </a:rPr>
              <a:t>	</a:t>
            </a:r>
          </a:p>
          <a:p>
            <a:pPr algn="l"/>
            <a:endParaRPr lang="es-ES_tradnl" sz="2000" dirty="0">
              <a:solidFill>
                <a:schemeClr val="bg1"/>
              </a:solidFill>
              <a:latin typeface="Calibri" pitchFamily="34" charset="0"/>
            </a:endParaRPr>
          </a:p>
          <a:p>
            <a:pPr algn="l"/>
            <a:endParaRPr lang="es-ES_tradnl" sz="2000" dirty="0">
              <a:solidFill>
                <a:schemeClr val="bg1"/>
              </a:solidFill>
              <a:latin typeface="Calibri" pitchFamily="34" charset="0"/>
            </a:endParaRPr>
          </a:p>
          <a:p>
            <a:pPr algn="l"/>
            <a:endParaRPr lang="es-ES_tradnl" sz="2000" dirty="0">
              <a:solidFill>
                <a:schemeClr val="bg1"/>
              </a:solidFill>
              <a:latin typeface="Calibri" pitchFamily="34" charset="0"/>
            </a:endParaRPr>
          </a:p>
          <a:p>
            <a:pPr algn="l"/>
            <a:endParaRPr lang="es-ES_tradnl" sz="2000" dirty="0">
              <a:solidFill>
                <a:schemeClr val="bg1"/>
              </a:solidFill>
              <a:latin typeface="Calibri" pitchFamily="34" charset="0"/>
            </a:endParaRPr>
          </a:p>
          <a:p>
            <a:pPr algn="l"/>
            <a:endParaRPr lang="es-ES_tradnl" sz="2000" dirty="0">
              <a:solidFill>
                <a:schemeClr val="bg1"/>
              </a:solidFill>
              <a:latin typeface="Calibri" pitchFamily="34" charset="0"/>
            </a:endParaRPr>
          </a:p>
          <a:p>
            <a:pPr algn="l"/>
            <a:endParaRPr lang="es-ES_tradnl" sz="2000" dirty="0">
              <a:solidFill>
                <a:schemeClr val="bg1"/>
              </a:solidFill>
              <a:latin typeface="Calibri" pitchFamily="34" charset="0"/>
            </a:endParaRPr>
          </a:p>
          <a:p>
            <a:pPr algn="l"/>
            <a:r>
              <a:rPr lang="es-ES_tradnl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  <a:latin typeface="Calibri" pitchFamily="34" charset="0"/>
              </a:rPr>
              <a:t>  UNIDAD </a:t>
            </a:r>
            <a:r>
              <a:rPr lang="es-ES_tradnl" sz="2000" dirty="0">
                <a:solidFill>
                  <a:schemeClr val="bg1"/>
                </a:solidFill>
                <a:latin typeface="Calibri" pitchFamily="34" charset="0"/>
              </a:rPr>
              <a:t>DE SUPERVISIÓN DEONTOLÓGICA</a:t>
            </a:r>
          </a:p>
          <a:p>
            <a:pPr algn="l"/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  <a:p>
            <a:pPr marL="266700" algn="l"/>
            <a:r>
              <a:rPr lang="es-ES_tradnl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1600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s-ES_tradnl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s-ES_tradnl" sz="1600" dirty="0" smtClean="0">
                <a:solidFill>
                  <a:schemeClr val="bg1"/>
                </a:solidFill>
                <a:latin typeface="Calibri" pitchFamily="34" charset="0"/>
              </a:rPr>
              <a:t>C/ María </a:t>
            </a:r>
            <a:r>
              <a:rPr lang="es-ES_tradnl" sz="1600" dirty="0">
                <a:solidFill>
                  <a:schemeClr val="bg1"/>
                </a:solidFill>
                <a:latin typeface="Calibri" pitchFamily="34" charset="0"/>
              </a:rPr>
              <a:t>de Molina 54, 7ª planta</a:t>
            </a:r>
          </a:p>
          <a:p>
            <a:pPr marL="266700" algn="l"/>
            <a:r>
              <a:rPr lang="es-ES_tradnl" sz="1600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s-ES_tradnl" dirty="0" smtClean="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es-ES_tradnl" sz="1600" dirty="0" smtClean="0">
                <a:solidFill>
                  <a:schemeClr val="bg1"/>
                </a:solidFill>
                <a:latin typeface="Calibri" pitchFamily="34" charset="0"/>
              </a:rPr>
              <a:t>E </a:t>
            </a:r>
            <a:r>
              <a:rPr lang="es-ES_tradnl" sz="1600" dirty="0">
                <a:solidFill>
                  <a:schemeClr val="bg1"/>
                </a:solidFill>
                <a:latin typeface="Calibri" pitchFamily="34" charset="0"/>
              </a:rPr>
              <a:t>- 28006 </a:t>
            </a:r>
            <a:r>
              <a:rPr lang="es-ES_tradnl" sz="1600" dirty="0" smtClean="0">
                <a:solidFill>
                  <a:schemeClr val="bg1"/>
                </a:solidFill>
                <a:latin typeface="Calibri" pitchFamily="34" charset="0"/>
              </a:rPr>
              <a:t>Madrid</a:t>
            </a:r>
          </a:p>
          <a:p>
            <a:pPr marL="266700" algn="l"/>
            <a:r>
              <a:rPr lang="es-ES" dirty="0" smtClean="0">
                <a:solidFill>
                  <a:schemeClr val="bg1"/>
                </a:solidFill>
                <a:latin typeface="Wingdings 2" pitchFamily="18" charset="2"/>
              </a:rPr>
              <a:t>'</a:t>
            </a:r>
            <a:r>
              <a:rPr lang="es-ES" sz="1100" dirty="0" smtClean="0">
                <a:solidFill>
                  <a:schemeClr val="bg1"/>
                </a:solidFill>
                <a:latin typeface="Wingdings 2" pitchFamily="18" charset="2"/>
              </a:rPr>
              <a:t> </a:t>
            </a:r>
            <a:r>
              <a:rPr lang="es-ES" sz="1600" dirty="0" smtClean="0">
                <a:solidFill>
                  <a:schemeClr val="bg1"/>
                </a:solidFill>
                <a:latin typeface="Calibri" pitchFamily="34" charset="0"/>
              </a:rPr>
              <a:t>Tel</a:t>
            </a:r>
            <a:r>
              <a:rPr lang="es-ES" sz="1600" b="0" dirty="0" smtClean="0">
                <a:solidFill>
                  <a:schemeClr val="bg1"/>
                </a:solidFill>
                <a:latin typeface="Calibri" pitchFamily="34" charset="0"/>
              </a:rPr>
              <a:t>.:  +</a:t>
            </a:r>
            <a:r>
              <a:rPr lang="es-ES_tradnl" sz="1600" b="0" dirty="0" smtClean="0">
                <a:solidFill>
                  <a:schemeClr val="bg1"/>
                </a:solidFill>
                <a:latin typeface="Calibri" pitchFamily="34" charset="0"/>
              </a:rPr>
              <a:t>34 91 745 20 50</a:t>
            </a:r>
          </a:p>
          <a:p>
            <a:pPr marL="266700" algn="l"/>
            <a:r>
              <a:rPr lang="es-ES" sz="1600" b="0" dirty="0" smtClean="0">
                <a:solidFill>
                  <a:schemeClr val="bg1"/>
                </a:solidFill>
                <a:latin typeface="Wingdings 2" pitchFamily="18" charset="2"/>
              </a:rPr>
              <a:t>7</a:t>
            </a:r>
            <a:r>
              <a:rPr lang="es-ES" b="0" dirty="0" smtClean="0">
                <a:solidFill>
                  <a:schemeClr val="bg1"/>
                </a:solidFill>
                <a:latin typeface="Wingdings 2" pitchFamily="18" charset="2"/>
              </a:rPr>
              <a:t> </a:t>
            </a:r>
            <a:r>
              <a:rPr lang="es-ES" sz="1600" dirty="0" smtClean="0">
                <a:solidFill>
                  <a:schemeClr val="bg1"/>
                </a:solidFill>
                <a:latin typeface="Calibri" pitchFamily="34" charset="0"/>
              </a:rPr>
              <a:t>Fax.: +</a:t>
            </a:r>
            <a:r>
              <a:rPr lang="es-ES_tradnl" sz="1600" dirty="0" smtClean="0">
                <a:solidFill>
                  <a:schemeClr val="bg1"/>
                </a:solidFill>
                <a:latin typeface="Calibri" pitchFamily="34" charset="0"/>
              </a:rPr>
              <a:t>34 </a:t>
            </a:r>
            <a:r>
              <a:rPr lang="es-ES_tradnl" sz="1600" dirty="0">
                <a:solidFill>
                  <a:schemeClr val="bg1"/>
                </a:solidFill>
                <a:latin typeface="Calibri" pitchFamily="34" charset="0"/>
              </a:rPr>
              <a:t>91 745 04 08</a:t>
            </a:r>
          </a:p>
          <a:p>
            <a:pPr marL="266700" algn="l"/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  <a:p>
            <a:pPr marL="266700" algn="l"/>
            <a:r>
              <a:rPr lang="es-ES" sz="1800" dirty="0" smtClean="0">
                <a:solidFill>
                  <a:schemeClr val="bg1"/>
                </a:solidFill>
                <a:latin typeface="Wingdings" pitchFamily="2" charset="2"/>
              </a:rPr>
              <a:t>*</a:t>
            </a:r>
            <a:r>
              <a:rPr lang="es-ES" sz="1600" dirty="0" smtClean="0"/>
              <a:t> </a:t>
            </a:r>
            <a:r>
              <a:rPr lang="es-ES_tradnl" sz="1600" dirty="0" smtClean="0">
                <a:solidFill>
                  <a:schemeClr val="bg1"/>
                </a:solidFill>
                <a:latin typeface="Calibri" pitchFamily="34" charset="0"/>
              </a:rPr>
              <a:t>usd@codigo.farmaindustria.es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  <a:p>
            <a:pPr marL="266700" algn="l"/>
            <a:r>
              <a:rPr lang="es-ES_tradnl" sz="1600" dirty="0" smtClean="0">
                <a:solidFill>
                  <a:schemeClr val="bg1"/>
                </a:solidFill>
                <a:latin typeface="Calibri" pitchFamily="34" charset="0"/>
              </a:rPr>
              <a:t>       www.codigofarmaindustria.org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  <a:p>
            <a:pPr marL="266700" algn="l"/>
            <a:r>
              <a:rPr lang="es-ES_tradnl" sz="1600" dirty="0" smtClean="0">
                <a:solidFill>
                  <a:schemeClr val="bg1"/>
                </a:solidFill>
                <a:latin typeface="Calibri" pitchFamily="34" charset="0"/>
              </a:rPr>
              <a:t>       www.farmaindustria.es </a:t>
            </a:r>
            <a:endParaRPr lang="es-ES_tradnl" sz="1600" dirty="0">
              <a:solidFill>
                <a:schemeClr val="bg1"/>
              </a:solidFill>
              <a:latin typeface="Calibri" pitchFamily="34" charset="0"/>
            </a:endParaRPr>
          </a:p>
          <a:p>
            <a:pPr algn="l"/>
            <a:r>
              <a:rPr lang="es-ES_tradnl" sz="1600" dirty="0">
                <a:solidFill>
                  <a:schemeClr val="bg1"/>
                </a:solidFill>
                <a:latin typeface="Calibri" pitchFamily="34" charset="0"/>
              </a:rPr>
              <a:t>	</a:t>
            </a:r>
          </a:p>
          <a:p>
            <a:pPr algn="l"/>
            <a:endParaRPr lang="es-ES_tradnl" sz="1800" dirty="0">
              <a:latin typeface="Calibri" pitchFamily="34" charset="0"/>
            </a:endParaRPr>
          </a:p>
          <a:p>
            <a:pPr algn="l"/>
            <a:r>
              <a:rPr lang="es-ES_tradnl" sz="1800" dirty="0">
                <a:latin typeface="Arial" charset="0"/>
              </a:rPr>
              <a:t>      </a:t>
            </a:r>
            <a:endParaRPr lang="es-ES" sz="1800" b="0" dirty="0">
              <a:latin typeface="Arial" charset="0"/>
            </a:endParaRPr>
          </a:p>
        </p:txBody>
      </p:sp>
      <p:pic>
        <p:nvPicPr>
          <p:cNvPr id="3074" name="Picture 2" descr="Resultado de imagen de icono de google maps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323528" y="3356992"/>
            <a:ext cx="288032" cy="230427"/>
          </a:xfrm>
          <a:prstGeom prst="rect">
            <a:avLst/>
          </a:prstGeom>
          <a:noFill/>
        </p:spPr>
      </p:pic>
      <p:sp>
        <p:nvSpPr>
          <p:cNvPr id="3084" name="AutoShape 12" descr="Resultado de imagen de simbolo de web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90" name="Picture 18" descr="Resultado de imagen de simbolo web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FF">
                <a:tint val="45000"/>
                <a:satMod val="400000"/>
              </a:srgbClr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323530" y="4941168"/>
            <a:ext cx="324035" cy="216024"/>
          </a:xfrm>
          <a:prstGeom prst="rect">
            <a:avLst/>
          </a:prstGeom>
          <a:noFill/>
        </p:spPr>
      </p:pic>
      <p:pic>
        <p:nvPicPr>
          <p:cNvPr id="14" name="Picture 18" descr="Resultado de imagen de simbolo web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FF">
                <a:tint val="45000"/>
                <a:satMod val="400000"/>
              </a:srgbClr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323530" y="5229200"/>
            <a:ext cx="324035" cy="216024"/>
          </a:xfrm>
          <a:prstGeom prst="rect">
            <a:avLst/>
          </a:prstGeom>
          <a:noFill/>
        </p:spPr>
      </p:pic>
      <p:pic>
        <p:nvPicPr>
          <p:cNvPr id="3092" name="Picture 20" descr="Logotipo Sistema de Autorregulación de Farmaindustria"/>
          <p:cNvPicPr>
            <a:picLocks noChangeAspect="1" noChangeArrowheads="1"/>
          </p:cNvPicPr>
          <p:nvPr/>
        </p:nvPicPr>
        <p:blipFill>
          <a:blip r:embed="rId4" cstate="print">
            <a:lum bright="40000" contrast="40000"/>
          </a:blip>
          <a:srcRect/>
          <a:stretch>
            <a:fillRect/>
          </a:stretch>
        </p:blipFill>
        <p:spPr bwMode="auto">
          <a:xfrm>
            <a:off x="395538" y="332656"/>
            <a:ext cx="3152775" cy="1552576"/>
          </a:xfrm>
          <a:prstGeom prst="rect">
            <a:avLst/>
          </a:prstGeom>
          <a:noFill/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2" y="620688"/>
            <a:ext cx="4016137" cy="54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46150" y="1646239"/>
            <a:ext cx="716280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282575" indent="-282575" eaLnBrk="0" hangingPunct="0"/>
            <a:endParaRPr lang="es-ES_tradnl" sz="2000">
              <a:latin typeface="Times New Roman" pitchFamily="18" charset="0"/>
            </a:endParaRPr>
          </a:p>
          <a:p>
            <a:pPr marL="282575" indent="-282575" eaLnBrk="0" hangingPunct="0"/>
            <a:endParaRPr lang="es-ES_tradnl" sz="2000">
              <a:latin typeface="Times New Roman" pitchFamily="18" charset="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1268761"/>
            <a:ext cx="9144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>
                <a:schemeClr val="accent1">
                  <a:lumMod val="75000"/>
                </a:schemeClr>
              </a:buClr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LLEVAR A CABO LA PROMOCIÓN DE MEDICAMENTOS Y</a:t>
            </a:r>
          </a:p>
          <a:p>
            <a:pPr algn="ctr" eaLnBrk="0" hangingPunct="0">
              <a:buClr>
                <a:srgbClr val="FF5050"/>
              </a:buClr>
              <a:buFont typeface="Webdings" pitchFamily="18" charset="2"/>
              <a:buNone/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LA RELACIÓN CON LOS PROFESIONALES SANITARIOS (PS), </a:t>
            </a:r>
          </a:p>
          <a:p>
            <a:pPr algn="ctr" eaLnBrk="0" hangingPunct="0">
              <a:buClr>
                <a:srgbClr val="FF5050"/>
              </a:buClr>
              <a:buFont typeface="Webdings" pitchFamily="18" charset="2"/>
              <a:buNone/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LAS ORGANIZACIONES SANITARIAS (OS),</a:t>
            </a:r>
          </a:p>
          <a:p>
            <a:pPr algn="ctr" eaLnBrk="0" hangingPunct="0">
              <a:buClr>
                <a:schemeClr val="tx1"/>
              </a:buClr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Y LAS ORGANIZACIONES DE PACIENTES (OP),</a:t>
            </a:r>
          </a:p>
          <a:p>
            <a:pPr algn="ctr" eaLnBrk="0" hangingPunct="0">
              <a:buClr>
                <a:schemeClr val="tx1"/>
              </a:buClr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BAJO LOS MÁS ESTRICTOS PRINCIPIOS ÉTICOS DE </a:t>
            </a:r>
          </a:p>
          <a:p>
            <a:pPr algn="ctr" eaLnBrk="0" hangingPunct="0">
              <a:buClr>
                <a:schemeClr val="tx1"/>
              </a:buClr>
              <a:defRPr/>
            </a:pPr>
            <a:r>
              <a:rPr lang="en-GB" sz="2800" b="1" dirty="0">
                <a:solidFill>
                  <a:schemeClr val="accent3"/>
                </a:solidFill>
              </a:rPr>
              <a:t>PROFESIONALIDAD Y </a:t>
            </a:r>
            <a:r>
              <a:rPr lang="en-GB" sz="2800" b="1" dirty="0" smtClean="0">
                <a:solidFill>
                  <a:schemeClr val="accent3"/>
                </a:solidFill>
              </a:rPr>
              <a:t>RESPONSABILIDAD</a:t>
            </a:r>
            <a:endParaRPr lang="es-ES_tradnl" sz="2400" b="1" dirty="0">
              <a:solidFill>
                <a:schemeClr val="accent3"/>
              </a:solidFill>
              <a:latin typeface="+mj-lt"/>
              <a:cs typeface="+mn-cs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43608" y="3501009"/>
            <a:ext cx="7143750" cy="2005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FF0000"/>
              </a:buClr>
              <a:defRPr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POTENCIAR LA CONFIANZA EN LA INDUSTRIA</a:t>
            </a:r>
          </a:p>
          <a:p>
            <a:pPr algn="ctr" eaLnBrk="0" hangingPunct="0">
              <a:buClr>
                <a:schemeClr val="tx1"/>
              </a:buClr>
              <a:defRPr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FARMACÉUTICA BAJO LAS BASES FUNDAMENTALES DE</a:t>
            </a:r>
          </a:p>
          <a:p>
            <a:pPr algn="ctr" eaLnBrk="0" hangingPunct="0">
              <a:buClr>
                <a:schemeClr val="tx1"/>
              </a:buClr>
              <a:defRPr/>
            </a:pPr>
            <a:r>
              <a:rPr lang="en-GB" sz="2800" b="1" dirty="0">
                <a:solidFill>
                  <a:schemeClr val="accent3"/>
                </a:solidFill>
              </a:rPr>
              <a:t>LA PREVENCIÓN Y LA TRANSPARENCIA </a:t>
            </a:r>
            <a:endParaRPr lang="es-ES_tradnl" sz="2800" b="1" dirty="0">
              <a:solidFill>
                <a:schemeClr val="accent3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512" y="144000"/>
            <a:ext cx="7272808" cy="533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 sz="2400" b="1" dirty="0" smtClean="0">
                <a:solidFill>
                  <a:srgbClr val="579CAD">
                    <a:lumMod val="75000"/>
                  </a:srgbClr>
                </a:solidFill>
              </a:rPr>
              <a:t>SISTEMA DE AUTORREGULACIÓN: </a:t>
            </a:r>
            <a:r>
              <a:rPr lang="es-ES_tradnl" sz="2400" b="1" dirty="0" smtClean="0">
                <a:solidFill>
                  <a:srgbClr val="B73479"/>
                </a:solidFill>
              </a:rPr>
              <a:t>Objetivos</a:t>
            </a:r>
          </a:p>
          <a:p>
            <a:pPr>
              <a:defRPr/>
            </a:pPr>
            <a:endParaRPr lang="es-ES" sz="2400" b="1" dirty="0" smtClean="0">
              <a:latin typeface="HelveticaNeueLT Std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80000" y="6384000"/>
            <a:ext cx="720000" cy="336000"/>
          </a:xfrm>
        </p:spPr>
        <p:txBody>
          <a:bodyPr/>
          <a:lstStyle/>
          <a:p>
            <a:fld id="{1E4A1665-F7E1-4B46-BB00-0BC4B18AACF7}" type="slidenum">
              <a:rPr lang="es-ES" sz="1200" smtClean="0">
                <a:solidFill>
                  <a:schemeClr val="bg1">
                    <a:lumMod val="50000"/>
                  </a:schemeClr>
                </a:solidFill>
              </a:rPr>
              <a:pPr/>
              <a:t>2</a:t>
            </a:fld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4 Imagen" descr="PERIODISTAS_P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/>
          <p:cNvSpPr txBox="1">
            <a:spLocks noChangeArrowheads="1"/>
          </p:cNvSpPr>
          <p:nvPr/>
        </p:nvSpPr>
        <p:spPr bwMode="auto">
          <a:xfrm>
            <a:off x="0" y="356659"/>
            <a:ext cx="9144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0225" lvl="1" indent="-77788">
              <a:lnSpc>
                <a:spcPct val="80000"/>
              </a:lnSpc>
              <a:spcBef>
                <a:spcPct val="50000"/>
              </a:spcBef>
              <a:buClr>
                <a:srgbClr val="FF5050"/>
              </a:buClr>
              <a:defRPr/>
            </a:pPr>
            <a:endParaRPr lang="es-ES" sz="800" b="1" dirty="0">
              <a:solidFill>
                <a:schemeClr val="bg1">
                  <a:lumMod val="50000"/>
                </a:schemeClr>
              </a:solidFill>
            </a:endParaRPr>
          </a:p>
          <a:p>
            <a:pPr marL="530225" lvl="1" indent="-77788">
              <a:lnSpc>
                <a:spcPct val="80000"/>
              </a:lnSpc>
              <a:spcBef>
                <a:spcPct val="50000"/>
              </a:spcBef>
              <a:buClr>
                <a:srgbClr val="FF5050"/>
              </a:buClr>
              <a:defRPr/>
            </a:pPr>
            <a:r>
              <a:rPr lang="es-ES" sz="1800" b="1" dirty="0">
                <a:solidFill>
                  <a:schemeClr val="accent3"/>
                </a:solidFill>
              </a:rPr>
              <a:t>LEGALIDAD</a:t>
            </a:r>
          </a:p>
          <a:p>
            <a:pPr marL="720000" lvl="1" indent="-77788">
              <a:lnSpc>
                <a:spcPct val="80000"/>
              </a:lnSpc>
              <a:buClr>
                <a:srgbClr val="1E727F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Absoluto 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cs typeface="+mn-cs"/>
              </a:rPr>
              <a:t>respeto por el marco normativo vigente (nacional e internacional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).</a:t>
            </a:r>
            <a:endParaRPr lang="es-ES" sz="1400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80000" y="6384000"/>
            <a:ext cx="720000" cy="336000"/>
          </a:xfrm>
        </p:spPr>
        <p:txBody>
          <a:bodyPr/>
          <a:lstStyle/>
          <a:p>
            <a:fld id="{1E4A1665-F7E1-4B46-BB00-0BC4B18AACF7}" type="slidenum">
              <a:rPr lang="es-ES" sz="12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0000" y="144000"/>
            <a:ext cx="7272808" cy="533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 sz="2400" b="1" dirty="0" smtClean="0">
                <a:solidFill>
                  <a:srgbClr val="579CAD">
                    <a:lumMod val="75000"/>
                  </a:srgbClr>
                </a:solidFill>
              </a:rPr>
              <a:t>SISTEMA DE AUTORREGULACIÓN: </a:t>
            </a:r>
            <a:r>
              <a:rPr lang="es-ES_tradnl" sz="2400" b="1" dirty="0" smtClean="0">
                <a:solidFill>
                  <a:srgbClr val="B73479"/>
                </a:solidFill>
              </a:rPr>
              <a:t>Principios</a:t>
            </a:r>
          </a:p>
          <a:p>
            <a:pPr>
              <a:defRPr/>
            </a:pPr>
            <a:endParaRPr lang="es-ES_tradnl" sz="2400" b="1" dirty="0" smtClean="0">
              <a:solidFill>
                <a:schemeClr val="tx2"/>
              </a:solidFill>
              <a:latin typeface="HelveticaNeueLT Std" pitchFamily="34" charset="0"/>
            </a:endParaRPr>
          </a:p>
          <a:p>
            <a:pPr>
              <a:defRPr/>
            </a:pPr>
            <a:endParaRPr lang="es-ES" sz="2400" b="1" dirty="0" smtClean="0">
              <a:latin typeface="HelveticaNeueLT St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1316766"/>
            <a:ext cx="9144000" cy="73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lvl="1" indent="-77788">
              <a:lnSpc>
                <a:spcPct val="80000"/>
              </a:lnSpc>
              <a:spcBef>
                <a:spcPct val="50000"/>
              </a:spcBef>
              <a:buClr>
                <a:srgbClr val="FF5050"/>
              </a:buClr>
              <a:defRPr/>
            </a:pPr>
            <a:r>
              <a:rPr lang="es-ES" b="1" dirty="0" smtClean="0">
                <a:solidFill>
                  <a:schemeClr val="accent3"/>
                </a:solidFill>
              </a:rPr>
              <a:t>RESPONSABILIDAD</a:t>
            </a:r>
          </a:p>
          <a:p>
            <a:pPr marL="720000" lvl="1" indent="-77788">
              <a:lnSpc>
                <a:spcPct val="80000"/>
              </a:lnSpc>
              <a:buClr>
                <a:srgbClr val="1E727F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Garantiza que la información facilitada a los Profesionales Sanitarios es veraz, equilibrada y objetiva.</a:t>
            </a:r>
          </a:p>
          <a:p>
            <a:pPr marL="720000" lvl="1" indent="-77788">
              <a:lnSpc>
                <a:spcPct val="80000"/>
              </a:lnSpc>
              <a:spcBef>
                <a:spcPts val="600"/>
              </a:spcBef>
              <a:buClr>
                <a:srgbClr val="1E727F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Beneficio para la Administración, para la Industria y para el interés público.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2276872"/>
            <a:ext cx="9144000" cy="73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lvl="1" indent="-77788">
              <a:lnSpc>
                <a:spcPct val="80000"/>
              </a:lnSpc>
              <a:spcBef>
                <a:spcPct val="50000"/>
              </a:spcBef>
              <a:buClr>
                <a:srgbClr val="FF5050"/>
              </a:buClr>
              <a:defRPr/>
            </a:pPr>
            <a:r>
              <a:rPr lang="es-ES" b="1" dirty="0" smtClean="0">
                <a:solidFill>
                  <a:schemeClr val="accent3"/>
                </a:solidFill>
              </a:rPr>
              <a:t>COMPROMISO</a:t>
            </a:r>
          </a:p>
          <a:p>
            <a:pPr marL="720000" lvl="1" indent="-77788">
              <a:lnSpc>
                <a:spcPct val="80000"/>
              </a:lnSpc>
              <a:buClr>
                <a:srgbClr val="1E727F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Proceso de mejora continua en la consolidación de sus términos y condiciones. </a:t>
            </a:r>
          </a:p>
          <a:p>
            <a:pPr marL="720000" lvl="1" indent="-77788">
              <a:lnSpc>
                <a:spcPct val="80000"/>
              </a:lnSpc>
              <a:spcBef>
                <a:spcPts val="600"/>
              </a:spcBef>
              <a:buClr>
                <a:srgbClr val="1E727F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Objetivo “Tolerancia Cero”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3216304"/>
            <a:ext cx="9144000" cy="73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lvl="1" indent="-77788">
              <a:lnSpc>
                <a:spcPct val="80000"/>
              </a:lnSpc>
              <a:spcBef>
                <a:spcPct val="50000"/>
              </a:spcBef>
              <a:buClr>
                <a:srgbClr val="FF5050"/>
              </a:buClr>
              <a:defRPr/>
            </a:pPr>
            <a:r>
              <a:rPr lang="es-ES" b="1" dirty="0" smtClean="0">
                <a:solidFill>
                  <a:schemeClr val="accent3"/>
                </a:solidFill>
              </a:rPr>
              <a:t>PREVENCIÓN</a:t>
            </a:r>
          </a:p>
          <a:p>
            <a:pPr marL="720000" lvl="1" indent="-77788">
              <a:lnSpc>
                <a:spcPct val="80000"/>
              </a:lnSpc>
              <a:buClr>
                <a:srgbClr val="1E727F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Órganos de Control: Jurado de Autocontrol, Comisión Deontológica y Unidad de Supervisión Deontológica. </a:t>
            </a:r>
          </a:p>
          <a:p>
            <a:pPr marL="720000" lvl="1" indent="-77788">
              <a:lnSpc>
                <a:spcPct val="80000"/>
              </a:lnSpc>
              <a:spcBef>
                <a:spcPts val="600"/>
              </a:spcBef>
              <a:buClr>
                <a:srgbClr val="1E727F"/>
              </a:buClr>
              <a:buSzPct val="100000"/>
              <a:buFont typeface="Arial" pitchFamily="34" charset="0"/>
              <a:buChar char="•"/>
              <a:defRPr/>
            </a:pP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Control activo del cumplimiento del Código: Sistemas de comunicación de Eventos, Estudios y Servicios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4235333"/>
            <a:ext cx="9144000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lvl="1" indent="-77788">
              <a:lnSpc>
                <a:spcPct val="80000"/>
              </a:lnSpc>
              <a:spcBef>
                <a:spcPct val="50000"/>
              </a:spcBef>
              <a:buClr>
                <a:srgbClr val="FF5050"/>
              </a:buClr>
              <a:defRPr/>
            </a:pPr>
            <a:r>
              <a:rPr lang="es-ES" b="1" dirty="0" smtClean="0">
                <a:solidFill>
                  <a:schemeClr val="accent3"/>
                </a:solidFill>
              </a:rPr>
              <a:t>TRANSPARENCIA CON TODOS LOS GRUPOS DE INTERÉS</a:t>
            </a:r>
          </a:p>
          <a:p>
            <a:pPr marL="720000" lvl="1" indent="-77788">
              <a:lnSpc>
                <a:spcPct val="80000"/>
              </a:lnSpc>
              <a:buClr>
                <a:srgbClr val="1E727F"/>
              </a:buClr>
              <a:buFont typeface="Arial" pitchFamily="34" charset="0"/>
              <a:buChar char="•"/>
              <a:defRPr/>
            </a:pP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Publicación de acuerdos de mediación</a:t>
            </a:r>
          </a:p>
          <a:p>
            <a:pPr marL="720000" lvl="1" indent="-77788">
              <a:lnSpc>
                <a:spcPct val="80000"/>
              </a:lnSpc>
              <a:spcBef>
                <a:spcPts val="600"/>
              </a:spcBef>
              <a:buClr>
                <a:srgbClr val="1E727F"/>
              </a:buClr>
              <a:buFont typeface="Arial" pitchFamily="34" charset="0"/>
              <a:buChar char="•"/>
              <a:defRPr/>
            </a:pP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Publicación de todas las resoluciones</a:t>
            </a:r>
          </a:p>
          <a:p>
            <a:pPr marL="720000" lvl="1" indent="-77788">
              <a:lnSpc>
                <a:spcPct val="80000"/>
              </a:lnSpc>
              <a:spcBef>
                <a:spcPts val="600"/>
              </a:spcBef>
              <a:buClr>
                <a:srgbClr val="1E727F"/>
              </a:buClr>
              <a:buFont typeface="Arial" pitchFamily="34" charset="0"/>
              <a:buChar char="•"/>
              <a:defRPr/>
            </a:pP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Publicación de todas las evaluaciones de Eventos organizados por terceros</a:t>
            </a:r>
          </a:p>
          <a:p>
            <a:pPr marL="720000" lvl="1" indent="-77788">
              <a:lnSpc>
                <a:spcPct val="80000"/>
              </a:lnSpc>
              <a:spcBef>
                <a:spcPts val="600"/>
              </a:spcBef>
              <a:buClr>
                <a:srgbClr val="1E727F"/>
              </a:buClr>
              <a:buFont typeface="Arial" pitchFamily="34" charset="0"/>
              <a:buChar char="•"/>
              <a:defRPr/>
            </a:pP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Publicación de las colaboraciones con Organizaciones de Pacientes</a:t>
            </a:r>
          </a:p>
          <a:p>
            <a:pPr marL="720000" lvl="1" indent="-77788">
              <a:lnSpc>
                <a:spcPct val="80000"/>
              </a:lnSpc>
              <a:spcBef>
                <a:spcPts val="600"/>
              </a:spcBef>
              <a:buClr>
                <a:srgbClr val="1E727F"/>
              </a:buClr>
              <a:buFont typeface="Arial" pitchFamily="34" charset="0"/>
              <a:buChar char="•"/>
              <a:defRPr/>
            </a:pP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Publicación de las transferencias de valor a Profesionales Sanitarios y Organizaciones Sanitarias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4 Imagen" descr="PERIODISTAS_P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0" y="1357706"/>
            <a:ext cx="8316416" cy="42780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195263" indent="-195263" eaLnBrk="0" hangingPunct="0">
              <a:spcBef>
                <a:spcPts val="600"/>
              </a:spcBef>
              <a:buClr>
                <a:schemeClr val="bg1">
                  <a:lumMod val="65000"/>
                </a:schemeClr>
              </a:buClr>
              <a:defRPr/>
            </a:pPr>
            <a:r>
              <a:rPr lang="es-ES_tradnl" altLang="es-ES" sz="1600" b="1" dirty="0" smtClean="0">
                <a:solidFill>
                  <a:schemeClr val="accent3"/>
                </a:solidFill>
                <a:latin typeface="HelveticaNeueLT Std" pitchFamily="34" charset="0"/>
              </a:rPr>
              <a:t>1991</a:t>
            </a:r>
            <a:r>
              <a:rPr lang="es-ES_tradnl" altLang="es-ES" sz="1600" b="1" dirty="0">
                <a:solidFill>
                  <a:schemeClr val="accent5">
                    <a:lumMod val="75000"/>
                  </a:schemeClr>
                </a:solidFill>
                <a:latin typeface="HelveticaNeueLT Std" pitchFamily="34" charset="0"/>
              </a:rPr>
              <a:t> </a:t>
            </a:r>
            <a:r>
              <a:rPr lang="es-ES_tradnl" altLang="es-ES" sz="1500" dirty="0">
                <a:solidFill>
                  <a:srgbClr val="666666"/>
                </a:solidFill>
                <a:latin typeface="HelveticaNeueLT Std" pitchFamily="34" charset="0"/>
              </a:rPr>
              <a:t> 	</a:t>
            </a:r>
            <a:r>
              <a:rPr lang="es-ES_tradnl" altLang="es-ES" sz="1500" dirty="0" smtClean="0">
                <a:solidFill>
                  <a:srgbClr val="666666"/>
                </a:solidFill>
                <a:latin typeface="HelveticaNeueLT Std" pitchFamily="34" charset="0"/>
              </a:rPr>
              <a:t>	</a:t>
            </a:r>
            <a:r>
              <a:rPr lang="es-ES_tradnl" altLang="es-ES" sz="1400" dirty="0" smtClean="0">
                <a:latin typeface="HelveticaNeueLT Std" pitchFamily="34" charset="0"/>
              </a:rPr>
              <a:t>Adopción </a:t>
            </a:r>
            <a:r>
              <a:rPr lang="es-ES_tradnl" altLang="es-ES" sz="1400" dirty="0">
                <a:latin typeface="HelveticaNeueLT Std" pitchFamily="34" charset="0"/>
              </a:rPr>
              <a:t>del Código EFPIA como Código Español (</a:t>
            </a:r>
            <a:r>
              <a:rPr lang="es-ES_tradnl" altLang="es-ES" sz="1400" i="1" dirty="0">
                <a:latin typeface="HelveticaNeueLT Std" pitchFamily="34" charset="0"/>
              </a:rPr>
              <a:t>Adaptado 1.992</a:t>
            </a:r>
            <a:r>
              <a:rPr lang="es-ES_tradnl" altLang="es-ES" sz="1400" dirty="0" smtClean="0">
                <a:latin typeface="HelveticaNeueLT Std" pitchFamily="34" charset="0"/>
              </a:rPr>
              <a:t>)</a:t>
            </a:r>
            <a:endParaRPr lang="es-ES_tradnl" altLang="es-ES" sz="1400" dirty="0">
              <a:latin typeface="HelveticaNeueLT Std" pitchFamily="34" charset="0"/>
            </a:endParaRPr>
          </a:p>
          <a:p>
            <a:pPr marL="195263" indent="-195263" eaLnBrk="0" hangingPunct="0">
              <a:spcBef>
                <a:spcPts val="600"/>
              </a:spcBef>
              <a:buClr>
                <a:schemeClr val="bg1">
                  <a:lumMod val="65000"/>
                </a:schemeClr>
              </a:buClr>
              <a:defRPr/>
            </a:pPr>
            <a:r>
              <a:rPr lang="es-ES_tradnl" altLang="es-ES" sz="1600" b="1" dirty="0" smtClean="0">
                <a:solidFill>
                  <a:schemeClr val="accent3"/>
                </a:solidFill>
                <a:latin typeface="HelveticaNeueLT Std" pitchFamily="34" charset="0"/>
              </a:rPr>
              <a:t>2002</a:t>
            </a:r>
            <a:r>
              <a:rPr lang="es-ES_tradnl" altLang="es-ES" sz="1600" b="1" dirty="0">
                <a:solidFill>
                  <a:schemeClr val="accent5">
                    <a:lumMod val="75000"/>
                  </a:schemeClr>
                </a:solidFill>
                <a:latin typeface="HelveticaNeueLT Std" pitchFamily="34" charset="0"/>
              </a:rPr>
              <a:t>  </a:t>
            </a:r>
            <a:r>
              <a:rPr lang="es-ES_tradnl" altLang="es-ES" sz="1500" dirty="0">
                <a:solidFill>
                  <a:srgbClr val="666666"/>
                </a:solidFill>
                <a:latin typeface="HelveticaNeueLT Std" pitchFamily="34" charset="0"/>
              </a:rPr>
              <a:t> 		</a:t>
            </a:r>
            <a:r>
              <a:rPr lang="es-ES_tradnl" altLang="es-ES" sz="1400" dirty="0" smtClean="0">
                <a:latin typeface="HelveticaNeueLT Std" pitchFamily="34" charset="0"/>
              </a:rPr>
              <a:t>Nueva versión del Código más exigente y precisa</a:t>
            </a:r>
            <a:endParaRPr lang="es-ES_tradnl" altLang="es-ES" sz="1500" dirty="0">
              <a:latin typeface="HelveticaNeueLT Std" pitchFamily="34" charset="0"/>
            </a:endParaRPr>
          </a:p>
          <a:p>
            <a:pPr marL="195263" indent="-195263" eaLnBrk="0" hangingPunct="0">
              <a:spcBef>
                <a:spcPts val="600"/>
              </a:spcBef>
              <a:buClr>
                <a:schemeClr val="bg1">
                  <a:lumMod val="65000"/>
                </a:schemeClr>
              </a:buClr>
              <a:defRPr/>
            </a:pPr>
            <a:r>
              <a:rPr lang="es-ES_tradnl" altLang="es-ES" sz="1600" b="1" dirty="0" smtClean="0">
                <a:solidFill>
                  <a:schemeClr val="accent3"/>
                </a:solidFill>
                <a:latin typeface="HelveticaNeueLT Std" pitchFamily="34" charset="0"/>
              </a:rPr>
              <a:t>Versión 2004 </a:t>
            </a:r>
            <a:r>
              <a:rPr lang="es-ES_tradnl" altLang="es-ES" sz="1500" dirty="0">
                <a:solidFill>
                  <a:srgbClr val="666666"/>
                </a:solidFill>
                <a:latin typeface="HelveticaNeueLT Std" pitchFamily="34" charset="0"/>
              </a:rPr>
              <a:t>	</a:t>
            </a:r>
            <a:r>
              <a:rPr lang="es-ES_tradnl" altLang="es-ES" sz="1400" dirty="0" smtClean="0">
                <a:latin typeface="HelveticaNeueLT Std" pitchFamily="34" charset="0"/>
              </a:rPr>
              <a:t>Guías de Desarrollo</a:t>
            </a:r>
          </a:p>
          <a:p>
            <a:pPr marL="195263" indent="-195263" eaLnBrk="0" hangingPunct="0">
              <a:buClr>
                <a:schemeClr val="bg1">
                  <a:lumMod val="65000"/>
                </a:schemeClr>
              </a:buClr>
              <a:buFont typeface="Webdings" pitchFamily="18" charset="2"/>
              <a:buNone/>
              <a:defRPr/>
            </a:pPr>
            <a:r>
              <a:rPr lang="es-ES_tradnl" altLang="es-ES" sz="1500" dirty="0">
                <a:solidFill>
                  <a:srgbClr val="666666"/>
                </a:solidFill>
                <a:latin typeface="HelveticaNeueLT Std" pitchFamily="34" charset="0"/>
              </a:rPr>
              <a:t>			</a:t>
            </a:r>
            <a:r>
              <a:rPr lang="es-ES_tradnl" altLang="es-ES" sz="1400" dirty="0" smtClean="0">
                <a:latin typeface="HelveticaNeueLT Std" pitchFamily="34" charset="0"/>
              </a:rPr>
              <a:t>Consultas (Preguntas y respuestas)</a:t>
            </a:r>
          </a:p>
          <a:p>
            <a:pPr marL="195263" indent="-195263" eaLnBrk="0" hangingPunct="0">
              <a:buClr>
                <a:schemeClr val="bg1">
                  <a:lumMod val="65000"/>
                </a:schemeClr>
              </a:buClr>
              <a:buFont typeface="Webdings" pitchFamily="18" charset="2"/>
              <a:buNone/>
              <a:defRPr/>
            </a:pPr>
            <a:r>
              <a:rPr lang="es-ES_tradnl" altLang="es-ES" sz="1400" dirty="0">
                <a:latin typeface="HelveticaNeueLT Std" pitchFamily="34" charset="0"/>
              </a:rPr>
              <a:t>			</a:t>
            </a:r>
            <a:r>
              <a:rPr lang="es-ES_tradnl" altLang="es-ES" sz="1400" dirty="0" smtClean="0">
                <a:latin typeface="HelveticaNeueLT Std" pitchFamily="34" charset="0"/>
              </a:rPr>
              <a:t>Unidad de Supervisión Deontológic</a:t>
            </a:r>
            <a:r>
              <a:rPr lang="es-ES_tradnl" altLang="es-ES" sz="1200" dirty="0" smtClean="0">
                <a:latin typeface="HelveticaNeueLT Std" pitchFamily="34" charset="0"/>
              </a:rPr>
              <a:t>a</a:t>
            </a:r>
          </a:p>
          <a:p>
            <a:pPr marL="195263" indent="-195263" eaLnBrk="0" hangingPunct="0">
              <a:spcBef>
                <a:spcPts val="600"/>
              </a:spcBef>
              <a:buClr>
                <a:schemeClr val="bg1">
                  <a:lumMod val="65000"/>
                </a:schemeClr>
              </a:buClr>
              <a:defRPr/>
            </a:pPr>
            <a:r>
              <a:rPr lang="es-ES_tradnl" altLang="es-ES" sz="1600" b="1" dirty="0" smtClean="0">
                <a:solidFill>
                  <a:schemeClr val="accent3"/>
                </a:solidFill>
                <a:latin typeface="HelveticaNeueLT Std" pitchFamily="34" charset="0"/>
              </a:rPr>
              <a:t>Versión 2005 </a:t>
            </a:r>
            <a:r>
              <a:rPr lang="es-ES_tradnl" altLang="es-ES" sz="1500" dirty="0">
                <a:solidFill>
                  <a:srgbClr val="666666"/>
                </a:solidFill>
                <a:latin typeface="HelveticaNeueLT Std" pitchFamily="34" charset="0"/>
              </a:rPr>
              <a:t>	</a:t>
            </a:r>
            <a:r>
              <a:rPr lang="es-ES_tradnl" altLang="es-ES" sz="1400" dirty="0" smtClean="0">
                <a:latin typeface="HelveticaNeueLT Std" pitchFamily="34" charset="0"/>
              </a:rPr>
              <a:t>Adaptación Código EFPIA (nov. 2004</a:t>
            </a:r>
            <a:r>
              <a:rPr lang="es-ES_tradnl" altLang="es-ES" sz="1300" dirty="0" smtClean="0">
                <a:solidFill>
                  <a:srgbClr val="666666"/>
                </a:solidFill>
                <a:latin typeface="HelveticaNeueLT Std" pitchFamily="34" charset="0"/>
              </a:rPr>
              <a:t>)</a:t>
            </a:r>
          </a:p>
          <a:p>
            <a:pPr marL="195263" indent="-195263" eaLnBrk="0" hangingPunct="0">
              <a:buClr>
                <a:schemeClr val="bg1">
                  <a:lumMod val="65000"/>
                </a:schemeClr>
              </a:buClr>
              <a:buFont typeface="Webdings" pitchFamily="18" charset="2"/>
              <a:buNone/>
              <a:defRPr/>
            </a:pPr>
            <a:r>
              <a:rPr lang="es-ES_tradnl" altLang="es-ES" sz="1500" dirty="0">
                <a:solidFill>
                  <a:srgbClr val="666666"/>
                </a:solidFill>
                <a:latin typeface="HelveticaNeueLT Std" pitchFamily="34" charset="0"/>
              </a:rPr>
              <a:t>			</a:t>
            </a:r>
            <a:r>
              <a:rPr lang="es-ES_tradnl" altLang="es-ES" sz="1400" dirty="0" smtClean="0">
                <a:latin typeface="HelveticaNeueLT Std" pitchFamily="34" charset="0"/>
              </a:rPr>
              <a:t>Reforzamiento y mejora continua</a:t>
            </a:r>
          </a:p>
          <a:p>
            <a:pPr marL="195263" indent="-195263" eaLnBrk="0" hangingPunct="0">
              <a:spcBef>
                <a:spcPts val="600"/>
              </a:spcBef>
              <a:buClr>
                <a:schemeClr val="bg1">
                  <a:lumMod val="65000"/>
                </a:schemeClr>
              </a:buClr>
              <a:defRPr/>
            </a:pPr>
            <a:r>
              <a:rPr lang="es-ES_tradnl" altLang="es-ES" sz="1600" b="1" dirty="0" smtClean="0">
                <a:solidFill>
                  <a:schemeClr val="accent3"/>
                </a:solidFill>
                <a:latin typeface="HelveticaNeueLT Std" pitchFamily="34" charset="0"/>
              </a:rPr>
              <a:t>Versión 2008</a:t>
            </a:r>
            <a:r>
              <a:rPr lang="es-ES_tradnl" altLang="es-ES" sz="1500" dirty="0">
                <a:solidFill>
                  <a:srgbClr val="666666"/>
                </a:solidFill>
                <a:latin typeface="HelveticaNeueLT Std" pitchFamily="34" charset="0"/>
              </a:rPr>
              <a:t>	</a:t>
            </a:r>
            <a:r>
              <a:rPr lang="es-ES_tradnl" altLang="es-ES" sz="1400" dirty="0" smtClean="0">
                <a:latin typeface="HelveticaNeueLT Std" pitchFamily="34" charset="0"/>
              </a:rPr>
              <a:t>Nueva versión Código de Interrelación con Profesionales Sanitarios</a:t>
            </a:r>
          </a:p>
          <a:p>
            <a:pPr marL="195263" indent="-195263" eaLnBrk="0" hangingPunct="0">
              <a:buClr>
                <a:schemeClr val="bg1">
                  <a:lumMod val="65000"/>
                </a:schemeClr>
              </a:buClr>
              <a:buFont typeface="Webdings" pitchFamily="18" charset="2"/>
              <a:buNone/>
              <a:defRPr/>
            </a:pPr>
            <a:r>
              <a:rPr lang="es-ES_tradnl" altLang="es-ES" sz="1500" dirty="0">
                <a:solidFill>
                  <a:srgbClr val="666666"/>
                </a:solidFill>
                <a:latin typeface="HelveticaNeueLT Std" pitchFamily="34" charset="0"/>
              </a:rPr>
              <a:t>			</a:t>
            </a:r>
            <a:r>
              <a:rPr lang="es-ES_tradnl" altLang="es-ES" sz="1400" dirty="0" smtClean="0">
                <a:latin typeface="HelveticaNeueLT Std" pitchFamily="34" charset="0"/>
              </a:rPr>
              <a:t>Nuevo Código de Interrelación con las Organizaciones de Pacientes </a:t>
            </a:r>
            <a:endParaRPr lang="es-ES_tradnl" altLang="es-ES" sz="1200" dirty="0" smtClean="0">
              <a:latin typeface="HelveticaNeueLT Std" pitchFamily="34" charset="0"/>
            </a:endParaRPr>
          </a:p>
          <a:p>
            <a:pPr marL="195263" indent="-195263" eaLnBrk="0" hangingPunct="0">
              <a:spcBef>
                <a:spcPts val="600"/>
              </a:spcBef>
              <a:buClr>
                <a:schemeClr val="bg1">
                  <a:lumMod val="65000"/>
                </a:schemeClr>
              </a:buClr>
              <a:defRPr/>
            </a:pPr>
            <a:r>
              <a:rPr lang="es-ES_tradnl" altLang="es-ES" sz="1600" b="1" dirty="0" smtClean="0">
                <a:solidFill>
                  <a:schemeClr val="accent3"/>
                </a:solidFill>
                <a:latin typeface="HelveticaNeueLT Std" pitchFamily="34" charset="0"/>
              </a:rPr>
              <a:t>Versión 2010</a:t>
            </a:r>
            <a:r>
              <a:rPr lang="es-ES_tradnl" altLang="es-ES" sz="1500" dirty="0" smtClean="0">
                <a:solidFill>
                  <a:srgbClr val="666666"/>
                </a:solidFill>
                <a:latin typeface="HelveticaNeueLT Std" pitchFamily="34" charset="0"/>
              </a:rPr>
              <a:t>	</a:t>
            </a:r>
            <a:r>
              <a:rPr lang="es-ES_tradnl" altLang="es-ES" sz="1400" dirty="0" smtClean="0">
                <a:latin typeface="HelveticaNeueLT Std" pitchFamily="34" charset="0"/>
              </a:rPr>
              <a:t>Adaptación y mejora Código de Interrelación con Profesionales Sanitarios</a:t>
            </a:r>
          </a:p>
          <a:p>
            <a:pPr marL="195263" indent="-195263" eaLnBrk="0" hangingPunct="0">
              <a:buClr>
                <a:schemeClr val="bg1">
                  <a:lumMod val="65000"/>
                </a:schemeClr>
              </a:buClr>
              <a:defRPr/>
            </a:pPr>
            <a:r>
              <a:rPr lang="es-ES_tradnl" altLang="es-ES" sz="1300" dirty="0" smtClean="0">
                <a:solidFill>
                  <a:srgbClr val="666666"/>
                </a:solidFill>
                <a:latin typeface="HelveticaNeueLT Std" pitchFamily="34" charset="0"/>
              </a:rPr>
              <a:t>                       	</a:t>
            </a:r>
            <a:r>
              <a:rPr lang="es-ES_tradnl" altLang="es-ES" sz="1400" dirty="0" smtClean="0">
                <a:latin typeface="HelveticaNeueLT Std" pitchFamily="34" charset="0"/>
              </a:rPr>
              <a:t>Modificación de los artículos 3, 10, 11, 14, 16 y 17</a:t>
            </a:r>
          </a:p>
          <a:p>
            <a:pPr marL="195263" indent="-195263" eaLnBrk="0" hangingPunct="0">
              <a:spcBef>
                <a:spcPts val="600"/>
              </a:spcBef>
              <a:buClr>
                <a:schemeClr val="bg1">
                  <a:lumMod val="65000"/>
                </a:schemeClr>
              </a:buClr>
              <a:defRPr/>
            </a:pPr>
            <a:r>
              <a:rPr lang="es-ES_tradnl" altLang="es-ES" sz="1600" b="1" dirty="0" smtClean="0">
                <a:solidFill>
                  <a:schemeClr val="accent3"/>
                </a:solidFill>
                <a:latin typeface="HelveticaNeueLT Std" pitchFamily="34" charset="0"/>
              </a:rPr>
              <a:t>Versión 2012</a:t>
            </a:r>
            <a:r>
              <a:rPr lang="es-ES_tradnl" altLang="es-ES" sz="1500" dirty="0">
                <a:solidFill>
                  <a:srgbClr val="666666"/>
                </a:solidFill>
                <a:latin typeface="HelveticaNeueLT Std" pitchFamily="34" charset="0"/>
              </a:rPr>
              <a:t>	</a:t>
            </a:r>
            <a:r>
              <a:rPr lang="es-ES_tradnl" altLang="es-ES" sz="1400" dirty="0" smtClean="0">
                <a:latin typeface="HelveticaNeueLT Std" pitchFamily="34" charset="0"/>
              </a:rPr>
              <a:t>Código de Pacientes: Adaptación al Código EFPIA (jun. 2011)</a:t>
            </a:r>
            <a:r>
              <a:rPr lang="es-ES_tradnl" altLang="es-ES" sz="1400" dirty="0">
                <a:latin typeface="HelveticaNeueLT Std" pitchFamily="34" charset="0"/>
              </a:rPr>
              <a:t>	</a:t>
            </a:r>
            <a:endParaRPr lang="es-ES_tradnl" altLang="es-ES" sz="1400" dirty="0" smtClean="0">
              <a:latin typeface="HelveticaNeueLT Std" pitchFamily="34" charset="0"/>
            </a:endParaRPr>
          </a:p>
          <a:p>
            <a:pPr marL="195263" indent="-195263" eaLnBrk="0" hangingPunct="0">
              <a:spcBef>
                <a:spcPts val="600"/>
              </a:spcBef>
              <a:buClr>
                <a:schemeClr val="bg1">
                  <a:lumMod val="65000"/>
                </a:schemeClr>
              </a:buClr>
              <a:defRPr/>
            </a:pPr>
            <a:r>
              <a:rPr lang="es-ES_tradnl" altLang="es-ES" sz="1600" b="1" dirty="0" smtClean="0">
                <a:solidFill>
                  <a:schemeClr val="accent3"/>
                </a:solidFill>
                <a:latin typeface="HelveticaNeueLT Std" pitchFamily="34" charset="0"/>
              </a:rPr>
              <a:t>Versión 2014</a:t>
            </a:r>
            <a:r>
              <a:rPr lang="es-ES_tradnl" altLang="es-ES" sz="1500" dirty="0" smtClean="0">
                <a:solidFill>
                  <a:srgbClr val="666666"/>
                </a:solidFill>
                <a:latin typeface="HelveticaNeueLT Std" pitchFamily="34" charset="0"/>
              </a:rPr>
              <a:t>	</a:t>
            </a:r>
            <a:r>
              <a:rPr lang="es-ES_tradnl" altLang="es-ES" sz="1600" b="1" dirty="0" smtClean="0">
                <a:solidFill>
                  <a:schemeClr val="accent3"/>
                </a:solidFill>
                <a:latin typeface="HelveticaNeueLT Std" pitchFamily="34" charset="0"/>
              </a:rPr>
              <a:t>Código de Buenas Prácticas de la Industria Farmacéutica 2014</a:t>
            </a:r>
          </a:p>
          <a:p>
            <a:pPr marL="195263" indent="-195263" eaLnBrk="0" hangingPunct="0">
              <a:buClr>
                <a:schemeClr val="bg1">
                  <a:lumMod val="65000"/>
                </a:schemeClr>
              </a:buClr>
              <a:defRPr/>
            </a:pPr>
            <a:r>
              <a:rPr lang="es-ES_tradnl" altLang="es-ES" sz="1500" dirty="0" smtClean="0">
                <a:solidFill>
                  <a:srgbClr val="666666"/>
                </a:solidFill>
                <a:latin typeface="HelveticaNeueLT Std" pitchFamily="34" charset="0"/>
              </a:rPr>
              <a:t>			</a:t>
            </a:r>
            <a:r>
              <a:rPr lang="es-ES_tradnl" altLang="es-ES" sz="1400" dirty="0" smtClean="0">
                <a:latin typeface="HelveticaNeueLT Std" pitchFamily="34" charset="0"/>
              </a:rPr>
              <a:t>Adaptado a las exigencias del Código EFPIA de Transparencia</a:t>
            </a:r>
          </a:p>
          <a:p>
            <a:pPr marL="195263" indent="-195263" eaLnBrk="0" hangingPunct="0">
              <a:spcBef>
                <a:spcPts val="600"/>
              </a:spcBef>
              <a:buClr>
                <a:schemeClr val="bg1">
                  <a:lumMod val="65000"/>
                </a:schemeClr>
              </a:buClr>
              <a:defRPr/>
            </a:pPr>
            <a:r>
              <a:rPr lang="es-ES_tradnl" altLang="es-ES" sz="1600" b="1" dirty="0" smtClean="0">
                <a:solidFill>
                  <a:schemeClr val="accent3"/>
                </a:solidFill>
                <a:latin typeface="HelveticaNeueLT Std" pitchFamily="34" charset="0"/>
              </a:rPr>
              <a:t>Versión 2016 </a:t>
            </a:r>
            <a:r>
              <a:rPr lang="es-ES_tradnl" altLang="es-ES" sz="1600" b="1" dirty="0" smtClean="0">
                <a:solidFill>
                  <a:schemeClr val="accent5">
                    <a:lumMod val="75000"/>
                  </a:schemeClr>
                </a:solidFill>
                <a:latin typeface="HelveticaNeueLT Std" pitchFamily="34" charset="0"/>
              </a:rPr>
              <a:t>	</a:t>
            </a:r>
            <a:r>
              <a:rPr lang="es-ES_tradnl" altLang="es-ES" sz="1400" dirty="0" smtClean="0">
                <a:latin typeface="HelveticaNeueLT Std" pitchFamily="34" charset="0"/>
              </a:rPr>
              <a:t>Modificación artículo 18: </a:t>
            </a:r>
            <a:r>
              <a:rPr lang="es-ES_tradnl" altLang="es-ES" sz="1600" b="1" dirty="0" smtClean="0">
                <a:solidFill>
                  <a:schemeClr val="accent5">
                    <a:lumMod val="75000"/>
                  </a:schemeClr>
                </a:solidFill>
                <a:latin typeface="HelveticaNeueLT Std" pitchFamily="34" charset="0"/>
              </a:rPr>
              <a:t>Transparencia</a:t>
            </a:r>
            <a:r>
              <a:rPr lang="es-ES_tradnl" altLang="es-ES" sz="1400" dirty="0" smtClean="0">
                <a:latin typeface="HelveticaNeueLT Std" pitchFamily="34" charset="0"/>
              </a:rPr>
              <a:t> (Informe AEPD)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04800" y="1165226"/>
            <a:ext cx="83820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eaLnBrk="0" hangingPunct="0">
              <a:buClr>
                <a:srgbClr val="00A0C7"/>
              </a:buClr>
              <a:buFont typeface="Webdings" pitchFamily="18" charset="2"/>
              <a:buChar char="4"/>
            </a:pPr>
            <a:endParaRPr lang="es-ES" b="1">
              <a:solidFill>
                <a:schemeClr val="bg2"/>
              </a:solidFill>
              <a:latin typeface="Franklin Gothic Book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1767" y="764705"/>
            <a:ext cx="555625" cy="719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7" name="Picture 5" descr="cod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1767" y="33616"/>
            <a:ext cx="532581" cy="73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2" name="Picture 6" descr="cod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1765" y="2276873"/>
            <a:ext cx="576064" cy="81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3" name="Picture 7" descr="cod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1765" y="1484784"/>
            <a:ext cx="576064" cy="807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/>
          <a:srcRect l="7411" t="9288" r="4561" b="8076"/>
          <a:stretch>
            <a:fillRect/>
          </a:stretch>
        </p:blipFill>
        <p:spPr bwMode="auto">
          <a:xfrm>
            <a:off x="8301765" y="3068960"/>
            <a:ext cx="576064" cy="792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5" name="Picture 9" descr="cod_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1765" y="3933056"/>
            <a:ext cx="576064" cy="81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80000" y="6384000"/>
            <a:ext cx="720000" cy="336000"/>
          </a:xfrm>
        </p:spPr>
        <p:txBody>
          <a:bodyPr/>
          <a:lstStyle/>
          <a:p>
            <a:fld id="{1E4A1665-F7E1-4B46-BB00-0BC4B18AACF7}" type="slidenum">
              <a:rPr lang="es-ES" sz="1200" smtClean="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548680"/>
            <a:ext cx="6408712" cy="533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ES_tradnl" sz="2400" b="1" dirty="0">
              <a:solidFill>
                <a:schemeClr val="accent5">
                  <a:lumMod val="50000"/>
                </a:schemeClr>
              </a:solidFill>
              <a:latin typeface="HelveticaNeueLT Std" pitchFamily="34" charset="0"/>
              <a:ea typeface="+mj-ea"/>
              <a:cs typeface="+mj-cs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9" cstate="print"/>
          <a:srcRect t="8333"/>
          <a:stretch>
            <a:fillRect/>
          </a:stretch>
        </p:blipFill>
        <p:spPr bwMode="auto">
          <a:xfrm>
            <a:off x="8316416" y="5661248"/>
            <a:ext cx="618688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 cstate="print"/>
          <a:srcRect l="24806" t="8805" r="23220" b="1167"/>
          <a:stretch>
            <a:fillRect/>
          </a:stretch>
        </p:blipFill>
        <p:spPr bwMode="auto">
          <a:xfrm>
            <a:off x="8316418" y="4797152"/>
            <a:ext cx="594895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80000" y="144000"/>
            <a:ext cx="8172400" cy="533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 sz="2400" b="1" dirty="0" smtClean="0">
                <a:solidFill>
                  <a:srgbClr val="579CAD">
                    <a:lumMod val="75000"/>
                  </a:srgbClr>
                </a:solidFill>
              </a:rPr>
              <a:t>SISTEMA DE AUTORREGULACIÓN: </a:t>
            </a:r>
            <a:r>
              <a:rPr lang="es-ES_tradnl" sz="2000" b="1" dirty="0" smtClean="0">
                <a:solidFill>
                  <a:srgbClr val="B73479"/>
                </a:solidFill>
              </a:rPr>
              <a:t>Origen y Evolución de los Códigos</a:t>
            </a:r>
          </a:p>
          <a:p>
            <a:pPr>
              <a:defRPr/>
            </a:pPr>
            <a:endParaRPr lang="es-ES_tradnl" sz="2400" b="1" dirty="0" smtClean="0">
              <a:solidFill>
                <a:schemeClr val="tx2"/>
              </a:solidFill>
              <a:latin typeface="HelveticaNeueLT Std" pitchFamily="34" charset="0"/>
            </a:endParaRPr>
          </a:p>
          <a:p>
            <a:pPr>
              <a:defRPr/>
            </a:pPr>
            <a:endParaRPr lang="es-ES" sz="2400" b="1" dirty="0" smtClean="0">
              <a:latin typeface="HelveticaNeueLT Std" pitchFamily="34" charset="0"/>
            </a:endParaRPr>
          </a:p>
        </p:txBody>
      </p:sp>
      <p:pic>
        <p:nvPicPr>
          <p:cNvPr id="21" name="4 Imagen" descr="PERIODISTAS_PI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331666" y="624001"/>
            <a:ext cx="62865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2"/>
                </a:solidFill>
              </a:rPr>
              <a:t>Comunicación interna de interrelaciones </a:t>
            </a:r>
          </a:p>
          <a:p>
            <a:pPr algn="ctr"/>
            <a:r>
              <a:rPr lang="es-ES" sz="2800" b="1" dirty="0" smtClean="0">
                <a:solidFill>
                  <a:schemeClr val="accent2"/>
                </a:solidFill>
              </a:rPr>
              <a:t>de la Industria con PS</a:t>
            </a:r>
            <a:endParaRPr lang="es-ES" sz="2800" b="1" dirty="0">
              <a:solidFill>
                <a:schemeClr val="accent2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552" y="1988841"/>
            <a:ext cx="79930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dirty="0"/>
              <a:t> </a:t>
            </a:r>
            <a:r>
              <a:rPr lang="es-ES" sz="2200" dirty="0"/>
              <a:t>Transparencia en estudios de mercado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art. 14</a:t>
            </a:r>
          </a:p>
          <a:p>
            <a:pPr algn="just"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dirty="0" smtClean="0"/>
              <a:t> </a:t>
            </a:r>
            <a:r>
              <a:rPr lang="es-ES" sz="2200" dirty="0"/>
              <a:t>Transparencia en servicios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art. 16  </a:t>
            </a:r>
          </a:p>
          <a:p>
            <a:pPr algn="just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sz="2200" dirty="0" smtClean="0"/>
              <a:t>Transparencia </a:t>
            </a:r>
            <a:r>
              <a:rPr lang="es-ES" sz="2200" dirty="0"/>
              <a:t>en </a:t>
            </a:r>
            <a:r>
              <a:rPr lang="es-ES" sz="2200" dirty="0" smtClean="0"/>
              <a:t>reuniones científicas y profesionales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art. 11</a:t>
            </a:r>
          </a:p>
          <a:p>
            <a:pPr algn="just"/>
            <a:r>
              <a:rPr lang="es-ES" sz="2200" dirty="0"/>
              <a:t>	- </a:t>
            </a:r>
            <a:r>
              <a:rPr lang="es-ES" dirty="0"/>
              <a:t>Comunicación de aquellos eventos organizados por un</a:t>
            </a:r>
          </a:p>
          <a:p>
            <a:pPr algn="just"/>
            <a:r>
              <a:rPr lang="es-ES" dirty="0"/>
              <a:t>	laboratorio al que asisten al menos 20 PS con al menos</a:t>
            </a:r>
          </a:p>
          <a:p>
            <a:pPr algn="just"/>
            <a:r>
              <a:rPr lang="es-ES" dirty="0"/>
              <a:t>	una pernoctación</a:t>
            </a:r>
          </a:p>
          <a:p>
            <a:pPr algn="just"/>
            <a:r>
              <a:rPr lang="es-ES" dirty="0"/>
              <a:t>	- Comunicación de eventos organizados por un tercero</a:t>
            </a:r>
          </a:p>
          <a:p>
            <a:pPr algn="just"/>
            <a:r>
              <a:rPr lang="es-ES" dirty="0"/>
              <a:t>	al que el laboratorio lleva al menos 20 PS con al menos</a:t>
            </a:r>
          </a:p>
          <a:p>
            <a:pPr algn="just"/>
            <a:r>
              <a:rPr lang="es-ES" dirty="0"/>
              <a:t>	una </a:t>
            </a:r>
            <a:r>
              <a:rPr lang="es-ES" dirty="0" smtClean="0"/>
              <a:t>pernoctación</a:t>
            </a:r>
            <a:endParaRPr lang="es-E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0000" y="144000"/>
            <a:ext cx="5508104" cy="533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 smtClean="0">
                <a:solidFill>
                  <a:srgbClr val="579CAD">
                    <a:lumMod val="75000"/>
                  </a:srgbClr>
                </a:solidFill>
              </a:rPr>
              <a:t>TRANSPARENCIA INTERNA</a:t>
            </a:r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>
          <a:xfrm>
            <a:off x="8280000" y="6384000"/>
            <a:ext cx="720000" cy="336000"/>
          </a:xfrm>
          <a:prstGeom prst="rect">
            <a:avLst/>
          </a:prstGeom>
        </p:spPr>
        <p:txBody>
          <a:bodyPr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A1665-F7E1-4B46-BB00-0BC4B18AACF7}" type="slidenum">
              <a:rPr lang="es-ES" sz="1200" smtClean="0">
                <a:solidFill>
                  <a:schemeClr val="bg1">
                    <a:lumMod val="50000"/>
                  </a:schemeClr>
                </a:solidFill>
              </a:rPr>
              <a: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4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9553" y="1976451"/>
            <a:ext cx="4987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dirty="0"/>
              <a:t> Listado de eventos de terceros (hospitalidad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2000" y="624001"/>
            <a:ext cx="8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2"/>
                </a:solidFill>
              </a:rPr>
              <a:t>Iniciativas en materia de Transparencia: </a:t>
            </a:r>
          </a:p>
          <a:p>
            <a:pPr algn="ctr"/>
            <a:r>
              <a:rPr lang="es-ES" sz="2800" b="1" dirty="0">
                <a:solidFill>
                  <a:schemeClr val="accent2"/>
                </a:solidFill>
              </a:rPr>
              <a:t>Comunicación Exterior - </a:t>
            </a:r>
            <a:r>
              <a:rPr lang="es-ES" sz="2800" b="1" u="sng" dirty="0" smtClean="0">
                <a:solidFill>
                  <a:schemeClr val="accent2"/>
                </a:solidFill>
              </a:rPr>
              <a:t>www.codigofarmaindustria.org</a:t>
            </a:r>
            <a:endParaRPr lang="es-ES" sz="2800" b="1" dirty="0">
              <a:solidFill>
                <a:schemeClr val="accent2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971600" y="2529964"/>
            <a:ext cx="7704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s-ES" sz="1600" dirty="0"/>
              <a:t>Sistema electrónico a través del cual los laboratorios asociados a FARMAINDUSTRIA y adheridos al </a:t>
            </a:r>
            <a:r>
              <a:rPr lang="es-ES" sz="1600" b="1" dirty="0"/>
              <a:t>Código</a:t>
            </a:r>
            <a:r>
              <a:rPr lang="es-ES" sz="1600" dirty="0"/>
              <a:t>, o cualquier otra persona interesada en el mismo, pueden consultar el listado de eventos (congresos, conferencias, simposios, jornadas, reuniones o cualquier otro tipo de actividad similar) organizados por terceros (sociedades científicas, organizaciones profesionales, etc.), tanto a nivel nacional como internacional, revisados por la USD. 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40000" y="4214117"/>
            <a:ext cx="7488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dirty="0"/>
              <a:t> Procedimiento de denuncias: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s-ES" dirty="0"/>
              <a:t> </a:t>
            </a:r>
            <a:r>
              <a:rPr lang="es-ES" dirty="0" smtClean="0"/>
              <a:t>       - </a:t>
            </a:r>
            <a:r>
              <a:rPr lang="es-ES" dirty="0"/>
              <a:t>Publicación de resoluciones (desde 2002)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s-ES" dirty="0" smtClean="0"/>
              <a:t>        - </a:t>
            </a:r>
            <a:r>
              <a:rPr lang="es-ES" dirty="0"/>
              <a:t>Publicación de acuerdos de mediación (desde 2007) 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40000" y="5432835"/>
            <a:ext cx="7128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ES" dirty="0" smtClean="0"/>
              <a:t> Colaboraciones con Organizaciones de Pacientes</a:t>
            </a:r>
            <a:endParaRPr lang="es-E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0000" y="144000"/>
            <a:ext cx="6804248" cy="533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 smtClean="0">
                <a:solidFill>
                  <a:srgbClr val="579CAD">
                    <a:lumMod val="75000"/>
                  </a:srgbClr>
                </a:solidFill>
              </a:rPr>
              <a:t>TRANSPARENCIA EXTERNA</a:t>
            </a:r>
          </a:p>
        </p:txBody>
      </p:sp>
      <p:sp>
        <p:nvSpPr>
          <p:cNvPr id="9" name="1 Marcador de número de diapositiva"/>
          <p:cNvSpPr txBox="1">
            <a:spLocks/>
          </p:cNvSpPr>
          <p:nvPr/>
        </p:nvSpPr>
        <p:spPr>
          <a:xfrm>
            <a:off x="8280000" y="6384000"/>
            <a:ext cx="720000" cy="3360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1E4A1665-F7E1-4B46-BB00-0BC4B18AACF7}" type="slidenum">
              <a:rPr lang="es-E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6</a:t>
            </a:fld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4 Imagen" descr="PERIODISTAS_P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5496" y="72831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>
                <a:solidFill>
                  <a:srgbClr val="4C5DDE"/>
                </a:solidFill>
                <a:latin typeface="Arial" pitchFamily="34" charset="0"/>
                <a:cs typeface="Arial" pitchFamily="34" charset="0"/>
              </a:rPr>
              <a:t>http://www.codigofarmaindustria.org</a:t>
            </a:r>
            <a:endParaRPr lang="es-ES" u="sng" dirty="0">
              <a:solidFill>
                <a:srgbClr val="4C5DD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91680" y="2708920"/>
            <a:ext cx="1368152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197" t="12201" r="31788" b="8001"/>
          <a:stretch>
            <a:fillRect/>
          </a:stretch>
        </p:blipFill>
        <p:spPr bwMode="auto">
          <a:xfrm>
            <a:off x="1115615" y="1196752"/>
            <a:ext cx="6864447" cy="49685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512" y="144000"/>
            <a:ext cx="8783960" cy="533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 smtClean="0">
                <a:solidFill>
                  <a:srgbClr val="579CAD">
                    <a:lumMod val="75000"/>
                  </a:srgbClr>
                </a:solidFill>
              </a:rPr>
              <a:t>TRANSPARENCIA EXTERNA: </a:t>
            </a:r>
            <a:r>
              <a:rPr lang="es-ES_tradnl" sz="2400" b="1" dirty="0" smtClean="0">
                <a:solidFill>
                  <a:srgbClr val="B73479"/>
                </a:solidFill>
              </a:rPr>
              <a:t>Reuniones Científicas</a:t>
            </a:r>
          </a:p>
        </p:txBody>
      </p:sp>
      <p:sp>
        <p:nvSpPr>
          <p:cNvPr id="8" name="1 Marcador de número de diapositiva"/>
          <p:cNvSpPr txBox="1">
            <a:spLocks/>
          </p:cNvSpPr>
          <p:nvPr/>
        </p:nvSpPr>
        <p:spPr>
          <a:xfrm>
            <a:off x="8280000" y="6384000"/>
            <a:ext cx="720000" cy="3360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1E4A1665-F7E1-4B46-BB00-0BC4B18AACF7}" type="slidenum">
              <a:rPr lang="es-E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7</a:t>
            </a:fld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64639"/>
            <a:ext cx="1872207" cy="268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4 Imagen" descr="PERIODISTAS_P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6000" y="729600"/>
            <a:ext cx="82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>
                <a:solidFill>
                  <a:srgbClr val="4C5DDE"/>
                </a:solidFill>
                <a:latin typeface="Arial" pitchFamily="34" charset="0"/>
                <a:cs typeface="Arial" pitchFamily="34" charset="0"/>
              </a:rPr>
              <a:t>http://www.codigofarmaindustria.org</a:t>
            </a:r>
            <a:endParaRPr lang="es-ES" u="sng" dirty="0">
              <a:solidFill>
                <a:srgbClr val="4C5DD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12201" r="28835" b="10100"/>
          <a:stretch>
            <a:fillRect/>
          </a:stretch>
        </p:blipFill>
        <p:spPr bwMode="auto">
          <a:xfrm>
            <a:off x="1080000" y="1440000"/>
            <a:ext cx="6300000" cy="416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144000"/>
            <a:ext cx="8783960" cy="533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 smtClean="0">
                <a:solidFill>
                  <a:srgbClr val="579CAD">
                    <a:lumMod val="75000"/>
                  </a:srgbClr>
                </a:solidFill>
              </a:rPr>
              <a:t>TRANSPARENCIA EXTERNA: </a:t>
            </a:r>
            <a:r>
              <a:rPr lang="es-ES_tradnl" sz="2400" b="1" dirty="0" smtClean="0">
                <a:solidFill>
                  <a:srgbClr val="B73479"/>
                </a:solidFill>
              </a:rPr>
              <a:t>Reuniones Científicas</a:t>
            </a:r>
          </a:p>
        </p:txBody>
      </p:sp>
      <p:sp>
        <p:nvSpPr>
          <p:cNvPr id="8" name="1 Marcador de número de diapositiva"/>
          <p:cNvSpPr txBox="1">
            <a:spLocks/>
          </p:cNvSpPr>
          <p:nvPr/>
        </p:nvSpPr>
        <p:spPr>
          <a:xfrm>
            <a:off x="8280000" y="6384000"/>
            <a:ext cx="720000" cy="336000"/>
          </a:xfrm>
          <a:prstGeom prst="rect">
            <a:avLst/>
          </a:prstGeom>
        </p:spPr>
        <p:txBody>
          <a:bodyPr/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A1665-F7E1-4B46-BB00-0BC4B18AACF7}" type="slidenum">
              <a:rPr lang="es-ES" sz="1200" smtClean="0">
                <a:solidFill>
                  <a:schemeClr val="bg1">
                    <a:lumMod val="50000"/>
                  </a:schemeClr>
                </a:solidFill>
              </a:rPr>
              <a: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4 Imagen" descr="PERIODISTAS_P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5437" t="24363" r="30307" b="37247"/>
          <a:stretch>
            <a:fillRect/>
          </a:stretch>
        </p:blipFill>
        <p:spPr bwMode="auto">
          <a:xfrm>
            <a:off x="5364088" y="2636912"/>
            <a:ext cx="3633634" cy="3257741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332" t="14300" r="35922" b="8001"/>
          <a:stretch>
            <a:fillRect/>
          </a:stretch>
        </p:blipFill>
        <p:spPr bwMode="auto">
          <a:xfrm>
            <a:off x="360000" y="960001"/>
            <a:ext cx="5191386" cy="422156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144000"/>
            <a:ext cx="8783960" cy="533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 smtClean="0">
                <a:solidFill>
                  <a:srgbClr val="579CAD">
                    <a:lumMod val="75000"/>
                  </a:srgbClr>
                </a:solidFill>
              </a:rPr>
              <a:t>TRANSPARENCIA EXTERNA: </a:t>
            </a:r>
            <a:r>
              <a:rPr lang="es-ES_tradnl" sz="2400" b="1" dirty="0" smtClean="0">
                <a:solidFill>
                  <a:srgbClr val="B73479"/>
                </a:solidFill>
              </a:rPr>
              <a:t>Acuerdos de Mediación</a:t>
            </a:r>
          </a:p>
        </p:txBody>
      </p:sp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8280000" y="6384000"/>
            <a:ext cx="720000" cy="3360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1E4A1665-F7E1-4B46-BB00-0BC4B18AACF7}" type="slidenum">
              <a:rPr lang="es-E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9</a:t>
            </a:fld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44691"/>
            <a:ext cx="2255174" cy="2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4 Imagen" descr="PERIODISTAS_PI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6165304"/>
            <a:ext cx="3563888" cy="62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orporativo Farma">
      <a:dk1>
        <a:srgbClr val="666666"/>
      </a:dk1>
      <a:lt1>
        <a:srgbClr val="F0F0F0"/>
      </a:lt1>
      <a:dk2>
        <a:srgbClr val="D7D7D7"/>
      </a:dk2>
      <a:lt2>
        <a:srgbClr val="B73479"/>
      </a:lt2>
      <a:accent1>
        <a:srgbClr val="AC396A"/>
      </a:accent1>
      <a:accent2>
        <a:srgbClr val="579CAD"/>
      </a:accent2>
      <a:accent3>
        <a:srgbClr val="1E727F"/>
      </a:accent3>
      <a:accent4>
        <a:srgbClr val="E8573B"/>
      </a:accent4>
      <a:accent5>
        <a:srgbClr val="FFFFFF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4417</TotalTime>
  <Words>765</Words>
  <Application>Microsoft Office PowerPoint</Application>
  <PresentationFormat>Presentación en pantalla (4:3)</PresentationFormat>
  <Paragraphs>178</Paragraphs>
  <Slides>19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Default Theme</vt:lpstr>
      <vt:lpstr>COMPROMISO DE LA INDUSTRIA FARMACÉUTICA CON LAS BUENAS PRÁCTICAS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PRESENTACION</dc:title>
  <dc:creator>José M. Alonso</dc:creator>
  <cp:lastModifiedBy>José M. Alonso</cp:lastModifiedBy>
  <cp:revision>28</cp:revision>
  <dcterms:created xsi:type="dcterms:W3CDTF">2017-10-11T11:33:14Z</dcterms:created>
  <dcterms:modified xsi:type="dcterms:W3CDTF">2017-10-19T14:14:19Z</dcterms:modified>
</cp:coreProperties>
</file>