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409" r:id="rId2"/>
    <p:sldId id="481" r:id="rId3"/>
    <p:sldId id="415" r:id="rId4"/>
    <p:sldId id="487" r:id="rId5"/>
    <p:sldId id="417" r:id="rId6"/>
    <p:sldId id="418" r:id="rId7"/>
    <p:sldId id="482" r:id="rId8"/>
    <p:sldId id="488" r:id="rId9"/>
    <p:sldId id="421" r:id="rId10"/>
    <p:sldId id="422" r:id="rId11"/>
    <p:sldId id="484" r:id="rId12"/>
    <p:sldId id="497" r:id="rId13"/>
    <p:sldId id="494" r:id="rId14"/>
    <p:sldId id="495" r:id="rId15"/>
    <p:sldId id="489" r:id="rId16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727F"/>
    <a:srgbClr val="E8573B"/>
    <a:srgbClr val="B73479"/>
    <a:srgbClr val="808080"/>
    <a:srgbClr val="0000FF"/>
    <a:srgbClr val="E7A9CA"/>
    <a:srgbClr val="666666"/>
    <a:srgbClr val="FCEBE8"/>
    <a:srgbClr val="DD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598" autoAdjust="0"/>
  </p:normalViewPr>
  <p:slideViewPr>
    <p:cSldViewPr>
      <p:cViewPr varScale="1">
        <p:scale>
          <a:sx n="93" d="100"/>
          <a:sy n="93" d="100"/>
        </p:scale>
        <p:origin x="1195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76"/>
    </p:cViewPr>
  </p:sorterViewPr>
  <p:notesViewPr>
    <p:cSldViewPr>
      <p:cViewPr varScale="1">
        <p:scale>
          <a:sx n="90" d="100"/>
          <a:sy n="90" d="100"/>
        </p:scale>
        <p:origin x="-37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ladan\aquerejeta\Alberto\Encuestas\Encuesta%20Empleo\2018%20(datos%202017)\Cuadros%20COMEX%202016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ladan\aquerejeta\Alberto\Encuestas\Encuesta%20Empleo\2018%20(datos%202017)\Cuadros%20COMEX%20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58801895574817"/>
          <c:y val="3.5330796578158005E-2"/>
          <c:w val="0.65443087741209161"/>
          <c:h val="0.6778034087482346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Nº Empleados según tipo de contratación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B73479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0-DD21-4CED-A713-18106F090400}"/>
              </c:ext>
            </c:extLst>
          </c:dPt>
          <c:dPt>
            <c:idx val="1"/>
            <c:bubble3D val="0"/>
            <c:spPr>
              <a:solidFill>
                <a:srgbClr val="B73479">
                  <a:alpha val="60000"/>
                </a:srgbClr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D21-4CED-A713-18106F090400}"/>
              </c:ext>
            </c:extLst>
          </c:dPt>
          <c:dPt>
            <c:idx val="2"/>
            <c:bubble3D val="0"/>
            <c:spPr>
              <a:solidFill>
                <a:srgbClr val="1E727F">
                  <a:alpha val="60000"/>
                </a:srgbClr>
              </a:solidFill>
              <a:ln>
                <a:solidFill>
                  <a:schemeClr val="accent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DD21-4CED-A713-18106F090400}"/>
              </c:ext>
            </c:extLst>
          </c:dPt>
          <c:dPt>
            <c:idx val="3"/>
            <c:bubble3D val="0"/>
            <c:spPr>
              <a:solidFill>
                <a:srgbClr val="1E727F"/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D21-4CED-A713-18106F090400}"/>
              </c:ext>
            </c:extLst>
          </c:dPt>
          <c:dLbls>
            <c:dLbl>
              <c:idx val="0"/>
              <c:layout>
                <c:manualLayout>
                  <c:x val="-0.3043830857874042"/>
                  <c:y val="-0.19827125689738212"/>
                </c:manualLayout>
              </c:layout>
              <c:numFmt formatCode="0.0%" sourceLinked="0"/>
              <c:spPr>
                <a:solidFill>
                  <a:schemeClr val="accent2"/>
                </a:solidFill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HelveticaNeueLT Std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21-4CED-A713-18106F090400}"/>
                </c:ext>
              </c:extLst>
            </c:dLbl>
            <c:dLbl>
              <c:idx val="1"/>
              <c:layout>
                <c:manualLayout>
                  <c:x val="-6.9974265311517111E-2"/>
                  <c:y val="8.2883383327778379E-2"/>
                </c:manualLayout>
              </c:layout>
              <c:numFmt formatCode="0.0%" sourceLinked="0"/>
              <c:spPr>
                <a:noFill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  <a:latin typeface="HelveticaNeueLT Std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21-4CED-A713-18106F090400}"/>
                </c:ext>
              </c:extLst>
            </c:dLbl>
            <c:dLbl>
              <c:idx val="2"/>
              <c:layout>
                <c:manualLayout>
                  <c:x val="-8.9272887303709553E-2"/>
                  <c:y val="4.1671295781949991E-3"/>
                </c:manualLayout>
              </c:layout>
              <c:numFmt formatCode="0.0%" sourceLinked="0"/>
              <c:spPr>
                <a:solidFill>
                  <a:schemeClr val="accent5">
                    <a:lumMod val="20000"/>
                    <a:lumOff val="80000"/>
                  </a:schemeClr>
                </a:solidFill>
              </c:spPr>
              <c:txPr>
                <a:bodyPr/>
                <a:lstStyle/>
                <a:p>
                  <a:pPr>
                    <a:defRPr sz="1800" b="1">
                      <a:latin typeface="HelveticaNeueLT Std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21-4CED-A713-18106F090400}"/>
                </c:ext>
              </c:extLst>
            </c:dLbl>
            <c:dLbl>
              <c:idx val="3"/>
              <c:layout>
                <c:manualLayout>
                  <c:x val="0.13798442893318366"/>
                  <c:y val="7.6086221901270429E-2"/>
                </c:manualLayout>
              </c:layout>
              <c:numFmt formatCode="0.0%" sourceLinked="0"/>
              <c:spPr>
                <a:noFill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HelveticaNeueLT Std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21-4CED-A713-18106F09040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HelveticaNeueLT Std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Indefinidos a tiempo completo</c:v>
                </c:pt>
                <c:pt idx="1">
                  <c:v>Indefinidos a tiempo parcial</c:v>
                </c:pt>
                <c:pt idx="2">
                  <c:v>Personal no fijo en prácticas o formación</c:v>
                </c:pt>
                <c:pt idx="3">
                  <c:v>Personal no fijo con contratos temporales</c:v>
                </c:pt>
              </c:strCache>
            </c:strRef>
          </c:cat>
          <c:val>
            <c:numRef>
              <c:f>Hoja1!$B$2:$B$5</c:f>
              <c:numCache>
                <c:formatCode>0.0%</c:formatCode>
                <c:ptCount val="4"/>
                <c:pt idx="0">
                  <c:v>0.92487700921939908</c:v>
                </c:pt>
                <c:pt idx="1">
                  <c:v>9.2211067718783561E-3</c:v>
                </c:pt>
                <c:pt idx="2">
                  <c:v>1.6597992189381041E-2</c:v>
                </c:pt>
                <c:pt idx="3">
                  <c:v>4.9303891819341444E-2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21-4CED-A713-18106F090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30"/>
      </c:pieChart>
    </c:plotArea>
    <c:legend>
      <c:legendPos val="b"/>
      <c:legendEntry>
        <c:idx val="0"/>
        <c:txPr>
          <a:bodyPr/>
          <a:lstStyle/>
          <a:p>
            <a:pPr>
              <a:defRPr sz="1100" b="0">
                <a:latin typeface="HelveticaNeueLT Std" pitchFamily="34" charset="0"/>
              </a:defRPr>
            </a:pPr>
            <a:endParaRPr lang="es-ES"/>
          </a:p>
        </c:txPr>
      </c:legendEntry>
      <c:layout>
        <c:manualLayout>
          <c:xMode val="edge"/>
          <c:yMode val="edge"/>
          <c:x val="6.6898697079634931E-2"/>
          <c:y val="0.76639979817057613"/>
          <c:w val="0.87836600530975451"/>
          <c:h val="0.19033139836314492"/>
        </c:manualLayout>
      </c:layout>
      <c:overlay val="0"/>
      <c:spPr>
        <a:solidFill>
          <a:srgbClr val="DDEBEF"/>
        </a:solidFill>
        <a:ln>
          <a:noFill/>
        </a:ln>
      </c:spPr>
      <c:txPr>
        <a:bodyPr/>
        <a:lstStyle/>
        <a:p>
          <a:pPr>
            <a:defRPr sz="1100" b="0"/>
          </a:pPr>
          <a:endParaRPr lang="es-ES"/>
        </a:p>
      </c:txPr>
    </c:legend>
    <c:plotVisOnly val="1"/>
    <c:dispBlanksAs val="gap"/>
    <c:showDLblsOverMax val="0"/>
  </c:chart>
  <c:spPr>
    <a:solidFill>
      <a:srgbClr val="DDEBEF"/>
    </a:solidFill>
    <a:ln>
      <a:solidFill>
        <a:schemeClr val="accent6">
          <a:lumMod val="75000"/>
        </a:schemeClr>
      </a:solidFill>
    </a:ln>
  </c:spPr>
  <c:txPr>
    <a:bodyPr/>
    <a:lstStyle/>
    <a:p>
      <a:pPr>
        <a:defRPr sz="1200">
          <a:latin typeface="HelveticaNeueLT Std" pitchFamily="34" charset="0"/>
        </a:defRPr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674680021308391E-2"/>
          <c:y val="0.13022633923028171"/>
          <c:w val="0.95032531997869185"/>
          <c:h val="0.55317443998759674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41"/>
      </c:pieChart>
    </c:plotArea>
    <c:legend>
      <c:legendPos val="b"/>
      <c:layout>
        <c:manualLayout>
          <c:xMode val="edge"/>
          <c:yMode val="edge"/>
          <c:x val="0.10019755639686759"/>
          <c:y val="0.76229465382785166"/>
          <c:w val="0.81789737037765031"/>
          <c:h val="0.16399877625537471"/>
        </c:manualLayout>
      </c:layout>
      <c:overlay val="0"/>
      <c:spPr>
        <a:ln>
          <a:noFill/>
        </a:ln>
      </c:spPr>
      <c:txPr>
        <a:bodyPr/>
        <a:lstStyle/>
        <a:p>
          <a:pPr>
            <a:defRPr sz="1200" b="0"/>
          </a:pPr>
          <a:endParaRPr lang="es-ES"/>
        </a:p>
      </c:txPr>
    </c:legend>
    <c:plotVisOnly val="1"/>
    <c:dispBlanksAs val="gap"/>
    <c:showDLblsOverMax val="0"/>
  </c:chart>
  <c:spPr>
    <a:solidFill>
      <a:srgbClr val="FCEBE8"/>
    </a:solidFill>
    <a:ln>
      <a:solidFill>
        <a:srgbClr val="000000"/>
      </a:solidFill>
    </a:ln>
  </c:spPr>
  <c:txPr>
    <a:bodyPr/>
    <a:lstStyle/>
    <a:p>
      <a:pPr>
        <a:defRPr sz="1200">
          <a:latin typeface="HelveticaNeueLT Std" pitchFamily="34" charset="0"/>
        </a:defRPr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9777061808039E-2"/>
          <c:y val="0.14668830328968419"/>
          <c:w val="0.98476338886322246"/>
          <c:h val="0.5543853152118900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Nº Empleados según tipo de contratación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B73479"/>
              </a:solidFill>
              <a:ln>
                <a:solidFill>
                  <a:schemeClr val="accent5">
                    <a:lumMod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67C-42BD-B17A-F500F45C66D9}"/>
              </c:ext>
            </c:extLst>
          </c:dPt>
          <c:dPt>
            <c:idx val="1"/>
            <c:bubble3D val="0"/>
            <c:spPr>
              <a:solidFill>
                <a:srgbClr val="1E727F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667C-42BD-B17A-F500F45C66D9}"/>
              </c:ext>
            </c:extLst>
          </c:dPt>
          <c:dPt>
            <c:idx val="2"/>
            <c:bubble3D val="0"/>
            <c:spPr>
              <a:solidFill>
                <a:srgbClr val="1E727F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667C-42BD-B17A-F500F45C66D9}"/>
              </c:ext>
            </c:extLst>
          </c:dPt>
          <c:dPt>
            <c:idx val="3"/>
            <c:bubble3D val="0"/>
            <c:spPr>
              <a:solidFill>
                <a:srgbClr val="1E727F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667C-42BD-B17A-F500F45C66D9}"/>
              </c:ext>
            </c:extLst>
          </c:dPt>
          <c:dLbls>
            <c:dLbl>
              <c:idx val="0"/>
              <c:layout>
                <c:manualLayout>
                  <c:x val="0.18428329900666307"/>
                  <c:y val="0.173385005474557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7C-42BD-B17A-F500F45C66D9}"/>
                </c:ext>
              </c:extLst>
            </c:dLbl>
            <c:dLbl>
              <c:idx val="1"/>
              <c:layout>
                <c:manualLayout>
                  <c:x val="-0.16513300516466831"/>
                  <c:y val="-0.136137930914050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7C-42BD-B17A-F500F45C66D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non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Hoja1!$A$2:$A$3</c:f>
              <c:strCache>
                <c:ptCount val="2"/>
                <c:pt idx="0">
                  <c:v>Licenciados universitarios</c:v>
                </c:pt>
                <c:pt idx="1">
                  <c:v>Resto</c:v>
                </c:pt>
              </c:strCache>
            </c:strRef>
          </c:cat>
          <c:val>
            <c:numRef>
              <c:f>Hoja1!$B$2:$B$3</c:f>
              <c:numCache>
                <c:formatCode>0.00%</c:formatCode>
                <c:ptCount val="2"/>
                <c:pt idx="0">
                  <c:v>0.72499999999999998</c:v>
                </c:pt>
                <c:pt idx="1">
                  <c:v>0.27500000000000002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7C-42BD-B17A-F500F45C66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9"/>
      </c:pieChart>
    </c:plotArea>
    <c:legend>
      <c:legendPos val="b"/>
      <c:layout>
        <c:manualLayout>
          <c:xMode val="edge"/>
          <c:yMode val="edge"/>
          <c:x val="0.10306048615680878"/>
          <c:y val="0.75973261980724671"/>
          <c:w val="0.81843149906420654"/>
          <c:h val="0.14772363601390889"/>
        </c:manualLayout>
      </c:layout>
      <c:overlay val="0"/>
      <c:spPr>
        <a:ln>
          <a:noFill/>
        </a:ln>
      </c:spPr>
      <c:txPr>
        <a:bodyPr/>
        <a:lstStyle/>
        <a:p>
          <a:pPr>
            <a:defRPr sz="1200" b="0"/>
          </a:pPr>
          <a:endParaRPr lang="es-ES"/>
        </a:p>
      </c:txPr>
    </c:legend>
    <c:plotVisOnly val="1"/>
    <c:dispBlanksAs val="gap"/>
    <c:showDLblsOverMax val="0"/>
  </c:chart>
  <c:spPr>
    <a:solidFill>
      <a:srgbClr val="FCEBE8"/>
    </a:solidFill>
    <a:ln>
      <a:solidFill>
        <a:srgbClr val="000000"/>
      </a:solidFill>
    </a:ln>
  </c:spPr>
  <c:txPr>
    <a:bodyPr/>
    <a:lstStyle/>
    <a:p>
      <a:pPr>
        <a:defRPr sz="1200">
          <a:latin typeface="HelveticaNeueLT Std" pitchFamily="34" charset="0"/>
        </a:defRPr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7481126018285367"/>
          <c:y val="5.4799218737600706E-2"/>
          <c:w val="0.32217205056625658"/>
          <c:h val="0.8522736362626376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1E727F"/>
            </a:solidFill>
            <a:ln>
              <a:solidFill>
                <a:schemeClr val="tx1"/>
              </a:solidFill>
            </a:ln>
          </c:spPr>
          <c:invertIfNegative val="0"/>
          <c:dPt>
            <c:idx val="8"/>
            <c:invertIfNegative val="0"/>
            <c:bubble3D val="0"/>
            <c:spPr>
              <a:solidFill>
                <a:srgbClr val="E8573B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0327-4953-8572-5DD1136C1FC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204-4A40-8994-EEDC6709A36E}"/>
              </c:ext>
            </c:extLst>
          </c:dPt>
          <c:dPt>
            <c:idx val="14"/>
            <c:invertIfNegative val="0"/>
            <c:bubble3D val="0"/>
            <c:spPr>
              <a:solidFill>
                <a:srgbClr val="B73479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8B1B-4F16-80CA-A28CF647883C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204-4A40-8994-EEDC6709A36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HelveticaNeueLT Std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'Cuadro 1'!$A$56:$A$75</c:f>
              <c:strCache>
                <c:ptCount val="20"/>
                <c:pt idx="0">
                  <c:v>Otras industrias extractivas</c:v>
                </c:pt>
                <c:pt idx="1">
                  <c:v>Fabricación de bebidas</c:v>
                </c:pt>
                <c:pt idx="2">
                  <c:v>Industria de la alimentación</c:v>
                </c:pt>
                <c:pt idx="3">
                  <c:v>Otros productos minerales no metálicos</c:v>
                </c:pt>
                <c:pt idx="4">
                  <c:v>Otras industrias manufactureras</c:v>
                </c:pt>
                <c:pt idx="5">
                  <c:v>Industria textil</c:v>
                </c:pt>
                <c:pt idx="6">
                  <c:v>Industria de caucho y plásticos</c:v>
                </c:pt>
                <c:pt idx="7">
                  <c:v>Industria del papel</c:v>
                </c:pt>
                <c:pt idx="8">
                  <c:v>TOTAL INDUSTRIA</c:v>
                </c:pt>
                <c:pt idx="9">
                  <c:v>Industria del cuero y del calzado</c:v>
                </c:pt>
                <c:pt idx="10">
                  <c:v>Maquinaria y equipo </c:v>
                </c:pt>
                <c:pt idx="11">
                  <c:v>Material y equipo eléctrico</c:v>
                </c:pt>
                <c:pt idx="12">
                  <c:v>Otro material de transporte</c:v>
                </c:pt>
                <c:pt idx="13">
                  <c:v>Productos informáticos, electrónicos y ópticos</c:v>
                </c:pt>
                <c:pt idx="14">
                  <c:v>Industria farmacéutica</c:v>
                </c:pt>
                <c:pt idx="15">
                  <c:v>Metalurgia; hierro, acero y ferroaleaciones</c:v>
                </c:pt>
                <c:pt idx="16">
                  <c:v>Industria química</c:v>
                </c:pt>
                <c:pt idx="17">
                  <c:v>Confección de prendas de vestir</c:v>
                </c:pt>
                <c:pt idx="18">
                  <c:v>Vehículos de motor, remolques y semirremolques</c:v>
                </c:pt>
                <c:pt idx="19">
                  <c:v>Extracción de minerales metálicos</c:v>
                </c:pt>
              </c:strCache>
            </c:strRef>
          </c:cat>
          <c:val>
            <c:numRef>
              <c:f>'Cuadro 1'!$B$56:$B$75</c:f>
              <c:numCache>
                <c:formatCode>#,##0\ "€"</c:formatCode>
                <c:ptCount val="20"/>
                <c:pt idx="0">
                  <c:v>55497.089508467259</c:v>
                </c:pt>
                <c:pt idx="1">
                  <c:v>70685.838993461468</c:v>
                </c:pt>
                <c:pt idx="2">
                  <c:v>71000.425272416207</c:v>
                </c:pt>
                <c:pt idx="3">
                  <c:v>73322.557379797057</c:v>
                </c:pt>
                <c:pt idx="4">
                  <c:v>81927.543171038196</c:v>
                </c:pt>
                <c:pt idx="5">
                  <c:v>82366.29943274321</c:v>
                </c:pt>
                <c:pt idx="6">
                  <c:v>84828.844636133581</c:v>
                </c:pt>
                <c:pt idx="7">
                  <c:v>95268.055312682613</c:v>
                </c:pt>
                <c:pt idx="8">
                  <c:v>113700.93552906791</c:v>
                </c:pt>
                <c:pt idx="9">
                  <c:v>113900.98295813969</c:v>
                </c:pt>
                <c:pt idx="10">
                  <c:v>140265.68982145432</c:v>
                </c:pt>
                <c:pt idx="11">
                  <c:v>172505.07443663434</c:v>
                </c:pt>
                <c:pt idx="12">
                  <c:v>219491.41077414903</c:v>
                </c:pt>
                <c:pt idx="13">
                  <c:v>238149.5900485676</c:v>
                </c:pt>
                <c:pt idx="14">
                  <c:v>247700.51546667481</c:v>
                </c:pt>
                <c:pt idx="15">
                  <c:v>265478.91533886868</c:v>
                </c:pt>
                <c:pt idx="16">
                  <c:v>271650.78187111241</c:v>
                </c:pt>
                <c:pt idx="17">
                  <c:v>308539.80309864145</c:v>
                </c:pt>
                <c:pt idx="18">
                  <c:v>319194.5237790409</c:v>
                </c:pt>
                <c:pt idx="19">
                  <c:v>742988.34619313304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04-4A40-8994-EEDC6709A3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105792"/>
        <c:axId val="55795712"/>
      </c:barChart>
      <c:catAx>
        <c:axId val="551057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HelveticaNeueLT Std" pitchFamily="34" charset="0"/>
              </a:defRPr>
            </a:pPr>
            <a:endParaRPr lang="es-ES"/>
          </a:p>
        </c:txPr>
        <c:crossAx val="55795712"/>
        <c:crosses val="autoZero"/>
        <c:auto val="1"/>
        <c:lblAlgn val="ctr"/>
        <c:lblOffset val="100"/>
        <c:noMultiLvlLbl val="0"/>
      </c:catAx>
      <c:valAx>
        <c:axId val="55795712"/>
        <c:scaling>
          <c:orientation val="minMax"/>
          <c:max val="900000"/>
        </c:scaling>
        <c:delete val="1"/>
        <c:axPos val="b"/>
        <c:numFmt formatCode="#,##0\ &quot;€&quot;" sourceLinked="0"/>
        <c:majorTickMark val="out"/>
        <c:minorTickMark val="none"/>
        <c:tickLblPos val="none"/>
        <c:crossAx val="55105792"/>
        <c:crosses val="autoZero"/>
        <c:crossBetween val="between"/>
        <c:majorUnit val="30000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7481126018285367"/>
          <c:y val="5.4799218737600706E-2"/>
          <c:w val="0.32217205056625658"/>
          <c:h val="0.8522736362626376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1E727F"/>
            </a:solidFill>
            <a:ln>
              <a:solidFill>
                <a:schemeClr val="tx1"/>
              </a:solidFill>
            </a:ln>
          </c:spPr>
          <c:invertIfNegative val="0"/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59B-4BE2-895A-C2B20EB1AC6B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59B-4BE2-895A-C2B20EB1AC6B}"/>
              </c:ext>
            </c:extLst>
          </c:dPt>
          <c:dPt>
            <c:idx val="11"/>
            <c:invertIfNegative val="0"/>
            <c:bubble3D val="0"/>
            <c:spPr>
              <a:solidFill>
                <a:srgbClr val="E8573B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B70A-4478-9FA7-15FC761CA9ED}"/>
              </c:ext>
            </c:extLst>
          </c:dPt>
          <c:dPt>
            <c:idx val="17"/>
            <c:invertIfNegative val="0"/>
            <c:bubble3D val="0"/>
            <c:spPr>
              <a:solidFill>
                <a:srgbClr val="B73479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859B-4BE2-895A-C2B20EB1AC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HelveticaNeueLT Std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'Cuadro 1'!$A$78:$A$97</c:f>
              <c:strCache>
                <c:ptCount val="20"/>
                <c:pt idx="0">
                  <c:v>Productos metálicos</c:v>
                </c:pt>
                <c:pt idx="1">
                  <c:v>Alimentación, bebidas y tabaco</c:v>
                </c:pt>
                <c:pt idx="2">
                  <c:v>Saneamiento y gestión de residuos </c:v>
                </c:pt>
                <c:pt idx="3">
                  <c:v>Material y equipo eléctrico</c:v>
                </c:pt>
                <c:pt idx="4">
                  <c:v>Productos informáticos, electrónicos y ópticos</c:v>
                </c:pt>
                <c:pt idx="5">
                  <c:v>Productos de caucho y plásticos</c:v>
                </c:pt>
                <c:pt idx="6">
                  <c:v>Otros productos minerales no metálicos</c:v>
                </c:pt>
                <c:pt idx="7">
                  <c:v>Instalación de maquinaria y equipo</c:v>
                </c:pt>
                <c:pt idx="8">
                  <c:v>Fabricación de maquinaria y equipo </c:v>
                </c:pt>
                <c:pt idx="9">
                  <c:v>Industria textil, confección de prendas de vestir e industria del cuero y del calzado</c:v>
                </c:pt>
                <c:pt idx="10">
                  <c:v>Vehículos de motor</c:v>
                </c:pt>
                <c:pt idx="11">
                  <c:v>TOTAL INDUSTRIA</c:v>
                </c:pt>
                <c:pt idx="12">
                  <c:v>Industria del papel</c:v>
                </c:pt>
                <c:pt idx="13">
                  <c:v>Metalurgia</c:v>
                </c:pt>
                <c:pt idx="14">
                  <c:v>Industria química</c:v>
                </c:pt>
                <c:pt idx="15">
                  <c:v>Captación y distribución de agua</c:v>
                </c:pt>
                <c:pt idx="16">
                  <c:v>Otro material de transporte</c:v>
                </c:pt>
                <c:pt idx="17">
                  <c:v>Industria farmacéutica</c:v>
                </c:pt>
                <c:pt idx="18">
                  <c:v>Industrias extractivas</c:v>
                </c:pt>
                <c:pt idx="19">
                  <c:v>Electricidad y gas</c:v>
                </c:pt>
              </c:strCache>
            </c:strRef>
          </c:cat>
          <c:val>
            <c:numRef>
              <c:f>'Cuadro 1'!$B$78:$B$97</c:f>
              <c:numCache>
                <c:formatCode>#,##0\ "€"</c:formatCode>
                <c:ptCount val="20"/>
                <c:pt idx="0">
                  <c:v>47815.981156569935</c:v>
                </c:pt>
                <c:pt idx="1">
                  <c:v>56833.579631911525</c:v>
                </c:pt>
                <c:pt idx="2">
                  <c:v>57809.74860439849</c:v>
                </c:pt>
                <c:pt idx="3">
                  <c:v>62435.393839156503</c:v>
                </c:pt>
                <c:pt idx="4">
                  <c:v>63892.626259311524</c:v>
                </c:pt>
                <c:pt idx="5">
                  <c:v>64224.933811389325</c:v>
                </c:pt>
                <c:pt idx="6">
                  <c:v>64380.554926721721</c:v>
                </c:pt>
                <c:pt idx="7">
                  <c:v>64915.100974580528</c:v>
                </c:pt>
                <c:pt idx="8">
                  <c:v>64986.568821022127</c:v>
                </c:pt>
                <c:pt idx="9">
                  <c:v>69486.948694869483</c:v>
                </c:pt>
                <c:pt idx="10">
                  <c:v>77570.933047188882</c:v>
                </c:pt>
                <c:pt idx="11">
                  <c:v>78365.093670136572</c:v>
                </c:pt>
                <c:pt idx="12">
                  <c:v>86499.123319696082</c:v>
                </c:pt>
                <c:pt idx="13">
                  <c:v>93203.126269437635</c:v>
                </c:pt>
                <c:pt idx="14">
                  <c:v>96305.46620531501</c:v>
                </c:pt>
                <c:pt idx="15">
                  <c:v>97557.47715257571</c:v>
                </c:pt>
                <c:pt idx="16">
                  <c:v>105445.83595510179</c:v>
                </c:pt>
                <c:pt idx="17">
                  <c:v>140094.54232917921</c:v>
                </c:pt>
                <c:pt idx="18">
                  <c:v>176206.12139028186</c:v>
                </c:pt>
                <c:pt idx="19">
                  <c:v>596098.15899050958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9B-4BE2-895A-C2B20EB1AC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105792"/>
        <c:axId val="55795712"/>
      </c:barChart>
      <c:catAx>
        <c:axId val="551057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HelveticaNeueLT Std" pitchFamily="34" charset="0"/>
              </a:defRPr>
            </a:pPr>
            <a:endParaRPr lang="es-ES"/>
          </a:p>
        </c:txPr>
        <c:crossAx val="55795712"/>
        <c:crosses val="autoZero"/>
        <c:auto val="1"/>
        <c:lblAlgn val="ctr"/>
        <c:lblOffset val="100"/>
        <c:noMultiLvlLbl val="0"/>
      </c:catAx>
      <c:valAx>
        <c:axId val="55795712"/>
        <c:scaling>
          <c:orientation val="minMax"/>
          <c:max val="900000"/>
        </c:scaling>
        <c:delete val="1"/>
        <c:axPos val="b"/>
        <c:numFmt formatCode="#,##0\ &quot;€&quot;" sourceLinked="0"/>
        <c:majorTickMark val="out"/>
        <c:minorTickMark val="none"/>
        <c:tickLblPos val="none"/>
        <c:crossAx val="55105792"/>
        <c:crosses val="autoZero"/>
        <c:crossBetween val="between"/>
        <c:majorUnit val="30000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84719130824544"/>
          <c:y val="3.7873520005713791E-2"/>
          <c:w val="0.65881089840592666"/>
          <c:h val="0.6845521628549172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Nº Empleados según tipo de contratación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B73479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0-A0B4-4F0A-964F-9EB069407C4B}"/>
              </c:ext>
            </c:extLst>
          </c:dPt>
          <c:dPt>
            <c:idx val="1"/>
            <c:bubble3D val="0"/>
            <c:spPr>
              <a:solidFill>
                <a:srgbClr val="B73479">
                  <a:alpha val="60000"/>
                </a:srgbClr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A0B4-4F0A-964F-9EB069407C4B}"/>
              </c:ext>
            </c:extLst>
          </c:dPt>
          <c:dPt>
            <c:idx val="2"/>
            <c:bubble3D val="0"/>
            <c:spPr>
              <a:solidFill>
                <a:srgbClr val="1E727F"/>
              </a:solidFill>
              <a:ln>
                <a:solidFill>
                  <a:schemeClr val="accent6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A0B4-4F0A-964F-9EB069407C4B}"/>
              </c:ext>
            </c:extLst>
          </c:dPt>
          <c:dPt>
            <c:idx val="3"/>
            <c:bubble3D val="0"/>
            <c:spPr>
              <a:solidFill>
                <a:srgbClr val="1E727F">
                  <a:alpha val="60000"/>
                </a:srgbClr>
              </a:solidFill>
              <a:ln>
                <a:solidFill>
                  <a:schemeClr val="accent5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A0B4-4F0A-964F-9EB069407C4B}"/>
              </c:ext>
            </c:extLst>
          </c:dPt>
          <c:dLbls>
            <c:dLbl>
              <c:idx val="0"/>
              <c:layout>
                <c:manualLayout>
                  <c:x val="0.20541874657605147"/>
                  <c:y val="5.1139798026208008E-2"/>
                </c:manualLayout>
              </c:layout>
              <c:numFmt formatCode="0.0%" sourceLinked="0"/>
              <c:spPr>
                <a:solidFill>
                  <a:schemeClr val="accent2"/>
                </a:solidFill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HelveticaNeueLT Std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0B4-4F0A-964F-9EB069407C4B}"/>
                </c:ext>
              </c:extLst>
            </c:dLbl>
            <c:dLbl>
              <c:idx val="1"/>
              <c:layout>
                <c:manualLayout>
                  <c:x val="7.7574713920675484E-2"/>
                  <c:y val="0.11937421265810402"/>
                </c:manualLayout>
              </c:layout>
              <c:numFmt formatCode="0.0%" sourceLinked="0"/>
              <c:spPr>
                <a:noFill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HelveticaNeueLT Std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B4-4F0A-964F-9EB069407C4B}"/>
                </c:ext>
              </c:extLst>
            </c:dLbl>
            <c:dLbl>
              <c:idx val="2"/>
              <c:layout>
                <c:manualLayout>
                  <c:x val="-0.21786013239908239"/>
                  <c:y val="5.1660220427485463E-2"/>
                </c:manualLayout>
              </c:layout>
              <c:numFmt formatCode="0.0%" sourceLinked="0"/>
              <c:spPr>
                <a:solidFill>
                  <a:schemeClr val="accent6"/>
                </a:solidFill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HelveticaNeueLT Std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0B4-4F0A-964F-9EB069407C4B}"/>
                </c:ext>
              </c:extLst>
            </c:dLbl>
            <c:dLbl>
              <c:idx val="3"/>
              <c:layout>
                <c:manualLayout>
                  <c:x val="8.7559236713162084E-2"/>
                  <c:y val="-0.14286477585353041"/>
                </c:manualLayout>
              </c:layout>
              <c:numFmt formatCode="0.0%" sourceLinked="0"/>
              <c:spPr>
                <a:noFill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HelveticaNeueLT Std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B4-4F0A-964F-9EB069407C4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HelveticaNeueLT Std" pitchFamily="34" charset="0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Producción</c:v>
                </c:pt>
                <c:pt idx="1">
                  <c:v>I+D</c:v>
                </c:pt>
                <c:pt idx="2">
                  <c:v>Comercial</c:v>
                </c:pt>
                <c:pt idx="3">
                  <c:v>Administración</c:v>
                </c:pt>
              </c:strCache>
            </c:strRef>
          </c:cat>
          <c:val>
            <c:numRef>
              <c:f>Hoja1!$B$2:$B$5</c:f>
              <c:numCache>
                <c:formatCode>0.0%</c:formatCode>
                <c:ptCount val="4"/>
                <c:pt idx="0">
                  <c:v>0.28717159424439831</c:v>
                </c:pt>
                <c:pt idx="1">
                  <c:v>9.1989405111317923E-2</c:v>
                </c:pt>
                <c:pt idx="2">
                  <c:v>0.39702197723530674</c:v>
                </c:pt>
                <c:pt idx="3">
                  <c:v>0.22381702340897702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B4-4F0A-964F-9EB069407C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31"/>
      </c:pieChart>
    </c:plotArea>
    <c:legend>
      <c:legendPos val="b"/>
      <c:layout>
        <c:manualLayout>
          <c:xMode val="edge"/>
          <c:yMode val="edge"/>
          <c:x val="0.17193180642763858"/>
          <c:y val="0.79473373015051074"/>
          <c:w val="0.68726032356558164"/>
          <c:h val="0.13618190257579671"/>
        </c:manualLayout>
      </c:layout>
      <c:overlay val="0"/>
      <c:spPr>
        <a:solidFill>
          <a:srgbClr val="DDEBEF"/>
        </a:solidFill>
        <a:ln>
          <a:noFill/>
        </a:ln>
      </c:spPr>
      <c:txPr>
        <a:bodyPr/>
        <a:lstStyle/>
        <a:p>
          <a:pPr>
            <a:defRPr sz="1200" b="0"/>
          </a:pPr>
          <a:endParaRPr lang="es-ES"/>
        </a:p>
      </c:txPr>
    </c:legend>
    <c:plotVisOnly val="1"/>
    <c:dispBlanksAs val="gap"/>
    <c:showDLblsOverMax val="0"/>
  </c:chart>
  <c:spPr>
    <a:solidFill>
      <a:srgbClr val="DDEBEF"/>
    </a:solidFill>
    <a:ln>
      <a:solidFill>
        <a:schemeClr val="accent6">
          <a:lumMod val="75000"/>
        </a:schemeClr>
      </a:solidFill>
    </a:ln>
  </c:spPr>
  <c:txPr>
    <a:bodyPr/>
    <a:lstStyle/>
    <a:p>
      <a:pPr>
        <a:defRPr sz="1200">
          <a:latin typeface="HelveticaNeueLT Std" pitchFamily="34" charset="0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67656371514276E-2"/>
          <c:y val="0.11974679581056652"/>
          <c:w val="0.9568954143984042"/>
          <c:h val="0.5799366147869091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Nº Empleados según tipo de contratación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B73479">
                  <a:alpha val="61000"/>
                </a:srgbClr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0-666B-4D9F-8B96-983849E274A5}"/>
              </c:ext>
            </c:extLst>
          </c:dPt>
          <c:dPt>
            <c:idx val="1"/>
            <c:bubble3D val="0"/>
            <c:spPr>
              <a:solidFill>
                <a:srgbClr val="B73479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66B-4D9F-8B96-983849E274A5}"/>
              </c:ext>
            </c:extLst>
          </c:dPt>
          <c:dPt>
            <c:idx val="2"/>
            <c:bubble3D val="0"/>
            <c:spPr>
              <a:solidFill>
                <a:srgbClr val="1E727F"/>
              </a:solidFill>
              <a:ln>
                <a:solidFill>
                  <a:schemeClr val="accent5">
                    <a:lumMod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2-666B-4D9F-8B96-983849E274A5}"/>
              </c:ext>
            </c:extLst>
          </c:dPt>
          <c:dPt>
            <c:idx val="3"/>
            <c:bubble3D val="0"/>
            <c:spPr>
              <a:solidFill>
                <a:srgbClr val="1E727F">
                  <a:alpha val="60000"/>
                </a:srgbClr>
              </a:solidFill>
              <a:ln>
                <a:solidFill>
                  <a:schemeClr val="tx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666B-4D9F-8B96-983849E274A5}"/>
              </c:ext>
            </c:extLst>
          </c:dPt>
          <c:dLbls>
            <c:dLbl>
              <c:idx val="0"/>
              <c:layout>
                <c:manualLayout>
                  <c:x val="0.12356439562270854"/>
                  <c:y val="7.8093174832426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6B-4D9F-8B96-983849E274A5}"/>
                </c:ext>
              </c:extLst>
            </c:dLbl>
            <c:dLbl>
              <c:idx val="1"/>
              <c:layout>
                <c:manualLayout>
                  <c:x val="-0.13088927619153429"/>
                  <c:y val="5.4252599879474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6B-4D9F-8B96-983849E274A5}"/>
                </c:ext>
              </c:extLst>
            </c:dLbl>
            <c:dLbl>
              <c:idx val="2"/>
              <c:layout>
                <c:manualLayout>
                  <c:x val="0.23368931229863349"/>
                  <c:y val="-0.169127883097164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66B-4D9F-8B96-983849E274A5}"/>
                </c:ext>
              </c:extLst>
            </c:dLbl>
            <c:dLbl>
              <c:idx val="3"/>
              <c:layout>
                <c:manualLayout>
                  <c:x val="0.11794696422619709"/>
                  <c:y val="0.101644850908821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6B-4D9F-8B96-983849E274A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vertOverflow="overflow" horzOverflow="overflow" wrap="non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Hoja1!$A$2:$A$5</c:f>
              <c:strCache>
                <c:ptCount val="4"/>
                <c:pt idx="0">
                  <c:v>Menores 30</c:v>
                </c:pt>
                <c:pt idx="1">
                  <c:v>30-44</c:v>
                </c:pt>
                <c:pt idx="2">
                  <c:v>45-54</c:v>
                </c:pt>
                <c:pt idx="3">
                  <c:v>Más de 54</c:v>
                </c:pt>
              </c:strCache>
            </c:strRef>
          </c:cat>
          <c:val>
            <c:numRef>
              <c:f>Hoja1!$B$2:$B$5</c:f>
              <c:numCache>
                <c:formatCode>0.00%</c:formatCode>
                <c:ptCount val="4"/>
                <c:pt idx="0">
                  <c:v>8.2852702469348991E-2</c:v>
                </c:pt>
                <c:pt idx="1">
                  <c:v>0.39606285615610431</c:v>
                </c:pt>
                <c:pt idx="2">
                  <c:v>0.37009152132619583</c:v>
                </c:pt>
                <c:pt idx="3">
                  <c:v>0.15099292004835088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6B-4D9F-8B96-983849E274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34"/>
      </c:pieChart>
    </c:plotArea>
    <c:legend>
      <c:legendPos val="b"/>
      <c:layout>
        <c:manualLayout>
          <c:xMode val="edge"/>
          <c:yMode val="edge"/>
          <c:x val="0.14991389845572786"/>
          <c:y val="0.77109445751819328"/>
          <c:w val="0.71596385123875161"/>
          <c:h val="0.14476838339941225"/>
        </c:manualLayout>
      </c:layout>
      <c:overlay val="0"/>
      <c:spPr>
        <a:ln>
          <a:noFill/>
        </a:ln>
      </c:spPr>
      <c:txPr>
        <a:bodyPr/>
        <a:lstStyle/>
        <a:p>
          <a:pPr>
            <a:defRPr sz="1200" b="0"/>
          </a:pPr>
          <a:endParaRPr lang="es-ES"/>
        </a:p>
      </c:txPr>
    </c:legend>
    <c:plotVisOnly val="1"/>
    <c:dispBlanksAs val="gap"/>
    <c:showDLblsOverMax val="0"/>
  </c:chart>
  <c:spPr>
    <a:solidFill>
      <a:srgbClr val="DDEBEF"/>
    </a:solidFill>
    <a:ln>
      <a:solidFill>
        <a:srgbClr val="000000"/>
      </a:solidFill>
    </a:ln>
  </c:spPr>
  <c:txPr>
    <a:bodyPr/>
    <a:lstStyle/>
    <a:p>
      <a:pPr>
        <a:defRPr sz="1200">
          <a:latin typeface="HelveticaNeueLT Std" pitchFamily="34" charset="0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9777061808028E-2"/>
          <c:y val="0.14668830328968419"/>
          <c:w val="0.98476338886322279"/>
          <c:h val="0.5543853152118900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Nº Empleados según tipo de contratación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1E727F"/>
              </a:solidFill>
              <a:ln>
                <a:solidFill>
                  <a:schemeClr val="accent5">
                    <a:lumMod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0-2D6A-4EE9-AA86-B6D24C9DBAFC}"/>
              </c:ext>
            </c:extLst>
          </c:dPt>
          <c:dPt>
            <c:idx val="1"/>
            <c:bubble3D val="0"/>
            <c:spPr>
              <a:solidFill>
                <a:srgbClr val="B73479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2D6A-4EE9-AA86-B6D24C9DBAFC}"/>
              </c:ext>
            </c:extLst>
          </c:dPt>
          <c:dPt>
            <c:idx val="2"/>
            <c:bubble3D val="0"/>
            <c:spPr>
              <a:solidFill>
                <a:srgbClr val="1E727F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2D6A-4EE9-AA86-B6D24C9DBAFC}"/>
              </c:ext>
            </c:extLst>
          </c:dPt>
          <c:dPt>
            <c:idx val="3"/>
            <c:bubble3D val="0"/>
            <c:spPr>
              <a:solidFill>
                <a:srgbClr val="1E727F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D6A-4EE9-AA86-B6D24C9DBAFC}"/>
              </c:ext>
            </c:extLst>
          </c:dPt>
          <c:dLbls>
            <c:dLbl>
              <c:idx val="0"/>
              <c:layout>
                <c:manualLayout>
                  <c:x val="0.15375784456997654"/>
                  <c:y val="-3.241265066733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D6A-4EE9-AA86-B6D24C9DBAFC}"/>
                </c:ext>
              </c:extLst>
            </c:dLbl>
            <c:dLbl>
              <c:idx val="1"/>
              <c:layout>
                <c:manualLayout>
                  <c:x val="-0.11538782015673472"/>
                  <c:y val="2.0994143270979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D6A-4EE9-AA86-B6D24C9DBAF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non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Hoja1!$A$2:$A$3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Hoja1!$B$2:$B$3</c:f>
              <c:numCache>
                <c:formatCode>0.00%</c:formatCode>
                <c:ptCount val="2"/>
                <c:pt idx="0">
                  <c:v>0.46600000000000003</c:v>
                </c:pt>
                <c:pt idx="1">
                  <c:v>0.53400000000000003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6A-4EE9-AA86-B6D24C9DBA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9"/>
      </c:pieChart>
    </c:plotArea>
    <c:legend>
      <c:legendPos val="b"/>
      <c:layout>
        <c:manualLayout>
          <c:xMode val="edge"/>
          <c:yMode val="edge"/>
          <c:x val="0.31560820727521638"/>
          <c:y val="0.77359356423084003"/>
          <c:w val="0.34359120916389418"/>
          <c:h val="0.14772363601390889"/>
        </c:manualLayout>
      </c:layout>
      <c:overlay val="0"/>
      <c:spPr>
        <a:ln>
          <a:noFill/>
        </a:ln>
      </c:spPr>
      <c:txPr>
        <a:bodyPr/>
        <a:lstStyle/>
        <a:p>
          <a:pPr>
            <a:defRPr sz="1200" b="0"/>
          </a:pPr>
          <a:endParaRPr lang="es-ES"/>
        </a:p>
      </c:txPr>
    </c:legend>
    <c:plotVisOnly val="1"/>
    <c:dispBlanksAs val="gap"/>
    <c:showDLblsOverMax val="0"/>
  </c:chart>
  <c:spPr>
    <a:solidFill>
      <a:srgbClr val="DDEBEF"/>
    </a:solidFill>
    <a:ln>
      <a:solidFill>
        <a:srgbClr val="000000"/>
      </a:solidFill>
    </a:ln>
  </c:spPr>
  <c:txPr>
    <a:bodyPr/>
    <a:lstStyle/>
    <a:p>
      <a:pPr>
        <a:defRPr sz="1200">
          <a:latin typeface="HelveticaNeueLT Std" pitchFamily="34" charset="0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641390272875668E-2"/>
          <c:y val="0.12468196050285603"/>
          <c:w val="0.95032531997869185"/>
          <c:h val="0.5531744399875967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Nº Empleados según tipo de contratación</c:v>
                </c:pt>
              </c:strCache>
            </c:strRef>
          </c:tx>
          <c:spPr>
            <a:ln w="95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B73479"/>
              </a:solidFill>
              <a:ln w="9525">
                <a:solidFill>
                  <a:schemeClr val="accent2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0-02F9-480F-BCA0-4D69687A21D0}"/>
              </c:ext>
            </c:extLst>
          </c:dPt>
          <c:dPt>
            <c:idx val="1"/>
            <c:bubble3D val="0"/>
            <c:spPr>
              <a:solidFill>
                <a:srgbClr val="1E727F"/>
              </a:solidFill>
              <a:ln w="9525">
                <a:solidFill>
                  <a:schemeClr val="accent2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2F9-480F-BCA0-4D69687A21D0}"/>
              </c:ext>
            </c:extLst>
          </c:dPt>
          <c:dPt>
            <c:idx val="2"/>
            <c:bubble3D val="0"/>
            <c:spPr>
              <a:solidFill>
                <a:srgbClr val="1E727F"/>
              </a:solidFill>
              <a:ln w="9525">
                <a:solidFill>
                  <a:schemeClr val="accent6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02F9-480F-BCA0-4D69687A21D0}"/>
              </c:ext>
            </c:extLst>
          </c:dPt>
          <c:dPt>
            <c:idx val="3"/>
            <c:bubble3D val="0"/>
            <c:spPr>
              <a:solidFill>
                <a:srgbClr val="1E727F"/>
              </a:solidFill>
              <a:ln w="9525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2F9-480F-BCA0-4D69687A21D0}"/>
              </c:ext>
            </c:extLst>
          </c:dPt>
          <c:dLbls>
            <c:dLbl>
              <c:idx val="0"/>
              <c:layout>
                <c:manualLayout>
                  <c:x val="0.17636929230085543"/>
                  <c:y val="-4.429752415569082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F9-480F-BCA0-4D69687A21D0}"/>
                </c:ext>
              </c:extLst>
            </c:dLbl>
            <c:dLbl>
              <c:idx val="1"/>
              <c:layout>
                <c:manualLayout>
                  <c:x val="-3.6454282857460281E-2"/>
                  <c:y val="7.26453279652177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F9-480F-BCA0-4D69687A21D0}"/>
                </c:ext>
              </c:extLst>
            </c:dLbl>
            <c:dLbl>
              <c:idx val="2"/>
              <c:layout>
                <c:manualLayout>
                  <c:x val="-8.5992938106592143E-2"/>
                  <c:y val="4.00900729106384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F9-480F-BCA0-4D69687A21D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non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Hoja1!$A$2:$A$3</c:f>
              <c:strCache>
                <c:ptCount val="2"/>
                <c:pt idx="0">
                  <c:v>Licenciados Universitarios</c:v>
                </c:pt>
                <c:pt idx="1">
                  <c:v>Resto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0.64400000000000002</c:v>
                </c:pt>
                <c:pt idx="1">
                  <c:v>0.35617034920726071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2F9-480F-BCA0-4D69687A21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41"/>
      </c:pieChart>
    </c:plotArea>
    <c:legend>
      <c:legendPos val="b"/>
      <c:layout>
        <c:manualLayout>
          <c:xMode val="edge"/>
          <c:yMode val="edge"/>
          <c:x val="1.8796344565703525E-2"/>
          <c:y val="0.76229465382785144"/>
          <c:w val="0.86312026583940815"/>
          <c:h val="0.16399877625537471"/>
        </c:manualLayout>
      </c:layout>
      <c:overlay val="0"/>
      <c:spPr>
        <a:ln>
          <a:noFill/>
        </a:ln>
      </c:spPr>
      <c:txPr>
        <a:bodyPr/>
        <a:lstStyle/>
        <a:p>
          <a:pPr>
            <a:defRPr sz="1200" b="0"/>
          </a:pPr>
          <a:endParaRPr lang="es-ES"/>
        </a:p>
      </c:txPr>
    </c:legend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solidFill>
        <a:srgbClr val="000000"/>
      </a:solidFill>
    </a:ln>
  </c:spPr>
  <c:txPr>
    <a:bodyPr/>
    <a:lstStyle/>
    <a:p>
      <a:pPr>
        <a:defRPr sz="1200">
          <a:latin typeface="HelveticaNeueLT Std" pitchFamily="34" charset="0"/>
        </a:defRPr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58801895574817"/>
          <c:y val="3.5330796578157991E-2"/>
          <c:w val="0.65443087741209183"/>
          <c:h val="0.6778034087482346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Nº Empleados según tipo de contratación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B73479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BE2-4032-AADE-C29C05F1415F}"/>
              </c:ext>
            </c:extLst>
          </c:dPt>
          <c:dPt>
            <c:idx val="1"/>
            <c:bubble3D val="0"/>
            <c:spPr>
              <a:solidFill>
                <a:srgbClr val="B73479">
                  <a:alpha val="60000"/>
                </a:srgbClr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BE2-4032-AADE-C29C05F1415F}"/>
              </c:ext>
            </c:extLst>
          </c:dPt>
          <c:dPt>
            <c:idx val="2"/>
            <c:bubble3D val="0"/>
            <c:spPr>
              <a:solidFill>
                <a:srgbClr val="1E727F">
                  <a:alpha val="60000"/>
                </a:srgbClr>
              </a:solidFill>
              <a:ln>
                <a:solidFill>
                  <a:schemeClr val="accent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3BE2-4032-AADE-C29C05F1415F}"/>
              </c:ext>
            </c:extLst>
          </c:dPt>
          <c:dPt>
            <c:idx val="3"/>
            <c:bubble3D val="0"/>
            <c:spPr>
              <a:solidFill>
                <a:srgbClr val="1E727F"/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BE2-4032-AADE-C29C05F1415F}"/>
              </c:ext>
            </c:extLst>
          </c:dPt>
          <c:dLbls>
            <c:dLbl>
              <c:idx val="0"/>
              <c:layout>
                <c:manualLayout>
                  <c:x val="-0.23444353884051225"/>
                  <c:y val="7.2161657963929954E-2"/>
                </c:manualLayout>
              </c:layout>
              <c:numFmt formatCode="0.0%" sourceLinked="0"/>
              <c:spPr>
                <a:noFill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HelveticaNeueLT Std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BE2-4032-AADE-C29C05F1415F}"/>
                </c:ext>
              </c:extLst>
            </c:dLbl>
            <c:dLbl>
              <c:idx val="1"/>
              <c:layout>
                <c:manualLayout>
                  <c:x val="6.0782278980496561E-2"/>
                  <c:y val="9.3961782024219714E-3"/>
                </c:manualLayout>
              </c:layout>
              <c:numFmt formatCode="0.0%" sourceLinked="0"/>
              <c:spPr>
                <a:noFill/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  <a:latin typeface="HelveticaNeueLT Std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E2-4032-AADE-C29C05F1415F}"/>
                </c:ext>
              </c:extLst>
            </c:dLbl>
            <c:dLbl>
              <c:idx val="2"/>
              <c:layout>
                <c:manualLayout>
                  <c:x val="0.14183170260775618"/>
                  <c:y val="-0.12223086323741809"/>
                </c:manualLayout>
              </c:layout>
              <c:numFmt formatCode="0.0%" sourceLinked="0"/>
              <c:spPr>
                <a:noFill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HelveticaNeueLT Std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E2-4032-AADE-C29C05F1415F}"/>
                </c:ext>
              </c:extLst>
            </c:dLbl>
            <c:dLbl>
              <c:idx val="3"/>
              <c:layout>
                <c:manualLayout>
                  <c:x val="0.25657757375617268"/>
                  <c:y val="2.0235946005999421E-2"/>
                </c:manualLayout>
              </c:layout>
              <c:numFmt formatCode="0.0%" sourceLinked="0"/>
              <c:spPr>
                <a:noFill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HelveticaNeueLT Std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E2-4032-AADE-C29C05F1415F}"/>
                </c:ext>
              </c:extLst>
            </c:dLbl>
            <c:numFmt formatCode="0.0%" sourceLinked="0"/>
            <c:spPr>
              <a:noFill/>
            </c:spPr>
            <c:txPr>
              <a:bodyPr/>
              <a:lstStyle/>
              <a:p>
                <a:pPr>
                  <a:defRPr sz="1800" b="1">
                    <a:latin typeface="HelveticaNeueLT Std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Indefinidos a tiempo completo</c:v>
                </c:pt>
                <c:pt idx="1">
                  <c:v>Indefinidos a tiempo parcial</c:v>
                </c:pt>
                <c:pt idx="2">
                  <c:v>Personal no fijo en prácticas o formación</c:v>
                </c:pt>
                <c:pt idx="3">
                  <c:v>Personal no fijo con contratos temporales</c:v>
                </c:pt>
              </c:strCache>
            </c:strRef>
          </c:cat>
          <c:val>
            <c:numRef>
              <c:f>Hoja1!$B$2:$B$5</c:f>
              <c:numCache>
                <c:formatCode>0.0%</c:formatCode>
                <c:ptCount val="4"/>
                <c:pt idx="0">
                  <c:v>0.58492532129211527</c:v>
                </c:pt>
                <c:pt idx="1">
                  <c:v>8.3362278568947547E-3</c:v>
                </c:pt>
                <c:pt idx="2">
                  <c:v>0.10593956234803752</c:v>
                </c:pt>
                <c:pt idx="3">
                  <c:v>0.30079888850295239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E2-4032-AADE-C29C05F141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30"/>
      </c:pieChart>
    </c:plotArea>
    <c:legend>
      <c:legendPos val="b"/>
      <c:legendEntry>
        <c:idx val="0"/>
        <c:txPr>
          <a:bodyPr/>
          <a:lstStyle/>
          <a:p>
            <a:pPr>
              <a:defRPr sz="1100" b="0">
                <a:latin typeface="HelveticaNeueLT Std" pitchFamily="34" charset="0"/>
              </a:defRPr>
            </a:pPr>
            <a:endParaRPr lang="es-ES"/>
          </a:p>
        </c:txPr>
      </c:legendEntry>
      <c:layout>
        <c:manualLayout>
          <c:xMode val="edge"/>
          <c:yMode val="edge"/>
          <c:x val="6.6898697079634833E-2"/>
          <c:y val="0.78109723919564489"/>
          <c:w val="0.87836600530975451"/>
          <c:h val="0.19033139836314489"/>
        </c:manualLayout>
      </c:layout>
      <c:overlay val="0"/>
      <c:spPr>
        <a:solidFill>
          <a:srgbClr val="FCEBE8"/>
        </a:solidFill>
        <a:ln>
          <a:noFill/>
        </a:ln>
      </c:spPr>
      <c:txPr>
        <a:bodyPr/>
        <a:lstStyle/>
        <a:p>
          <a:pPr>
            <a:defRPr sz="1100" b="0"/>
          </a:pPr>
          <a:endParaRPr lang="es-ES"/>
        </a:p>
      </c:txPr>
    </c:legend>
    <c:plotVisOnly val="1"/>
    <c:dispBlanksAs val="gap"/>
    <c:showDLblsOverMax val="0"/>
  </c:chart>
  <c:spPr>
    <a:solidFill>
      <a:srgbClr val="FCEBE8"/>
    </a:solidFill>
    <a:ln>
      <a:solidFill>
        <a:schemeClr val="accent6">
          <a:lumMod val="75000"/>
        </a:schemeClr>
      </a:solidFill>
    </a:ln>
  </c:spPr>
  <c:txPr>
    <a:bodyPr/>
    <a:lstStyle/>
    <a:p>
      <a:pPr>
        <a:defRPr sz="1200">
          <a:latin typeface="HelveticaNeueLT Std" pitchFamily="34" charset="0"/>
        </a:defRPr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84719130824544"/>
          <c:y val="3.7873520005713812E-2"/>
          <c:w val="0.65881089840592688"/>
          <c:h val="0.6845521628549170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Nº Empleados según tipo de contratación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B73479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0-E206-4002-80DB-303D25AADB72}"/>
              </c:ext>
            </c:extLst>
          </c:dPt>
          <c:dPt>
            <c:idx val="1"/>
            <c:bubble3D val="0"/>
            <c:spPr>
              <a:solidFill>
                <a:srgbClr val="B73479">
                  <a:alpha val="60000"/>
                </a:srgbClr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E206-4002-80DB-303D25AADB72}"/>
              </c:ext>
            </c:extLst>
          </c:dPt>
          <c:dPt>
            <c:idx val="2"/>
            <c:bubble3D val="0"/>
            <c:spPr>
              <a:solidFill>
                <a:srgbClr val="1E727F"/>
              </a:solidFill>
              <a:ln>
                <a:solidFill>
                  <a:schemeClr val="accent6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E206-4002-80DB-303D25AADB72}"/>
              </c:ext>
            </c:extLst>
          </c:dPt>
          <c:dPt>
            <c:idx val="3"/>
            <c:bubble3D val="0"/>
            <c:spPr>
              <a:solidFill>
                <a:srgbClr val="1E727F">
                  <a:alpha val="60000"/>
                </a:srgbClr>
              </a:solidFill>
              <a:ln>
                <a:solidFill>
                  <a:schemeClr val="accent5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206-4002-80DB-303D25AADB72}"/>
              </c:ext>
            </c:extLst>
          </c:dPt>
          <c:dLbls>
            <c:dLbl>
              <c:idx val="0"/>
              <c:layout>
                <c:manualLayout>
                  <c:x val="0.22366384577958767"/>
                  <c:y val="7.2064968299190874E-2"/>
                </c:manualLayout>
              </c:layout>
              <c:numFmt formatCode="0.0%" sourceLinked="0"/>
              <c:spPr>
                <a:solidFill>
                  <a:schemeClr val="accent2"/>
                </a:solidFill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HelveticaNeueLT Std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206-4002-80DB-303D25AADB72}"/>
                </c:ext>
              </c:extLst>
            </c:dLbl>
            <c:dLbl>
              <c:idx val="1"/>
              <c:layout>
                <c:manualLayout>
                  <c:x val="-4.4059280769569664E-2"/>
                  <c:y val="8.3502492190133282E-2"/>
                </c:manualLayout>
              </c:layout>
              <c:numFmt formatCode="0.0%" sourceLinked="0"/>
              <c:spPr>
                <a:noFill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HelveticaNeueLT Std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06-4002-80DB-303D25AADB72}"/>
                </c:ext>
              </c:extLst>
            </c:dLbl>
            <c:dLbl>
              <c:idx val="2"/>
              <c:layout>
                <c:manualLayout>
                  <c:x val="-0.21786013239908245"/>
                  <c:y val="5.1660220427485463E-2"/>
                </c:manualLayout>
              </c:layout>
              <c:numFmt formatCode="0.0%" sourceLinked="0"/>
              <c:spPr>
                <a:solidFill>
                  <a:schemeClr val="accent6"/>
                </a:solidFill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HelveticaNeueLT Std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06-4002-80DB-303D25AADB72}"/>
                </c:ext>
              </c:extLst>
            </c:dLbl>
            <c:dLbl>
              <c:idx val="3"/>
              <c:layout>
                <c:manualLayout>
                  <c:x val="8.4969007275053736E-3"/>
                  <c:y val="-0.17873649632150099"/>
                </c:manualLayout>
              </c:layout>
              <c:numFmt formatCode="0.0%" sourceLinked="0"/>
              <c:spPr>
                <a:noFill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HelveticaNeueLT Std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06-4002-80DB-303D25AADB7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HelveticaNeueLT Std" pitchFamily="34" charset="0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Producción</c:v>
                </c:pt>
                <c:pt idx="1">
                  <c:v>I+D</c:v>
                </c:pt>
                <c:pt idx="2">
                  <c:v>Comercial</c:v>
                </c:pt>
                <c:pt idx="3">
                  <c:v>Administración</c:v>
                </c:pt>
              </c:strCache>
            </c:strRef>
          </c:cat>
          <c:val>
            <c:numRef>
              <c:f>Hoja1!$B$2:$B$5</c:f>
              <c:numCache>
                <c:formatCode>0.0%</c:formatCode>
                <c:ptCount val="4"/>
                <c:pt idx="0">
                  <c:v>0.32796317606444186</c:v>
                </c:pt>
                <c:pt idx="1">
                  <c:v>0.10203298810893748</c:v>
                </c:pt>
                <c:pt idx="2">
                  <c:v>0.28308400460299193</c:v>
                </c:pt>
                <c:pt idx="3">
                  <c:v>0.28691983122362869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06-4002-80DB-303D25AADB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31"/>
      </c:pieChart>
    </c:plotArea>
    <c:legend>
      <c:legendPos val="b"/>
      <c:layout>
        <c:manualLayout>
          <c:xMode val="edge"/>
          <c:yMode val="edge"/>
          <c:x val="0.17193180642763864"/>
          <c:y val="0.79473373015051074"/>
          <c:w val="0.68726032356558164"/>
          <c:h val="0.13618190257579671"/>
        </c:manualLayout>
      </c:layout>
      <c:overlay val="0"/>
      <c:spPr>
        <a:solidFill>
          <a:srgbClr val="FCEBE8"/>
        </a:solidFill>
        <a:ln>
          <a:noFill/>
        </a:ln>
      </c:spPr>
      <c:txPr>
        <a:bodyPr/>
        <a:lstStyle/>
        <a:p>
          <a:pPr>
            <a:defRPr sz="1200" b="0"/>
          </a:pPr>
          <a:endParaRPr lang="es-ES"/>
        </a:p>
      </c:txPr>
    </c:legend>
    <c:plotVisOnly val="1"/>
    <c:dispBlanksAs val="gap"/>
    <c:showDLblsOverMax val="0"/>
  </c:chart>
  <c:spPr>
    <a:solidFill>
      <a:srgbClr val="FCEBE8"/>
    </a:solidFill>
    <a:ln>
      <a:solidFill>
        <a:schemeClr val="accent6">
          <a:lumMod val="75000"/>
        </a:schemeClr>
      </a:solidFill>
    </a:ln>
  </c:spPr>
  <c:txPr>
    <a:bodyPr/>
    <a:lstStyle/>
    <a:p>
      <a:pPr>
        <a:defRPr sz="1200">
          <a:latin typeface="HelveticaNeueLT Std" pitchFamily="34" charset="0"/>
        </a:defRPr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923050216642598E-2"/>
          <c:y val="0.11974679581056652"/>
          <c:w val="0.93044002055327379"/>
          <c:h val="0.5639030427595587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Nº Empleados según tipo de contratación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B73479">
                  <a:alpha val="61000"/>
                </a:srgbClr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091-4FED-8F0E-74EE695E127F}"/>
              </c:ext>
            </c:extLst>
          </c:dPt>
          <c:dPt>
            <c:idx val="1"/>
            <c:bubble3D val="0"/>
            <c:spPr>
              <a:solidFill>
                <a:srgbClr val="B73479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091-4FED-8F0E-74EE695E127F}"/>
              </c:ext>
            </c:extLst>
          </c:dPt>
          <c:dPt>
            <c:idx val="2"/>
            <c:bubble3D val="0"/>
            <c:spPr>
              <a:solidFill>
                <a:srgbClr val="1E727F"/>
              </a:solidFill>
              <a:ln>
                <a:solidFill>
                  <a:schemeClr val="accent5">
                    <a:lumMod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2-3091-4FED-8F0E-74EE695E127F}"/>
              </c:ext>
            </c:extLst>
          </c:dPt>
          <c:dPt>
            <c:idx val="3"/>
            <c:bubble3D val="0"/>
            <c:spPr>
              <a:solidFill>
                <a:srgbClr val="1E727F">
                  <a:alpha val="60000"/>
                </a:srgbClr>
              </a:solidFill>
              <a:ln>
                <a:solidFill>
                  <a:schemeClr val="tx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091-4FED-8F0E-74EE695E127F}"/>
              </c:ext>
            </c:extLst>
          </c:dPt>
          <c:dLbls>
            <c:dLbl>
              <c:idx val="1"/>
              <c:layout>
                <c:manualLayout>
                  <c:x val="0.12647553049661148"/>
                  <c:y val="-0.163235229755616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91-4FED-8F0E-74EE695E127F}"/>
                </c:ext>
              </c:extLst>
            </c:dLbl>
            <c:dLbl>
              <c:idx val="3"/>
              <c:layout>
                <c:manualLayout>
                  <c:x val="0.18121180979891124"/>
                  <c:y val="7.4237753044274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91-4FED-8F0E-74EE695E127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non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Hoja1!$A$2:$A$5</c:f>
              <c:strCache>
                <c:ptCount val="4"/>
                <c:pt idx="0">
                  <c:v>Menores 30</c:v>
                </c:pt>
                <c:pt idx="1">
                  <c:v>30-44</c:v>
                </c:pt>
                <c:pt idx="2">
                  <c:v>45-54</c:v>
                </c:pt>
                <c:pt idx="3">
                  <c:v>Más de 54</c:v>
                </c:pt>
              </c:strCache>
            </c:strRef>
          </c:cat>
          <c:val>
            <c:numRef>
              <c:f>Hoja1!$B$2:$B$5</c:f>
              <c:numCache>
                <c:formatCode>0.00%</c:formatCode>
                <c:ptCount val="4"/>
                <c:pt idx="0">
                  <c:v>0.36869244935543277</c:v>
                </c:pt>
                <c:pt idx="1">
                  <c:v>0.45451197053407</c:v>
                </c:pt>
                <c:pt idx="2">
                  <c:v>0.14806629834254142</c:v>
                </c:pt>
                <c:pt idx="3">
                  <c:v>2.8729281767955802E-2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91-4FED-8F0E-74EE695E12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34"/>
      </c:pieChart>
    </c:plotArea>
    <c:legend>
      <c:legendPos val="b"/>
      <c:layout>
        <c:manualLayout>
          <c:xMode val="edge"/>
          <c:yMode val="edge"/>
          <c:x val="0.14991389845572797"/>
          <c:y val="0.77109445751819405"/>
          <c:w val="0.71596385123875161"/>
          <c:h val="0.14476838339941236"/>
        </c:manualLayout>
      </c:layout>
      <c:overlay val="0"/>
      <c:spPr>
        <a:ln>
          <a:noFill/>
        </a:ln>
      </c:spPr>
      <c:txPr>
        <a:bodyPr/>
        <a:lstStyle/>
        <a:p>
          <a:pPr>
            <a:defRPr sz="1200" b="0"/>
          </a:pPr>
          <a:endParaRPr lang="es-ES"/>
        </a:p>
      </c:txPr>
    </c:legend>
    <c:plotVisOnly val="1"/>
    <c:dispBlanksAs val="gap"/>
    <c:showDLblsOverMax val="0"/>
  </c:chart>
  <c:spPr>
    <a:solidFill>
      <a:srgbClr val="FCEBE8"/>
    </a:solidFill>
    <a:ln>
      <a:solidFill>
        <a:srgbClr val="000000"/>
      </a:solidFill>
    </a:ln>
  </c:spPr>
  <c:txPr>
    <a:bodyPr/>
    <a:lstStyle/>
    <a:p>
      <a:pPr>
        <a:defRPr sz="1200">
          <a:latin typeface="HelveticaNeueLT Std" pitchFamily="34" charset="0"/>
        </a:defRPr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9777061808039E-2"/>
          <c:y val="0.14668830328968419"/>
          <c:w val="0.98476338886322246"/>
          <c:h val="0.5543853152118900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Nº Empleados según tipo de contratación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1E727F"/>
              </a:solidFill>
              <a:ln>
                <a:solidFill>
                  <a:schemeClr val="accent5">
                    <a:lumMod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0-B85A-4616-91E2-E85D8C422C9D}"/>
              </c:ext>
            </c:extLst>
          </c:dPt>
          <c:dPt>
            <c:idx val="1"/>
            <c:bubble3D val="0"/>
            <c:spPr>
              <a:solidFill>
                <a:srgbClr val="B73479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B85A-4616-91E2-E85D8C422C9D}"/>
              </c:ext>
            </c:extLst>
          </c:dPt>
          <c:dPt>
            <c:idx val="2"/>
            <c:bubble3D val="0"/>
            <c:spPr>
              <a:solidFill>
                <a:srgbClr val="1E727F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B85A-4616-91E2-E85D8C422C9D}"/>
              </c:ext>
            </c:extLst>
          </c:dPt>
          <c:dPt>
            <c:idx val="3"/>
            <c:bubble3D val="0"/>
            <c:spPr>
              <a:solidFill>
                <a:srgbClr val="1E727F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B85A-4616-91E2-E85D8C422C9D}"/>
              </c:ext>
            </c:extLst>
          </c:dPt>
          <c:dLbls>
            <c:dLbl>
              <c:idx val="0"/>
              <c:layout>
                <c:manualLayout>
                  <c:x val="9.8359797629323231E-2"/>
                  <c:y val="-2.8985999897192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5A-4616-91E2-E85D8C422C9D}"/>
                </c:ext>
              </c:extLst>
            </c:dLbl>
            <c:dLbl>
              <c:idx val="1"/>
              <c:layout>
                <c:manualLayout>
                  <c:x val="-0.10634324106438316"/>
                  <c:y val="-1.1388659966471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5A-4616-91E2-E85D8C422C9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non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Hoja1!$A$2:$A$3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Hoja1!$B$2:$B$3</c:f>
              <c:numCache>
                <c:formatCode>0.00%</c:formatCode>
                <c:ptCount val="2"/>
                <c:pt idx="0">
                  <c:v>0.42099999999999999</c:v>
                </c:pt>
                <c:pt idx="1">
                  <c:v>0.57899999999999996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5A-4616-91E2-E85D8C422C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9"/>
      </c:pieChart>
    </c:plotArea>
    <c:legend>
      <c:legendPos val="b"/>
      <c:layout>
        <c:manualLayout>
          <c:xMode val="edge"/>
          <c:yMode val="edge"/>
          <c:x val="0.31560820727521655"/>
          <c:y val="0.77359356423084003"/>
          <c:w val="0.34359120916389418"/>
          <c:h val="0.14772363601390889"/>
        </c:manualLayout>
      </c:layout>
      <c:overlay val="0"/>
      <c:spPr>
        <a:ln>
          <a:noFill/>
        </a:ln>
      </c:spPr>
      <c:txPr>
        <a:bodyPr/>
        <a:lstStyle/>
        <a:p>
          <a:pPr>
            <a:defRPr sz="1200" b="0"/>
          </a:pPr>
          <a:endParaRPr lang="es-ES"/>
        </a:p>
      </c:txPr>
    </c:legend>
    <c:plotVisOnly val="1"/>
    <c:dispBlanksAs val="gap"/>
    <c:showDLblsOverMax val="0"/>
  </c:chart>
  <c:spPr>
    <a:solidFill>
      <a:srgbClr val="FCEBE8"/>
    </a:solidFill>
    <a:ln>
      <a:solidFill>
        <a:srgbClr val="000000"/>
      </a:solidFill>
    </a:ln>
  </c:spPr>
  <c:txPr>
    <a:bodyPr/>
    <a:lstStyle/>
    <a:p>
      <a:pPr>
        <a:defRPr sz="1200">
          <a:latin typeface="HelveticaNeueLT Std" pitchFamily="34" charset="0"/>
        </a:defRPr>
      </a:pPr>
      <a:endParaRPr lang="es-E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07384-242A-48F7-9080-FBCCDB6673E8}" type="datetimeFigureOut">
              <a:rPr lang="es-ES" smtClean="0"/>
              <a:pPr/>
              <a:t>08/02/2022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A9B5D-C67B-4557-A031-1C38E00EE3A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43781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B9B03-0D28-435A-9930-FE2920E59EE6}" type="datetimeFigureOut">
              <a:rPr lang="es-ES" smtClean="0"/>
              <a:pPr/>
              <a:t>08/02/2022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FB913-7FEC-4AD1-BF6F-7C64DCA4489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9299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5FB913-7FEC-4AD1-BF6F-7C64DCA4489D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48833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5FB913-7FEC-4AD1-BF6F-7C64DCA4489D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967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NeueLT Std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HelveticaNeueLT St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697216" y="6453336"/>
            <a:ext cx="2339280" cy="385018"/>
          </a:xfrm>
        </p:spPr>
        <p:txBody>
          <a:bodyPr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fld id="{1E4A1665-F7E1-4B46-BB00-0BC4B18AACF7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27137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BBAB10-3C03-4978-90B9-9E9F1316EAFE}" type="datetimeFigureOut">
              <a:rPr lang="es-ES" smtClean="0">
                <a:solidFill>
                  <a:srgbClr val="000000"/>
                </a:solidFill>
              </a:rPr>
              <a:pPr/>
              <a:t>08/02/2022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1665-F7E1-4B46-BB00-0BC4B18AACF7}" type="slidenum">
              <a:rPr lang="es-ES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02152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BBAB10-3C03-4978-90B9-9E9F1316EAFE}" type="datetimeFigureOut">
              <a:rPr lang="es-ES" smtClean="0">
                <a:solidFill>
                  <a:srgbClr val="000000"/>
                </a:solidFill>
              </a:rPr>
              <a:pPr/>
              <a:t>08/02/2022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1665-F7E1-4B46-BB00-0BC4B18AACF7}" type="slidenum">
              <a:rPr lang="es-ES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1484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BBAB10-3C03-4978-90B9-9E9F1316EAFE}" type="datetimeFigureOut">
              <a:rPr lang="es-ES" smtClean="0">
                <a:solidFill>
                  <a:srgbClr val="000000"/>
                </a:solidFill>
              </a:rPr>
              <a:pPr/>
              <a:t>08/02/2022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1665-F7E1-4B46-BB00-0BC4B18AACF7}" type="slidenum">
              <a:rPr lang="es-ES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04057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cap="all">
                <a:latin typeface="HelveticaNeueLT Std Med Cn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BBAB10-3C03-4978-90B9-9E9F1316EAFE}" type="datetimeFigureOut">
              <a:rPr lang="es-ES" smtClean="0">
                <a:solidFill>
                  <a:srgbClr val="000000"/>
                </a:solidFill>
              </a:rPr>
              <a:pPr/>
              <a:t>08/02/2022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1665-F7E1-4B46-BB00-0BC4B18AACF7}" type="slidenum">
              <a:rPr lang="es-ES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30276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BBAB10-3C03-4978-90B9-9E9F1316EAFE}" type="datetimeFigureOut">
              <a:rPr lang="es-ES" smtClean="0">
                <a:solidFill>
                  <a:srgbClr val="000000"/>
                </a:solidFill>
              </a:rPr>
              <a:pPr/>
              <a:t>08/02/2022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1665-F7E1-4B46-BB00-0BC4B18AACF7}" type="slidenum">
              <a:rPr lang="es-ES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85944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BBAB10-3C03-4978-90B9-9E9F1316EAFE}" type="datetimeFigureOut">
              <a:rPr lang="es-ES" smtClean="0">
                <a:solidFill>
                  <a:srgbClr val="000000"/>
                </a:solidFill>
              </a:rPr>
              <a:pPr/>
              <a:t>08/02/2022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1665-F7E1-4B46-BB00-0BC4B18AACF7}" type="slidenum">
              <a:rPr lang="es-ES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48447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BBAB10-3C03-4978-90B9-9E9F1316EAFE}" type="datetimeFigureOut">
              <a:rPr lang="es-ES" smtClean="0">
                <a:solidFill>
                  <a:srgbClr val="000000"/>
                </a:solidFill>
              </a:rPr>
              <a:pPr/>
              <a:t>08/02/2022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1665-F7E1-4B46-BB00-0BC4B18AACF7}" type="slidenum">
              <a:rPr lang="es-ES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69348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BBAB10-3C03-4978-90B9-9E9F1316EAFE}" type="datetimeFigureOut">
              <a:rPr lang="es-ES" smtClean="0">
                <a:solidFill>
                  <a:srgbClr val="000000"/>
                </a:solidFill>
              </a:rPr>
              <a:pPr/>
              <a:t>08/02/2022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1665-F7E1-4B46-BB00-0BC4B18AACF7}" type="slidenum">
              <a:rPr lang="es-ES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32853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BBAB10-3C03-4978-90B9-9E9F1316EAFE}" type="datetimeFigureOut">
              <a:rPr lang="es-ES" smtClean="0">
                <a:solidFill>
                  <a:srgbClr val="000000"/>
                </a:solidFill>
              </a:rPr>
              <a:pPr/>
              <a:t>08/02/2022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1665-F7E1-4B46-BB00-0BC4B18AACF7}" type="slidenum">
              <a:rPr lang="es-ES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41089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BBAB10-3C03-4978-90B9-9E9F1316EAFE}" type="datetimeFigureOut">
              <a:rPr lang="es-ES" smtClean="0">
                <a:solidFill>
                  <a:srgbClr val="000000"/>
                </a:solidFill>
              </a:rPr>
              <a:pPr/>
              <a:t>08/02/2022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1665-F7E1-4B46-BB00-0BC4B18AACF7}" type="slidenum">
              <a:rPr lang="es-ES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811956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NeueLT Std" pitchFamily="34" charset="0"/>
              </a:defRPr>
            </a:lvl1pPr>
          </a:lstStyle>
          <a:p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  <a:latin typeface="HelveticaNeueLT Std" pitchFamily="34" charset="0"/>
              </a:defRPr>
            </a:lvl1pPr>
          </a:lstStyle>
          <a:p>
            <a:fld id="{1E4A1665-F7E1-4B46-BB00-0BC4B18AACF7}" type="slidenum">
              <a:rPr lang="es-ES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Rectángulo 4"/>
          <p:cNvSpPr/>
          <p:nvPr/>
        </p:nvSpPr>
        <p:spPr>
          <a:xfrm>
            <a:off x="1" y="0"/>
            <a:ext cx="1979712" cy="58151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8AE08"/>
              </a:solidFill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0" y="581518"/>
            <a:ext cx="9144000" cy="0"/>
          </a:xfrm>
          <a:prstGeom prst="line">
            <a:avLst/>
          </a:prstGeom>
          <a:ln w="63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12 Imagen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6718"/>
            <a:ext cx="1224136" cy="58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699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NeueLT St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HelveticaNeueLT Std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HelveticaNeueLT Std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NeueLT Std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HelveticaNeueLT Std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HelveticaNeueLT Std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971600" y="1700808"/>
            <a:ext cx="7200800" cy="3046988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solidFill>
                  <a:srgbClr val="1E717F"/>
                </a:solidFill>
                <a:latin typeface="HelveticaNeueLT Std" pitchFamily="34" charset="0"/>
              </a:rPr>
              <a:t>Empleo en la industria farmacéutica innovadora</a:t>
            </a:r>
          </a:p>
          <a:p>
            <a:pPr algn="ctr"/>
            <a:r>
              <a:rPr lang="es-ES" sz="4800" b="1" dirty="0">
                <a:solidFill>
                  <a:srgbClr val="1E717F"/>
                </a:solidFill>
                <a:latin typeface="HelveticaNeueLT Std" pitchFamily="34" charset="0"/>
              </a:rPr>
              <a:t>2021</a:t>
            </a:r>
          </a:p>
        </p:txBody>
      </p:sp>
      <p:sp>
        <p:nvSpPr>
          <p:cNvPr id="4" name="Rectángulo 4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8AE08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2483768" y="5301208"/>
            <a:ext cx="4104456" cy="720080"/>
          </a:xfrm>
          <a:prstGeom prst="roundRect">
            <a:avLst/>
          </a:prstGeom>
          <a:solidFill>
            <a:srgbClr val="1E7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prstClr val="white"/>
                </a:solidFill>
              </a:rPr>
              <a:t>Resultados de la Encuesta de Empleo </a:t>
            </a:r>
            <a:r>
              <a:rPr lang="es-ES" sz="1200" b="1" cap="small" dirty="0">
                <a:solidFill>
                  <a:prstClr val="white"/>
                </a:solidFill>
              </a:rPr>
              <a:t>Farmaindustria</a:t>
            </a:r>
          </a:p>
          <a:p>
            <a:pPr algn="ctr">
              <a:spcAft>
                <a:spcPts val="600"/>
              </a:spcAft>
            </a:pPr>
            <a:r>
              <a:rPr lang="es-ES" sz="1200" b="1" dirty="0">
                <a:solidFill>
                  <a:prstClr val="white"/>
                </a:solidFill>
              </a:rPr>
              <a:t>Febrero 2022</a:t>
            </a:r>
          </a:p>
        </p:txBody>
      </p:sp>
    </p:spTree>
    <p:extLst>
      <p:ext uri="{BB962C8B-B14F-4D97-AF65-F5344CB8AC3E}">
        <p14:creationId xmlns:p14="http://schemas.microsoft.com/office/powerpoint/2010/main" val="1496567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1665-F7E1-4B46-BB00-0BC4B18AACF7}" type="slidenum">
              <a:rPr lang="es-ES" smtClean="0">
                <a:solidFill>
                  <a:srgbClr val="000000"/>
                </a:solidFill>
              </a:rPr>
              <a:pPr/>
              <a:t>10</a:t>
            </a:fld>
            <a:endParaRPr lang="es-ES" dirty="0">
              <a:solidFill>
                <a:srgbClr val="000000"/>
              </a:solidFill>
            </a:endParaRPr>
          </a:p>
        </p:txBody>
      </p:sp>
      <p:cxnSp>
        <p:nvCxnSpPr>
          <p:cNvPr id="26" name="25 Conector recto"/>
          <p:cNvCxnSpPr/>
          <p:nvPr/>
        </p:nvCxnSpPr>
        <p:spPr>
          <a:xfrm>
            <a:off x="1907704" y="576000"/>
            <a:ext cx="7236296" cy="0"/>
          </a:xfrm>
          <a:prstGeom prst="line">
            <a:avLst/>
          </a:prstGeom>
          <a:ln w="63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251520" y="1417126"/>
            <a:ext cx="8568952" cy="4047262"/>
          </a:xfrm>
          <a:prstGeom prst="rect">
            <a:avLst/>
          </a:prstGeom>
          <a:solidFill>
            <a:srgbClr val="FCEBE8"/>
          </a:solidFill>
        </p:spPr>
        <p:txBody>
          <a:bodyPr wrap="square">
            <a:spAutoFit/>
          </a:bodyPr>
          <a:lstStyle/>
          <a:p>
            <a:pPr marL="180975" indent="-180975" algn="just">
              <a:spcBef>
                <a:spcPts val="1200"/>
              </a:spcBef>
              <a:spcAft>
                <a:spcPts val="600"/>
              </a:spcAft>
              <a:buSzPct val="85000"/>
            </a:pPr>
            <a:r>
              <a:rPr lang="es-ES" altLang="es-ES" sz="1600" b="1" u="sng" cap="small" dirty="0">
                <a:solidFill>
                  <a:schemeClr val="accent3"/>
                </a:solidFill>
                <a:latin typeface="HelveticaNeueLT Std" pitchFamily="34" charset="0"/>
              </a:rPr>
              <a:t>Nuevas Contrataciones según género: </a:t>
            </a:r>
          </a:p>
          <a:p>
            <a:pPr marL="449263" indent="-271463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dirty="0">
                <a:latin typeface="HelveticaNeueLT Std" pitchFamily="34" charset="0"/>
              </a:rPr>
              <a:t>El </a:t>
            </a:r>
            <a:r>
              <a:rPr lang="es-ES" altLang="es-ES" sz="1400" b="1" dirty="0">
                <a:latin typeface="HelveticaNeueLT Std" pitchFamily="34" charset="0"/>
              </a:rPr>
              <a:t>58% </a:t>
            </a:r>
            <a:r>
              <a:rPr lang="es-ES" altLang="es-ES" sz="1400" dirty="0">
                <a:latin typeface="HelveticaNeueLT Std" pitchFamily="34" charset="0"/>
              </a:rPr>
              <a:t>de las personas contratadas en 2021 por la industria farmacéutica innovadora fueron </a:t>
            </a:r>
            <a:r>
              <a:rPr lang="es-ES" altLang="es-ES" sz="1400" b="1" dirty="0">
                <a:latin typeface="HelveticaNeueLT Std" pitchFamily="34" charset="0"/>
              </a:rPr>
              <a:t>mujeres,</a:t>
            </a:r>
            <a:r>
              <a:rPr lang="es-ES" altLang="es-ES" sz="1400" dirty="0">
                <a:latin typeface="HelveticaNeueLT Std" pitchFamily="34" charset="0"/>
              </a:rPr>
              <a:t> muy por encima del ratio de contratación femenina en el conjunto de os sectores industriales en nuestro país (34%). </a:t>
            </a:r>
          </a:p>
          <a:p>
            <a:pPr marL="180975" indent="-180975" algn="just">
              <a:spcBef>
                <a:spcPts val="1200"/>
              </a:spcBef>
              <a:spcAft>
                <a:spcPts val="600"/>
              </a:spcAft>
              <a:buSzPct val="85000"/>
            </a:pPr>
            <a:r>
              <a:rPr lang="es-ES" altLang="es-ES" sz="1600" b="1" u="sng" cap="small" dirty="0">
                <a:solidFill>
                  <a:schemeClr val="accent3"/>
                </a:solidFill>
                <a:latin typeface="HelveticaNeueLT Std" pitchFamily="34" charset="0"/>
              </a:rPr>
              <a:t>Nuevas Contrataciones según edad:</a:t>
            </a:r>
          </a:p>
          <a:p>
            <a:pPr marL="449263" indent="-271463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En 2021, algo más de </a:t>
            </a:r>
            <a:r>
              <a:rPr lang="es-ES" altLang="es-ES" sz="1400" b="1" dirty="0">
                <a:solidFill>
                  <a:srgbClr val="000000"/>
                </a:solidFill>
                <a:latin typeface="HelveticaNeueLT Std" pitchFamily="34" charset="0"/>
              </a:rPr>
              <a:t>1 de cada 3 contrataciones </a:t>
            </a: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(36,9%) corresponden a personas </a:t>
            </a:r>
            <a:r>
              <a:rPr lang="es-ES" altLang="es-ES" sz="1400" b="1" dirty="0">
                <a:solidFill>
                  <a:srgbClr val="000000"/>
                </a:solidFill>
                <a:latin typeface="HelveticaNeueLT Std" pitchFamily="34" charset="0"/>
              </a:rPr>
              <a:t>menores de 30 años, </a:t>
            </a: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lo que supone un incremento muy relevante pues cuatro años antes este colectivo sólo representaba 1 de cada 4 contrataciones. </a:t>
            </a:r>
          </a:p>
          <a:p>
            <a:pPr marL="449263" indent="-271463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dirty="0">
                <a:latin typeface="HelveticaNeueLT Std" pitchFamily="34" charset="0"/>
              </a:rPr>
              <a:t>Aunque en volumen sólo suponen un 3% del total, las contrataciones del </a:t>
            </a:r>
            <a:r>
              <a:rPr lang="es-ES" altLang="es-ES" sz="1400" b="1" dirty="0">
                <a:latin typeface="HelveticaNeueLT Std" pitchFamily="34" charset="0"/>
              </a:rPr>
              <a:t>colectivo más veterano </a:t>
            </a:r>
            <a:r>
              <a:rPr lang="es-ES" altLang="es-ES" sz="1400" dirty="0">
                <a:latin typeface="HelveticaNeueLT Std" pitchFamily="34" charset="0"/>
              </a:rPr>
              <a:t>(&gt;54 años) han crecido a un ritmo medio anual del </a:t>
            </a:r>
            <a:r>
              <a:rPr lang="es-ES" altLang="es-ES" sz="1400" b="1" dirty="0">
                <a:latin typeface="HelveticaNeueLT Std" pitchFamily="34" charset="0"/>
              </a:rPr>
              <a:t>+11,7% </a:t>
            </a:r>
            <a:r>
              <a:rPr lang="es-ES" altLang="es-ES" sz="1400" dirty="0">
                <a:latin typeface="HelveticaNeueLT Std" pitchFamily="34" charset="0"/>
              </a:rPr>
              <a:t>en el último cuatrienio.</a:t>
            </a:r>
            <a:endParaRPr lang="es-ES" altLang="es-ES" sz="1400" b="1" dirty="0">
              <a:latin typeface="HelveticaNeueLT Std" pitchFamily="34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  <a:buSzPct val="85000"/>
            </a:pPr>
            <a:r>
              <a:rPr lang="es-ES" altLang="es-ES" sz="1600" b="1" u="sng" cap="small" dirty="0">
                <a:solidFill>
                  <a:schemeClr val="accent3"/>
                </a:solidFill>
                <a:latin typeface="HelveticaNeueLT Std" pitchFamily="34" charset="0"/>
              </a:rPr>
              <a:t>Otros: </a:t>
            </a:r>
          </a:p>
          <a:p>
            <a:pPr marL="449263" indent="-271463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El </a:t>
            </a:r>
            <a:r>
              <a:rPr lang="es-ES" altLang="es-ES" sz="1400" b="1" dirty="0">
                <a:solidFill>
                  <a:srgbClr val="000000"/>
                </a:solidFill>
                <a:latin typeface="HelveticaNeueLT Std" pitchFamily="34" charset="0"/>
              </a:rPr>
              <a:t>1,1%</a:t>
            </a: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 de las </a:t>
            </a:r>
            <a:r>
              <a:rPr lang="es-ES" altLang="es-ES" sz="1400" b="1" dirty="0">
                <a:solidFill>
                  <a:srgbClr val="000000"/>
                </a:solidFill>
                <a:latin typeface="HelveticaNeueLT Std" pitchFamily="34" charset="0"/>
              </a:rPr>
              <a:t>nuevas contrataciones realizadas en 2021 </a:t>
            </a: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correspondieron a personas con alguna </a:t>
            </a:r>
            <a:r>
              <a:rPr lang="es-ES" altLang="es-ES" sz="1400" b="1" dirty="0">
                <a:solidFill>
                  <a:srgbClr val="000000"/>
                </a:solidFill>
                <a:latin typeface="HelveticaNeueLT Std" pitchFamily="34" charset="0"/>
              </a:rPr>
              <a:t>discapacidad</a:t>
            </a: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. Para </a:t>
            </a:r>
            <a:r>
              <a:rPr lang="es-ES" altLang="es-ES" sz="1400" b="1" dirty="0">
                <a:solidFill>
                  <a:srgbClr val="000000"/>
                </a:solidFill>
                <a:latin typeface="HelveticaNeueLT Std" pitchFamily="34" charset="0"/>
              </a:rPr>
              <a:t>2022 </a:t>
            </a: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se estima que estas contrataciones superarán ya el 2% del total.</a:t>
            </a:r>
          </a:p>
          <a:p>
            <a:pPr marL="180975" indent="-180975" algn="just">
              <a:spcAft>
                <a:spcPts val="600"/>
              </a:spcAft>
              <a:buSzPct val="85000"/>
              <a:buFont typeface="Wingdings" pitchFamily="2" charset="2"/>
              <a:buChar char="§"/>
            </a:pPr>
            <a:endParaRPr lang="es-ES" altLang="es-ES" sz="1400" b="1" dirty="0">
              <a:solidFill>
                <a:srgbClr val="000000"/>
              </a:solidFill>
              <a:latin typeface="HelveticaNeueLT Std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051720" y="188640"/>
            <a:ext cx="70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cap="small" dirty="0">
                <a:solidFill>
                  <a:srgbClr val="E8573B"/>
                </a:solidFill>
                <a:latin typeface="HelveticaNeueLT Std" pitchFamily="34" charset="0"/>
              </a:rPr>
              <a:t>Resultados Encuesta Empleo Farmaindustria. Contratación</a:t>
            </a:r>
            <a:endParaRPr lang="es-ES" b="1" dirty="0">
              <a:solidFill>
                <a:srgbClr val="E8573B"/>
              </a:solidFill>
              <a:latin typeface="HelveticaNeueLT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888019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759627FB-AD12-4B16-A986-412119FE1E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453156"/>
            <a:ext cx="5220073" cy="255190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C3FA787-D61C-4344-A7F6-455885045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6635" y="4215673"/>
            <a:ext cx="5292080" cy="2597703"/>
          </a:xfrm>
          <a:prstGeom prst="rect">
            <a:avLst/>
          </a:prstGeom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1665-F7E1-4B46-BB00-0BC4B18AACF7}" type="slidenum">
              <a:rPr lang="es-ES" smtClean="0"/>
              <a:pPr/>
              <a:t>11</a:t>
            </a:fld>
            <a:endParaRPr lang="es-ES" dirty="0"/>
          </a:p>
        </p:txBody>
      </p:sp>
      <p:cxnSp>
        <p:nvCxnSpPr>
          <p:cNvPr id="26" name="25 Conector recto"/>
          <p:cNvCxnSpPr/>
          <p:nvPr/>
        </p:nvCxnSpPr>
        <p:spPr>
          <a:xfrm>
            <a:off x="1907704" y="576000"/>
            <a:ext cx="7236296" cy="0"/>
          </a:xfrm>
          <a:prstGeom prst="line">
            <a:avLst/>
          </a:prstGeom>
          <a:ln w="63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79512" y="692696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000" b="1" dirty="0">
                <a:solidFill>
                  <a:srgbClr val="1E727F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1. Estabilidad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272" y="18864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cap="small" dirty="0">
                <a:solidFill>
                  <a:srgbClr val="E8573B"/>
                </a:solidFill>
                <a:latin typeface="HelveticaNeueLT Std" pitchFamily="34" charset="0"/>
              </a:rPr>
              <a:t>Comparación con el resto de la economía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51520" y="1084674"/>
            <a:ext cx="255390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b="1" dirty="0">
                <a:latin typeface="HelveticaNeueLT Std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b="1" dirty="0">
                <a:solidFill>
                  <a:srgbClr val="B73479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En</a:t>
            </a:r>
            <a:r>
              <a:rPr lang="es-ES" b="1" dirty="0">
                <a:latin typeface="HelveticaNeueLT Std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b="1" dirty="0">
                <a:solidFill>
                  <a:srgbClr val="B73479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total empleados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355976" y="3779748"/>
            <a:ext cx="38164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b="1" dirty="0">
                <a:latin typeface="HelveticaNeueLT Std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b="1" dirty="0">
                <a:solidFill>
                  <a:srgbClr val="B73479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En</a:t>
            </a:r>
            <a:r>
              <a:rPr lang="es-ES" b="1" dirty="0">
                <a:latin typeface="HelveticaNeueLT Std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b="1" dirty="0">
                <a:solidFill>
                  <a:srgbClr val="B73479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nuevas contrataciones</a:t>
            </a:r>
          </a:p>
        </p:txBody>
      </p:sp>
    </p:spTree>
    <p:extLst>
      <p:ext uri="{BB962C8B-B14F-4D97-AF65-F5344CB8AC3E}">
        <p14:creationId xmlns:p14="http://schemas.microsoft.com/office/powerpoint/2010/main" val="2004888019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4507F8D-EFFF-4713-9BE7-C407A3767B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292" y="4149080"/>
            <a:ext cx="5489848" cy="2655059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B259C9A7-AE18-4610-9B76-E46639D37B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54006"/>
            <a:ext cx="5331250" cy="2597703"/>
          </a:xfrm>
          <a:prstGeom prst="rect">
            <a:avLst/>
          </a:prstGeom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1665-F7E1-4B46-BB00-0BC4B18AACF7}" type="slidenum">
              <a:rPr lang="es-ES" smtClean="0"/>
              <a:pPr/>
              <a:t>12</a:t>
            </a:fld>
            <a:endParaRPr lang="es-ES" dirty="0"/>
          </a:p>
        </p:txBody>
      </p:sp>
      <p:cxnSp>
        <p:nvCxnSpPr>
          <p:cNvPr id="26" name="25 Conector recto"/>
          <p:cNvCxnSpPr/>
          <p:nvPr/>
        </p:nvCxnSpPr>
        <p:spPr>
          <a:xfrm>
            <a:off x="1907704" y="576000"/>
            <a:ext cx="7236296" cy="0"/>
          </a:xfrm>
          <a:prstGeom prst="line">
            <a:avLst/>
          </a:prstGeom>
          <a:ln w="63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79512" y="692696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000" b="1" dirty="0">
                <a:solidFill>
                  <a:srgbClr val="1E727F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2. Cualificación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272" y="18864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cap="small" dirty="0">
                <a:solidFill>
                  <a:srgbClr val="E8573B"/>
                </a:solidFill>
                <a:latin typeface="HelveticaNeueLT Std" pitchFamily="34" charset="0"/>
              </a:rPr>
              <a:t>Comparación con el resto de la economía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51520" y="1084674"/>
            <a:ext cx="255390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b="1" dirty="0">
                <a:latin typeface="HelveticaNeueLT Std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b="1" dirty="0">
                <a:solidFill>
                  <a:srgbClr val="B73479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En</a:t>
            </a:r>
            <a:r>
              <a:rPr lang="es-ES" b="1" dirty="0">
                <a:latin typeface="HelveticaNeueLT Std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b="1" dirty="0">
                <a:solidFill>
                  <a:srgbClr val="B73479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total empleados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355976" y="3779748"/>
            <a:ext cx="38164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b="1" dirty="0">
                <a:latin typeface="HelveticaNeueLT Std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b="1" dirty="0">
                <a:solidFill>
                  <a:srgbClr val="B73479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En</a:t>
            </a:r>
            <a:r>
              <a:rPr lang="es-ES" b="1" dirty="0">
                <a:latin typeface="HelveticaNeueLT Std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b="1" dirty="0">
                <a:solidFill>
                  <a:srgbClr val="B73479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nuevas contrataciones</a:t>
            </a:r>
          </a:p>
        </p:txBody>
      </p:sp>
    </p:spTree>
    <p:extLst>
      <p:ext uri="{BB962C8B-B14F-4D97-AF65-F5344CB8AC3E}">
        <p14:creationId xmlns:p14="http://schemas.microsoft.com/office/powerpoint/2010/main" val="1012243190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697216" y="6572374"/>
            <a:ext cx="2339280" cy="385018"/>
          </a:xfrm>
        </p:spPr>
        <p:txBody>
          <a:bodyPr/>
          <a:lstStyle/>
          <a:p>
            <a:fld id="{1E4A1665-F7E1-4B46-BB00-0BC4B18AACF7}" type="slidenum">
              <a:rPr lang="es-ES" smtClean="0"/>
              <a:pPr/>
              <a:t>13</a:t>
            </a:fld>
            <a:endParaRPr lang="es-ES" dirty="0"/>
          </a:p>
        </p:txBody>
      </p:sp>
      <p:cxnSp>
        <p:nvCxnSpPr>
          <p:cNvPr id="26" name="25 Conector recto"/>
          <p:cNvCxnSpPr/>
          <p:nvPr/>
        </p:nvCxnSpPr>
        <p:spPr>
          <a:xfrm>
            <a:off x="1907704" y="576000"/>
            <a:ext cx="7236296" cy="0"/>
          </a:xfrm>
          <a:prstGeom prst="line">
            <a:avLst/>
          </a:prstGeom>
          <a:ln w="63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251520" y="692696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000" b="1" dirty="0">
                <a:solidFill>
                  <a:srgbClr val="1E727F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3. Igualdad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979712" y="6669360"/>
            <a:ext cx="4125279" cy="215444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800" b="1" dirty="0">
                <a:latin typeface="HelveticaNeueLT Std" pitchFamily="34" charset="0"/>
              </a:rPr>
              <a:t>Fuente:</a:t>
            </a:r>
            <a:r>
              <a:rPr lang="es-ES_tradnl" sz="800" dirty="0">
                <a:latin typeface="HelveticaNeueLT Std" pitchFamily="34" charset="0"/>
              </a:rPr>
              <a:t> Encuesta  Cuatrienal de Estructura Salarial (INE). Año 2018 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691680" y="4365104"/>
            <a:ext cx="532859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HelveticaNeueLT Std" pitchFamily="34" charset="0"/>
              </a:rPr>
              <a:t>Sectores industriales con mayor equidad salarial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591272" y="18864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cap="small" dirty="0">
                <a:solidFill>
                  <a:srgbClr val="E8573B"/>
                </a:solidFill>
                <a:latin typeface="HelveticaNeueLT Std" pitchFamily="34" charset="0"/>
              </a:rPr>
              <a:t>Comparación con el resto de la economía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35496" y="1043444"/>
            <a:ext cx="2856745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b="1" dirty="0">
                <a:latin typeface="HelveticaNeueLT Std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b="1" dirty="0">
                <a:solidFill>
                  <a:srgbClr val="B73479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En total empleados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4860032" y="1043444"/>
            <a:ext cx="38164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b="1" dirty="0">
                <a:latin typeface="HelveticaNeueLT Std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b="1" dirty="0">
                <a:solidFill>
                  <a:srgbClr val="B73479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En</a:t>
            </a:r>
            <a:r>
              <a:rPr lang="es-ES" b="1" dirty="0">
                <a:latin typeface="HelveticaNeueLT Std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b="1" dirty="0">
                <a:solidFill>
                  <a:srgbClr val="B73479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nuevas contrataciones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1907704" y="4067780"/>
            <a:ext cx="36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b="1" dirty="0">
                <a:latin typeface="HelveticaNeueLT Std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b="1" dirty="0">
                <a:solidFill>
                  <a:srgbClr val="B73479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En nivel retributivo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8B3052B-B8A2-4980-9BF3-4605C64FC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2" y="1432358"/>
            <a:ext cx="4950296" cy="251710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BFA309C-206B-4A83-8BE2-06A7FF7EE1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416017"/>
            <a:ext cx="4824536" cy="251703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AC69BBB-A355-4E24-A6E2-6F13ACB21C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712" y="4718388"/>
            <a:ext cx="6048672" cy="195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888019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697216" y="6318612"/>
            <a:ext cx="2339280" cy="385018"/>
          </a:xfrm>
        </p:spPr>
        <p:txBody>
          <a:bodyPr/>
          <a:lstStyle/>
          <a:p>
            <a:fld id="{1E4A1665-F7E1-4B46-BB00-0BC4B18AACF7}" type="slidenum">
              <a:rPr lang="es-ES" smtClean="0"/>
              <a:pPr/>
              <a:t>14</a:t>
            </a:fld>
            <a:endParaRPr lang="es-ES" dirty="0"/>
          </a:p>
        </p:txBody>
      </p:sp>
      <p:cxnSp>
        <p:nvCxnSpPr>
          <p:cNvPr id="26" name="25 Conector recto"/>
          <p:cNvCxnSpPr/>
          <p:nvPr/>
        </p:nvCxnSpPr>
        <p:spPr>
          <a:xfrm>
            <a:off x="1907704" y="576000"/>
            <a:ext cx="7236296" cy="0"/>
          </a:xfrm>
          <a:prstGeom prst="line">
            <a:avLst/>
          </a:prstGeom>
          <a:ln w="63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251520" y="692696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000" b="1" dirty="0">
                <a:solidFill>
                  <a:srgbClr val="1E727F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3. Igualdad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23528" y="393305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ü"/>
            </a:pPr>
            <a:r>
              <a:rPr lang="es-ES" b="1" dirty="0">
                <a:solidFill>
                  <a:srgbClr val="B73479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Mujeres CEO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269269" y="105273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ü"/>
            </a:pPr>
            <a:r>
              <a:rPr lang="es-ES" b="1" dirty="0">
                <a:solidFill>
                  <a:srgbClr val="B73479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Mujeres en Comités de Dirección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3779912" y="5598532"/>
            <a:ext cx="11521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1"/>
                </a:solidFill>
              </a:rPr>
              <a:t>+</a:t>
            </a:r>
            <a:r>
              <a:rPr lang="es-ES" sz="1600" b="1" dirty="0">
                <a:solidFill>
                  <a:schemeClr val="bg1"/>
                </a:solidFill>
              </a:rPr>
              <a:t>3,7</a:t>
            </a:r>
            <a:r>
              <a:rPr lang="es-ES" sz="1200" b="1" dirty="0">
                <a:solidFill>
                  <a:schemeClr val="bg1"/>
                </a:solidFill>
              </a:rPr>
              <a:t> veces</a:t>
            </a:r>
          </a:p>
        </p:txBody>
      </p:sp>
      <p:sp>
        <p:nvSpPr>
          <p:cNvPr id="34" name="33 Rectángulo"/>
          <p:cNvSpPr/>
          <p:nvPr/>
        </p:nvSpPr>
        <p:spPr>
          <a:xfrm>
            <a:off x="6245933" y="3717032"/>
            <a:ext cx="50405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Rectángulo"/>
          <p:cNvSpPr/>
          <p:nvPr/>
        </p:nvSpPr>
        <p:spPr>
          <a:xfrm>
            <a:off x="6894005" y="1268760"/>
            <a:ext cx="144016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>
            <a:off x="6966013" y="3942348"/>
            <a:ext cx="144016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2591272" y="18864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cap="small" dirty="0">
                <a:solidFill>
                  <a:srgbClr val="E8573B"/>
                </a:solidFill>
                <a:latin typeface="HelveticaNeueLT Std" pitchFamily="34" charset="0"/>
              </a:rPr>
              <a:t>Comparación con el resto de la economía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51F4924-CE12-4B3F-AD73-D1B4F76E1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07" y="4265615"/>
            <a:ext cx="5806875" cy="2592385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C93E8133-EF40-4169-BF30-1250C76FD8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07" y="1377445"/>
            <a:ext cx="5861368" cy="277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888019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1665-F7E1-4B46-BB00-0BC4B18AACF7}" type="slidenum">
              <a:rPr lang="es-ES" smtClean="0"/>
              <a:pPr/>
              <a:t>15</a:t>
            </a:fld>
            <a:endParaRPr lang="es-ES" dirty="0"/>
          </a:p>
        </p:txBody>
      </p:sp>
      <p:cxnSp>
        <p:nvCxnSpPr>
          <p:cNvPr id="26" name="25 Conector recto"/>
          <p:cNvCxnSpPr/>
          <p:nvPr/>
        </p:nvCxnSpPr>
        <p:spPr>
          <a:xfrm>
            <a:off x="1907704" y="576000"/>
            <a:ext cx="7236296" cy="0"/>
          </a:xfrm>
          <a:prstGeom prst="line">
            <a:avLst/>
          </a:prstGeom>
          <a:ln w="63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251520" y="692696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000" b="1" dirty="0">
                <a:solidFill>
                  <a:srgbClr val="1E727F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4. Productividad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591272" y="18864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cap="small" dirty="0">
                <a:solidFill>
                  <a:srgbClr val="E8573B"/>
                </a:solidFill>
                <a:latin typeface="HelveticaNeueLT Std" pitchFamily="34" charset="0"/>
              </a:rPr>
              <a:t>Comparación con el resto de la economía</a:t>
            </a:r>
          </a:p>
        </p:txBody>
      </p:sp>
      <p:graphicFrame>
        <p:nvGraphicFramePr>
          <p:cNvPr id="11" name="11 Gráfico"/>
          <p:cNvGraphicFramePr/>
          <p:nvPr>
            <p:extLst>
              <p:ext uri="{D42A27DB-BD31-4B8C-83A1-F6EECF244321}">
                <p14:modId xmlns:p14="http://schemas.microsoft.com/office/powerpoint/2010/main" val="2664480505"/>
              </p:ext>
            </p:extLst>
          </p:nvPr>
        </p:nvGraphicFramePr>
        <p:xfrm>
          <a:off x="5255568" y="3068960"/>
          <a:ext cx="377991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10 CuadroTexto"/>
          <p:cNvSpPr txBox="1"/>
          <p:nvPr/>
        </p:nvSpPr>
        <p:spPr>
          <a:xfrm>
            <a:off x="5580112" y="2708920"/>
            <a:ext cx="3312368" cy="44055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36000" rIns="36000" rtlCol="0" anchor="t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100" b="1" i="1" dirty="0"/>
              <a:t>Principales sectores de la economía</a:t>
            </a:r>
            <a:r>
              <a:rPr lang="es-ES" sz="1100" b="1" i="1" baseline="0" dirty="0"/>
              <a:t> nacional en exportaciones por empleado (2019)</a:t>
            </a:r>
            <a:endParaRPr lang="es-ES" sz="1100" b="1" i="1" dirty="0"/>
          </a:p>
        </p:txBody>
      </p:sp>
      <p:sp>
        <p:nvSpPr>
          <p:cNvPr id="13" name="13 CuadroTexto"/>
          <p:cNvSpPr txBox="1"/>
          <p:nvPr/>
        </p:nvSpPr>
        <p:spPr>
          <a:xfrm>
            <a:off x="5759624" y="6408712"/>
            <a:ext cx="338437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700" b="1" i="1" dirty="0"/>
              <a:t>Fuente: </a:t>
            </a:r>
            <a:r>
              <a:rPr lang="es-ES" sz="700" i="1" dirty="0"/>
              <a:t>Farmaindustria a partir de datos MINCOTUR e INE</a:t>
            </a:r>
          </a:p>
        </p:txBody>
      </p:sp>
      <p:sp>
        <p:nvSpPr>
          <p:cNvPr id="14" name="14 Cerrar llave"/>
          <p:cNvSpPr/>
          <p:nvPr/>
        </p:nvSpPr>
        <p:spPr>
          <a:xfrm>
            <a:off x="8424936" y="4104456"/>
            <a:ext cx="251520" cy="88133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15" name="15 Rectángulo"/>
          <p:cNvSpPr/>
          <p:nvPr/>
        </p:nvSpPr>
        <p:spPr>
          <a:xfrm>
            <a:off x="8604448" y="4437112"/>
            <a:ext cx="432048" cy="2880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50" b="1" dirty="0">
                <a:solidFill>
                  <a:schemeClr val="bg1"/>
                </a:solidFill>
              </a:rPr>
              <a:t>+118%</a:t>
            </a:r>
          </a:p>
        </p:txBody>
      </p:sp>
      <p:graphicFrame>
        <p:nvGraphicFramePr>
          <p:cNvPr id="16" name="11 Gráfico">
            <a:extLst>
              <a:ext uri="{FF2B5EF4-FFF2-40B4-BE49-F238E27FC236}">
                <a16:creationId xmlns:a16="http://schemas.microsoft.com/office/drawing/2014/main" id="{B109ECE7-939E-4C09-BFFC-609D4EC3AD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2710976"/>
              </p:ext>
            </p:extLst>
          </p:nvPr>
        </p:nvGraphicFramePr>
        <p:xfrm>
          <a:off x="107155" y="1478412"/>
          <a:ext cx="377991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10 CuadroTexto">
            <a:extLst>
              <a:ext uri="{FF2B5EF4-FFF2-40B4-BE49-F238E27FC236}">
                <a16:creationId xmlns:a16="http://schemas.microsoft.com/office/drawing/2014/main" id="{333907B6-1628-4744-BB13-FD7748561B83}"/>
              </a:ext>
            </a:extLst>
          </p:cNvPr>
          <p:cNvSpPr txBox="1"/>
          <p:nvPr/>
        </p:nvSpPr>
        <p:spPr>
          <a:xfrm>
            <a:off x="431699" y="1118372"/>
            <a:ext cx="3312368" cy="44055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36000" rIns="36000" rtlCol="0" anchor="t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100" b="1" i="1" dirty="0"/>
              <a:t>Principales sectores industriales </a:t>
            </a:r>
            <a:r>
              <a:rPr lang="es-ES" sz="1100" b="1" i="1" baseline="0" dirty="0"/>
              <a:t>en VAB           por empleado (2019)</a:t>
            </a:r>
            <a:endParaRPr lang="es-ES" sz="1100" b="1" i="1" dirty="0"/>
          </a:p>
        </p:txBody>
      </p:sp>
      <p:sp>
        <p:nvSpPr>
          <p:cNvPr id="18" name="13 CuadroTexto">
            <a:extLst>
              <a:ext uri="{FF2B5EF4-FFF2-40B4-BE49-F238E27FC236}">
                <a16:creationId xmlns:a16="http://schemas.microsoft.com/office/drawing/2014/main" id="{E937228B-53B1-478B-A900-EA49C4E22464}"/>
              </a:ext>
            </a:extLst>
          </p:cNvPr>
          <p:cNvSpPr txBox="1"/>
          <p:nvPr/>
        </p:nvSpPr>
        <p:spPr>
          <a:xfrm>
            <a:off x="611211" y="4818164"/>
            <a:ext cx="338437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700" b="1" i="1" dirty="0"/>
              <a:t>Fuente: </a:t>
            </a:r>
            <a:r>
              <a:rPr lang="es-ES" sz="700" i="1" dirty="0"/>
              <a:t>INE. Estadística estructural de empresas: sector industrial</a:t>
            </a:r>
          </a:p>
        </p:txBody>
      </p:sp>
      <p:sp>
        <p:nvSpPr>
          <p:cNvPr id="19" name="14 Cerrar llave">
            <a:extLst>
              <a:ext uri="{FF2B5EF4-FFF2-40B4-BE49-F238E27FC236}">
                <a16:creationId xmlns:a16="http://schemas.microsoft.com/office/drawing/2014/main" id="{0B92F5E8-E977-43CF-8C36-419CE60EF029}"/>
              </a:ext>
            </a:extLst>
          </p:cNvPr>
          <p:cNvSpPr/>
          <p:nvPr/>
        </p:nvSpPr>
        <p:spPr>
          <a:xfrm>
            <a:off x="3258267" y="2081860"/>
            <a:ext cx="251520" cy="84308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20" name="15 Rectángulo">
            <a:extLst>
              <a:ext uri="{FF2B5EF4-FFF2-40B4-BE49-F238E27FC236}">
                <a16:creationId xmlns:a16="http://schemas.microsoft.com/office/drawing/2014/main" id="{51D0FD65-A447-4291-90A9-F8CBD12A7207}"/>
              </a:ext>
            </a:extLst>
          </p:cNvPr>
          <p:cNvSpPr/>
          <p:nvPr/>
        </p:nvSpPr>
        <p:spPr>
          <a:xfrm>
            <a:off x="3563539" y="2362540"/>
            <a:ext cx="432048" cy="2880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50" b="1" dirty="0">
                <a:solidFill>
                  <a:schemeClr val="bg1"/>
                </a:solidFill>
              </a:rPr>
              <a:t>+79%</a:t>
            </a:r>
          </a:p>
        </p:txBody>
      </p:sp>
    </p:spTree>
    <p:extLst>
      <p:ext uri="{BB962C8B-B14F-4D97-AF65-F5344CB8AC3E}">
        <p14:creationId xmlns:p14="http://schemas.microsoft.com/office/powerpoint/2010/main" val="200488801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1665-F7E1-4B46-BB00-0BC4B18AACF7}" type="slidenum">
              <a:rPr lang="es-ES" smtClean="0"/>
              <a:pPr/>
              <a:t>2</a:t>
            </a:fld>
            <a:endParaRPr lang="es-ES" dirty="0"/>
          </a:p>
        </p:txBody>
      </p:sp>
      <p:cxnSp>
        <p:nvCxnSpPr>
          <p:cNvPr id="26" name="25 Conector recto"/>
          <p:cNvCxnSpPr/>
          <p:nvPr/>
        </p:nvCxnSpPr>
        <p:spPr>
          <a:xfrm>
            <a:off x="1907704" y="576000"/>
            <a:ext cx="7236296" cy="0"/>
          </a:xfrm>
          <a:prstGeom prst="line">
            <a:avLst/>
          </a:prstGeom>
          <a:ln w="63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323528" y="1628800"/>
            <a:ext cx="8496944" cy="42165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80975" indent="-180975" algn="just">
              <a:spcAft>
                <a:spcPts val="1200"/>
              </a:spcAft>
              <a:buSzPct val="85000"/>
              <a:buFont typeface="Wingdings" pitchFamily="2" charset="2"/>
              <a:buChar char="§"/>
            </a:pPr>
            <a:r>
              <a:rPr lang="es-ES" altLang="es-ES" sz="1400" dirty="0">
                <a:latin typeface="HelveticaNeueLT Std" pitchFamily="34" charset="0"/>
              </a:rPr>
              <a:t>A continuación se ofrecen los resultados de la </a:t>
            </a:r>
            <a:r>
              <a:rPr lang="es-ES" altLang="es-ES" sz="1400" b="1" dirty="0">
                <a:latin typeface="HelveticaNeueLT Std" pitchFamily="34" charset="0"/>
              </a:rPr>
              <a:t>Encuesta de Empleo </a:t>
            </a:r>
            <a:r>
              <a:rPr lang="es-ES" altLang="es-ES" sz="1400" dirty="0">
                <a:latin typeface="HelveticaNeueLT Std" pitchFamily="34" charset="0"/>
              </a:rPr>
              <a:t>realizada entre los 137 asociados a Farmaindustria en 2021, de los que contestan 48 grupos empresariales, que representan un 60,8% del mercado total de medicamentos de prescripción y un 82,8% del empleo generado por los miembros de la Asociación.</a:t>
            </a:r>
          </a:p>
          <a:p>
            <a:pPr marL="180975" indent="-180975" algn="just">
              <a:spcAft>
                <a:spcPts val="1200"/>
              </a:spcAft>
              <a:buSzPct val="85000"/>
              <a:buFont typeface="Wingdings" pitchFamily="2" charset="2"/>
              <a:buChar char="§"/>
            </a:pPr>
            <a:r>
              <a:rPr lang="es-ES" altLang="es-ES" sz="1400" dirty="0">
                <a:latin typeface="HelveticaNeueLT Std" pitchFamily="34" charset="0"/>
              </a:rPr>
              <a:t>Para calcular el empleo de las compañías asociadas que no contestaron, se utilizaron los </a:t>
            </a:r>
            <a:r>
              <a:rPr lang="es-ES" altLang="es-ES" sz="1400" b="1" dirty="0">
                <a:latin typeface="HelveticaNeueLT Std" pitchFamily="34" charset="0"/>
              </a:rPr>
              <a:t>datos</a:t>
            </a:r>
            <a:r>
              <a:rPr lang="es-ES" altLang="es-ES" sz="1400" dirty="0">
                <a:latin typeface="HelveticaNeueLT Std" pitchFamily="34" charset="0"/>
              </a:rPr>
              <a:t> de esta rúbrica a efectos </a:t>
            </a:r>
            <a:r>
              <a:rPr lang="es-ES" altLang="es-ES" sz="1400" b="1" dirty="0">
                <a:latin typeface="HelveticaNeueLT Std" pitchFamily="34" charset="0"/>
              </a:rPr>
              <a:t>estatutarios </a:t>
            </a:r>
            <a:r>
              <a:rPr lang="es-ES" altLang="es-ES" sz="1400" dirty="0">
                <a:latin typeface="HelveticaNeueLT Std" pitchFamily="34" charset="0"/>
              </a:rPr>
              <a:t>y, en los casos en que no constara dicha información </a:t>
            </a:r>
            <a:r>
              <a:rPr lang="es-ES" altLang="es-ES" sz="1400" dirty="0">
                <a:latin typeface="HelveticaNeueLT Std" pitchFamily="34" charset="0"/>
                <a:sym typeface="Symbol" panose="05050102010706020507" pitchFamily="18" charset="2"/>
              </a:rPr>
              <a:t></a:t>
            </a:r>
            <a:r>
              <a:rPr lang="es-ES" altLang="es-ES" sz="1400" dirty="0">
                <a:latin typeface="HelveticaNeueLT Std" pitchFamily="34" charset="0"/>
              </a:rPr>
              <a:t> así como en el de las compañías farmacéuticas innovadoras que no pertenecen a la Asociación (y facturan más de 10 millones de euros)</a:t>
            </a:r>
            <a:r>
              <a:rPr lang="es-ES" altLang="es-ES" sz="1400" dirty="0">
                <a:latin typeface="HelveticaNeueLT Std" pitchFamily="34" charset="0"/>
                <a:sym typeface="Symbol" panose="05050102010706020507" pitchFamily="18" charset="2"/>
              </a:rPr>
              <a:t></a:t>
            </a:r>
            <a:r>
              <a:rPr lang="es-ES" altLang="es-ES" sz="1400" dirty="0">
                <a:latin typeface="HelveticaNeueLT Std" pitchFamily="34" charset="0"/>
              </a:rPr>
              <a:t> se ha acudido a los datos de empleo que constan en las respectivas cuentas anuales depositadas en el </a:t>
            </a:r>
            <a:r>
              <a:rPr lang="es-ES" altLang="es-ES" sz="1400" b="1" dirty="0">
                <a:latin typeface="HelveticaNeueLT Std" pitchFamily="34" charset="0"/>
              </a:rPr>
              <a:t>Registro Mercantil</a:t>
            </a:r>
            <a:r>
              <a:rPr lang="es-ES" altLang="es-ES" sz="1400" dirty="0">
                <a:latin typeface="HelveticaNeueLT Std" pitchFamily="34" charset="0"/>
              </a:rPr>
              <a:t>.</a:t>
            </a:r>
            <a:endParaRPr lang="es-ES" altLang="es-ES" sz="1300" b="1" i="1" dirty="0">
              <a:solidFill>
                <a:srgbClr val="1E727F"/>
              </a:solidFill>
              <a:latin typeface="HelveticaNeueLT Std" pitchFamily="34" charset="0"/>
            </a:endParaRPr>
          </a:p>
          <a:p>
            <a:pPr marL="180975" indent="-180975" algn="just">
              <a:spcAft>
                <a:spcPts val="1200"/>
              </a:spcAft>
              <a:buSzPct val="85000"/>
              <a:buFont typeface="Wingdings" pitchFamily="2" charset="2"/>
              <a:buChar char="§"/>
            </a:pPr>
            <a:r>
              <a:rPr lang="es-ES" altLang="es-ES" sz="1400" dirty="0">
                <a:latin typeface="HelveticaNeueLT Std" pitchFamily="34" charset="0"/>
              </a:rPr>
              <a:t>Una vez estimado así el </a:t>
            </a:r>
            <a:r>
              <a:rPr lang="es-ES" altLang="es-ES" sz="1400" b="1" dirty="0">
                <a:latin typeface="HelveticaNeueLT Std" pitchFamily="34" charset="0"/>
              </a:rPr>
              <a:t>empleo total de la industria farmacéutica innovadora (44.068 personas </a:t>
            </a:r>
            <a:r>
              <a:rPr lang="es-ES" altLang="es-ES" sz="1400" dirty="0">
                <a:latin typeface="HelveticaNeueLT Std" pitchFamily="34" charset="0"/>
              </a:rPr>
              <a:t>a 30.09.2021</a:t>
            </a:r>
            <a:r>
              <a:rPr lang="es-ES" altLang="es-ES" sz="1400" b="1" dirty="0">
                <a:latin typeface="HelveticaNeueLT Std" pitchFamily="34" charset="0"/>
              </a:rPr>
              <a:t>)</a:t>
            </a:r>
            <a:r>
              <a:rPr lang="es-ES" altLang="es-ES" sz="1400" dirty="0">
                <a:latin typeface="HelveticaNeueLT Std" pitchFamily="34" charset="0"/>
              </a:rPr>
              <a:t>, se extrapolan las respuestas de la muestra para realizar la </a:t>
            </a:r>
            <a:r>
              <a:rPr lang="es-ES" altLang="es-ES" sz="1400" b="1" dirty="0">
                <a:latin typeface="HelveticaNeueLT Std" pitchFamily="34" charset="0"/>
              </a:rPr>
              <a:t>distribución del empleo </a:t>
            </a:r>
            <a:r>
              <a:rPr lang="es-ES" altLang="es-ES" sz="1400" dirty="0">
                <a:latin typeface="HelveticaNeueLT Std" pitchFamily="34" charset="0"/>
              </a:rPr>
              <a:t>y su </a:t>
            </a:r>
            <a:r>
              <a:rPr lang="es-ES" altLang="es-ES" sz="1400" b="1" dirty="0">
                <a:latin typeface="HelveticaNeueLT Std" pitchFamily="34" charset="0"/>
              </a:rPr>
              <a:t>evolución</a:t>
            </a:r>
            <a:r>
              <a:rPr lang="es-ES" altLang="es-ES" sz="1400" dirty="0">
                <a:latin typeface="HelveticaNeueLT Std" pitchFamily="34" charset="0"/>
              </a:rPr>
              <a:t> prevista en el período 2021-2022, comparando asimismo los resultados obtenidos con los datos de la anterior oleada de la Encuesta de Empleo que corresponden al ejercicio 2017. </a:t>
            </a:r>
          </a:p>
          <a:p>
            <a:pPr marL="180975" indent="-180975" algn="just">
              <a:spcAft>
                <a:spcPts val="1200"/>
              </a:spcAft>
              <a:buSzPct val="85000"/>
              <a:buFont typeface="Wingdings" pitchFamily="2" charset="2"/>
              <a:buChar char="§"/>
            </a:pPr>
            <a:r>
              <a:rPr lang="es-ES" altLang="es-ES" sz="1400" dirty="0">
                <a:latin typeface="HelveticaNeueLT Std" pitchFamily="34" charset="0"/>
              </a:rPr>
              <a:t>Los datos que a continuación se ofrecen corresponden al cierre de cada año salvo en el caso de 2021 que son datos a 30 de septiembre (a no ser que se especifique lo contrario). Para realizar las </a:t>
            </a:r>
            <a:r>
              <a:rPr lang="es-ES" altLang="es-ES" sz="1400" b="1" dirty="0">
                <a:latin typeface="HelveticaNeueLT Std" pitchFamily="34" charset="0"/>
              </a:rPr>
              <a:t>comparaciones con otros sectores o con el conjunto de la economía </a:t>
            </a:r>
            <a:r>
              <a:rPr lang="es-ES" altLang="es-ES" sz="1400" dirty="0">
                <a:latin typeface="HelveticaNeueLT Std" pitchFamily="34" charset="0"/>
              </a:rPr>
              <a:t>se utilizan diversas fuentes públicas que aparecen reseñadas en el cuadro o gráfico correspondiente. </a:t>
            </a:r>
            <a:r>
              <a:rPr lang="es-ES" altLang="es-ES" sz="1400" b="1" dirty="0">
                <a:latin typeface="HelveticaNeueLT Std" pitchFamily="34" charset="0"/>
              </a:rPr>
              <a:t>	</a:t>
            </a:r>
            <a:endParaRPr lang="es-ES" altLang="es-ES" sz="1400" i="1" dirty="0">
              <a:latin typeface="HelveticaNeueLT Std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403648" y="116632"/>
            <a:ext cx="7632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 cap="small" dirty="0">
                <a:solidFill>
                  <a:schemeClr val="accent3"/>
                </a:solidFill>
                <a:latin typeface="HelveticaNeueLT Std" pitchFamily="34" charset="0"/>
              </a:rPr>
              <a:t>Nota metodológica</a:t>
            </a:r>
          </a:p>
        </p:txBody>
      </p:sp>
    </p:spTree>
    <p:extLst>
      <p:ext uri="{BB962C8B-B14F-4D97-AF65-F5344CB8AC3E}">
        <p14:creationId xmlns:p14="http://schemas.microsoft.com/office/powerpoint/2010/main" val="200488801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1665-F7E1-4B46-BB00-0BC4B18AACF7}" type="slidenum">
              <a:rPr lang="es-ES" smtClean="0">
                <a:solidFill>
                  <a:srgbClr val="000000"/>
                </a:solidFill>
              </a:rPr>
              <a:pPr/>
              <a:t>3</a:t>
            </a:fld>
            <a:endParaRPr lang="es-ES" dirty="0">
              <a:solidFill>
                <a:srgbClr val="000000"/>
              </a:solidFill>
            </a:endParaRPr>
          </a:p>
        </p:txBody>
      </p:sp>
      <p:cxnSp>
        <p:nvCxnSpPr>
          <p:cNvPr id="26" name="25 Conector recto"/>
          <p:cNvCxnSpPr/>
          <p:nvPr/>
        </p:nvCxnSpPr>
        <p:spPr>
          <a:xfrm>
            <a:off x="1907704" y="576000"/>
            <a:ext cx="7236296" cy="0"/>
          </a:xfrm>
          <a:prstGeom prst="line">
            <a:avLst/>
          </a:prstGeom>
          <a:ln w="63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545602660"/>
              </p:ext>
            </p:extLst>
          </p:nvPr>
        </p:nvGraphicFramePr>
        <p:xfrm>
          <a:off x="395536" y="2132856"/>
          <a:ext cx="4176464" cy="4219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95536" y="1794302"/>
            <a:ext cx="4176464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prstClr val="white"/>
                </a:solidFill>
                <a:latin typeface="HelveticaNeueLT Std" pitchFamily="34" charset="0"/>
              </a:rPr>
              <a:t> </a:t>
            </a:r>
            <a:r>
              <a:rPr lang="es-ES" b="1" dirty="0">
                <a:solidFill>
                  <a:prstClr val="white"/>
                </a:solidFill>
                <a:latin typeface="HelveticaNeueLT Std" pitchFamily="34" charset="0"/>
              </a:rPr>
              <a:t>Según el tipo de contratación</a:t>
            </a:r>
            <a:endParaRPr lang="es-ES" sz="1600" b="1" dirty="0">
              <a:solidFill>
                <a:prstClr val="white"/>
              </a:solidFill>
              <a:latin typeface="HelveticaNeueLT Std" pitchFamily="34" charset="0"/>
            </a:endParaRPr>
          </a:p>
        </p:txBody>
      </p:sp>
      <p:graphicFrame>
        <p:nvGraphicFramePr>
          <p:cNvPr id="9" name="8 Gráfico"/>
          <p:cNvGraphicFramePr/>
          <p:nvPr>
            <p:extLst>
              <p:ext uri="{D42A27DB-BD31-4B8C-83A1-F6EECF244321}">
                <p14:modId xmlns:p14="http://schemas.microsoft.com/office/powerpoint/2010/main" val="2393682459"/>
              </p:ext>
            </p:extLst>
          </p:nvPr>
        </p:nvGraphicFramePr>
        <p:xfrm>
          <a:off x="4716016" y="2132856"/>
          <a:ext cx="4176464" cy="4149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4716016" y="1794302"/>
            <a:ext cx="4176464" cy="369332"/>
          </a:xfrm>
          <a:prstGeom prst="rect">
            <a:avLst/>
          </a:prstGeom>
          <a:solidFill>
            <a:srgbClr val="80808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prstClr val="white"/>
                </a:solidFill>
                <a:latin typeface="HelveticaNeueLT Std" pitchFamily="34" charset="0"/>
              </a:rPr>
              <a:t> </a:t>
            </a:r>
            <a:r>
              <a:rPr lang="es-ES" b="1" dirty="0">
                <a:solidFill>
                  <a:prstClr val="white"/>
                </a:solidFill>
                <a:latin typeface="HelveticaNeueLT Std" pitchFamily="34" charset="0"/>
              </a:rPr>
              <a:t>Según el área de actividad</a:t>
            </a:r>
            <a:endParaRPr lang="es-ES" sz="1600" b="1" dirty="0">
              <a:solidFill>
                <a:prstClr val="white"/>
              </a:solidFill>
              <a:latin typeface="HelveticaNeueLT Std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395536" y="105273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HelveticaNeueLT Std" pitchFamily="34" charset="0"/>
              </a:rPr>
              <a:t>La industria farmacéutica innovadora contaba con una plantilla de 44.068 personas en 2021, distribuidas del siguiente modo: 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395536" y="69269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6850" indent="-196850">
              <a:buFont typeface="Wingdings" pitchFamily="2" charset="2"/>
              <a:buChar char="ü"/>
            </a:pPr>
            <a:r>
              <a:rPr lang="es-ES" b="1" dirty="0">
                <a:solidFill>
                  <a:srgbClr val="1E727F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Total Empleados </a:t>
            </a:r>
            <a:r>
              <a:rPr lang="es-ES" sz="1600" b="1" dirty="0">
                <a:solidFill>
                  <a:srgbClr val="1E727F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(1/2)</a:t>
            </a:r>
            <a:endParaRPr lang="es-ES" b="1" dirty="0">
              <a:solidFill>
                <a:srgbClr val="1E727F"/>
              </a:solidFill>
              <a:latin typeface="HelveticaNeueLT Std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591272" y="18864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cap="small" dirty="0">
                <a:solidFill>
                  <a:srgbClr val="E8573B"/>
                </a:solidFill>
                <a:latin typeface="HelveticaNeueLT Std" pitchFamily="34" charset="0"/>
              </a:rPr>
              <a:t>Resultados Encuesta Empleo Farmaindustria. Plantilla</a:t>
            </a:r>
            <a:endParaRPr lang="es-ES" b="1" dirty="0">
              <a:solidFill>
                <a:srgbClr val="E8573B"/>
              </a:solidFill>
              <a:latin typeface="HelveticaNeueLT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88801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1665-F7E1-4B46-BB00-0BC4B18AACF7}" type="slidenum">
              <a:rPr lang="es-ES" smtClean="0">
                <a:solidFill>
                  <a:srgbClr val="000000"/>
                </a:solidFill>
              </a:rPr>
              <a:pPr/>
              <a:t>4</a:t>
            </a:fld>
            <a:endParaRPr lang="es-ES" dirty="0">
              <a:solidFill>
                <a:srgbClr val="000000"/>
              </a:solidFill>
            </a:endParaRPr>
          </a:p>
        </p:txBody>
      </p:sp>
      <p:cxnSp>
        <p:nvCxnSpPr>
          <p:cNvPr id="26" name="25 Conector recto"/>
          <p:cNvCxnSpPr/>
          <p:nvPr/>
        </p:nvCxnSpPr>
        <p:spPr>
          <a:xfrm>
            <a:off x="1907704" y="576000"/>
            <a:ext cx="7236296" cy="0"/>
          </a:xfrm>
          <a:prstGeom prst="line">
            <a:avLst/>
          </a:prstGeom>
          <a:ln w="63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13 Gráfico"/>
          <p:cNvGraphicFramePr/>
          <p:nvPr>
            <p:extLst>
              <p:ext uri="{D42A27DB-BD31-4B8C-83A1-F6EECF244321}">
                <p14:modId xmlns:p14="http://schemas.microsoft.com/office/powerpoint/2010/main" val="3421410440"/>
              </p:ext>
            </p:extLst>
          </p:nvPr>
        </p:nvGraphicFramePr>
        <p:xfrm>
          <a:off x="3059832" y="1772816"/>
          <a:ext cx="2880320" cy="4512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3059832" y="1691516"/>
            <a:ext cx="2880320" cy="369332"/>
          </a:xfrm>
          <a:prstGeom prst="rect">
            <a:avLst/>
          </a:prstGeom>
          <a:solidFill>
            <a:srgbClr val="80808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prstClr val="white"/>
                </a:solidFill>
                <a:latin typeface="HelveticaNeueLT Std" pitchFamily="34" charset="0"/>
              </a:rPr>
              <a:t> </a:t>
            </a:r>
            <a:r>
              <a:rPr lang="es-ES" b="1" dirty="0">
                <a:solidFill>
                  <a:prstClr val="white"/>
                </a:solidFill>
                <a:latin typeface="HelveticaNeueLT Std" pitchFamily="34" charset="0"/>
              </a:rPr>
              <a:t>Según edad</a:t>
            </a:r>
          </a:p>
        </p:txBody>
      </p:sp>
      <p:graphicFrame>
        <p:nvGraphicFramePr>
          <p:cNvPr id="20" name="19 Gráfico"/>
          <p:cNvGraphicFramePr/>
          <p:nvPr>
            <p:extLst>
              <p:ext uri="{D42A27DB-BD31-4B8C-83A1-F6EECF244321}">
                <p14:modId xmlns:p14="http://schemas.microsoft.com/office/powerpoint/2010/main" val="2579388098"/>
              </p:ext>
            </p:extLst>
          </p:nvPr>
        </p:nvGraphicFramePr>
        <p:xfrm>
          <a:off x="6156176" y="1700808"/>
          <a:ext cx="2808312" cy="458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20 CuadroTexto"/>
          <p:cNvSpPr txBox="1"/>
          <p:nvPr/>
        </p:nvSpPr>
        <p:spPr>
          <a:xfrm>
            <a:off x="6156176" y="1691516"/>
            <a:ext cx="2808312" cy="369332"/>
          </a:xfrm>
          <a:prstGeom prst="rect">
            <a:avLst/>
          </a:prstGeom>
          <a:solidFill>
            <a:srgbClr val="E8573B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prstClr val="white"/>
                </a:solidFill>
                <a:latin typeface="HelveticaNeueLT Std" pitchFamily="34" charset="0"/>
              </a:rPr>
              <a:t> </a:t>
            </a:r>
            <a:r>
              <a:rPr lang="es-ES" b="1" dirty="0">
                <a:solidFill>
                  <a:prstClr val="white"/>
                </a:solidFill>
                <a:latin typeface="HelveticaNeueLT Std" pitchFamily="34" charset="0"/>
              </a:rPr>
              <a:t>Según género</a:t>
            </a:r>
          </a:p>
        </p:txBody>
      </p:sp>
      <p:graphicFrame>
        <p:nvGraphicFramePr>
          <p:cNvPr id="16" name="15 Gráfico"/>
          <p:cNvGraphicFramePr/>
          <p:nvPr>
            <p:extLst>
              <p:ext uri="{D42A27DB-BD31-4B8C-83A1-F6EECF244321}">
                <p14:modId xmlns:p14="http://schemas.microsoft.com/office/powerpoint/2010/main" val="2350424821"/>
              </p:ext>
            </p:extLst>
          </p:nvPr>
        </p:nvGraphicFramePr>
        <p:xfrm>
          <a:off x="107504" y="1700808"/>
          <a:ext cx="2808312" cy="458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107504" y="1691516"/>
            <a:ext cx="2808312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prstClr val="white"/>
                </a:solidFill>
                <a:latin typeface="HelveticaNeueLT Std" pitchFamily="34" charset="0"/>
              </a:rPr>
              <a:t> </a:t>
            </a:r>
            <a:r>
              <a:rPr lang="es-ES" b="1" dirty="0">
                <a:solidFill>
                  <a:prstClr val="white"/>
                </a:solidFill>
                <a:latin typeface="HelveticaNeueLT Std" pitchFamily="34" charset="0"/>
              </a:rPr>
              <a:t>Según titulación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95536" y="69269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6850" indent="-196850">
              <a:buFont typeface="Wingdings" pitchFamily="2" charset="2"/>
              <a:buChar char="ü"/>
            </a:pPr>
            <a:r>
              <a:rPr lang="es-ES" b="1" dirty="0">
                <a:solidFill>
                  <a:srgbClr val="1E727F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Total Empleados </a:t>
            </a:r>
            <a:r>
              <a:rPr lang="es-ES" sz="1600" b="1" dirty="0">
                <a:solidFill>
                  <a:srgbClr val="1E727F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(2/2) 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2591272" y="18864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cap="small" dirty="0">
                <a:solidFill>
                  <a:srgbClr val="E8573B"/>
                </a:solidFill>
                <a:latin typeface="HelveticaNeueLT Std" pitchFamily="34" charset="0"/>
              </a:rPr>
              <a:t>Resultados Encuesta Empleo Farmaindustria. Plantilla</a:t>
            </a:r>
            <a:endParaRPr lang="es-ES" b="1" dirty="0">
              <a:solidFill>
                <a:srgbClr val="E8573B"/>
              </a:solidFill>
              <a:latin typeface="HelveticaNeueLT Std" pitchFamily="34" charset="0"/>
            </a:endParaRPr>
          </a:p>
        </p:txBody>
      </p:sp>
      <p:sp>
        <p:nvSpPr>
          <p:cNvPr id="13" name="23 Rectángulo">
            <a:extLst>
              <a:ext uri="{FF2B5EF4-FFF2-40B4-BE49-F238E27FC236}">
                <a16:creationId xmlns:a16="http://schemas.microsoft.com/office/drawing/2014/main" id="{AC4C5264-72DC-4573-899D-2C695C70F121}"/>
              </a:ext>
            </a:extLst>
          </p:cNvPr>
          <p:cNvSpPr/>
          <p:nvPr/>
        </p:nvSpPr>
        <p:spPr>
          <a:xfrm>
            <a:off x="395536" y="105273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HelveticaNeueLT Std" pitchFamily="34" charset="0"/>
              </a:rPr>
              <a:t>La industria farmacéutica innovadora contaba con una plantilla de 44.068 personas en 2021, distribuidas del siguiente modo: 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8F9CCCA-08C8-4E64-B871-BD6D2C1457EB}"/>
              </a:ext>
            </a:extLst>
          </p:cNvPr>
          <p:cNvSpPr txBox="1"/>
          <p:nvPr/>
        </p:nvSpPr>
        <p:spPr>
          <a:xfrm>
            <a:off x="179512" y="593447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i="1" dirty="0">
                <a:latin typeface="HelveticaNeueLT Std" panose="020B0604020202020204" pitchFamily="34" charset="0"/>
              </a:rPr>
              <a:t>(*) De ellos, el 5,8% son doctores o superiores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160A42C-DD83-4875-8D5B-AF2D263C11E9}"/>
              </a:ext>
            </a:extLst>
          </p:cNvPr>
          <p:cNvSpPr txBox="1"/>
          <p:nvPr/>
        </p:nvSpPr>
        <p:spPr>
          <a:xfrm>
            <a:off x="2267744" y="52199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00488801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1665-F7E1-4B46-BB00-0BC4B18AACF7}" type="slidenum">
              <a:rPr lang="es-ES" smtClean="0">
                <a:solidFill>
                  <a:srgbClr val="000000"/>
                </a:solidFill>
              </a:rPr>
              <a:pPr/>
              <a:t>5</a:t>
            </a:fld>
            <a:endParaRPr lang="es-ES" dirty="0">
              <a:solidFill>
                <a:srgbClr val="000000"/>
              </a:solidFill>
            </a:endParaRPr>
          </a:p>
        </p:txBody>
      </p:sp>
      <p:cxnSp>
        <p:nvCxnSpPr>
          <p:cNvPr id="26" name="25 Conector recto"/>
          <p:cNvCxnSpPr/>
          <p:nvPr/>
        </p:nvCxnSpPr>
        <p:spPr>
          <a:xfrm>
            <a:off x="1907704" y="576000"/>
            <a:ext cx="7236296" cy="0"/>
          </a:xfrm>
          <a:prstGeom prst="line">
            <a:avLst/>
          </a:prstGeom>
          <a:ln w="63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251520" y="841350"/>
            <a:ext cx="8640960" cy="49859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80975" indent="-180975" algn="just">
              <a:spcAft>
                <a:spcPts val="600"/>
              </a:spcAft>
              <a:buSzPct val="85000"/>
            </a:pPr>
            <a:r>
              <a:rPr lang="es-ES" altLang="es-ES" sz="1600" b="1" u="sng" cap="small" dirty="0">
                <a:solidFill>
                  <a:schemeClr val="accent6"/>
                </a:solidFill>
                <a:latin typeface="HelveticaNeueLT Std" pitchFamily="34" charset="0"/>
              </a:rPr>
              <a:t>Plantilla Total</a:t>
            </a:r>
            <a:r>
              <a:rPr lang="es-ES" altLang="es-ES" sz="1600" b="1" u="sng" dirty="0">
                <a:solidFill>
                  <a:schemeClr val="accent6"/>
                </a:solidFill>
                <a:latin typeface="HelveticaNeueLT Std" pitchFamily="34" charset="0"/>
              </a:rPr>
              <a:t>: </a:t>
            </a:r>
          </a:p>
          <a:p>
            <a:pPr marL="531813" indent="-354013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El nº de empleados de la industria farmacéutica innovadora ha aumentado </a:t>
            </a:r>
            <a:r>
              <a:rPr lang="es-ES" altLang="es-ES" sz="1400" dirty="0">
                <a:latin typeface="HelveticaNeueLT Std" pitchFamily="34" charset="0"/>
              </a:rPr>
              <a:t>a un ritmo medio anual del +2,1% durante el último cuatrienio, situándose en el año 2021 en </a:t>
            </a:r>
            <a:r>
              <a:rPr lang="es-ES" altLang="es-ES" sz="1400" b="1" dirty="0">
                <a:latin typeface="HelveticaNeueLT Std" pitchFamily="34" charset="0"/>
              </a:rPr>
              <a:t>44.068 ocupados</a:t>
            </a:r>
            <a:r>
              <a:rPr lang="es-ES" altLang="es-ES" sz="1400" dirty="0">
                <a:latin typeface="HelveticaNeueLT Std" pitchFamily="34" charset="0"/>
              </a:rPr>
              <a:t>, lo que supone un incremento de plantilla de +</a:t>
            </a:r>
            <a:r>
              <a:rPr lang="es-ES" altLang="es-ES" sz="1400" b="1" dirty="0">
                <a:latin typeface="HelveticaNeueLT Std" pitchFamily="34" charset="0"/>
              </a:rPr>
              <a:t>3.503 empleos netos</a:t>
            </a:r>
            <a:r>
              <a:rPr lang="es-ES" altLang="es-ES" sz="1400" dirty="0">
                <a:latin typeface="HelveticaNeueLT Std" pitchFamily="34" charset="0"/>
              </a:rPr>
              <a:t> respecto a 2017. </a:t>
            </a:r>
          </a:p>
          <a:p>
            <a:pPr marL="531813" indent="-354013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dirty="0">
                <a:latin typeface="HelveticaNeueLT Std" pitchFamily="34" charset="0"/>
              </a:rPr>
              <a:t>De cara a 2022, las primeras previsiones apuntan a un incremento neto de +</a:t>
            </a:r>
            <a:r>
              <a:rPr lang="es-ES" altLang="es-ES" sz="1400" b="1" dirty="0">
                <a:latin typeface="HelveticaNeueLT Std" pitchFamily="34" charset="0"/>
              </a:rPr>
              <a:t>843 empleos, hasta los 44.911 ocupados</a:t>
            </a:r>
            <a:r>
              <a:rPr lang="es-ES" altLang="es-ES" sz="1400" dirty="0">
                <a:latin typeface="HelveticaNeueLT Std" pitchFamily="34" charset="0"/>
              </a:rPr>
              <a:t>, lo que supondría un crecimiento del </a:t>
            </a:r>
            <a:r>
              <a:rPr lang="es-ES" altLang="es-ES" sz="1400" b="1" dirty="0">
                <a:latin typeface="HelveticaNeueLT Std" pitchFamily="34" charset="0"/>
              </a:rPr>
              <a:t>+1,9% </a:t>
            </a:r>
            <a:r>
              <a:rPr lang="es-ES" altLang="es-ES" sz="1400" dirty="0">
                <a:latin typeface="HelveticaNeueLT Std" pitchFamily="34" charset="0"/>
              </a:rPr>
              <a:t>respecto a 2021. </a:t>
            </a:r>
            <a:endParaRPr lang="es-ES" altLang="es-ES" sz="900" dirty="0">
              <a:latin typeface="HelveticaNeueLT Std" pitchFamily="34" charset="0"/>
            </a:endParaRPr>
          </a:p>
          <a:p>
            <a:pPr marL="180975" indent="-180975" algn="just">
              <a:spcBef>
                <a:spcPts val="1200"/>
              </a:spcBef>
              <a:spcAft>
                <a:spcPts val="600"/>
              </a:spcAft>
              <a:buSzPct val="85000"/>
            </a:pPr>
            <a:r>
              <a:rPr lang="es-ES" altLang="es-ES" sz="1600" b="1" u="sng" cap="small" dirty="0">
                <a:solidFill>
                  <a:schemeClr val="accent6"/>
                </a:solidFill>
                <a:latin typeface="HelveticaNeueLT Std" pitchFamily="34" charset="0"/>
              </a:rPr>
              <a:t>Tipo de Contratación y Jornada: </a:t>
            </a:r>
          </a:p>
          <a:p>
            <a:pPr marL="534988" indent="-357188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El </a:t>
            </a:r>
            <a:r>
              <a:rPr lang="es-ES" altLang="es-ES" sz="1400" b="1" dirty="0">
                <a:solidFill>
                  <a:srgbClr val="000000"/>
                </a:solidFill>
                <a:latin typeface="HelveticaNeueLT Std" pitchFamily="34" charset="0"/>
              </a:rPr>
              <a:t>93,4% </a:t>
            </a: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de estos empleos tiene carácter </a:t>
            </a:r>
            <a:r>
              <a:rPr lang="es-ES" altLang="es-ES" sz="1400" b="1" dirty="0">
                <a:solidFill>
                  <a:srgbClr val="000000"/>
                </a:solidFill>
                <a:latin typeface="HelveticaNeueLT Std" pitchFamily="34" charset="0"/>
              </a:rPr>
              <a:t>indefinido.</a:t>
            </a: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 </a:t>
            </a:r>
          </a:p>
          <a:p>
            <a:pPr marL="534988" indent="-357188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Otro factor diferencial es la dedicación: únicamente el </a:t>
            </a:r>
            <a:r>
              <a:rPr lang="es-ES" altLang="es-ES" sz="1400" b="1" dirty="0">
                <a:solidFill>
                  <a:srgbClr val="000000"/>
                </a:solidFill>
                <a:latin typeface="HelveticaNeueLT Std" pitchFamily="34" charset="0"/>
              </a:rPr>
              <a:t>1,0% del empleo fijo </a:t>
            </a: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de</a:t>
            </a:r>
            <a:r>
              <a:rPr lang="es-ES" altLang="es-ES" sz="1400" dirty="0">
                <a:latin typeface="HelveticaNeueLT Std" pitchFamily="34" charset="0"/>
              </a:rPr>
              <a:t> la industria farmacéutica innovadora trabaja </a:t>
            </a:r>
            <a:r>
              <a:rPr lang="es-ES" altLang="es-ES" sz="1400" b="1" dirty="0">
                <a:latin typeface="HelveticaNeueLT Std" pitchFamily="34" charset="0"/>
              </a:rPr>
              <a:t>a tiempo</a:t>
            </a:r>
            <a:r>
              <a:rPr lang="es-ES" altLang="es-ES" sz="1400" dirty="0">
                <a:latin typeface="HelveticaNeueLT Std" pitchFamily="34" charset="0"/>
              </a:rPr>
              <a:t> </a:t>
            </a:r>
            <a:r>
              <a:rPr lang="es-ES" altLang="es-ES" sz="1400" b="1" dirty="0">
                <a:latin typeface="HelveticaNeueLT Std" pitchFamily="34" charset="0"/>
              </a:rPr>
              <a:t>parcial, </a:t>
            </a:r>
            <a:r>
              <a:rPr lang="es-ES" altLang="es-ES" sz="1400" dirty="0">
                <a:latin typeface="HelveticaNeueLT Std" pitchFamily="34" charset="0"/>
              </a:rPr>
              <a:t>en tanto que en la economía nacional esta tasa es del 18,1% dentro del total de indefinidos de nuestro país.</a:t>
            </a:r>
            <a:endParaRPr lang="es-ES" altLang="es-ES" sz="900" b="1" dirty="0">
              <a:latin typeface="HelveticaNeueLT Std" pitchFamily="34" charset="0"/>
            </a:endParaRPr>
          </a:p>
          <a:p>
            <a:pPr marL="180975" indent="-180975" algn="just">
              <a:spcBef>
                <a:spcPts val="1200"/>
              </a:spcBef>
              <a:spcAft>
                <a:spcPts val="600"/>
              </a:spcAft>
              <a:buSzPct val="85000"/>
            </a:pPr>
            <a:r>
              <a:rPr lang="es-ES" altLang="es-ES" sz="1600" b="1" u="sng" cap="small" dirty="0">
                <a:solidFill>
                  <a:schemeClr val="accent6"/>
                </a:solidFill>
                <a:latin typeface="HelveticaNeueLT Std" pitchFamily="34" charset="0"/>
              </a:rPr>
              <a:t>Áreas de actividad: </a:t>
            </a:r>
          </a:p>
          <a:p>
            <a:pPr marL="531813" indent="-354013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dirty="0">
                <a:latin typeface="HelveticaNeueLT Std" pitchFamily="34" charset="0"/>
              </a:rPr>
              <a:t>La implantación industrial del sector es cada vez mayor, como demuestra el hecho de que en el área de </a:t>
            </a:r>
            <a:r>
              <a:rPr lang="es-ES" altLang="es-ES" sz="1400" b="1" dirty="0">
                <a:latin typeface="HelveticaNeueLT Std" pitchFamily="34" charset="0"/>
              </a:rPr>
              <a:t>producción</a:t>
            </a:r>
            <a:r>
              <a:rPr lang="es-ES" altLang="es-ES" sz="1400" dirty="0">
                <a:latin typeface="HelveticaNeueLT Std" pitchFamily="34" charset="0"/>
              </a:rPr>
              <a:t> se hayan creado +</a:t>
            </a:r>
            <a:r>
              <a:rPr lang="es-ES" altLang="es-ES" sz="1400" b="1" dirty="0">
                <a:latin typeface="HelveticaNeueLT Std" pitchFamily="34" charset="0"/>
              </a:rPr>
              <a:t>1.237 nuevos empleos netos</a:t>
            </a:r>
            <a:r>
              <a:rPr lang="es-ES" altLang="es-ES" sz="1400" dirty="0">
                <a:latin typeface="HelveticaNeueLT Std" pitchFamily="34" charset="0"/>
              </a:rPr>
              <a:t> en los últimos 4 años, a los que está previsto sumar otros </a:t>
            </a:r>
            <a:r>
              <a:rPr lang="es-ES" altLang="es-ES" sz="1400" b="1" dirty="0">
                <a:latin typeface="HelveticaNeueLT Std" pitchFamily="34" charset="0"/>
              </a:rPr>
              <a:t>+200 nuevos empleos netos adicionales en 2022</a:t>
            </a:r>
            <a:r>
              <a:rPr lang="es-ES" altLang="es-ES" sz="1400" dirty="0">
                <a:solidFill>
                  <a:srgbClr val="FF0000"/>
                </a:solidFill>
                <a:latin typeface="HelveticaNeueLT Std" pitchFamily="34" charset="0"/>
              </a:rPr>
              <a:t>.</a:t>
            </a:r>
          </a:p>
          <a:p>
            <a:pPr marL="531813" indent="-354013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dirty="0">
                <a:latin typeface="HelveticaNeueLT Std" pitchFamily="34" charset="0"/>
              </a:rPr>
              <a:t>El empleo en el área de </a:t>
            </a:r>
            <a:r>
              <a:rPr lang="es-ES" altLang="es-ES" sz="1400" b="1" dirty="0">
                <a:latin typeface="HelveticaNeueLT Std" pitchFamily="34" charset="0"/>
              </a:rPr>
              <a:t>I+D </a:t>
            </a:r>
            <a:r>
              <a:rPr lang="es-ES" altLang="es-ES" sz="1400" dirty="0">
                <a:latin typeface="HelveticaNeueLT Std" pitchFamily="34" charset="0"/>
              </a:rPr>
              <a:t>también ha crecido de manera importante en el último cuatrienio (+7,6%) en el que se han incorporado a las compañías farmacéuticas casi </a:t>
            </a:r>
            <a:r>
              <a:rPr lang="es-ES" altLang="es-ES" sz="1400" b="1" dirty="0">
                <a:latin typeface="HelveticaNeueLT Std" pitchFamily="34" charset="0"/>
              </a:rPr>
              <a:t>300 nuevos investigadores.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591272" y="18864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cap="small" dirty="0">
                <a:solidFill>
                  <a:srgbClr val="E8573B"/>
                </a:solidFill>
                <a:latin typeface="HelveticaNeueLT Std" pitchFamily="34" charset="0"/>
              </a:rPr>
              <a:t>Resultados Encuesta Empleo Farmaindustria. Plantilla</a:t>
            </a:r>
            <a:endParaRPr lang="es-ES" b="1" dirty="0">
              <a:solidFill>
                <a:srgbClr val="E8573B"/>
              </a:solidFill>
              <a:latin typeface="HelveticaNeueLT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88801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1665-F7E1-4B46-BB00-0BC4B18AACF7}" type="slidenum">
              <a:rPr lang="es-ES" smtClean="0">
                <a:solidFill>
                  <a:srgbClr val="000000"/>
                </a:solidFill>
              </a:rPr>
              <a:pPr/>
              <a:t>6</a:t>
            </a:fld>
            <a:endParaRPr lang="es-ES" dirty="0">
              <a:solidFill>
                <a:srgbClr val="000000"/>
              </a:solidFill>
            </a:endParaRPr>
          </a:p>
        </p:txBody>
      </p:sp>
      <p:cxnSp>
        <p:nvCxnSpPr>
          <p:cNvPr id="26" name="25 Conector recto"/>
          <p:cNvCxnSpPr/>
          <p:nvPr/>
        </p:nvCxnSpPr>
        <p:spPr>
          <a:xfrm>
            <a:off x="1907704" y="576000"/>
            <a:ext cx="7236296" cy="0"/>
          </a:xfrm>
          <a:prstGeom prst="line">
            <a:avLst/>
          </a:prstGeom>
          <a:ln w="63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179512" y="836712"/>
            <a:ext cx="8712968" cy="57092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80975" indent="-180975" algn="just">
              <a:spcAft>
                <a:spcPts val="600"/>
              </a:spcAft>
              <a:buSzPct val="85000"/>
            </a:pPr>
            <a:r>
              <a:rPr lang="es-ES" altLang="es-ES" sz="1600" b="1" u="sng" cap="small" dirty="0">
                <a:solidFill>
                  <a:schemeClr val="accent6"/>
                </a:solidFill>
                <a:latin typeface="HelveticaNeueLT Std" pitchFamily="34" charset="0"/>
              </a:rPr>
              <a:t>Empleo según titulación: </a:t>
            </a:r>
          </a:p>
          <a:p>
            <a:pPr marL="534988" indent="-261938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En la industria farmacéutica innovadora </a:t>
            </a:r>
            <a:r>
              <a:rPr lang="es-ES" altLang="es-ES" sz="1400" b="1" dirty="0">
                <a:solidFill>
                  <a:srgbClr val="000000"/>
                </a:solidFill>
                <a:latin typeface="HelveticaNeueLT Std" pitchFamily="34" charset="0"/>
              </a:rPr>
              <a:t>2 de cada 3 empleos tienen titulación </a:t>
            </a:r>
            <a:r>
              <a:rPr lang="es-ES" altLang="es-ES" sz="1400" b="1" dirty="0">
                <a:latin typeface="HelveticaNeueLT Std" pitchFamily="34" charset="0"/>
              </a:rPr>
              <a:t>superior</a:t>
            </a:r>
            <a:r>
              <a:rPr lang="es-ES" altLang="es-ES" sz="1400" dirty="0">
                <a:latin typeface="HelveticaNeueLT Std" pitchFamily="34" charset="0"/>
              </a:rPr>
              <a:t>. En el área de I+D este porcentaje se eleva a 9 de cada 10.</a:t>
            </a:r>
          </a:p>
          <a:p>
            <a:pPr marL="534988" indent="-261938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dirty="0">
                <a:latin typeface="HelveticaNeueLT Std" pitchFamily="34" charset="0"/>
              </a:rPr>
              <a:t>El 86,8% de los 3.503 nuevos empleos netos que se han generado en el último cuatrienio correspondía a titulados superiores.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SzPct val="85000"/>
            </a:pPr>
            <a:r>
              <a:rPr lang="es-ES" altLang="es-ES" sz="1600" b="1" u="sng" cap="small" dirty="0">
                <a:solidFill>
                  <a:schemeClr val="accent6"/>
                </a:solidFill>
                <a:latin typeface="HelveticaNeueLT Std" pitchFamily="34" charset="0"/>
              </a:rPr>
              <a:t>Empleo según género: </a:t>
            </a:r>
          </a:p>
          <a:p>
            <a:pPr marL="531813" indent="-258763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El </a:t>
            </a:r>
            <a:r>
              <a:rPr lang="es-ES" altLang="es-ES" sz="1400" b="1" dirty="0">
                <a:solidFill>
                  <a:srgbClr val="000000"/>
                </a:solidFill>
                <a:latin typeface="HelveticaNeueLT Std" pitchFamily="34" charset="0"/>
              </a:rPr>
              <a:t>53,4%</a:t>
            </a: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 del empleo de esta industria es </a:t>
            </a:r>
            <a:r>
              <a:rPr lang="es-ES" altLang="es-ES" sz="1400" b="1" dirty="0">
                <a:solidFill>
                  <a:srgbClr val="000000"/>
                </a:solidFill>
                <a:latin typeface="HelveticaNeueLT Std" pitchFamily="34" charset="0"/>
              </a:rPr>
              <a:t>femenino,</a:t>
            </a: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 </a:t>
            </a:r>
            <a:r>
              <a:rPr lang="es-ES" altLang="es-ES" sz="1400" dirty="0">
                <a:latin typeface="HelveticaNeueLT Std" pitchFamily="34" charset="0"/>
              </a:rPr>
              <a:t>porcentaje que se eleva al </a:t>
            </a:r>
            <a:r>
              <a:rPr lang="es-ES" altLang="es-ES" sz="1400" b="1" dirty="0">
                <a:latin typeface="HelveticaNeueLT Std" pitchFamily="34" charset="0"/>
              </a:rPr>
              <a:t>67,0%</a:t>
            </a:r>
            <a:r>
              <a:rPr lang="es-ES" altLang="es-ES" sz="1400" dirty="0">
                <a:latin typeface="HelveticaNeueLT Std" pitchFamily="34" charset="0"/>
              </a:rPr>
              <a:t> </a:t>
            </a:r>
            <a:r>
              <a:rPr lang="es-ES" altLang="es-ES" sz="1400" b="1" dirty="0">
                <a:latin typeface="HelveticaNeueLT Std" pitchFamily="34" charset="0"/>
              </a:rPr>
              <a:t>en I+D</a:t>
            </a:r>
            <a:r>
              <a:rPr lang="es-ES" altLang="es-ES" sz="1400" dirty="0">
                <a:latin typeface="HelveticaNeueLT Std" pitchFamily="34" charset="0"/>
              </a:rPr>
              <a:t>. Ningún otro sector de nuestra economía, salvo confección (64,6%) y sanidad y servicios sociales (64,1%), supera el 50% de empleo femenino en I+D.</a:t>
            </a:r>
          </a:p>
          <a:p>
            <a:pPr marL="531813" indent="-258763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dirty="0">
                <a:latin typeface="HelveticaNeueLT Std" pitchFamily="34" charset="0"/>
              </a:rPr>
              <a:t>La plantilla de </a:t>
            </a:r>
            <a:r>
              <a:rPr lang="es-ES" altLang="es-ES" sz="1400" b="1" dirty="0">
                <a:latin typeface="HelveticaNeueLT Std" pitchFamily="34" charset="0"/>
              </a:rPr>
              <a:t>mujeres </a:t>
            </a:r>
            <a:r>
              <a:rPr lang="es-ES" altLang="es-ES" sz="1400" dirty="0">
                <a:latin typeface="HelveticaNeueLT Std" pitchFamily="34" charset="0"/>
              </a:rPr>
              <a:t>ha crecido en los últimos 4 años a un ritmo medio anual del </a:t>
            </a:r>
            <a:r>
              <a:rPr lang="es-ES" altLang="es-ES" sz="1400" b="1" dirty="0">
                <a:latin typeface="HelveticaNeueLT Std" pitchFamily="34" charset="0"/>
              </a:rPr>
              <a:t>+2,8% </a:t>
            </a:r>
            <a:r>
              <a:rPr lang="es-ES" altLang="es-ES" sz="1400" dirty="0">
                <a:latin typeface="HelveticaNeueLT Std" pitchFamily="34" charset="0"/>
              </a:rPr>
              <a:t>mientras que la de </a:t>
            </a:r>
            <a:r>
              <a:rPr lang="es-ES" altLang="es-ES" sz="1400" b="1" dirty="0">
                <a:latin typeface="HelveticaNeueLT Std" pitchFamily="34" charset="0"/>
              </a:rPr>
              <a:t>hombres </a:t>
            </a:r>
            <a:r>
              <a:rPr lang="es-ES" altLang="es-ES" sz="1400" dirty="0">
                <a:latin typeface="HelveticaNeueLT Std" pitchFamily="34" charset="0"/>
              </a:rPr>
              <a:t>lo ha hecho a menos de la mitad </a:t>
            </a:r>
            <a:r>
              <a:rPr lang="es-ES" altLang="es-ES" sz="1400" b="1" dirty="0">
                <a:latin typeface="HelveticaNeueLT Std" pitchFamily="34" charset="0"/>
              </a:rPr>
              <a:t>(+1,3%).</a:t>
            </a:r>
          </a:p>
          <a:p>
            <a:pPr marL="531813" indent="-258763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dirty="0">
                <a:latin typeface="HelveticaNeueLT Std" pitchFamily="34" charset="0"/>
              </a:rPr>
              <a:t>En 2021, el </a:t>
            </a:r>
            <a:r>
              <a:rPr lang="es-ES" altLang="es-ES" sz="1400" b="1" dirty="0">
                <a:latin typeface="HelveticaNeueLT Std" pitchFamily="34" charset="0"/>
              </a:rPr>
              <a:t>44,8%</a:t>
            </a:r>
            <a:r>
              <a:rPr lang="es-ES" altLang="es-ES" sz="1400" dirty="0">
                <a:latin typeface="HelveticaNeueLT Std" pitchFamily="34" charset="0"/>
              </a:rPr>
              <a:t> de los miembros del </a:t>
            </a:r>
            <a:r>
              <a:rPr lang="es-ES" altLang="es-ES" sz="1400" b="1" dirty="0">
                <a:latin typeface="HelveticaNeueLT Std" pitchFamily="34" charset="0"/>
              </a:rPr>
              <a:t>Comité de Dirección </a:t>
            </a:r>
            <a:r>
              <a:rPr lang="es-ES" altLang="es-ES" sz="1400" dirty="0">
                <a:latin typeface="HelveticaNeueLT Std" pitchFamily="34" charset="0"/>
              </a:rPr>
              <a:t>de las compañías farmacéuticas innovadoras eran </a:t>
            </a:r>
            <a:r>
              <a:rPr lang="es-ES" altLang="es-ES" sz="1400" b="1" dirty="0">
                <a:latin typeface="HelveticaNeueLT Std" pitchFamily="34" charset="0"/>
              </a:rPr>
              <a:t>mujeres</a:t>
            </a:r>
            <a:r>
              <a:rPr lang="es-ES" altLang="es-ES" sz="1400" dirty="0">
                <a:latin typeface="HelveticaNeueLT Std" pitchFamily="34" charset="0"/>
              </a:rPr>
              <a:t>, lo que supone 3,5 puntos más que en 2017 (41,3%).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SzPct val="85000"/>
            </a:pPr>
            <a:r>
              <a:rPr lang="es-ES" altLang="es-ES" sz="1600" b="1" u="sng" cap="small" dirty="0">
                <a:solidFill>
                  <a:schemeClr val="accent6"/>
                </a:solidFill>
                <a:latin typeface="HelveticaNeueLT Std" pitchFamily="34" charset="0"/>
              </a:rPr>
              <a:t>Empleo según edad y Otros: </a:t>
            </a:r>
          </a:p>
          <a:p>
            <a:pPr marL="531813" indent="-258763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dirty="0">
                <a:latin typeface="HelveticaNeueLT Std" pitchFamily="34" charset="0"/>
              </a:rPr>
              <a:t>El </a:t>
            </a:r>
            <a:r>
              <a:rPr lang="es-ES" altLang="es-ES" sz="1400" b="1" dirty="0">
                <a:latin typeface="HelveticaNeueLT Std" pitchFamily="34" charset="0"/>
              </a:rPr>
              <a:t>mayor crecimiento del empleo se concentra en el colectivo más joven</a:t>
            </a:r>
            <a:r>
              <a:rPr lang="es-ES" altLang="es-ES" sz="1400" dirty="0">
                <a:latin typeface="HelveticaNeueLT Std" pitchFamily="34" charset="0"/>
              </a:rPr>
              <a:t> (&lt;30 años), que ha crecido a un ritmo medio anual del +10,0% en el período 2017-2021, </a:t>
            </a:r>
            <a:r>
              <a:rPr lang="es-ES" altLang="es-ES" sz="1400" b="1" dirty="0">
                <a:latin typeface="HelveticaNeueLT Std" pitchFamily="34" charset="0"/>
              </a:rPr>
              <a:t>y en el más veterano </a:t>
            </a:r>
            <a:r>
              <a:rPr lang="es-ES" altLang="es-ES" sz="1400" dirty="0">
                <a:latin typeface="HelveticaNeueLT Std" pitchFamily="34" charset="0"/>
              </a:rPr>
              <a:t>(&gt;54 años), con un crecimiento medio anual del +8,4%, que son los colectivos que presentan mayores tasas de paro en nuestra economía.</a:t>
            </a:r>
            <a:endParaRPr lang="es-ES" altLang="es-ES" sz="1400" b="1" u="sng" cap="small" dirty="0">
              <a:latin typeface="HelveticaNeueLT Std" pitchFamily="34" charset="0"/>
            </a:endParaRPr>
          </a:p>
          <a:p>
            <a:pPr marL="538163" indent="-265113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Adicionalmente a los 44.068 empleos que conforman su plantilla, la industria farmacéutica innovadora tiene </a:t>
            </a:r>
            <a:r>
              <a:rPr lang="es-ES" altLang="es-ES" sz="1400" b="1" dirty="0">
                <a:latin typeface="HelveticaNeueLT Std" pitchFamily="34" charset="0"/>
              </a:rPr>
              <a:t>subcontratadas</a:t>
            </a:r>
            <a:r>
              <a:rPr lang="es-ES" altLang="es-ES" sz="1400" dirty="0">
                <a:latin typeface="HelveticaNeueLT Std" pitchFamily="34" charset="0"/>
              </a:rPr>
              <a:t> a </a:t>
            </a:r>
            <a:r>
              <a:rPr lang="es-ES" altLang="es-ES" sz="1400" b="1" dirty="0">
                <a:latin typeface="HelveticaNeueLT Std" pitchFamily="34" charset="0"/>
              </a:rPr>
              <a:t>5.362 personas </a:t>
            </a:r>
            <a:r>
              <a:rPr lang="es-ES" altLang="es-ES" sz="1400" dirty="0">
                <a:latin typeface="HelveticaNeueLT Std" pitchFamily="34" charset="0"/>
              </a:rPr>
              <a:t>más</a:t>
            </a:r>
            <a:r>
              <a:rPr lang="es-ES" altLang="es-ES" sz="1400" b="1" dirty="0">
                <a:latin typeface="HelveticaNeueLT Std" pitchFamily="34" charset="0"/>
              </a:rPr>
              <a:t> </a:t>
            </a:r>
            <a:r>
              <a:rPr lang="es-ES" altLang="es-ES" sz="1400" dirty="0">
                <a:latin typeface="HelveticaNeueLT Std" pitchFamily="34" charset="0"/>
              </a:rPr>
              <a:t>que prestan sus servicios en el interior de sus instalaciones.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591272" y="18864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cap="small" dirty="0">
                <a:solidFill>
                  <a:srgbClr val="E8573B"/>
                </a:solidFill>
                <a:latin typeface="HelveticaNeueLT Std" pitchFamily="34" charset="0"/>
              </a:rPr>
              <a:t>Resultados Encuesta Empleo Farmaindustria. Plantilla</a:t>
            </a:r>
            <a:endParaRPr lang="es-ES" b="1" dirty="0">
              <a:solidFill>
                <a:srgbClr val="E8573B"/>
              </a:solidFill>
              <a:latin typeface="HelveticaNeueLT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88801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1665-F7E1-4B46-BB00-0BC4B18AACF7}" type="slidenum">
              <a:rPr lang="es-ES" smtClean="0">
                <a:solidFill>
                  <a:srgbClr val="000000"/>
                </a:solidFill>
              </a:rPr>
              <a:pPr/>
              <a:t>7</a:t>
            </a:fld>
            <a:endParaRPr lang="es-ES" dirty="0">
              <a:solidFill>
                <a:srgbClr val="000000"/>
              </a:solidFill>
            </a:endParaRPr>
          </a:p>
        </p:txBody>
      </p:sp>
      <p:cxnSp>
        <p:nvCxnSpPr>
          <p:cNvPr id="26" name="25 Conector recto"/>
          <p:cNvCxnSpPr/>
          <p:nvPr/>
        </p:nvCxnSpPr>
        <p:spPr>
          <a:xfrm>
            <a:off x="1907704" y="576000"/>
            <a:ext cx="7236296" cy="0"/>
          </a:xfrm>
          <a:prstGeom prst="line">
            <a:avLst/>
          </a:prstGeom>
          <a:ln w="63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2153644923"/>
              </p:ext>
            </p:extLst>
          </p:nvPr>
        </p:nvGraphicFramePr>
        <p:xfrm>
          <a:off x="395536" y="2060848"/>
          <a:ext cx="417646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95536" y="1722294"/>
            <a:ext cx="4176464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prstClr val="white"/>
                </a:solidFill>
                <a:latin typeface="HelveticaNeueLT Std" pitchFamily="34" charset="0"/>
              </a:rPr>
              <a:t> </a:t>
            </a:r>
            <a:r>
              <a:rPr lang="es-ES" b="1" dirty="0">
                <a:solidFill>
                  <a:prstClr val="white"/>
                </a:solidFill>
                <a:latin typeface="HelveticaNeueLT Std" pitchFamily="34" charset="0"/>
              </a:rPr>
              <a:t>Según el tipo de contratación</a:t>
            </a:r>
            <a:endParaRPr lang="es-ES" sz="1600" b="1" dirty="0">
              <a:solidFill>
                <a:prstClr val="white"/>
              </a:solidFill>
              <a:latin typeface="HelveticaNeueLT Std" pitchFamily="34" charset="0"/>
            </a:endParaRPr>
          </a:p>
        </p:txBody>
      </p:sp>
      <p:graphicFrame>
        <p:nvGraphicFramePr>
          <p:cNvPr id="9" name="8 Gráfico"/>
          <p:cNvGraphicFramePr/>
          <p:nvPr>
            <p:extLst>
              <p:ext uri="{D42A27DB-BD31-4B8C-83A1-F6EECF244321}">
                <p14:modId xmlns:p14="http://schemas.microsoft.com/office/powerpoint/2010/main" val="1999202030"/>
              </p:ext>
            </p:extLst>
          </p:nvPr>
        </p:nvGraphicFramePr>
        <p:xfrm>
          <a:off x="4716016" y="2060848"/>
          <a:ext cx="417646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4716016" y="1722294"/>
            <a:ext cx="4176464" cy="369332"/>
          </a:xfrm>
          <a:prstGeom prst="rect">
            <a:avLst/>
          </a:prstGeom>
          <a:solidFill>
            <a:srgbClr val="80808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prstClr val="white"/>
                </a:solidFill>
                <a:latin typeface="HelveticaNeueLT Std" pitchFamily="34" charset="0"/>
              </a:rPr>
              <a:t> </a:t>
            </a:r>
            <a:r>
              <a:rPr lang="es-ES" b="1" dirty="0">
                <a:solidFill>
                  <a:prstClr val="white"/>
                </a:solidFill>
                <a:latin typeface="HelveticaNeueLT Std" pitchFamily="34" charset="0"/>
              </a:rPr>
              <a:t>Según el área de actividad</a:t>
            </a:r>
            <a:endParaRPr lang="es-ES" sz="1600" b="1" dirty="0">
              <a:solidFill>
                <a:prstClr val="white"/>
              </a:solidFill>
              <a:latin typeface="HelveticaNeueLT Std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395536" y="105273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HelveticaNeueLT Std" pitchFamily="34" charset="0"/>
              </a:rPr>
              <a:t>En 2021, la industria farmacéutica innovadora radicada en España llevó a cabo 5.756 nuevas contrataciones, que se distribuyeron del siguiente modo: 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395536" y="69269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6850" indent="-196850">
              <a:buFont typeface="Wingdings" pitchFamily="2" charset="2"/>
              <a:buChar char="v"/>
            </a:pPr>
            <a:r>
              <a:rPr lang="es-ES" b="1" dirty="0">
                <a:solidFill>
                  <a:srgbClr val="E8573B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 Nuevas Contrataciones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051720" y="188640"/>
            <a:ext cx="70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cap="small" dirty="0">
                <a:solidFill>
                  <a:srgbClr val="E8573B"/>
                </a:solidFill>
                <a:latin typeface="HelveticaNeueLT Std" pitchFamily="34" charset="0"/>
              </a:rPr>
              <a:t>Resultados Encuesta Empleo Farmaindustria. Contratación</a:t>
            </a:r>
            <a:endParaRPr lang="es-ES" b="1" dirty="0">
              <a:solidFill>
                <a:srgbClr val="E8573B"/>
              </a:solidFill>
              <a:latin typeface="HelveticaNeueLT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88801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1665-F7E1-4B46-BB00-0BC4B18AACF7}" type="slidenum">
              <a:rPr lang="es-ES" smtClean="0">
                <a:solidFill>
                  <a:srgbClr val="000000"/>
                </a:solidFill>
              </a:rPr>
              <a:pPr/>
              <a:t>8</a:t>
            </a:fld>
            <a:endParaRPr lang="es-ES" dirty="0">
              <a:solidFill>
                <a:srgbClr val="000000"/>
              </a:solidFill>
            </a:endParaRPr>
          </a:p>
        </p:txBody>
      </p:sp>
      <p:cxnSp>
        <p:nvCxnSpPr>
          <p:cNvPr id="26" name="25 Conector recto"/>
          <p:cNvCxnSpPr/>
          <p:nvPr/>
        </p:nvCxnSpPr>
        <p:spPr>
          <a:xfrm>
            <a:off x="1907704" y="576000"/>
            <a:ext cx="7236296" cy="0"/>
          </a:xfrm>
          <a:prstGeom prst="line">
            <a:avLst/>
          </a:prstGeom>
          <a:ln w="63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13 Gráfico"/>
          <p:cNvGraphicFramePr/>
          <p:nvPr>
            <p:extLst>
              <p:ext uri="{D42A27DB-BD31-4B8C-83A1-F6EECF244321}">
                <p14:modId xmlns:p14="http://schemas.microsoft.com/office/powerpoint/2010/main" val="2584505646"/>
              </p:ext>
            </p:extLst>
          </p:nvPr>
        </p:nvGraphicFramePr>
        <p:xfrm>
          <a:off x="3059832" y="1772816"/>
          <a:ext cx="2880320" cy="4512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3059832" y="1691516"/>
            <a:ext cx="2880320" cy="369332"/>
          </a:xfrm>
          <a:prstGeom prst="rect">
            <a:avLst/>
          </a:prstGeom>
          <a:solidFill>
            <a:srgbClr val="80808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prstClr val="white"/>
                </a:solidFill>
                <a:latin typeface="HelveticaNeueLT Std" pitchFamily="34" charset="0"/>
              </a:rPr>
              <a:t> </a:t>
            </a:r>
            <a:r>
              <a:rPr lang="es-ES" b="1" dirty="0">
                <a:solidFill>
                  <a:prstClr val="white"/>
                </a:solidFill>
                <a:latin typeface="HelveticaNeueLT Std" pitchFamily="34" charset="0"/>
              </a:rPr>
              <a:t>Según edad</a:t>
            </a:r>
          </a:p>
        </p:txBody>
      </p:sp>
      <p:graphicFrame>
        <p:nvGraphicFramePr>
          <p:cNvPr id="20" name="19 Gráfico"/>
          <p:cNvGraphicFramePr/>
          <p:nvPr>
            <p:extLst>
              <p:ext uri="{D42A27DB-BD31-4B8C-83A1-F6EECF244321}">
                <p14:modId xmlns:p14="http://schemas.microsoft.com/office/powerpoint/2010/main" val="3978052523"/>
              </p:ext>
            </p:extLst>
          </p:nvPr>
        </p:nvGraphicFramePr>
        <p:xfrm>
          <a:off x="6156176" y="1700809"/>
          <a:ext cx="2808312" cy="458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20 CuadroTexto"/>
          <p:cNvSpPr txBox="1"/>
          <p:nvPr/>
        </p:nvSpPr>
        <p:spPr>
          <a:xfrm>
            <a:off x="6156176" y="1691516"/>
            <a:ext cx="2808312" cy="369332"/>
          </a:xfrm>
          <a:prstGeom prst="rect">
            <a:avLst/>
          </a:prstGeom>
          <a:solidFill>
            <a:srgbClr val="E8573B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prstClr val="white"/>
                </a:solidFill>
                <a:latin typeface="HelveticaNeueLT Std" pitchFamily="34" charset="0"/>
              </a:rPr>
              <a:t> </a:t>
            </a:r>
            <a:r>
              <a:rPr lang="es-ES" b="1" dirty="0">
                <a:solidFill>
                  <a:prstClr val="white"/>
                </a:solidFill>
                <a:latin typeface="HelveticaNeueLT Std" pitchFamily="34" charset="0"/>
              </a:rPr>
              <a:t>Según género</a:t>
            </a:r>
          </a:p>
        </p:txBody>
      </p:sp>
      <p:graphicFrame>
        <p:nvGraphicFramePr>
          <p:cNvPr id="16" name="15 Gráfico"/>
          <p:cNvGraphicFramePr/>
          <p:nvPr>
            <p:extLst>
              <p:ext uri="{D42A27DB-BD31-4B8C-83A1-F6EECF244321}">
                <p14:modId xmlns:p14="http://schemas.microsoft.com/office/powerpoint/2010/main" val="2333389760"/>
              </p:ext>
            </p:extLst>
          </p:nvPr>
        </p:nvGraphicFramePr>
        <p:xfrm>
          <a:off x="107504" y="1700809"/>
          <a:ext cx="2808312" cy="458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17 CuadroTexto"/>
          <p:cNvSpPr txBox="1"/>
          <p:nvPr/>
        </p:nvSpPr>
        <p:spPr>
          <a:xfrm>
            <a:off x="395536" y="69269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6850" indent="-196850">
              <a:buFont typeface="Wingdings" pitchFamily="2" charset="2"/>
              <a:buChar char="v"/>
            </a:pPr>
            <a:r>
              <a:rPr lang="es-ES" b="1" dirty="0">
                <a:solidFill>
                  <a:srgbClr val="E8573B"/>
                </a:solidFill>
                <a:latin typeface="HelveticaNeueLT Std" pitchFamily="34" charset="0"/>
                <a:ea typeface="Tahoma" pitchFamily="34" charset="0"/>
                <a:cs typeface="Tahoma" pitchFamily="34" charset="0"/>
              </a:rPr>
              <a:t> Nuevas Contrataciones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2051720" y="188640"/>
            <a:ext cx="70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cap="small" dirty="0">
                <a:solidFill>
                  <a:srgbClr val="E8573B"/>
                </a:solidFill>
                <a:latin typeface="HelveticaNeueLT Std" pitchFamily="34" charset="0"/>
              </a:rPr>
              <a:t>Resultados Encuesta Empleo Farmaindustria. Contratación</a:t>
            </a:r>
            <a:endParaRPr lang="es-ES" b="1" dirty="0">
              <a:solidFill>
                <a:srgbClr val="E8573B"/>
              </a:solidFill>
              <a:latin typeface="HelveticaNeueLT Std" pitchFamily="34" charset="0"/>
            </a:endParaRPr>
          </a:p>
        </p:txBody>
      </p:sp>
      <p:sp>
        <p:nvSpPr>
          <p:cNvPr id="19" name="23 Rectángulo">
            <a:extLst>
              <a:ext uri="{FF2B5EF4-FFF2-40B4-BE49-F238E27FC236}">
                <a16:creationId xmlns:a16="http://schemas.microsoft.com/office/drawing/2014/main" id="{923AE9F9-DCFF-46B4-A03F-639FB0606D64}"/>
              </a:ext>
            </a:extLst>
          </p:cNvPr>
          <p:cNvSpPr/>
          <p:nvPr/>
        </p:nvSpPr>
        <p:spPr>
          <a:xfrm>
            <a:off x="395536" y="105273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HelveticaNeueLT Std" pitchFamily="34" charset="0"/>
              </a:rPr>
              <a:t>En 2021, la industria farmacéutica innovadora radicada en España llevó a cabo 5.756 nuevas contrataciones, que se distribuyeron del siguiente modo: </a:t>
            </a:r>
          </a:p>
        </p:txBody>
      </p:sp>
      <p:graphicFrame>
        <p:nvGraphicFramePr>
          <p:cNvPr id="23" name="19 Gráfico">
            <a:extLst>
              <a:ext uri="{FF2B5EF4-FFF2-40B4-BE49-F238E27FC236}">
                <a16:creationId xmlns:a16="http://schemas.microsoft.com/office/drawing/2014/main" id="{B26C80FB-A5D7-4F03-B9DA-2862758E5D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0873656"/>
              </p:ext>
            </p:extLst>
          </p:nvPr>
        </p:nvGraphicFramePr>
        <p:xfrm>
          <a:off x="98310" y="1691516"/>
          <a:ext cx="2808312" cy="458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107504" y="1691516"/>
            <a:ext cx="2808312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prstClr val="white"/>
                </a:solidFill>
                <a:latin typeface="HelveticaNeueLT Std" pitchFamily="34" charset="0"/>
              </a:rPr>
              <a:t> </a:t>
            </a:r>
            <a:r>
              <a:rPr lang="es-ES" b="1" dirty="0">
                <a:solidFill>
                  <a:prstClr val="white"/>
                </a:solidFill>
                <a:latin typeface="HelveticaNeueLT Std" pitchFamily="34" charset="0"/>
              </a:rPr>
              <a:t>Según titulación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AED6A45-9E8B-4CA8-B364-221EA6FE441C}"/>
              </a:ext>
            </a:extLst>
          </p:cNvPr>
          <p:cNvSpPr txBox="1"/>
          <p:nvPr/>
        </p:nvSpPr>
        <p:spPr>
          <a:xfrm>
            <a:off x="179512" y="593447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i="1" dirty="0">
                <a:latin typeface="HelveticaNeueLT Std" panose="020B0604020202020204" pitchFamily="34" charset="0"/>
              </a:rPr>
              <a:t>(*) De ellos, el 4,6% son doctores o superiores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AE5ADAC-2FAD-4758-BAC0-5EDDCE1B9903}"/>
              </a:ext>
            </a:extLst>
          </p:cNvPr>
          <p:cNvSpPr txBox="1"/>
          <p:nvPr/>
        </p:nvSpPr>
        <p:spPr>
          <a:xfrm>
            <a:off x="2411760" y="51571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004888019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1665-F7E1-4B46-BB00-0BC4B18AACF7}" type="slidenum">
              <a:rPr lang="es-ES" smtClean="0">
                <a:solidFill>
                  <a:srgbClr val="000000"/>
                </a:solidFill>
              </a:rPr>
              <a:pPr/>
              <a:t>9</a:t>
            </a:fld>
            <a:endParaRPr lang="es-ES" dirty="0">
              <a:solidFill>
                <a:srgbClr val="000000"/>
              </a:solidFill>
            </a:endParaRPr>
          </a:p>
        </p:txBody>
      </p:sp>
      <p:cxnSp>
        <p:nvCxnSpPr>
          <p:cNvPr id="26" name="25 Conector recto"/>
          <p:cNvCxnSpPr/>
          <p:nvPr/>
        </p:nvCxnSpPr>
        <p:spPr>
          <a:xfrm>
            <a:off x="1907704" y="576000"/>
            <a:ext cx="7236296" cy="0"/>
          </a:xfrm>
          <a:prstGeom prst="line">
            <a:avLst/>
          </a:prstGeom>
          <a:ln w="63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251520" y="997853"/>
            <a:ext cx="8568952" cy="4462760"/>
          </a:xfrm>
          <a:prstGeom prst="rect">
            <a:avLst/>
          </a:prstGeom>
          <a:solidFill>
            <a:srgbClr val="FCEBE8"/>
          </a:solidFill>
        </p:spPr>
        <p:txBody>
          <a:bodyPr wrap="square">
            <a:spAutoFit/>
          </a:bodyPr>
          <a:lstStyle/>
          <a:p>
            <a:pPr marL="180975" indent="-180975" algn="just">
              <a:spcAft>
                <a:spcPts val="600"/>
              </a:spcAft>
              <a:buSzPct val="85000"/>
            </a:pPr>
            <a:r>
              <a:rPr lang="es-ES" altLang="es-ES" sz="1600" b="1" u="sng" cap="small" dirty="0">
                <a:solidFill>
                  <a:schemeClr val="accent3"/>
                </a:solidFill>
                <a:latin typeface="HelveticaNeueLT Std" pitchFamily="34" charset="0"/>
              </a:rPr>
              <a:t>Nuevas Contrataciones: </a:t>
            </a:r>
          </a:p>
          <a:p>
            <a:pPr marL="531813" indent="-354013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b="1" dirty="0">
                <a:latin typeface="HelveticaNeueLT Std" pitchFamily="34" charset="0"/>
              </a:rPr>
              <a:t>Durante 2021</a:t>
            </a:r>
            <a:r>
              <a:rPr lang="es-ES" altLang="es-ES" sz="1400" dirty="0">
                <a:latin typeface="HelveticaNeueLT Std" pitchFamily="34" charset="0"/>
              </a:rPr>
              <a:t>, la industria farmacéutica innovadora contrató a </a:t>
            </a:r>
            <a:r>
              <a:rPr lang="es-ES" altLang="es-ES" sz="1400" b="1" dirty="0">
                <a:latin typeface="HelveticaNeueLT Std" pitchFamily="34" charset="0"/>
              </a:rPr>
              <a:t>5.756 nuevas personas</a:t>
            </a:r>
            <a:r>
              <a:rPr lang="es-ES" altLang="es-ES" sz="1400" dirty="0">
                <a:latin typeface="HelveticaNeueLT Std" pitchFamily="34" charset="0"/>
              </a:rPr>
              <a:t>, lo que supuso un incremento de +1.013 contrataciones en relación a 2017 por lo que la contratación creció en el último cuatrienio a un ritmo medio anual del +5,0%. </a:t>
            </a:r>
          </a:p>
          <a:p>
            <a:pPr marL="531813" indent="-354013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dirty="0">
                <a:latin typeface="HelveticaNeueLT Std" pitchFamily="34" charset="0"/>
              </a:rPr>
              <a:t>Adicionalmente, </a:t>
            </a:r>
            <a:r>
              <a:rPr lang="es-ES" altLang="es-ES" sz="1400" b="1" dirty="0">
                <a:latin typeface="HelveticaNeueLT Std" pitchFamily="34" charset="0"/>
              </a:rPr>
              <a:t>en 2022 </a:t>
            </a:r>
            <a:r>
              <a:rPr lang="es-ES" altLang="es-ES" sz="1400" dirty="0">
                <a:latin typeface="HelveticaNeueLT Std" pitchFamily="34" charset="0"/>
              </a:rPr>
              <a:t>se esperan al menos otras </a:t>
            </a:r>
            <a:r>
              <a:rPr lang="es-ES" altLang="es-ES" sz="1400" b="1" dirty="0">
                <a:latin typeface="HelveticaNeueLT Std" pitchFamily="34" charset="0"/>
              </a:rPr>
              <a:t>5.000 contrataciones adicionales.</a:t>
            </a:r>
            <a:endParaRPr lang="es-ES" altLang="es-ES" sz="1400" dirty="0">
              <a:latin typeface="HelveticaNeueLT Std" pitchFamily="34" charset="0"/>
            </a:endParaRPr>
          </a:p>
          <a:p>
            <a:pPr marL="180975" indent="-180975" algn="just">
              <a:spcBef>
                <a:spcPts val="1200"/>
              </a:spcBef>
              <a:spcAft>
                <a:spcPts val="600"/>
              </a:spcAft>
              <a:buSzPct val="85000"/>
            </a:pPr>
            <a:r>
              <a:rPr lang="es-ES" altLang="es-ES" sz="1600" b="1" u="sng" cap="small" dirty="0">
                <a:solidFill>
                  <a:schemeClr val="accent3"/>
                </a:solidFill>
                <a:latin typeface="HelveticaNeueLT Std" pitchFamily="34" charset="0"/>
              </a:rPr>
              <a:t>Tipo de Contratación y Jornada: </a:t>
            </a:r>
          </a:p>
          <a:p>
            <a:pPr marL="534988" indent="-357188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El </a:t>
            </a:r>
            <a:r>
              <a:rPr lang="es-ES" altLang="es-ES" sz="1400" b="1" dirty="0">
                <a:solidFill>
                  <a:srgbClr val="000000"/>
                </a:solidFill>
                <a:latin typeface="HelveticaNeueLT Std" pitchFamily="34" charset="0"/>
              </a:rPr>
              <a:t>59,3%</a:t>
            </a: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 </a:t>
            </a:r>
            <a:r>
              <a:rPr lang="es-ES" altLang="es-ES" sz="1400" b="1" dirty="0">
                <a:solidFill>
                  <a:srgbClr val="000000"/>
                </a:solidFill>
                <a:latin typeface="HelveticaNeueLT Std" pitchFamily="34" charset="0"/>
              </a:rPr>
              <a:t>de las nuevas contrataciones, </a:t>
            </a: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es decir 3 de cada 5, tienen carácter </a:t>
            </a:r>
            <a:r>
              <a:rPr lang="es-ES" altLang="es-ES" sz="1400" b="1" dirty="0">
                <a:solidFill>
                  <a:srgbClr val="000000"/>
                </a:solidFill>
                <a:latin typeface="HelveticaNeueLT Std" pitchFamily="34" charset="0"/>
              </a:rPr>
              <a:t>indefinido</a:t>
            </a:r>
            <a:r>
              <a:rPr lang="es-ES" altLang="es-ES" sz="1400" dirty="0">
                <a:solidFill>
                  <a:srgbClr val="FF0000"/>
                </a:solidFill>
                <a:latin typeface="HelveticaNeueLT Std" pitchFamily="34" charset="0"/>
              </a:rPr>
              <a:t> </a:t>
            </a: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y  prácticamente todas ellas son </a:t>
            </a:r>
            <a:r>
              <a:rPr lang="es-ES" altLang="es-ES" sz="1400" b="1" dirty="0">
                <a:solidFill>
                  <a:srgbClr val="000000"/>
                </a:solidFill>
                <a:latin typeface="HelveticaNeueLT Std" pitchFamily="34" charset="0"/>
              </a:rPr>
              <a:t>a tiempo completo</a:t>
            </a: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.</a:t>
            </a:r>
          </a:p>
          <a:p>
            <a:pPr marL="534988" indent="-357188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dirty="0">
                <a:latin typeface="HelveticaNeueLT Std" pitchFamily="34" charset="0"/>
              </a:rPr>
              <a:t>Para </a:t>
            </a:r>
            <a:r>
              <a:rPr lang="es-ES" altLang="es-ES" sz="1400" b="1" dirty="0">
                <a:latin typeface="HelveticaNeueLT Std" pitchFamily="34" charset="0"/>
              </a:rPr>
              <a:t>2022</a:t>
            </a:r>
            <a:r>
              <a:rPr lang="es-ES" altLang="es-ES" sz="1400" dirty="0">
                <a:latin typeface="HelveticaNeueLT Std" pitchFamily="34" charset="0"/>
              </a:rPr>
              <a:t> se espera que casi </a:t>
            </a:r>
            <a:r>
              <a:rPr lang="es-ES" altLang="es-ES" sz="1400" b="1" dirty="0">
                <a:latin typeface="HelveticaNeueLT Std" pitchFamily="34" charset="0"/>
              </a:rPr>
              <a:t>3 de cada 4 </a:t>
            </a:r>
            <a:r>
              <a:rPr lang="es-ES" altLang="es-ES" sz="1400" dirty="0">
                <a:latin typeface="HelveticaNeueLT Std" pitchFamily="34" charset="0"/>
              </a:rPr>
              <a:t>contrataciones tengan carácter </a:t>
            </a:r>
            <a:r>
              <a:rPr lang="es-ES" altLang="es-ES" sz="1400" b="1" dirty="0">
                <a:latin typeface="HelveticaNeueLT Std" pitchFamily="34" charset="0"/>
              </a:rPr>
              <a:t>indefinido</a:t>
            </a:r>
            <a:r>
              <a:rPr lang="es-ES" altLang="es-ES" sz="1400" dirty="0">
                <a:latin typeface="HelveticaNeueLT Std" pitchFamily="34" charset="0"/>
              </a:rPr>
              <a:t>.</a:t>
            </a:r>
          </a:p>
          <a:p>
            <a:pPr marL="180975" indent="-180975" algn="just">
              <a:spcBef>
                <a:spcPts val="1200"/>
              </a:spcBef>
              <a:spcAft>
                <a:spcPts val="600"/>
              </a:spcAft>
              <a:buSzPct val="85000"/>
            </a:pPr>
            <a:r>
              <a:rPr lang="es-ES" altLang="es-ES" sz="1600" b="1" u="sng" cap="small" dirty="0">
                <a:solidFill>
                  <a:schemeClr val="accent3"/>
                </a:solidFill>
                <a:latin typeface="HelveticaNeueLT Std" pitchFamily="34" charset="0"/>
              </a:rPr>
              <a:t>Nuevas Contrataciones según áreas de actividad: </a:t>
            </a:r>
          </a:p>
          <a:p>
            <a:pPr marL="531813" indent="-354013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b="1" dirty="0">
                <a:solidFill>
                  <a:srgbClr val="000000"/>
                </a:solidFill>
                <a:latin typeface="HelveticaNeueLT Std" pitchFamily="34" charset="0"/>
              </a:rPr>
              <a:t>Cerca de la mitad de las contrataciones</a:t>
            </a: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 (el 43,0%</a:t>
            </a:r>
            <a:r>
              <a:rPr lang="es-ES" altLang="es-ES" sz="1400" b="1" dirty="0">
                <a:solidFill>
                  <a:srgbClr val="000000"/>
                </a:solidFill>
                <a:latin typeface="HelveticaNeueLT Std" pitchFamily="34" charset="0"/>
              </a:rPr>
              <a:t>)</a:t>
            </a: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 son en el </a:t>
            </a:r>
            <a:r>
              <a:rPr lang="es-ES" altLang="es-ES" sz="1400" b="1" dirty="0">
                <a:solidFill>
                  <a:srgbClr val="000000"/>
                </a:solidFill>
                <a:latin typeface="HelveticaNeueLT Std" pitchFamily="34" charset="0"/>
              </a:rPr>
              <a:t>área de I+D y producción</a:t>
            </a:r>
            <a:r>
              <a:rPr lang="es-ES" altLang="es-ES" sz="1400" dirty="0">
                <a:solidFill>
                  <a:srgbClr val="000000"/>
                </a:solidFill>
                <a:latin typeface="HelveticaNeueLT Std" pitchFamily="34" charset="0"/>
              </a:rPr>
              <a:t>.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SzPct val="85000"/>
            </a:pPr>
            <a:r>
              <a:rPr lang="es-ES" altLang="es-ES" sz="1600" b="1" u="sng" cap="small" dirty="0">
                <a:solidFill>
                  <a:schemeClr val="accent3"/>
                </a:solidFill>
                <a:latin typeface="HelveticaNeueLT Std" pitchFamily="34" charset="0"/>
              </a:rPr>
              <a:t>Nuevas Contrataciones según titulación</a:t>
            </a:r>
            <a:r>
              <a:rPr lang="es-ES" altLang="es-ES" sz="1500" b="1" dirty="0">
                <a:solidFill>
                  <a:schemeClr val="accent3"/>
                </a:solidFill>
                <a:latin typeface="HelveticaNeueLT Std" pitchFamily="34" charset="0"/>
              </a:rPr>
              <a:t>:</a:t>
            </a:r>
            <a:r>
              <a:rPr lang="es-ES" altLang="es-ES" sz="1500" dirty="0">
                <a:solidFill>
                  <a:schemeClr val="accent3"/>
                </a:solidFill>
                <a:latin typeface="HelveticaNeueLT Std" pitchFamily="34" charset="0"/>
              </a:rPr>
              <a:t> </a:t>
            </a:r>
          </a:p>
          <a:p>
            <a:pPr marL="534988" indent="-357188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b="1" dirty="0">
                <a:latin typeface="HelveticaNeueLT Std" pitchFamily="34" charset="0"/>
              </a:rPr>
              <a:t>3 de cada 4 </a:t>
            </a:r>
            <a:r>
              <a:rPr lang="es-ES" altLang="es-ES" sz="1400" dirty="0">
                <a:latin typeface="HelveticaNeueLT Std" pitchFamily="34" charset="0"/>
              </a:rPr>
              <a:t>personas contratadas en 2021 tenían una </a:t>
            </a:r>
            <a:r>
              <a:rPr lang="es-ES" altLang="es-ES" sz="1400" b="1" dirty="0">
                <a:latin typeface="HelveticaNeueLT Std" pitchFamily="34" charset="0"/>
              </a:rPr>
              <a:t>titulación superior. </a:t>
            </a:r>
          </a:p>
          <a:p>
            <a:pPr marL="534988" indent="-357188" algn="just">
              <a:spcAft>
                <a:spcPts val="600"/>
              </a:spcAft>
              <a:buSzPct val="85000"/>
              <a:buFont typeface="Wingdings" pitchFamily="2" charset="2"/>
              <a:buChar char="q"/>
            </a:pPr>
            <a:r>
              <a:rPr lang="es-ES" altLang="es-ES" sz="1400" dirty="0">
                <a:latin typeface="HelveticaNeueLT Std" pitchFamily="34" charset="0"/>
              </a:rPr>
              <a:t>Para </a:t>
            </a:r>
            <a:r>
              <a:rPr lang="es-ES" altLang="es-ES" sz="1400" b="1" dirty="0">
                <a:latin typeface="HelveticaNeueLT Std" pitchFamily="34" charset="0"/>
              </a:rPr>
              <a:t>2022</a:t>
            </a:r>
            <a:r>
              <a:rPr lang="es-ES" altLang="es-ES" sz="1400" dirty="0">
                <a:latin typeface="HelveticaNeueLT Std" pitchFamily="34" charset="0"/>
              </a:rPr>
              <a:t> se estima que casi </a:t>
            </a:r>
            <a:r>
              <a:rPr lang="es-ES" altLang="es-ES" sz="1400" b="1" dirty="0">
                <a:latin typeface="HelveticaNeueLT Std" pitchFamily="34" charset="0"/>
              </a:rPr>
              <a:t>9 de cada 10 </a:t>
            </a:r>
            <a:r>
              <a:rPr lang="es-ES" altLang="es-ES" sz="1400" dirty="0">
                <a:latin typeface="HelveticaNeueLT Std" pitchFamily="34" charset="0"/>
              </a:rPr>
              <a:t>contrataciones tendrán una titulación superior</a:t>
            </a:r>
            <a:endParaRPr lang="es-ES" altLang="es-ES" sz="1600" dirty="0">
              <a:solidFill>
                <a:srgbClr val="000000"/>
              </a:solidFill>
              <a:latin typeface="HelveticaNeueLT Std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051720" y="188640"/>
            <a:ext cx="70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cap="small" dirty="0">
                <a:solidFill>
                  <a:srgbClr val="E8573B"/>
                </a:solidFill>
                <a:latin typeface="HelveticaNeueLT Std" pitchFamily="34" charset="0"/>
              </a:rPr>
              <a:t>Resultados Encuesta Empleo Farmaindustria. Contratación</a:t>
            </a:r>
            <a:endParaRPr lang="es-ES" b="1" dirty="0">
              <a:solidFill>
                <a:srgbClr val="E8573B"/>
              </a:solidFill>
              <a:latin typeface="HelveticaNeueLT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88801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3_Tema de Office">
  <a:themeElements>
    <a:clrScheme name="Farmaindustria2">
      <a:dk1>
        <a:srgbClr val="000000"/>
      </a:dk1>
      <a:lt1>
        <a:sysClr val="window" lastClr="FFFFFF"/>
      </a:lt1>
      <a:dk2>
        <a:srgbClr val="1E717F"/>
      </a:dk2>
      <a:lt2>
        <a:srgbClr val="666666"/>
      </a:lt2>
      <a:accent1>
        <a:srgbClr val="D7D7D7"/>
      </a:accent1>
      <a:accent2>
        <a:srgbClr val="B73479"/>
      </a:accent2>
      <a:accent3>
        <a:srgbClr val="E8573B"/>
      </a:accent3>
      <a:accent4>
        <a:srgbClr val="D7D7D7"/>
      </a:accent4>
      <a:accent5>
        <a:srgbClr val="579CAD"/>
      </a:accent5>
      <a:accent6>
        <a:srgbClr val="1E717F"/>
      </a:accent6>
      <a:hlink>
        <a:srgbClr val="666666"/>
      </a:hlink>
      <a:folHlink>
        <a:srgbClr val="F0F0F0"/>
      </a:folHlink>
    </a:clrScheme>
    <a:fontScheme name="Personalizado 1">
      <a:majorFont>
        <a:latin typeface="HelveticaNeueLT Std Med"/>
        <a:ea typeface=""/>
        <a:cs typeface=""/>
      </a:majorFont>
      <a:minorFont>
        <a:latin typeface="Helvetica LT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52574</TotalTime>
  <Words>1534</Words>
  <Application>Microsoft Office PowerPoint</Application>
  <PresentationFormat>Presentación en pantalla (4:3)</PresentationFormat>
  <Paragraphs>120</Paragraphs>
  <Slides>15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Calibri</vt:lpstr>
      <vt:lpstr>Helvetica LT Std</vt:lpstr>
      <vt:lpstr>HelveticaNeueLT Std</vt:lpstr>
      <vt:lpstr>HelveticaNeueLT Std Med Cn</vt:lpstr>
      <vt:lpstr>Wingdings</vt:lpstr>
      <vt:lpstr>3_Tema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</dc:creator>
  <cp:lastModifiedBy>Rosario García del Río</cp:lastModifiedBy>
  <cp:revision>2963</cp:revision>
  <dcterms:created xsi:type="dcterms:W3CDTF">2013-12-02T10:00:16Z</dcterms:created>
  <dcterms:modified xsi:type="dcterms:W3CDTF">2022-02-08T16:19:38Z</dcterms:modified>
</cp:coreProperties>
</file>